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4"/>
  </p:sldMasterIdLst>
  <p:notesMasterIdLst>
    <p:notesMasterId r:id="rId26"/>
  </p:notesMasterIdLst>
  <p:sldIdLst>
    <p:sldId id="328" r:id="rId5"/>
    <p:sldId id="309" r:id="rId6"/>
    <p:sldId id="4265" r:id="rId7"/>
    <p:sldId id="4340" r:id="rId8"/>
    <p:sldId id="4274" r:id="rId9"/>
    <p:sldId id="4267" r:id="rId10"/>
    <p:sldId id="4258" r:id="rId11"/>
    <p:sldId id="4270" r:id="rId12"/>
    <p:sldId id="4341" r:id="rId13"/>
    <p:sldId id="311" r:id="rId14"/>
    <p:sldId id="4342" r:id="rId15"/>
    <p:sldId id="4343" r:id="rId16"/>
    <p:sldId id="4344" r:id="rId17"/>
    <p:sldId id="4345" r:id="rId18"/>
    <p:sldId id="4346" r:id="rId19"/>
    <p:sldId id="4347" r:id="rId20"/>
    <p:sldId id="4264" r:id="rId21"/>
    <p:sldId id="4348" r:id="rId22"/>
    <p:sldId id="4349" r:id="rId23"/>
    <p:sldId id="4350" r:id="rId24"/>
    <p:sldId id="307" r:id="rId25"/>
  </p:sldIdLst>
  <p:sldSz cx="9144000" cy="5143500" type="screen16x9"/>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57" userDrawn="1">
          <p15:clr>
            <a:srgbClr val="A4A3A4"/>
          </p15:clr>
        </p15:guide>
        <p15:guide id="3" orient="horz" pos="17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p Lasić" initials="JL" lastIdx="4" clrIdx="0"/>
  <p:cmAuthor id="2" name="Josip Lasić" initials="JL [2]"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A"/>
    <a:srgbClr val="66CCFF"/>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BFDB4-813F-4132-B7AF-582DD4A4E92F}" v="41" dt="2022-04-27T21:48:48.098"/>
    <p1510:client id="{15ABE525-E233-4E1F-8013-A17B29025A1D}" v="26" dt="2022-04-28T10:15:36.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0"/>
    <p:restoredTop sz="94490"/>
  </p:normalViewPr>
  <p:slideViewPr>
    <p:cSldViewPr snapToGrid="0">
      <p:cViewPr varScale="1">
        <p:scale>
          <a:sx n="139" d="100"/>
          <a:sy n="139" d="100"/>
        </p:scale>
        <p:origin x="1398" y="120"/>
      </p:cViewPr>
      <p:guideLst>
        <p:guide orient="horz" pos="1620"/>
        <p:guide pos="2857"/>
        <p:guide orient="horz" pos="17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kddx-my.sharepoint.com/personal/jasminka_belacic_koncar_hr/Documents/Documents/novi%20share%20point/objave/2021/IV%20nerev/konsolidacija/Kretanje%20cijene%202021_CROBEX%20KOEI%20indeks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kddx-my.sharepoint.com/personal/jasminka_belacic_koncar_hr/Documents/Documents/novi%20share%20point/objave/2022/I%20kvartal/konsolidacija/ugovoreno%20i%20prodaja%20I%20kv%20.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https://kddx-my.sharepoint.com/personal/jasminka_belacic_koncar_hr/Documents/Documents/novi%20share%20point/objave/2022/I%20kvartal/konsolidacija/Copy%20of%20Graf_CROBEX_KOEI_Q1%202022.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oleObject" Target="https://kddx-my.sharepoint.com/personal/jasminka_belacic_koncar_hr/Documents/Documents/novi%20share%20point/objave/2021/IV%20nerev/konsolidacija/ugovoreno%20i%20prodaja%20IV%20kv%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kddx-my.sharepoint.com/personal/jasminka_belacic_koncar_hr/Documents/Documents/novi%20share%20point/objave/2021/IV%20nerev/konsolidacija/ugovoreno%20i%20prodaja%20IV%20kv%20.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kddx-my.sharepoint.com/personal/jasminka_belacic_koncar_hr/Documents/Documents/novi%20share%20point/objave/2021/IV%20nerev/ebitda%20normalizirana.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https://kddx-my.sharepoint.com/personal/jasminka_belacic_koncar_hr/Documents/Documents/novi%20share%20point/objave/2021/IV%20nerev/ugovoreno%20i%20prodaja%20IV%20kv%20.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https://kddx-my.sharepoint.com/personal/jasminka_belacic_koncar_hr/Documents/Documents/novi%20share%20point/objave/2021/IV%20nerev/ugovoreno%20i%20prodaja%20IV%20kv%20.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https://kddx-my.sharepoint.com/personal/jasminka_belacic_koncar_hr/Documents/Documents/novi%20share%20point/objave/2021/IV%20nerev/ebitda%20normalizirana.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https://kddx-my.sharepoint.com/personal/jasminka_belacic_koncar_hr/Documents/Documents/novi%20share%20point/objave/2022/I%20kvartal/konsolidacija/ugovoreno%20i%20prodaja%20I%20kv%20.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https://kddx-my.sharepoint.com/personal/jasminka_belacic_koncar_hr/Documents/Documents/novi%20share%20point/objave/2022/I%20kvartal/konsolidacija/ugovoreno%20i%20prodaja%20I%20kv%20.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Graf!$B$1</c:f>
              <c:strCache>
                <c:ptCount val="1"/>
                <c:pt idx="0">
                  <c:v>CROBEX</c:v>
                </c:pt>
              </c:strCache>
            </c:strRef>
          </c:tx>
          <c:spPr>
            <a:ln w="25400" cap="rnd">
              <a:solidFill>
                <a:schemeClr val="accent3"/>
              </a:solidFill>
              <a:round/>
            </a:ln>
            <a:effectLst/>
          </c:spPr>
          <c:marker>
            <c:symbol val="diamond"/>
            <c:size val="2"/>
            <c:spPr>
              <a:solidFill>
                <a:schemeClr val="accent3"/>
              </a:solidFill>
              <a:ln w="9525">
                <a:solidFill>
                  <a:schemeClr val="accent3"/>
                </a:solidFill>
              </a:ln>
              <a:effectLst/>
            </c:spPr>
          </c:marker>
          <c:dLbls>
            <c:dLbl>
              <c:idx val="199"/>
              <c:layout>
                <c:manualLayout>
                  <c:x val="0"/>
                  <c:y val="-5.5555555555555497E-2"/>
                </c:manualLayout>
              </c:layout>
              <c:tx>
                <c:rich>
                  <a:bodyPr rot="0" spcFirstLastPara="1" vertOverflow="ellipsis" vert="horz" wrap="square" lIns="38100" tIns="19050" rIns="38100" bIns="19050" anchor="ctr" anchorCtr="1">
                    <a:spAutoFit/>
                  </a:bodyPr>
                  <a:lstStyle/>
                  <a:p>
                    <a:pPr>
                      <a:defRPr sz="800" b="1" i="0" u="none" strike="noStrike" kern="1200" baseline="0">
                        <a:solidFill>
                          <a:schemeClr val="bg1">
                            <a:lumMod val="50000"/>
                          </a:schemeClr>
                        </a:solidFill>
                        <a:latin typeface="Verdana" panose="020B0604030504040204" pitchFamily="34" charset="0"/>
                        <a:ea typeface="Verdana" panose="020B0604030504040204" pitchFamily="34" charset="0"/>
                        <a:cs typeface="+mn-cs"/>
                      </a:defRPr>
                    </a:pPr>
                    <a:r>
                      <a:rPr lang="en-US" dirty="0">
                        <a:solidFill>
                          <a:schemeClr val="accent3"/>
                        </a:solidFill>
                      </a:rPr>
                      <a:t>120</a:t>
                    </a:r>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50000"/>
                        </a:schemeClr>
                      </a:solidFill>
                      <a:latin typeface="Verdana" panose="020B0604030504040204" pitchFamily="34" charset="0"/>
                      <a:ea typeface="Verdana" panose="020B0604030504040204" pitchFamily="34" charset="0"/>
                      <a:cs typeface="+mn-cs"/>
                    </a:defRPr>
                  </a:pPr>
                  <a:endParaRPr lang="sr-Latn-R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75F-0142-A315-F5DF7DD823C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sr-Latn-R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Graf!$A$2:$A$201</c:f>
              <c:numCache>
                <c:formatCode>yyyy\-mm\-dd</c:formatCode>
                <c:ptCount val="200"/>
                <c:pt idx="0">
                  <c:v>44560</c:v>
                </c:pt>
                <c:pt idx="1">
                  <c:v>44559</c:v>
                </c:pt>
                <c:pt idx="2">
                  <c:v>44557</c:v>
                </c:pt>
                <c:pt idx="3">
                  <c:v>44553</c:v>
                </c:pt>
                <c:pt idx="4">
                  <c:v>44552</c:v>
                </c:pt>
                <c:pt idx="5">
                  <c:v>44551</c:v>
                </c:pt>
                <c:pt idx="6">
                  <c:v>44550</c:v>
                </c:pt>
                <c:pt idx="7">
                  <c:v>44547</c:v>
                </c:pt>
                <c:pt idx="8">
                  <c:v>44546</c:v>
                </c:pt>
                <c:pt idx="9">
                  <c:v>44545</c:v>
                </c:pt>
                <c:pt idx="10">
                  <c:v>44544</c:v>
                </c:pt>
                <c:pt idx="11">
                  <c:v>44543</c:v>
                </c:pt>
                <c:pt idx="12">
                  <c:v>44540</c:v>
                </c:pt>
                <c:pt idx="13">
                  <c:v>44539</c:v>
                </c:pt>
                <c:pt idx="14">
                  <c:v>44538</c:v>
                </c:pt>
                <c:pt idx="15">
                  <c:v>44537</c:v>
                </c:pt>
                <c:pt idx="16">
                  <c:v>44536</c:v>
                </c:pt>
                <c:pt idx="17">
                  <c:v>44532</c:v>
                </c:pt>
                <c:pt idx="18">
                  <c:v>44529</c:v>
                </c:pt>
                <c:pt idx="19">
                  <c:v>44526</c:v>
                </c:pt>
                <c:pt idx="20">
                  <c:v>44525</c:v>
                </c:pt>
                <c:pt idx="21">
                  <c:v>44524</c:v>
                </c:pt>
                <c:pt idx="22">
                  <c:v>44523</c:v>
                </c:pt>
                <c:pt idx="23">
                  <c:v>44522</c:v>
                </c:pt>
                <c:pt idx="24">
                  <c:v>44519</c:v>
                </c:pt>
                <c:pt idx="25">
                  <c:v>44516</c:v>
                </c:pt>
                <c:pt idx="26">
                  <c:v>44515</c:v>
                </c:pt>
                <c:pt idx="27">
                  <c:v>44511</c:v>
                </c:pt>
                <c:pt idx="28">
                  <c:v>44510</c:v>
                </c:pt>
                <c:pt idx="29">
                  <c:v>44509</c:v>
                </c:pt>
                <c:pt idx="30">
                  <c:v>44508</c:v>
                </c:pt>
                <c:pt idx="31">
                  <c:v>44505</c:v>
                </c:pt>
                <c:pt idx="32">
                  <c:v>44503</c:v>
                </c:pt>
                <c:pt idx="33">
                  <c:v>44502</c:v>
                </c:pt>
                <c:pt idx="34">
                  <c:v>44498</c:v>
                </c:pt>
                <c:pt idx="35">
                  <c:v>44497</c:v>
                </c:pt>
                <c:pt idx="36">
                  <c:v>44496</c:v>
                </c:pt>
                <c:pt idx="37">
                  <c:v>44495</c:v>
                </c:pt>
                <c:pt idx="38">
                  <c:v>44494</c:v>
                </c:pt>
                <c:pt idx="39">
                  <c:v>44491</c:v>
                </c:pt>
                <c:pt idx="40">
                  <c:v>44490</c:v>
                </c:pt>
                <c:pt idx="41">
                  <c:v>44489</c:v>
                </c:pt>
                <c:pt idx="42">
                  <c:v>44487</c:v>
                </c:pt>
                <c:pt idx="43">
                  <c:v>44484</c:v>
                </c:pt>
                <c:pt idx="44">
                  <c:v>44483</c:v>
                </c:pt>
                <c:pt idx="45">
                  <c:v>44482</c:v>
                </c:pt>
                <c:pt idx="46">
                  <c:v>44481</c:v>
                </c:pt>
                <c:pt idx="47">
                  <c:v>44477</c:v>
                </c:pt>
                <c:pt idx="48">
                  <c:v>44476</c:v>
                </c:pt>
                <c:pt idx="49">
                  <c:v>44475</c:v>
                </c:pt>
                <c:pt idx="50">
                  <c:v>44474</c:v>
                </c:pt>
                <c:pt idx="51">
                  <c:v>44473</c:v>
                </c:pt>
                <c:pt idx="52">
                  <c:v>44470</c:v>
                </c:pt>
                <c:pt idx="53">
                  <c:v>44468</c:v>
                </c:pt>
                <c:pt idx="54">
                  <c:v>44467</c:v>
                </c:pt>
                <c:pt idx="55">
                  <c:v>44466</c:v>
                </c:pt>
                <c:pt idx="56">
                  <c:v>44463</c:v>
                </c:pt>
                <c:pt idx="57">
                  <c:v>44460</c:v>
                </c:pt>
                <c:pt idx="58">
                  <c:v>44459</c:v>
                </c:pt>
                <c:pt idx="59">
                  <c:v>44456</c:v>
                </c:pt>
                <c:pt idx="60">
                  <c:v>44455</c:v>
                </c:pt>
                <c:pt idx="61">
                  <c:v>44454</c:v>
                </c:pt>
                <c:pt idx="62">
                  <c:v>44453</c:v>
                </c:pt>
                <c:pt idx="63">
                  <c:v>44448</c:v>
                </c:pt>
                <c:pt idx="64">
                  <c:v>44447</c:v>
                </c:pt>
                <c:pt idx="65">
                  <c:v>44441</c:v>
                </c:pt>
                <c:pt idx="66">
                  <c:v>44439</c:v>
                </c:pt>
                <c:pt idx="67">
                  <c:v>44438</c:v>
                </c:pt>
                <c:pt idx="68">
                  <c:v>44435</c:v>
                </c:pt>
                <c:pt idx="69">
                  <c:v>44433</c:v>
                </c:pt>
                <c:pt idx="70">
                  <c:v>44431</c:v>
                </c:pt>
                <c:pt idx="71">
                  <c:v>44427</c:v>
                </c:pt>
                <c:pt idx="72">
                  <c:v>44426</c:v>
                </c:pt>
                <c:pt idx="73">
                  <c:v>44424</c:v>
                </c:pt>
                <c:pt idx="74">
                  <c:v>44420</c:v>
                </c:pt>
                <c:pt idx="75">
                  <c:v>44419</c:v>
                </c:pt>
                <c:pt idx="76">
                  <c:v>44418</c:v>
                </c:pt>
                <c:pt idx="77">
                  <c:v>44417</c:v>
                </c:pt>
                <c:pt idx="78">
                  <c:v>44414</c:v>
                </c:pt>
                <c:pt idx="79">
                  <c:v>44412</c:v>
                </c:pt>
                <c:pt idx="80">
                  <c:v>44411</c:v>
                </c:pt>
                <c:pt idx="81">
                  <c:v>44410</c:v>
                </c:pt>
                <c:pt idx="82">
                  <c:v>44407</c:v>
                </c:pt>
                <c:pt idx="83">
                  <c:v>44406</c:v>
                </c:pt>
                <c:pt idx="84">
                  <c:v>44405</c:v>
                </c:pt>
                <c:pt idx="85">
                  <c:v>44404</c:v>
                </c:pt>
                <c:pt idx="86">
                  <c:v>44403</c:v>
                </c:pt>
                <c:pt idx="87">
                  <c:v>44400</c:v>
                </c:pt>
                <c:pt idx="88">
                  <c:v>44399</c:v>
                </c:pt>
                <c:pt idx="89">
                  <c:v>44398</c:v>
                </c:pt>
                <c:pt idx="90">
                  <c:v>44397</c:v>
                </c:pt>
                <c:pt idx="91">
                  <c:v>44393</c:v>
                </c:pt>
                <c:pt idx="92">
                  <c:v>44392</c:v>
                </c:pt>
                <c:pt idx="93">
                  <c:v>44391</c:v>
                </c:pt>
                <c:pt idx="94">
                  <c:v>44389</c:v>
                </c:pt>
                <c:pt idx="95">
                  <c:v>44386</c:v>
                </c:pt>
                <c:pt idx="96">
                  <c:v>44385</c:v>
                </c:pt>
                <c:pt idx="97">
                  <c:v>44384</c:v>
                </c:pt>
                <c:pt idx="98">
                  <c:v>44383</c:v>
                </c:pt>
                <c:pt idx="99">
                  <c:v>44382</c:v>
                </c:pt>
                <c:pt idx="100">
                  <c:v>44379</c:v>
                </c:pt>
                <c:pt idx="101">
                  <c:v>44376</c:v>
                </c:pt>
                <c:pt idx="102">
                  <c:v>44375</c:v>
                </c:pt>
                <c:pt idx="103">
                  <c:v>44372</c:v>
                </c:pt>
                <c:pt idx="104">
                  <c:v>44371</c:v>
                </c:pt>
                <c:pt idx="105">
                  <c:v>44370</c:v>
                </c:pt>
                <c:pt idx="106">
                  <c:v>44368</c:v>
                </c:pt>
                <c:pt idx="107">
                  <c:v>44365</c:v>
                </c:pt>
                <c:pt idx="108">
                  <c:v>44364</c:v>
                </c:pt>
                <c:pt idx="109">
                  <c:v>44363</c:v>
                </c:pt>
                <c:pt idx="110">
                  <c:v>44362</c:v>
                </c:pt>
                <c:pt idx="111">
                  <c:v>44361</c:v>
                </c:pt>
                <c:pt idx="112">
                  <c:v>44358</c:v>
                </c:pt>
                <c:pt idx="113">
                  <c:v>44357</c:v>
                </c:pt>
                <c:pt idx="114">
                  <c:v>44356</c:v>
                </c:pt>
                <c:pt idx="115">
                  <c:v>44355</c:v>
                </c:pt>
                <c:pt idx="116">
                  <c:v>44351</c:v>
                </c:pt>
                <c:pt idx="117">
                  <c:v>44349</c:v>
                </c:pt>
                <c:pt idx="118">
                  <c:v>44348</c:v>
                </c:pt>
                <c:pt idx="119">
                  <c:v>44347</c:v>
                </c:pt>
                <c:pt idx="120">
                  <c:v>44341</c:v>
                </c:pt>
                <c:pt idx="121">
                  <c:v>44340</c:v>
                </c:pt>
                <c:pt idx="122">
                  <c:v>44337</c:v>
                </c:pt>
                <c:pt idx="123">
                  <c:v>44336</c:v>
                </c:pt>
                <c:pt idx="124">
                  <c:v>44335</c:v>
                </c:pt>
                <c:pt idx="125">
                  <c:v>44334</c:v>
                </c:pt>
                <c:pt idx="126">
                  <c:v>44333</c:v>
                </c:pt>
                <c:pt idx="127">
                  <c:v>44330</c:v>
                </c:pt>
                <c:pt idx="128">
                  <c:v>44329</c:v>
                </c:pt>
                <c:pt idx="129">
                  <c:v>44328</c:v>
                </c:pt>
                <c:pt idx="130">
                  <c:v>44326</c:v>
                </c:pt>
                <c:pt idx="131">
                  <c:v>44323</c:v>
                </c:pt>
                <c:pt idx="132">
                  <c:v>44322</c:v>
                </c:pt>
                <c:pt idx="133">
                  <c:v>44321</c:v>
                </c:pt>
                <c:pt idx="134">
                  <c:v>44320</c:v>
                </c:pt>
                <c:pt idx="135">
                  <c:v>44319</c:v>
                </c:pt>
                <c:pt idx="136">
                  <c:v>44316</c:v>
                </c:pt>
                <c:pt idx="137">
                  <c:v>44315</c:v>
                </c:pt>
                <c:pt idx="138">
                  <c:v>44314</c:v>
                </c:pt>
                <c:pt idx="139">
                  <c:v>44313</c:v>
                </c:pt>
                <c:pt idx="140">
                  <c:v>44312</c:v>
                </c:pt>
                <c:pt idx="141">
                  <c:v>44309</c:v>
                </c:pt>
                <c:pt idx="142">
                  <c:v>44308</c:v>
                </c:pt>
                <c:pt idx="143">
                  <c:v>44307</c:v>
                </c:pt>
                <c:pt idx="144">
                  <c:v>44306</c:v>
                </c:pt>
                <c:pt idx="145">
                  <c:v>44301</c:v>
                </c:pt>
                <c:pt idx="146">
                  <c:v>44300</c:v>
                </c:pt>
                <c:pt idx="147">
                  <c:v>44298</c:v>
                </c:pt>
                <c:pt idx="148">
                  <c:v>44295</c:v>
                </c:pt>
                <c:pt idx="149">
                  <c:v>44294</c:v>
                </c:pt>
                <c:pt idx="150">
                  <c:v>44293</c:v>
                </c:pt>
                <c:pt idx="151">
                  <c:v>44284</c:v>
                </c:pt>
                <c:pt idx="152">
                  <c:v>44281</c:v>
                </c:pt>
                <c:pt idx="153">
                  <c:v>44280</c:v>
                </c:pt>
                <c:pt idx="154">
                  <c:v>44277</c:v>
                </c:pt>
                <c:pt idx="155">
                  <c:v>44274</c:v>
                </c:pt>
                <c:pt idx="156">
                  <c:v>44273</c:v>
                </c:pt>
                <c:pt idx="157">
                  <c:v>44272</c:v>
                </c:pt>
                <c:pt idx="158">
                  <c:v>44270</c:v>
                </c:pt>
                <c:pt idx="159">
                  <c:v>44267</c:v>
                </c:pt>
                <c:pt idx="160">
                  <c:v>44266</c:v>
                </c:pt>
                <c:pt idx="161">
                  <c:v>44265</c:v>
                </c:pt>
                <c:pt idx="162">
                  <c:v>44264</c:v>
                </c:pt>
                <c:pt idx="163">
                  <c:v>44263</c:v>
                </c:pt>
                <c:pt idx="164">
                  <c:v>44260</c:v>
                </c:pt>
                <c:pt idx="165">
                  <c:v>44259</c:v>
                </c:pt>
                <c:pt idx="166">
                  <c:v>44258</c:v>
                </c:pt>
                <c:pt idx="167">
                  <c:v>44257</c:v>
                </c:pt>
                <c:pt idx="168">
                  <c:v>44252</c:v>
                </c:pt>
                <c:pt idx="169">
                  <c:v>44251</c:v>
                </c:pt>
                <c:pt idx="170">
                  <c:v>44250</c:v>
                </c:pt>
                <c:pt idx="171">
                  <c:v>44249</c:v>
                </c:pt>
                <c:pt idx="172">
                  <c:v>44246</c:v>
                </c:pt>
                <c:pt idx="173">
                  <c:v>44245</c:v>
                </c:pt>
                <c:pt idx="174">
                  <c:v>44244</c:v>
                </c:pt>
                <c:pt idx="175">
                  <c:v>44243</c:v>
                </c:pt>
                <c:pt idx="176">
                  <c:v>44242</c:v>
                </c:pt>
                <c:pt idx="177">
                  <c:v>44239</c:v>
                </c:pt>
                <c:pt idx="178">
                  <c:v>44238</c:v>
                </c:pt>
                <c:pt idx="179">
                  <c:v>44237</c:v>
                </c:pt>
                <c:pt idx="180">
                  <c:v>44236</c:v>
                </c:pt>
                <c:pt idx="181">
                  <c:v>44235</c:v>
                </c:pt>
                <c:pt idx="182">
                  <c:v>44232</c:v>
                </c:pt>
                <c:pt idx="183">
                  <c:v>44231</c:v>
                </c:pt>
                <c:pt idx="184">
                  <c:v>44229</c:v>
                </c:pt>
                <c:pt idx="185">
                  <c:v>44228</c:v>
                </c:pt>
                <c:pt idx="186">
                  <c:v>44223</c:v>
                </c:pt>
                <c:pt idx="187">
                  <c:v>44221</c:v>
                </c:pt>
                <c:pt idx="188">
                  <c:v>44216</c:v>
                </c:pt>
                <c:pt idx="189">
                  <c:v>44215</c:v>
                </c:pt>
                <c:pt idx="190">
                  <c:v>44211</c:v>
                </c:pt>
                <c:pt idx="191">
                  <c:v>44210</c:v>
                </c:pt>
                <c:pt idx="192">
                  <c:v>44209</c:v>
                </c:pt>
                <c:pt idx="193">
                  <c:v>44208</c:v>
                </c:pt>
                <c:pt idx="194">
                  <c:v>44207</c:v>
                </c:pt>
                <c:pt idx="195">
                  <c:v>44204</c:v>
                </c:pt>
                <c:pt idx="196">
                  <c:v>44203</c:v>
                </c:pt>
                <c:pt idx="197">
                  <c:v>44201</c:v>
                </c:pt>
                <c:pt idx="198">
                  <c:v>44200</c:v>
                </c:pt>
                <c:pt idx="199">
                  <c:v>44195</c:v>
                </c:pt>
              </c:numCache>
            </c:numRef>
          </c:cat>
          <c:val>
            <c:numRef>
              <c:f>Graf!$B$2:$B$201</c:f>
              <c:numCache>
                <c:formatCode>#,##0</c:formatCode>
                <c:ptCount val="200"/>
                <c:pt idx="0">
                  <c:v>119.55165613554951</c:v>
                </c:pt>
                <c:pt idx="1">
                  <c:v>119.3739974357353</c:v>
                </c:pt>
                <c:pt idx="2">
                  <c:v>117.7336729355082</c:v>
                </c:pt>
                <c:pt idx="3">
                  <c:v>117.447924152959</c:v>
                </c:pt>
                <c:pt idx="4">
                  <c:v>117.38410500836549</c:v>
                </c:pt>
                <c:pt idx="5">
                  <c:v>117.0247629779968</c:v>
                </c:pt>
                <c:pt idx="6">
                  <c:v>116.68036957609139</c:v>
                </c:pt>
                <c:pt idx="7">
                  <c:v>117.013264033025</c:v>
                </c:pt>
                <c:pt idx="8">
                  <c:v>116.9500198356801</c:v>
                </c:pt>
                <c:pt idx="9">
                  <c:v>116.1594673688689</c:v>
                </c:pt>
                <c:pt idx="10">
                  <c:v>116.2054631487561</c:v>
                </c:pt>
                <c:pt idx="11">
                  <c:v>115.91051521022951</c:v>
                </c:pt>
                <c:pt idx="12">
                  <c:v>115.9340880474216</c:v>
                </c:pt>
                <c:pt idx="13">
                  <c:v>115.61211758821131</c:v>
                </c:pt>
                <c:pt idx="14">
                  <c:v>114.747396926332</c:v>
                </c:pt>
                <c:pt idx="15">
                  <c:v>115.1705581012942</c:v>
                </c:pt>
                <c:pt idx="16">
                  <c:v>114.5225925521333</c:v>
                </c:pt>
                <c:pt idx="17">
                  <c:v>114.1804989392223</c:v>
                </c:pt>
                <c:pt idx="18">
                  <c:v>113.8763518447182</c:v>
                </c:pt>
                <c:pt idx="19">
                  <c:v>114.14370231531259</c:v>
                </c:pt>
                <c:pt idx="20">
                  <c:v>115.27117386979749</c:v>
                </c:pt>
                <c:pt idx="21">
                  <c:v>115.02567139464951</c:v>
                </c:pt>
                <c:pt idx="22">
                  <c:v>114.7818937612474</c:v>
                </c:pt>
                <c:pt idx="23">
                  <c:v>115.44595783336879</c:v>
                </c:pt>
                <c:pt idx="24">
                  <c:v>114.65942999729781</c:v>
                </c:pt>
                <c:pt idx="25">
                  <c:v>114.6485059995746</c:v>
                </c:pt>
                <c:pt idx="26">
                  <c:v>115.0003737157116</c:v>
                </c:pt>
                <c:pt idx="27">
                  <c:v>115.4954032967475</c:v>
                </c:pt>
                <c:pt idx="28">
                  <c:v>115.2378269293792</c:v>
                </c:pt>
                <c:pt idx="29">
                  <c:v>115.5557727578494</c:v>
                </c:pt>
                <c:pt idx="30">
                  <c:v>115.6506390538668</c:v>
                </c:pt>
                <c:pt idx="31">
                  <c:v>114.8411133278522</c:v>
                </c:pt>
                <c:pt idx="32">
                  <c:v>115.9864082470433</c:v>
                </c:pt>
                <c:pt idx="33">
                  <c:v>115.1366362136274</c:v>
                </c:pt>
                <c:pt idx="34">
                  <c:v>116.8586032231542</c:v>
                </c:pt>
                <c:pt idx="35">
                  <c:v>118.3390923882734</c:v>
                </c:pt>
                <c:pt idx="36">
                  <c:v>116.5648051791248</c:v>
                </c:pt>
                <c:pt idx="37">
                  <c:v>117.694576522604</c:v>
                </c:pt>
                <c:pt idx="38">
                  <c:v>117.6905518918639</c:v>
                </c:pt>
                <c:pt idx="39">
                  <c:v>117.76874471767211</c:v>
                </c:pt>
                <c:pt idx="40">
                  <c:v>117.662379476683</c:v>
                </c:pt>
                <c:pt idx="41">
                  <c:v>117.85153712146909</c:v>
                </c:pt>
                <c:pt idx="42">
                  <c:v>117.4272260520097</c:v>
                </c:pt>
                <c:pt idx="43">
                  <c:v>117.7382725134969</c:v>
                </c:pt>
                <c:pt idx="44">
                  <c:v>117.707225362073</c:v>
                </c:pt>
                <c:pt idx="45">
                  <c:v>117.6100592770613</c:v>
                </c:pt>
                <c:pt idx="46">
                  <c:v>117.51979255903269</c:v>
                </c:pt>
                <c:pt idx="47">
                  <c:v>116.9436954159456</c:v>
                </c:pt>
                <c:pt idx="48">
                  <c:v>117.1788488406188</c:v>
                </c:pt>
                <c:pt idx="49">
                  <c:v>116.89310005806971</c:v>
                </c:pt>
                <c:pt idx="50">
                  <c:v>116.8626278538944</c:v>
                </c:pt>
                <c:pt idx="51">
                  <c:v>116.5619304428818</c:v>
                </c:pt>
                <c:pt idx="52">
                  <c:v>116.37104795635</c:v>
                </c:pt>
                <c:pt idx="53">
                  <c:v>114.0482610720466</c:v>
                </c:pt>
                <c:pt idx="54">
                  <c:v>114.2834144967199</c:v>
                </c:pt>
                <c:pt idx="55">
                  <c:v>113.7906847046784</c:v>
                </c:pt>
                <c:pt idx="56">
                  <c:v>113.564155488734</c:v>
                </c:pt>
                <c:pt idx="57">
                  <c:v>111.85771205491891</c:v>
                </c:pt>
                <c:pt idx="58">
                  <c:v>111.5150434947594</c:v>
                </c:pt>
                <c:pt idx="59">
                  <c:v>113.1875650409075</c:v>
                </c:pt>
                <c:pt idx="60">
                  <c:v>113.1892898826533</c:v>
                </c:pt>
                <c:pt idx="61">
                  <c:v>113.2197620868285</c:v>
                </c:pt>
                <c:pt idx="62">
                  <c:v>113.3594742682359</c:v>
                </c:pt>
                <c:pt idx="63">
                  <c:v>112.5143018128087</c:v>
                </c:pt>
                <c:pt idx="64">
                  <c:v>112.3740146841528</c:v>
                </c:pt>
                <c:pt idx="65">
                  <c:v>113.0352040200312</c:v>
                </c:pt>
                <c:pt idx="66">
                  <c:v>113.1231709490654</c:v>
                </c:pt>
                <c:pt idx="67">
                  <c:v>113.32727722231481</c:v>
                </c:pt>
                <c:pt idx="68">
                  <c:v>112.9437874075054</c:v>
                </c:pt>
                <c:pt idx="69">
                  <c:v>112.59766916385421</c:v>
                </c:pt>
                <c:pt idx="70">
                  <c:v>112.474630452656</c:v>
                </c:pt>
                <c:pt idx="71">
                  <c:v>112.187156828361</c:v>
                </c:pt>
                <c:pt idx="72">
                  <c:v>112.8954918386238</c:v>
                </c:pt>
                <c:pt idx="73">
                  <c:v>113.3318768003036</c:v>
                </c:pt>
                <c:pt idx="74">
                  <c:v>112.7103588245779</c:v>
                </c:pt>
                <c:pt idx="75">
                  <c:v>112.9167648868216</c:v>
                </c:pt>
                <c:pt idx="76">
                  <c:v>112.9150400450759</c:v>
                </c:pt>
                <c:pt idx="77">
                  <c:v>112.78452701964601</c:v>
                </c:pt>
                <c:pt idx="78">
                  <c:v>112.6781617786568</c:v>
                </c:pt>
                <c:pt idx="79">
                  <c:v>112.5315502302664</c:v>
                </c:pt>
                <c:pt idx="80">
                  <c:v>112.3101955395592</c:v>
                </c:pt>
                <c:pt idx="81">
                  <c:v>112.0727423258916</c:v>
                </c:pt>
                <c:pt idx="82">
                  <c:v>112.01754739002691</c:v>
                </c:pt>
                <c:pt idx="83">
                  <c:v>112.32456922077399</c:v>
                </c:pt>
                <c:pt idx="84">
                  <c:v>111.19594777179189</c:v>
                </c:pt>
                <c:pt idx="85">
                  <c:v>111.02403854446349</c:v>
                </c:pt>
                <c:pt idx="86">
                  <c:v>110.9446958241581</c:v>
                </c:pt>
                <c:pt idx="87">
                  <c:v>111.0177141247291</c:v>
                </c:pt>
                <c:pt idx="88">
                  <c:v>110.7026430325018</c:v>
                </c:pt>
                <c:pt idx="89">
                  <c:v>110.3024797474832</c:v>
                </c:pt>
                <c:pt idx="90">
                  <c:v>110.618125786959</c:v>
                </c:pt>
                <c:pt idx="91">
                  <c:v>111.21262124200101</c:v>
                </c:pt>
                <c:pt idx="92">
                  <c:v>111.4109780427646</c:v>
                </c:pt>
                <c:pt idx="93">
                  <c:v>111.52769233422831</c:v>
                </c:pt>
                <c:pt idx="94">
                  <c:v>112.5965192693571</c:v>
                </c:pt>
                <c:pt idx="95">
                  <c:v>112.3464172162204</c:v>
                </c:pt>
                <c:pt idx="96">
                  <c:v>112.9271139372963</c:v>
                </c:pt>
                <c:pt idx="97">
                  <c:v>113.2462096602637</c:v>
                </c:pt>
                <c:pt idx="98">
                  <c:v>112.7402560815045</c:v>
                </c:pt>
                <c:pt idx="99">
                  <c:v>113.1352448412858</c:v>
                </c:pt>
                <c:pt idx="100">
                  <c:v>113.2830062841734</c:v>
                </c:pt>
                <c:pt idx="101">
                  <c:v>114.7606207130496</c:v>
                </c:pt>
                <c:pt idx="102">
                  <c:v>115.0791414887684</c:v>
                </c:pt>
                <c:pt idx="103">
                  <c:v>115.2740486060404</c:v>
                </c:pt>
                <c:pt idx="104">
                  <c:v>114.9083821559372</c:v>
                </c:pt>
                <c:pt idx="105">
                  <c:v>114.32768543486139</c:v>
                </c:pt>
                <c:pt idx="106">
                  <c:v>113.90567415439629</c:v>
                </c:pt>
                <c:pt idx="107">
                  <c:v>114.545590442077</c:v>
                </c:pt>
                <c:pt idx="108">
                  <c:v>114.7841935502418</c:v>
                </c:pt>
                <c:pt idx="109">
                  <c:v>114.5927361164613</c:v>
                </c:pt>
                <c:pt idx="110">
                  <c:v>113.47158898171089</c:v>
                </c:pt>
                <c:pt idx="111">
                  <c:v>113.01220613008751</c:v>
                </c:pt>
                <c:pt idx="112">
                  <c:v>113.1967641968849</c:v>
                </c:pt>
                <c:pt idx="113">
                  <c:v>112.676436936911</c:v>
                </c:pt>
                <c:pt idx="114">
                  <c:v>112.57639611565639</c:v>
                </c:pt>
                <c:pt idx="115">
                  <c:v>112.0894157961007</c:v>
                </c:pt>
                <c:pt idx="116">
                  <c:v>112.0531941194395</c:v>
                </c:pt>
                <c:pt idx="117">
                  <c:v>112.21302945454759</c:v>
                </c:pt>
                <c:pt idx="118">
                  <c:v>111.80769164429169</c:v>
                </c:pt>
                <c:pt idx="119">
                  <c:v>111.12810399645829</c:v>
                </c:pt>
                <c:pt idx="120">
                  <c:v>111.2747155448488</c:v>
                </c:pt>
                <c:pt idx="121">
                  <c:v>111.57713779760709</c:v>
                </c:pt>
                <c:pt idx="122">
                  <c:v>111.7467472359411</c:v>
                </c:pt>
                <c:pt idx="123">
                  <c:v>112.32916879876269</c:v>
                </c:pt>
                <c:pt idx="124">
                  <c:v>112.0859661126091</c:v>
                </c:pt>
                <c:pt idx="125">
                  <c:v>112.257300392689</c:v>
                </c:pt>
                <c:pt idx="126">
                  <c:v>111.7111005065285</c:v>
                </c:pt>
                <c:pt idx="127">
                  <c:v>111.5420660154431</c:v>
                </c:pt>
                <c:pt idx="128">
                  <c:v>111.4092532010189</c:v>
                </c:pt>
                <c:pt idx="129">
                  <c:v>111.9307303554899</c:v>
                </c:pt>
                <c:pt idx="130">
                  <c:v>112.66551293918781</c:v>
                </c:pt>
                <c:pt idx="131">
                  <c:v>111.282764806329</c:v>
                </c:pt>
                <c:pt idx="132">
                  <c:v>111.0021905490172</c:v>
                </c:pt>
                <c:pt idx="133">
                  <c:v>110.5847788465408</c:v>
                </c:pt>
                <c:pt idx="134">
                  <c:v>110.2035888207257</c:v>
                </c:pt>
                <c:pt idx="135">
                  <c:v>109.5751714780169</c:v>
                </c:pt>
                <c:pt idx="136">
                  <c:v>108.8668364677541</c:v>
                </c:pt>
                <c:pt idx="137">
                  <c:v>108.8996084609237</c:v>
                </c:pt>
                <c:pt idx="138">
                  <c:v>108.48909612543051</c:v>
                </c:pt>
                <c:pt idx="139">
                  <c:v>109.26987448901561</c:v>
                </c:pt>
                <c:pt idx="140">
                  <c:v>108.972051814246</c:v>
                </c:pt>
                <c:pt idx="141">
                  <c:v>108.4988702286565</c:v>
                </c:pt>
                <c:pt idx="142">
                  <c:v>108.2867146939268</c:v>
                </c:pt>
                <c:pt idx="143">
                  <c:v>107.9635943402193</c:v>
                </c:pt>
                <c:pt idx="144">
                  <c:v>108.0590355834852</c:v>
                </c:pt>
                <c:pt idx="145">
                  <c:v>108.21484628785311</c:v>
                </c:pt>
                <c:pt idx="146">
                  <c:v>108.4494247652778</c:v>
                </c:pt>
                <c:pt idx="147">
                  <c:v>108.21484628785311</c:v>
                </c:pt>
                <c:pt idx="148">
                  <c:v>108.610409994883</c:v>
                </c:pt>
                <c:pt idx="149">
                  <c:v>108.54314116679799</c:v>
                </c:pt>
                <c:pt idx="150">
                  <c:v>108.1625260882314</c:v>
                </c:pt>
                <c:pt idx="151">
                  <c:v>106.4474584456876</c:v>
                </c:pt>
                <c:pt idx="152">
                  <c:v>106.2537012229128</c:v>
                </c:pt>
                <c:pt idx="153">
                  <c:v>106.1617096631384</c:v>
                </c:pt>
                <c:pt idx="154">
                  <c:v>106.7297575447453</c:v>
                </c:pt>
                <c:pt idx="155">
                  <c:v>106.619367673016</c:v>
                </c:pt>
                <c:pt idx="156">
                  <c:v>106.6918110263383</c:v>
                </c:pt>
                <c:pt idx="157">
                  <c:v>107.1419947219843</c:v>
                </c:pt>
                <c:pt idx="158">
                  <c:v>107.96589412921369</c:v>
                </c:pt>
                <c:pt idx="159">
                  <c:v>107.5266344312909</c:v>
                </c:pt>
                <c:pt idx="160">
                  <c:v>107.2219123895383</c:v>
                </c:pt>
                <c:pt idx="161">
                  <c:v>107.0954239948485</c:v>
                </c:pt>
                <c:pt idx="162">
                  <c:v>107.12359641002941</c:v>
                </c:pt>
                <c:pt idx="163">
                  <c:v>106.17263366086161</c:v>
                </c:pt>
                <c:pt idx="164">
                  <c:v>105.20212270524181</c:v>
                </c:pt>
                <c:pt idx="165">
                  <c:v>106.1013402020365</c:v>
                </c:pt>
                <c:pt idx="166">
                  <c:v>106.0260221124712</c:v>
                </c:pt>
                <c:pt idx="167">
                  <c:v>105.85008825440261</c:v>
                </c:pt>
                <c:pt idx="168">
                  <c:v>105.7391234354248</c:v>
                </c:pt>
                <c:pt idx="169">
                  <c:v>105.9564534953918</c:v>
                </c:pt>
                <c:pt idx="170">
                  <c:v>105.3711571963272</c:v>
                </c:pt>
                <c:pt idx="171">
                  <c:v>105.64655692840179</c:v>
                </c:pt>
                <c:pt idx="172">
                  <c:v>106.31867026200349</c:v>
                </c:pt>
                <c:pt idx="173">
                  <c:v>105.8052423690127</c:v>
                </c:pt>
                <c:pt idx="174">
                  <c:v>105.7241748069614</c:v>
                </c:pt>
                <c:pt idx="175">
                  <c:v>105.4378510771637</c:v>
                </c:pt>
                <c:pt idx="176">
                  <c:v>104.7760867940366</c:v>
                </c:pt>
                <c:pt idx="177">
                  <c:v>104.28278205474651</c:v>
                </c:pt>
                <c:pt idx="178">
                  <c:v>103.75958005852959</c:v>
                </c:pt>
                <c:pt idx="179">
                  <c:v>103.5750219917323</c:v>
                </c:pt>
                <c:pt idx="180">
                  <c:v>102.802867836876</c:v>
                </c:pt>
                <c:pt idx="181">
                  <c:v>103.0840170414365</c:v>
                </c:pt>
                <c:pt idx="182">
                  <c:v>102.9316560205601</c:v>
                </c:pt>
                <c:pt idx="183">
                  <c:v>102.9661528554755</c:v>
                </c:pt>
                <c:pt idx="184">
                  <c:v>103.2053309108889</c:v>
                </c:pt>
                <c:pt idx="185">
                  <c:v>103.0937911446625</c:v>
                </c:pt>
                <c:pt idx="186">
                  <c:v>103.41001213138691</c:v>
                </c:pt>
                <c:pt idx="187">
                  <c:v>102.2940395218739</c:v>
                </c:pt>
                <c:pt idx="188">
                  <c:v>104.7749368995395</c:v>
                </c:pt>
                <c:pt idx="189">
                  <c:v>104.52368495190569</c:v>
                </c:pt>
                <c:pt idx="190">
                  <c:v>105.0790839940436</c:v>
                </c:pt>
                <c:pt idx="191">
                  <c:v>104.7444646953642</c:v>
                </c:pt>
                <c:pt idx="192">
                  <c:v>104.81633310143791</c:v>
                </c:pt>
                <c:pt idx="193">
                  <c:v>104.55243231433511</c:v>
                </c:pt>
                <c:pt idx="194">
                  <c:v>103.98553432722549</c:v>
                </c:pt>
                <c:pt idx="195">
                  <c:v>103.8492718293097</c:v>
                </c:pt>
                <c:pt idx="196">
                  <c:v>102.6763794421861</c:v>
                </c:pt>
                <c:pt idx="197">
                  <c:v>101.5241851560119</c:v>
                </c:pt>
                <c:pt idx="198">
                  <c:v>100.2702252068373</c:v>
                </c:pt>
                <c:pt idx="199">
                  <c:v>100</c:v>
                </c:pt>
              </c:numCache>
            </c:numRef>
          </c:val>
          <c:smooth val="0"/>
          <c:extLst>
            <c:ext xmlns:c16="http://schemas.microsoft.com/office/drawing/2014/chart" uri="{C3380CC4-5D6E-409C-BE32-E72D297353CC}">
              <c16:uniqueId val="{00000001-E75F-0142-A315-F5DF7DD823CE}"/>
            </c:ext>
          </c:extLst>
        </c:ser>
        <c:ser>
          <c:idx val="1"/>
          <c:order val="1"/>
          <c:tx>
            <c:strRef>
              <c:f>Graf!$C$1</c:f>
              <c:strCache>
                <c:ptCount val="1"/>
                <c:pt idx="0">
                  <c:v>KOEI</c:v>
                </c:pt>
              </c:strCache>
            </c:strRef>
          </c:tx>
          <c:spPr>
            <a:ln w="25400" cap="rnd">
              <a:solidFill>
                <a:srgbClr val="0082CA"/>
              </a:solidFill>
              <a:round/>
            </a:ln>
            <a:effectLst/>
          </c:spPr>
          <c:marker>
            <c:symbol val="diamond"/>
            <c:size val="3"/>
            <c:spPr>
              <a:solidFill>
                <a:srgbClr val="0082CA"/>
              </a:solidFill>
              <a:ln w="9525">
                <a:solidFill>
                  <a:srgbClr val="0082CA"/>
                </a:solidFill>
              </a:ln>
              <a:effectLst/>
            </c:spPr>
          </c:marker>
          <c:dLbls>
            <c:dLbl>
              <c:idx val="199"/>
              <c:layout>
                <c:manualLayout>
                  <c:x val="0"/>
                  <c:y val="-6.4814814814814797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82CA"/>
                      </a:solidFill>
                      <a:latin typeface="Verdana" panose="020B0604030504040204" pitchFamily="34" charset="0"/>
                      <a:ea typeface="Verdana" panose="020B0604030504040204" pitchFamily="34" charset="0"/>
                      <a:cs typeface="+mn-cs"/>
                    </a:defRPr>
                  </a:pPr>
                  <a:endParaRPr lang="sr-Latn-R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5F-0142-A315-F5DF7DD823C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sr-Latn-R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Graf!$A$2:$A$201</c:f>
              <c:numCache>
                <c:formatCode>yyyy\-mm\-dd</c:formatCode>
                <c:ptCount val="200"/>
                <c:pt idx="0">
                  <c:v>44560</c:v>
                </c:pt>
                <c:pt idx="1">
                  <c:v>44559</c:v>
                </c:pt>
                <c:pt idx="2">
                  <c:v>44557</c:v>
                </c:pt>
                <c:pt idx="3">
                  <c:v>44553</c:v>
                </c:pt>
                <c:pt idx="4">
                  <c:v>44552</c:v>
                </c:pt>
                <c:pt idx="5">
                  <c:v>44551</c:v>
                </c:pt>
                <c:pt idx="6">
                  <c:v>44550</c:v>
                </c:pt>
                <c:pt idx="7">
                  <c:v>44547</c:v>
                </c:pt>
                <c:pt idx="8">
                  <c:v>44546</c:v>
                </c:pt>
                <c:pt idx="9">
                  <c:v>44545</c:v>
                </c:pt>
                <c:pt idx="10">
                  <c:v>44544</c:v>
                </c:pt>
                <c:pt idx="11">
                  <c:v>44543</c:v>
                </c:pt>
                <c:pt idx="12">
                  <c:v>44540</c:v>
                </c:pt>
                <c:pt idx="13">
                  <c:v>44539</c:v>
                </c:pt>
                <c:pt idx="14">
                  <c:v>44538</c:v>
                </c:pt>
                <c:pt idx="15">
                  <c:v>44537</c:v>
                </c:pt>
                <c:pt idx="16">
                  <c:v>44536</c:v>
                </c:pt>
                <c:pt idx="17">
                  <c:v>44532</c:v>
                </c:pt>
                <c:pt idx="18">
                  <c:v>44529</c:v>
                </c:pt>
                <c:pt idx="19">
                  <c:v>44526</c:v>
                </c:pt>
                <c:pt idx="20">
                  <c:v>44525</c:v>
                </c:pt>
                <c:pt idx="21">
                  <c:v>44524</c:v>
                </c:pt>
                <c:pt idx="22">
                  <c:v>44523</c:v>
                </c:pt>
                <c:pt idx="23">
                  <c:v>44522</c:v>
                </c:pt>
                <c:pt idx="24">
                  <c:v>44519</c:v>
                </c:pt>
                <c:pt idx="25">
                  <c:v>44516</c:v>
                </c:pt>
                <c:pt idx="26">
                  <c:v>44515</c:v>
                </c:pt>
                <c:pt idx="27">
                  <c:v>44511</c:v>
                </c:pt>
                <c:pt idx="28">
                  <c:v>44510</c:v>
                </c:pt>
                <c:pt idx="29">
                  <c:v>44509</c:v>
                </c:pt>
                <c:pt idx="30">
                  <c:v>44508</c:v>
                </c:pt>
                <c:pt idx="31">
                  <c:v>44505</c:v>
                </c:pt>
                <c:pt idx="32">
                  <c:v>44503</c:v>
                </c:pt>
                <c:pt idx="33">
                  <c:v>44502</c:v>
                </c:pt>
                <c:pt idx="34">
                  <c:v>44498</c:v>
                </c:pt>
                <c:pt idx="35">
                  <c:v>44497</c:v>
                </c:pt>
                <c:pt idx="36">
                  <c:v>44496</c:v>
                </c:pt>
                <c:pt idx="37">
                  <c:v>44495</c:v>
                </c:pt>
                <c:pt idx="38">
                  <c:v>44494</c:v>
                </c:pt>
                <c:pt idx="39">
                  <c:v>44491</c:v>
                </c:pt>
                <c:pt idx="40">
                  <c:v>44490</c:v>
                </c:pt>
                <c:pt idx="41">
                  <c:v>44489</c:v>
                </c:pt>
                <c:pt idx="42">
                  <c:v>44487</c:v>
                </c:pt>
                <c:pt idx="43">
                  <c:v>44484</c:v>
                </c:pt>
                <c:pt idx="44">
                  <c:v>44483</c:v>
                </c:pt>
                <c:pt idx="45">
                  <c:v>44482</c:v>
                </c:pt>
                <c:pt idx="46">
                  <c:v>44481</c:v>
                </c:pt>
                <c:pt idx="47">
                  <c:v>44477</c:v>
                </c:pt>
                <c:pt idx="48">
                  <c:v>44476</c:v>
                </c:pt>
                <c:pt idx="49">
                  <c:v>44475</c:v>
                </c:pt>
                <c:pt idx="50">
                  <c:v>44474</c:v>
                </c:pt>
                <c:pt idx="51">
                  <c:v>44473</c:v>
                </c:pt>
                <c:pt idx="52">
                  <c:v>44470</c:v>
                </c:pt>
                <c:pt idx="53">
                  <c:v>44468</c:v>
                </c:pt>
                <c:pt idx="54">
                  <c:v>44467</c:v>
                </c:pt>
                <c:pt idx="55">
                  <c:v>44466</c:v>
                </c:pt>
                <c:pt idx="56">
                  <c:v>44463</c:v>
                </c:pt>
                <c:pt idx="57">
                  <c:v>44460</c:v>
                </c:pt>
                <c:pt idx="58">
                  <c:v>44459</c:v>
                </c:pt>
                <c:pt idx="59">
                  <c:v>44456</c:v>
                </c:pt>
                <c:pt idx="60">
                  <c:v>44455</c:v>
                </c:pt>
                <c:pt idx="61">
                  <c:v>44454</c:v>
                </c:pt>
                <c:pt idx="62">
                  <c:v>44453</c:v>
                </c:pt>
                <c:pt idx="63">
                  <c:v>44448</c:v>
                </c:pt>
                <c:pt idx="64">
                  <c:v>44447</c:v>
                </c:pt>
                <c:pt idx="65">
                  <c:v>44441</c:v>
                </c:pt>
                <c:pt idx="66">
                  <c:v>44439</c:v>
                </c:pt>
                <c:pt idx="67">
                  <c:v>44438</c:v>
                </c:pt>
                <c:pt idx="68">
                  <c:v>44435</c:v>
                </c:pt>
                <c:pt idx="69">
                  <c:v>44433</c:v>
                </c:pt>
                <c:pt idx="70">
                  <c:v>44431</c:v>
                </c:pt>
                <c:pt idx="71">
                  <c:v>44427</c:v>
                </c:pt>
                <c:pt idx="72">
                  <c:v>44426</c:v>
                </c:pt>
                <c:pt idx="73">
                  <c:v>44424</c:v>
                </c:pt>
                <c:pt idx="74">
                  <c:v>44420</c:v>
                </c:pt>
                <c:pt idx="75">
                  <c:v>44419</c:v>
                </c:pt>
                <c:pt idx="76">
                  <c:v>44418</c:v>
                </c:pt>
                <c:pt idx="77">
                  <c:v>44417</c:v>
                </c:pt>
                <c:pt idx="78">
                  <c:v>44414</c:v>
                </c:pt>
                <c:pt idx="79">
                  <c:v>44412</c:v>
                </c:pt>
                <c:pt idx="80">
                  <c:v>44411</c:v>
                </c:pt>
                <c:pt idx="81">
                  <c:v>44410</c:v>
                </c:pt>
                <c:pt idx="82">
                  <c:v>44407</c:v>
                </c:pt>
                <c:pt idx="83">
                  <c:v>44406</c:v>
                </c:pt>
                <c:pt idx="84">
                  <c:v>44405</c:v>
                </c:pt>
                <c:pt idx="85">
                  <c:v>44404</c:v>
                </c:pt>
                <c:pt idx="86">
                  <c:v>44403</c:v>
                </c:pt>
                <c:pt idx="87">
                  <c:v>44400</c:v>
                </c:pt>
                <c:pt idx="88">
                  <c:v>44399</c:v>
                </c:pt>
                <c:pt idx="89">
                  <c:v>44398</c:v>
                </c:pt>
                <c:pt idx="90">
                  <c:v>44397</c:v>
                </c:pt>
                <c:pt idx="91">
                  <c:v>44393</c:v>
                </c:pt>
                <c:pt idx="92">
                  <c:v>44392</c:v>
                </c:pt>
                <c:pt idx="93">
                  <c:v>44391</c:v>
                </c:pt>
                <c:pt idx="94">
                  <c:v>44389</c:v>
                </c:pt>
                <c:pt idx="95">
                  <c:v>44386</c:v>
                </c:pt>
                <c:pt idx="96">
                  <c:v>44385</c:v>
                </c:pt>
                <c:pt idx="97">
                  <c:v>44384</c:v>
                </c:pt>
                <c:pt idx="98">
                  <c:v>44383</c:v>
                </c:pt>
                <c:pt idx="99">
                  <c:v>44382</c:v>
                </c:pt>
                <c:pt idx="100">
                  <c:v>44379</c:v>
                </c:pt>
                <c:pt idx="101">
                  <c:v>44376</c:v>
                </c:pt>
                <c:pt idx="102">
                  <c:v>44375</c:v>
                </c:pt>
                <c:pt idx="103">
                  <c:v>44372</c:v>
                </c:pt>
                <c:pt idx="104">
                  <c:v>44371</c:v>
                </c:pt>
                <c:pt idx="105">
                  <c:v>44370</c:v>
                </c:pt>
                <c:pt idx="106">
                  <c:v>44368</c:v>
                </c:pt>
                <c:pt idx="107">
                  <c:v>44365</c:v>
                </c:pt>
                <c:pt idx="108">
                  <c:v>44364</c:v>
                </c:pt>
                <c:pt idx="109">
                  <c:v>44363</c:v>
                </c:pt>
                <c:pt idx="110">
                  <c:v>44362</c:v>
                </c:pt>
                <c:pt idx="111">
                  <c:v>44361</c:v>
                </c:pt>
                <c:pt idx="112">
                  <c:v>44358</c:v>
                </c:pt>
                <c:pt idx="113">
                  <c:v>44357</c:v>
                </c:pt>
                <c:pt idx="114">
                  <c:v>44356</c:v>
                </c:pt>
                <c:pt idx="115">
                  <c:v>44355</c:v>
                </c:pt>
                <c:pt idx="116">
                  <c:v>44351</c:v>
                </c:pt>
                <c:pt idx="117">
                  <c:v>44349</c:v>
                </c:pt>
                <c:pt idx="118">
                  <c:v>44348</c:v>
                </c:pt>
                <c:pt idx="119">
                  <c:v>44347</c:v>
                </c:pt>
                <c:pt idx="120">
                  <c:v>44341</c:v>
                </c:pt>
                <c:pt idx="121">
                  <c:v>44340</c:v>
                </c:pt>
                <c:pt idx="122">
                  <c:v>44337</c:v>
                </c:pt>
                <c:pt idx="123">
                  <c:v>44336</c:v>
                </c:pt>
                <c:pt idx="124">
                  <c:v>44335</c:v>
                </c:pt>
                <c:pt idx="125">
                  <c:v>44334</c:v>
                </c:pt>
                <c:pt idx="126">
                  <c:v>44333</c:v>
                </c:pt>
                <c:pt idx="127">
                  <c:v>44330</c:v>
                </c:pt>
                <c:pt idx="128">
                  <c:v>44329</c:v>
                </c:pt>
                <c:pt idx="129">
                  <c:v>44328</c:v>
                </c:pt>
                <c:pt idx="130">
                  <c:v>44326</c:v>
                </c:pt>
                <c:pt idx="131">
                  <c:v>44323</c:v>
                </c:pt>
                <c:pt idx="132">
                  <c:v>44322</c:v>
                </c:pt>
                <c:pt idx="133">
                  <c:v>44321</c:v>
                </c:pt>
                <c:pt idx="134">
                  <c:v>44320</c:v>
                </c:pt>
                <c:pt idx="135">
                  <c:v>44319</c:v>
                </c:pt>
                <c:pt idx="136">
                  <c:v>44316</c:v>
                </c:pt>
                <c:pt idx="137">
                  <c:v>44315</c:v>
                </c:pt>
                <c:pt idx="138">
                  <c:v>44314</c:v>
                </c:pt>
                <c:pt idx="139">
                  <c:v>44313</c:v>
                </c:pt>
                <c:pt idx="140">
                  <c:v>44312</c:v>
                </c:pt>
                <c:pt idx="141">
                  <c:v>44309</c:v>
                </c:pt>
                <c:pt idx="142">
                  <c:v>44308</c:v>
                </c:pt>
                <c:pt idx="143">
                  <c:v>44307</c:v>
                </c:pt>
                <c:pt idx="144">
                  <c:v>44306</c:v>
                </c:pt>
                <c:pt idx="145">
                  <c:v>44301</c:v>
                </c:pt>
                <c:pt idx="146">
                  <c:v>44300</c:v>
                </c:pt>
                <c:pt idx="147">
                  <c:v>44298</c:v>
                </c:pt>
                <c:pt idx="148">
                  <c:v>44295</c:v>
                </c:pt>
                <c:pt idx="149">
                  <c:v>44294</c:v>
                </c:pt>
                <c:pt idx="150">
                  <c:v>44293</c:v>
                </c:pt>
                <c:pt idx="151">
                  <c:v>44284</c:v>
                </c:pt>
                <c:pt idx="152">
                  <c:v>44281</c:v>
                </c:pt>
                <c:pt idx="153">
                  <c:v>44280</c:v>
                </c:pt>
                <c:pt idx="154">
                  <c:v>44277</c:v>
                </c:pt>
                <c:pt idx="155">
                  <c:v>44274</c:v>
                </c:pt>
                <c:pt idx="156">
                  <c:v>44273</c:v>
                </c:pt>
                <c:pt idx="157">
                  <c:v>44272</c:v>
                </c:pt>
                <c:pt idx="158">
                  <c:v>44270</c:v>
                </c:pt>
                <c:pt idx="159">
                  <c:v>44267</c:v>
                </c:pt>
                <c:pt idx="160">
                  <c:v>44266</c:v>
                </c:pt>
                <c:pt idx="161">
                  <c:v>44265</c:v>
                </c:pt>
                <c:pt idx="162">
                  <c:v>44264</c:v>
                </c:pt>
                <c:pt idx="163">
                  <c:v>44263</c:v>
                </c:pt>
                <c:pt idx="164">
                  <c:v>44260</c:v>
                </c:pt>
                <c:pt idx="165">
                  <c:v>44259</c:v>
                </c:pt>
                <c:pt idx="166">
                  <c:v>44258</c:v>
                </c:pt>
                <c:pt idx="167">
                  <c:v>44257</c:v>
                </c:pt>
                <c:pt idx="168">
                  <c:v>44252</c:v>
                </c:pt>
                <c:pt idx="169">
                  <c:v>44251</c:v>
                </c:pt>
                <c:pt idx="170">
                  <c:v>44250</c:v>
                </c:pt>
                <c:pt idx="171">
                  <c:v>44249</c:v>
                </c:pt>
                <c:pt idx="172">
                  <c:v>44246</c:v>
                </c:pt>
                <c:pt idx="173">
                  <c:v>44245</c:v>
                </c:pt>
                <c:pt idx="174">
                  <c:v>44244</c:v>
                </c:pt>
                <c:pt idx="175">
                  <c:v>44243</c:v>
                </c:pt>
                <c:pt idx="176">
                  <c:v>44242</c:v>
                </c:pt>
                <c:pt idx="177">
                  <c:v>44239</c:v>
                </c:pt>
                <c:pt idx="178">
                  <c:v>44238</c:v>
                </c:pt>
                <c:pt idx="179">
                  <c:v>44237</c:v>
                </c:pt>
                <c:pt idx="180">
                  <c:v>44236</c:v>
                </c:pt>
                <c:pt idx="181">
                  <c:v>44235</c:v>
                </c:pt>
                <c:pt idx="182">
                  <c:v>44232</c:v>
                </c:pt>
                <c:pt idx="183">
                  <c:v>44231</c:v>
                </c:pt>
                <c:pt idx="184">
                  <c:v>44229</c:v>
                </c:pt>
                <c:pt idx="185">
                  <c:v>44228</c:v>
                </c:pt>
                <c:pt idx="186">
                  <c:v>44223</c:v>
                </c:pt>
                <c:pt idx="187">
                  <c:v>44221</c:v>
                </c:pt>
                <c:pt idx="188">
                  <c:v>44216</c:v>
                </c:pt>
                <c:pt idx="189">
                  <c:v>44215</c:v>
                </c:pt>
                <c:pt idx="190">
                  <c:v>44211</c:v>
                </c:pt>
                <c:pt idx="191">
                  <c:v>44210</c:v>
                </c:pt>
                <c:pt idx="192">
                  <c:v>44209</c:v>
                </c:pt>
                <c:pt idx="193">
                  <c:v>44208</c:v>
                </c:pt>
                <c:pt idx="194">
                  <c:v>44207</c:v>
                </c:pt>
                <c:pt idx="195">
                  <c:v>44204</c:v>
                </c:pt>
                <c:pt idx="196">
                  <c:v>44203</c:v>
                </c:pt>
                <c:pt idx="197">
                  <c:v>44201</c:v>
                </c:pt>
                <c:pt idx="198">
                  <c:v>44200</c:v>
                </c:pt>
                <c:pt idx="199">
                  <c:v>44195</c:v>
                </c:pt>
              </c:numCache>
            </c:numRef>
          </c:cat>
          <c:val>
            <c:numRef>
              <c:f>Graf!$C$2:$C$201</c:f>
              <c:numCache>
                <c:formatCode>#,##0</c:formatCode>
                <c:ptCount val="200"/>
                <c:pt idx="0">
                  <c:v>155.1724137931034</c:v>
                </c:pt>
                <c:pt idx="1">
                  <c:v>151.72413793103451</c:v>
                </c:pt>
                <c:pt idx="2">
                  <c:v>150</c:v>
                </c:pt>
                <c:pt idx="3">
                  <c:v>150</c:v>
                </c:pt>
                <c:pt idx="4">
                  <c:v>150.86206896551721</c:v>
                </c:pt>
                <c:pt idx="5">
                  <c:v>151.72413793103451</c:v>
                </c:pt>
                <c:pt idx="6">
                  <c:v>150.86206896551721</c:v>
                </c:pt>
                <c:pt idx="7">
                  <c:v>152.58620689655169</c:v>
                </c:pt>
                <c:pt idx="8">
                  <c:v>150</c:v>
                </c:pt>
                <c:pt idx="9">
                  <c:v>146.55172413793099</c:v>
                </c:pt>
                <c:pt idx="10">
                  <c:v>143.9655172413793</c:v>
                </c:pt>
                <c:pt idx="11">
                  <c:v>141.37931034482759</c:v>
                </c:pt>
                <c:pt idx="12">
                  <c:v>141.37931034482759</c:v>
                </c:pt>
                <c:pt idx="13">
                  <c:v>139.65517241379311</c:v>
                </c:pt>
                <c:pt idx="14">
                  <c:v>138.79310344827579</c:v>
                </c:pt>
                <c:pt idx="15">
                  <c:v>137.93103448275861</c:v>
                </c:pt>
                <c:pt idx="16">
                  <c:v>132.7586206896552</c:v>
                </c:pt>
                <c:pt idx="17">
                  <c:v>132.7586206896552</c:v>
                </c:pt>
                <c:pt idx="18">
                  <c:v>132.7586206896552</c:v>
                </c:pt>
                <c:pt idx="19">
                  <c:v>134.48275862068971</c:v>
                </c:pt>
                <c:pt idx="20">
                  <c:v>134.48275862068971</c:v>
                </c:pt>
                <c:pt idx="21">
                  <c:v>133.62068965517241</c:v>
                </c:pt>
                <c:pt idx="22">
                  <c:v>131.89655172413791</c:v>
                </c:pt>
                <c:pt idx="23">
                  <c:v>132.7586206896552</c:v>
                </c:pt>
                <c:pt idx="24">
                  <c:v>131.89655172413791</c:v>
                </c:pt>
                <c:pt idx="25">
                  <c:v>131.89655172413791</c:v>
                </c:pt>
                <c:pt idx="26">
                  <c:v>131.89655172413791</c:v>
                </c:pt>
                <c:pt idx="27">
                  <c:v>131.0344827586207</c:v>
                </c:pt>
                <c:pt idx="28">
                  <c:v>131.0344827586207</c:v>
                </c:pt>
                <c:pt idx="29">
                  <c:v>131.0344827586207</c:v>
                </c:pt>
                <c:pt idx="30">
                  <c:v>130.1724137931034</c:v>
                </c:pt>
                <c:pt idx="31">
                  <c:v>131.0344827586207</c:v>
                </c:pt>
                <c:pt idx="32">
                  <c:v>131.89655172413791</c:v>
                </c:pt>
                <c:pt idx="33">
                  <c:v>131.89655172413791</c:v>
                </c:pt>
                <c:pt idx="34">
                  <c:v>133.62068965517241</c:v>
                </c:pt>
                <c:pt idx="35">
                  <c:v>134.48275862068971</c:v>
                </c:pt>
                <c:pt idx="36">
                  <c:v>130.1724137931034</c:v>
                </c:pt>
                <c:pt idx="37">
                  <c:v>130.1724137931034</c:v>
                </c:pt>
                <c:pt idx="38">
                  <c:v>128.44827586206901</c:v>
                </c:pt>
                <c:pt idx="39">
                  <c:v>128.44827586206901</c:v>
                </c:pt>
                <c:pt idx="40">
                  <c:v>129.31034482758619</c:v>
                </c:pt>
                <c:pt idx="41">
                  <c:v>129.31034482758619</c:v>
                </c:pt>
                <c:pt idx="42">
                  <c:v>129.31034482758619</c:v>
                </c:pt>
                <c:pt idx="43">
                  <c:v>131.0344827586207</c:v>
                </c:pt>
                <c:pt idx="44">
                  <c:v>131.0344827586207</c:v>
                </c:pt>
                <c:pt idx="45">
                  <c:v>131.0344827586207</c:v>
                </c:pt>
                <c:pt idx="46">
                  <c:v>133.62068965517241</c:v>
                </c:pt>
                <c:pt idx="47">
                  <c:v>133.62068965517241</c:v>
                </c:pt>
                <c:pt idx="48">
                  <c:v>134.48275862068971</c:v>
                </c:pt>
                <c:pt idx="49">
                  <c:v>131.0344827586207</c:v>
                </c:pt>
                <c:pt idx="50">
                  <c:v>129.31034482758619</c:v>
                </c:pt>
                <c:pt idx="51">
                  <c:v>127.5862068965517</c:v>
                </c:pt>
                <c:pt idx="52">
                  <c:v>125</c:v>
                </c:pt>
                <c:pt idx="53">
                  <c:v>124.1379310344827</c:v>
                </c:pt>
                <c:pt idx="54">
                  <c:v>125</c:v>
                </c:pt>
                <c:pt idx="55">
                  <c:v>125.8620689655173</c:v>
                </c:pt>
                <c:pt idx="56">
                  <c:v>126.72413793103451</c:v>
                </c:pt>
                <c:pt idx="57">
                  <c:v>125.8620689655173</c:v>
                </c:pt>
                <c:pt idx="58">
                  <c:v>123.27586206896549</c:v>
                </c:pt>
                <c:pt idx="59">
                  <c:v>126.72413793103451</c:v>
                </c:pt>
                <c:pt idx="60">
                  <c:v>125.8620689655173</c:v>
                </c:pt>
                <c:pt idx="61">
                  <c:v>125</c:v>
                </c:pt>
                <c:pt idx="62">
                  <c:v>125.8620689655173</c:v>
                </c:pt>
                <c:pt idx="63">
                  <c:v>124.1379310344827</c:v>
                </c:pt>
                <c:pt idx="64">
                  <c:v>125</c:v>
                </c:pt>
                <c:pt idx="65">
                  <c:v>125</c:v>
                </c:pt>
                <c:pt idx="66">
                  <c:v>125</c:v>
                </c:pt>
                <c:pt idx="67">
                  <c:v>125.8620689655173</c:v>
                </c:pt>
                <c:pt idx="68">
                  <c:v>125</c:v>
                </c:pt>
                <c:pt idx="69">
                  <c:v>125.8620689655173</c:v>
                </c:pt>
                <c:pt idx="70">
                  <c:v>125.8620689655173</c:v>
                </c:pt>
                <c:pt idx="71">
                  <c:v>126.72413793103451</c:v>
                </c:pt>
                <c:pt idx="72">
                  <c:v>128.44827586206901</c:v>
                </c:pt>
                <c:pt idx="73">
                  <c:v>129.31034482758619</c:v>
                </c:pt>
                <c:pt idx="74">
                  <c:v>129.31034482758619</c:v>
                </c:pt>
                <c:pt idx="75">
                  <c:v>129.31034482758619</c:v>
                </c:pt>
                <c:pt idx="76">
                  <c:v>129.31034482758619</c:v>
                </c:pt>
                <c:pt idx="77">
                  <c:v>130.1724137931034</c:v>
                </c:pt>
                <c:pt idx="78">
                  <c:v>130.1724137931034</c:v>
                </c:pt>
                <c:pt idx="79">
                  <c:v>131.0344827586207</c:v>
                </c:pt>
                <c:pt idx="80">
                  <c:v>129.31034482758619</c:v>
                </c:pt>
                <c:pt idx="81">
                  <c:v>129.31034482758619</c:v>
                </c:pt>
                <c:pt idx="82">
                  <c:v>130.1724137931034</c:v>
                </c:pt>
                <c:pt idx="83">
                  <c:v>131.0344827586207</c:v>
                </c:pt>
                <c:pt idx="84">
                  <c:v>130.1724137931034</c:v>
                </c:pt>
                <c:pt idx="85">
                  <c:v>129.31034482758619</c:v>
                </c:pt>
                <c:pt idx="86">
                  <c:v>128.44827586206901</c:v>
                </c:pt>
                <c:pt idx="87">
                  <c:v>128.44827586206901</c:v>
                </c:pt>
                <c:pt idx="88">
                  <c:v>128.44827586206901</c:v>
                </c:pt>
                <c:pt idx="89">
                  <c:v>127.5862068965517</c:v>
                </c:pt>
                <c:pt idx="90">
                  <c:v>128.44827586206901</c:v>
                </c:pt>
                <c:pt idx="91">
                  <c:v>129.31034482758619</c:v>
                </c:pt>
                <c:pt idx="92">
                  <c:v>129.31034482758619</c:v>
                </c:pt>
                <c:pt idx="93">
                  <c:v>128.44827586206901</c:v>
                </c:pt>
                <c:pt idx="94">
                  <c:v>128.44827586206901</c:v>
                </c:pt>
                <c:pt idx="95">
                  <c:v>129.31034482758619</c:v>
                </c:pt>
                <c:pt idx="96">
                  <c:v>128.44827586206901</c:v>
                </c:pt>
                <c:pt idx="97">
                  <c:v>129.31034482758619</c:v>
                </c:pt>
                <c:pt idx="98">
                  <c:v>129.31034482758619</c:v>
                </c:pt>
                <c:pt idx="99">
                  <c:v>129.31034482758619</c:v>
                </c:pt>
                <c:pt idx="100">
                  <c:v>130.1724137931034</c:v>
                </c:pt>
                <c:pt idx="101">
                  <c:v>130.1724137931034</c:v>
                </c:pt>
                <c:pt idx="102">
                  <c:v>130.1724137931034</c:v>
                </c:pt>
                <c:pt idx="103">
                  <c:v>131.0344827586207</c:v>
                </c:pt>
                <c:pt idx="104">
                  <c:v>130.1724137931034</c:v>
                </c:pt>
                <c:pt idx="105">
                  <c:v>130.1724137931034</c:v>
                </c:pt>
                <c:pt idx="106">
                  <c:v>130.1724137931034</c:v>
                </c:pt>
                <c:pt idx="107">
                  <c:v>131.89655172413791</c:v>
                </c:pt>
                <c:pt idx="108">
                  <c:v>131.89655172413791</c:v>
                </c:pt>
                <c:pt idx="109">
                  <c:v>130.1724137931034</c:v>
                </c:pt>
                <c:pt idx="110">
                  <c:v>128.44827586206901</c:v>
                </c:pt>
                <c:pt idx="111">
                  <c:v>127.5862068965517</c:v>
                </c:pt>
                <c:pt idx="112">
                  <c:v>126.72413793103451</c:v>
                </c:pt>
                <c:pt idx="113">
                  <c:v>127.5862068965517</c:v>
                </c:pt>
                <c:pt idx="114">
                  <c:v>127.5862068965517</c:v>
                </c:pt>
                <c:pt idx="115">
                  <c:v>126.72413793103451</c:v>
                </c:pt>
                <c:pt idx="116">
                  <c:v>126.72413793103451</c:v>
                </c:pt>
                <c:pt idx="117">
                  <c:v>127.5862068965517</c:v>
                </c:pt>
                <c:pt idx="118">
                  <c:v>123.27586206896549</c:v>
                </c:pt>
                <c:pt idx="119">
                  <c:v>121.551724137931</c:v>
                </c:pt>
                <c:pt idx="120">
                  <c:v>120.68965517241379</c:v>
                </c:pt>
                <c:pt idx="121">
                  <c:v>121.551724137931</c:v>
                </c:pt>
                <c:pt idx="122">
                  <c:v>122.4137931034483</c:v>
                </c:pt>
                <c:pt idx="123">
                  <c:v>119.8275862068965</c:v>
                </c:pt>
                <c:pt idx="124">
                  <c:v>121.551724137931</c:v>
                </c:pt>
                <c:pt idx="125">
                  <c:v>121.551724137931</c:v>
                </c:pt>
                <c:pt idx="126">
                  <c:v>119.8275862068965</c:v>
                </c:pt>
                <c:pt idx="127">
                  <c:v>118.9655172413793</c:v>
                </c:pt>
                <c:pt idx="128">
                  <c:v>119.8275862068965</c:v>
                </c:pt>
                <c:pt idx="129">
                  <c:v>118.10344827586211</c:v>
                </c:pt>
                <c:pt idx="130">
                  <c:v>119.8275862068965</c:v>
                </c:pt>
                <c:pt idx="131">
                  <c:v>120.68965517241379</c:v>
                </c:pt>
                <c:pt idx="132">
                  <c:v>121.551724137931</c:v>
                </c:pt>
                <c:pt idx="133">
                  <c:v>121.551724137931</c:v>
                </c:pt>
                <c:pt idx="134">
                  <c:v>124.1379310344827</c:v>
                </c:pt>
                <c:pt idx="135">
                  <c:v>124.1379310344827</c:v>
                </c:pt>
                <c:pt idx="136">
                  <c:v>123.27586206896549</c:v>
                </c:pt>
                <c:pt idx="137">
                  <c:v>123.27586206896549</c:v>
                </c:pt>
                <c:pt idx="138">
                  <c:v>117.2413793103448</c:v>
                </c:pt>
                <c:pt idx="139">
                  <c:v>118.10344827586211</c:v>
                </c:pt>
                <c:pt idx="140">
                  <c:v>117.2413793103448</c:v>
                </c:pt>
                <c:pt idx="141">
                  <c:v>117.2413793103448</c:v>
                </c:pt>
                <c:pt idx="142">
                  <c:v>118.10344827586211</c:v>
                </c:pt>
                <c:pt idx="143">
                  <c:v>118.10344827586211</c:v>
                </c:pt>
                <c:pt idx="144">
                  <c:v>118.10344827586211</c:v>
                </c:pt>
                <c:pt idx="145">
                  <c:v>118.10344827586211</c:v>
                </c:pt>
                <c:pt idx="146">
                  <c:v>118.10344827586211</c:v>
                </c:pt>
                <c:pt idx="147">
                  <c:v>118.10344827586211</c:v>
                </c:pt>
                <c:pt idx="148">
                  <c:v>118.9655172413793</c:v>
                </c:pt>
                <c:pt idx="149">
                  <c:v>119.8275862068965</c:v>
                </c:pt>
                <c:pt idx="150">
                  <c:v>118.10344827586211</c:v>
                </c:pt>
                <c:pt idx="151">
                  <c:v>117.2413793103448</c:v>
                </c:pt>
                <c:pt idx="152">
                  <c:v>120.68965517241379</c:v>
                </c:pt>
                <c:pt idx="153">
                  <c:v>118.9655172413793</c:v>
                </c:pt>
                <c:pt idx="154">
                  <c:v>120.68965517241379</c:v>
                </c:pt>
                <c:pt idx="155">
                  <c:v>120.68965517241379</c:v>
                </c:pt>
                <c:pt idx="156">
                  <c:v>117.2413793103448</c:v>
                </c:pt>
                <c:pt idx="157">
                  <c:v>118.9655172413793</c:v>
                </c:pt>
                <c:pt idx="158">
                  <c:v>118.9655172413793</c:v>
                </c:pt>
                <c:pt idx="159">
                  <c:v>118.10344827586211</c:v>
                </c:pt>
                <c:pt idx="160">
                  <c:v>118.10344827586211</c:v>
                </c:pt>
                <c:pt idx="161">
                  <c:v>117.2413793103448</c:v>
                </c:pt>
                <c:pt idx="162">
                  <c:v>118.10344827586211</c:v>
                </c:pt>
                <c:pt idx="163">
                  <c:v>116.3793103448276</c:v>
                </c:pt>
                <c:pt idx="164">
                  <c:v>115.51724137931041</c:v>
                </c:pt>
                <c:pt idx="165">
                  <c:v>117.2413793103448</c:v>
                </c:pt>
                <c:pt idx="166">
                  <c:v>115.51724137931041</c:v>
                </c:pt>
                <c:pt idx="167">
                  <c:v>115.51724137931041</c:v>
                </c:pt>
                <c:pt idx="168">
                  <c:v>112.93103448275861</c:v>
                </c:pt>
                <c:pt idx="169">
                  <c:v>115.51724137931041</c:v>
                </c:pt>
                <c:pt idx="170">
                  <c:v>108.6206896551724</c:v>
                </c:pt>
                <c:pt idx="171">
                  <c:v>108.6206896551724</c:v>
                </c:pt>
                <c:pt idx="172">
                  <c:v>109.48275862068959</c:v>
                </c:pt>
                <c:pt idx="173">
                  <c:v>108.6206896551724</c:v>
                </c:pt>
                <c:pt idx="174">
                  <c:v>108.6206896551724</c:v>
                </c:pt>
                <c:pt idx="175">
                  <c:v>108.6206896551724</c:v>
                </c:pt>
                <c:pt idx="176">
                  <c:v>106.89655172413789</c:v>
                </c:pt>
                <c:pt idx="177">
                  <c:v>107.7586206896552</c:v>
                </c:pt>
                <c:pt idx="178">
                  <c:v>107.7586206896552</c:v>
                </c:pt>
                <c:pt idx="179">
                  <c:v>107.7586206896552</c:v>
                </c:pt>
                <c:pt idx="180">
                  <c:v>107.7586206896552</c:v>
                </c:pt>
                <c:pt idx="181">
                  <c:v>107.7586206896552</c:v>
                </c:pt>
                <c:pt idx="182">
                  <c:v>106.0344827586207</c:v>
                </c:pt>
                <c:pt idx="183">
                  <c:v>106.89655172413789</c:v>
                </c:pt>
                <c:pt idx="184">
                  <c:v>106.89655172413789</c:v>
                </c:pt>
                <c:pt idx="185">
                  <c:v>106.89655172413789</c:v>
                </c:pt>
                <c:pt idx="186">
                  <c:v>108.6206896551724</c:v>
                </c:pt>
                <c:pt idx="187">
                  <c:v>107.7586206896552</c:v>
                </c:pt>
                <c:pt idx="188">
                  <c:v>107.7586206896552</c:v>
                </c:pt>
                <c:pt idx="189">
                  <c:v>106.89655172413789</c:v>
                </c:pt>
                <c:pt idx="190">
                  <c:v>106.89655172413789</c:v>
                </c:pt>
                <c:pt idx="191">
                  <c:v>106.0344827586207</c:v>
                </c:pt>
                <c:pt idx="192">
                  <c:v>106.0344827586207</c:v>
                </c:pt>
                <c:pt idx="193">
                  <c:v>106.0344827586207</c:v>
                </c:pt>
                <c:pt idx="194">
                  <c:v>106.89655172413789</c:v>
                </c:pt>
                <c:pt idx="195">
                  <c:v>107.7586206896552</c:v>
                </c:pt>
                <c:pt idx="196">
                  <c:v>105.1724137931034</c:v>
                </c:pt>
                <c:pt idx="197">
                  <c:v>102.5862068965517</c:v>
                </c:pt>
                <c:pt idx="198">
                  <c:v>101.72413793103451</c:v>
                </c:pt>
                <c:pt idx="199">
                  <c:v>100</c:v>
                </c:pt>
              </c:numCache>
            </c:numRef>
          </c:val>
          <c:smooth val="0"/>
          <c:extLst>
            <c:ext xmlns:c16="http://schemas.microsoft.com/office/drawing/2014/chart" uri="{C3380CC4-5D6E-409C-BE32-E72D297353CC}">
              <c16:uniqueId val="{00000003-E75F-0142-A315-F5DF7DD823CE}"/>
            </c:ext>
          </c:extLst>
        </c:ser>
        <c:dLbls>
          <c:showLegendKey val="0"/>
          <c:showVal val="0"/>
          <c:showCatName val="0"/>
          <c:showSerName val="0"/>
          <c:showPercent val="0"/>
          <c:showBubbleSize val="0"/>
        </c:dLbls>
        <c:marker val="1"/>
        <c:smooth val="0"/>
        <c:axId val="396101688"/>
        <c:axId val="396105320"/>
      </c:lineChart>
      <c:dateAx>
        <c:axId val="39610168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sr-Latn-RS"/>
          </a:p>
        </c:txPr>
        <c:crossAx val="396105320"/>
        <c:crosses val="autoZero"/>
        <c:auto val="1"/>
        <c:lblOffset val="100"/>
        <c:baseTimeUnit val="days"/>
      </c:dateAx>
      <c:valAx>
        <c:axId val="396105320"/>
        <c:scaling>
          <c:orientation val="minMax"/>
          <c:max val="170"/>
          <c:min val="9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sr-Latn-RS"/>
          </a:p>
        </c:txPr>
        <c:crossAx val="3961016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latin typeface="Verdana" panose="020B0604030504040204" pitchFamily="34" charset="0"/>
          <a:ea typeface="Verdana" panose="020B0604030504040204" pitchFamily="34" charset="0"/>
        </a:defRPr>
      </a:pPr>
      <a:endParaRPr lang="sr-Latn-R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10656467609652"/>
          <c:y val="4.7128122315413308E-2"/>
          <c:w val="0.80189343532390345"/>
          <c:h val="0.78707489598724445"/>
        </c:manualLayout>
      </c:layout>
      <c:barChart>
        <c:barDir val="col"/>
        <c:grouping val="stacked"/>
        <c:varyColors val="0"/>
        <c:ser>
          <c:idx val="0"/>
          <c:order val="0"/>
          <c:tx>
            <c:strRef>
              <c:f>backlog!$C$6</c:f>
              <c:strCache>
                <c:ptCount val="1"/>
                <c:pt idx="0">
                  <c:v>Hrvatska</c:v>
                </c:pt>
              </c:strCache>
            </c:strRef>
          </c:tx>
          <c:spPr>
            <a:solidFill>
              <a:srgbClr val="0082CA"/>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backlog!$D$5:$G$5</c:f>
              <c:strCache>
                <c:ptCount val="4"/>
                <c:pt idx="0">
                  <c:v>31.12.2019.</c:v>
                </c:pt>
                <c:pt idx="1">
                  <c:v>31.12.2020.</c:v>
                </c:pt>
                <c:pt idx="2">
                  <c:v>31.12.2021.</c:v>
                </c:pt>
                <c:pt idx="3">
                  <c:v>31.3.2022.</c:v>
                </c:pt>
              </c:strCache>
            </c:strRef>
          </c:cat>
          <c:val>
            <c:numRef>
              <c:f>backlog!$D$6:$G$6</c:f>
              <c:numCache>
                <c:formatCode>#,##0.0</c:formatCode>
                <c:ptCount val="4"/>
                <c:pt idx="0">
                  <c:v>1645.9</c:v>
                </c:pt>
                <c:pt idx="1">
                  <c:v>2399.6</c:v>
                </c:pt>
                <c:pt idx="2">
                  <c:v>2648.7</c:v>
                </c:pt>
                <c:pt idx="3">
                  <c:v>2609.3000000000002</c:v>
                </c:pt>
              </c:numCache>
            </c:numRef>
          </c:val>
          <c:extLst>
            <c:ext xmlns:c16="http://schemas.microsoft.com/office/drawing/2014/chart" uri="{C3380CC4-5D6E-409C-BE32-E72D297353CC}">
              <c16:uniqueId val="{00000000-AD8E-EA4F-BE52-24A416154298}"/>
            </c:ext>
          </c:extLst>
        </c:ser>
        <c:ser>
          <c:idx val="1"/>
          <c:order val="1"/>
          <c:tx>
            <c:strRef>
              <c:f>backlog!$C$7</c:f>
              <c:strCache>
                <c:ptCount val="1"/>
                <c:pt idx="0">
                  <c:v>Izvoz</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backlog!$D$5:$G$5</c:f>
              <c:strCache>
                <c:ptCount val="4"/>
                <c:pt idx="0">
                  <c:v>31.12.2019.</c:v>
                </c:pt>
                <c:pt idx="1">
                  <c:v>31.12.2020.</c:v>
                </c:pt>
                <c:pt idx="2">
                  <c:v>31.12.2021.</c:v>
                </c:pt>
                <c:pt idx="3">
                  <c:v>31.3.2022.</c:v>
                </c:pt>
              </c:strCache>
            </c:strRef>
          </c:cat>
          <c:val>
            <c:numRef>
              <c:f>backlog!$D$7:$G$7</c:f>
              <c:numCache>
                <c:formatCode>#,##0.0</c:formatCode>
                <c:ptCount val="4"/>
                <c:pt idx="0">
                  <c:v>1697.1</c:v>
                </c:pt>
                <c:pt idx="1">
                  <c:v>1848</c:v>
                </c:pt>
                <c:pt idx="2">
                  <c:v>2359.96</c:v>
                </c:pt>
                <c:pt idx="3">
                  <c:v>2939.2</c:v>
                </c:pt>
              </c:numCache>
            </c:numRef>
          </c:val>
          <c:extLst>
            <c:ext xmlns:c16="http://schemas.microsoft.com/office/drawing/2014/chart" uri="{C3380CC4-5D6E-409C-BE32-E72D297353CC}">
              <c16:uniqueId val="{00000001-AD8E-EA4F-BE52-24A416154298}"/>
            </c:ext>
          </c:extLst>
        </c:ser>
        <c:dLbls>
          <c:showLegendKey val="0"/>
          <c:showVal val="0"/>
          <c:showCatName val="0"/>
          <c:showSerName val="0"/>
          <c:showPercent val="0"/>
          <c:showBubbleSize val="0"/>
        </c:dLbls>
        <c:gapWidth val="56"/>
        <c:overlap val="100"/>
        <c:axId val="1719890656"/>
        <c:axId val="1719887328"/>
      </c:barChart>
      <c:catAx>
        <c:axId val="171989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1719887328"/>
        <c:crosses val="autoZero"/>
        <c:auto val="1"/>
        <c:lblAlgn val="ctr"/>
        <c:lblOffset val="100"/>
        <c:noMultiLvlLbl val="0"/>
      </c:catAx>
      <c:valAx>
        <c:axId val="1719887328"/>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Arial" panose="020B0604020202020204" pitchFamily="34" charset="0"/>
                  </a:defRPr>
                </a:pPr>
                <a:r>
                  <a:rPr lang="en-US" sz="800" dirty="0"/>
                  <a:t>HRK</a:t>
                </a:r>
                <a:r>
                  <a:rPr lang="en-US" sz="800" baseline="0" dirty="0"/>
                  <a:t> </a:t>
                </a:r>
                <a:r>
                  <a:rPr lang="en-US" sz="800" dirty="0" err="1"/>
                  <a:t>mln</a:t>
                </a:r>
                <a:endParaRPr lang="en-US" sz="800" dirty="0"/>
              </a:p>
            </c:rich>
          </c:tx>
          <c:layout>
            <c:manualLayout>
              <c:xMode val="edge"/>
              <c:yMode val="edge"/>
              <c:x val="5.1377730170719352E-2"/>
              <c:y val="0.3602038878845472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Arial" panose="020B0604020202020204" pitchFamily="34" charset="0"/>
                </a:defRPr>
              </a:pPr>
              <a:endParaRPr lang="sr-Latn-R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1719890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Verdana" panose="020B0604030504040204" pitchFamily="34" charset="0"/>
          <a:ea typeface="Verdana" panose="020B0604030504040204" pitchFamily="34" charset="0"/>
          <a:cs typeface="Arial" panose="020B0604020202020204" pitchFamily="34" charset="0"/>
        </a:defRPr>
      </a:pPr>
      <a:endParaRPr lang="sr-Latn-R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'Podaci i graf 1yr'!$B$1</c:f>
              <c:strCache>
                <c:ptCount val="1"/>
                <c:pt idx="0">
                  <c:v>KOEI</c:v>
                </c:pt>
              </c:strCache>
            </c:strRef>
          </c:tx>
          <c:spPr>
            <a:ln w="22225" cap="rnd">
              <a:solidFill>
                <a:srgbClr val="0082CA"/>
              </a:solidFill>
              <a:round/>
            </a:ln>
            <a:effectLst/>
          </c:spPr>
          <c:marker>
            <c:symbol val="diamond"/>
            <c:size val="2"/>
            <c:spPr>
              <a:solidFill>
                <a:srgbClr val="0082CA"/>
              </a:solidFill>
              <a:ln w="9525">
                <a:solidFill>
                  <a:srgbClr val="0082CA"/>
                </a:solidFill>
              </a:ln>
              <a:effectLst/>
            </c:spPr>
          </c:marker>
          <c:dLbls>
            <c:dLbl>
              <c:idx val="207"/>
              <c:layout>
                <c:manualLayout>
                  <c:x val="-1.3369979493549635E-3"/>
                  <c:y val="-5.5555555555555552E-2"/>
                </c:manualLayout>
              </c:layout>
              <c:spPr>
                <a:noFill/>
                <a:ln>
                  <a:noFill/>
                </a:ln>
                <a:effectLst/>
              </c:spPr>
              <c:txPr>
                <a:bodyPr rot="0" spcFirstLastPara="1" vertOverflow="ellipsis" vert="horz" wrap="square" anchor="ctr" anchorCtr="1"/>
                <a:lstStyle/>
                <a:p>
                  <a:pPr>
                    <a:defRPr sz="900" b="1" i="0" u="none" strike="noStrike" kern="1200" baseline="0">
                      <a:solidFill>
                        <a:srgbClr val="0082CA"/>
                      </a:solidFill>
                      <a:latin typeface="Verdana" panose="020B0604030504040204" pitchFamily="34" charset="0"/>
                      <a:ea typeface="Verdana" panose="020B0604030504040204" pitchFamily="34" charset="0"/>
                      <a:cs typeface="+mn-cs"/>
                    </a:defRPr>
                  </a:pPr>
                  <a:endParaRPr lang="sr-Latn-R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7F-8543-9B2F-5C5883A976B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sr-Latn-R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'Podaci i graf 1yr'!$A$2:$A$212</c:f>
              <c:numCache>
                <c:formatCode>m/d/yyyy</c:formatCode>
                <c:ptCount val="211"/>
                <c:pt idx="0">
                  <c:v>44650</c:v>
                </c:pt>
                <c:pt idx="1">
                  <c:v>44649</c:v>
                </c:pt>
                <c:pt idx="2">
                  <c:v>44649</c:v>
                </c:pt>
                <c:pt idx="3">
                  <c:v>44648</c:v>
                </c:pt>
                <c:pt idx="4">
                  <c:v>44645</c:v>
                </c:pt>
                <c:pt idx="5">
                  <c:v>44644</c:v>
                </c:pt>
                <c:pt idx="6">
                  <c:v>44642</c:v>
                </c:pt>
                <c:pt idx="7">
                  <c:v>44641</c:v>
                </c:pt>
                <c:pt idx="8">
                  <c:v>44638</c:v>
                </c:pt>
                <c:pt idx="9">
                  <c:v>44637</c:v>
                </c:pt>
                <c:pt idx="10">
                  <c:v>44636</c:v>
                </c:pt>
                <c:pt idx="11">
                  <c:v>44635</c:v>
                </c:pt>
                <c:pt idx="12">
                  <c:v>44634</c:v>
                </c:pt>
                <c:pt idx="13">
                  <c:v>44631</c:v>
                </c:pt>
                <c:pt idx="14">
                  <c:v>44630</c:v>
                </c:pt>
                <c:pt idx="15">
                  <c:v>44629</c:v>
                </c:pt>
                <c:pt idx="16">
                  <c:v>44628</c:v>
                </c:pt>
                <c:pt idx="17">
                  <c:v>44627</c:v>
                </c:pt>
                <c:pt idx="18">
                  <c:v>44624</c:v>
                </c:pt>
                <c:pt idx="19">
                  <c:v>44623</c:v>
                </c:pt>
                <c:pt idx="20">
                  <c:v>44622</c:v>
                </c:pt>
                <c:pt idx="21">
                  <c:v>44621</c:v>
                </c:pt>
                <c:pt idx="22">
                  <c:v>44620</c:v>
                </c:pt>
                <c:pt idx="23">
                  <c:v>44617</c:v>
                </c:pt>
                <c:pt idx="24">
                  <c:v>44616</c:v>
                </c:pt>
                <c:pt idx="25">
                  <c:v>44615</c:v>
                </c:pt>
                <c:pt idx="26">
                  <c:v>44614</c:v>
                </c:pt>
                <c:pt idx="27">
                  <c:v>44613</c:v>
                </c:pt>
                <c:pt idx="28">
                  <c:v>44610</c:v>
                </c:pt>
                <c:pt idx="29">
                  <c:v>44609</c:v>
                </c:pt>
                <c:pt idx="30">
                  <c:v>44608</c:v>
                </c:pt>
                <c:pt idx="31">
                  <c:v>44607</c:v>
                </c:pt>
                <c:pt idx="32">
                  <c:v>44606</c:v>
                </c:pt>
                <c:pt idx="33">
                  <c:v>44603</c:v>
                </c:pt>
                <c:pt idx="34">
                  <c:v>44602</c:v>
                </c:pt>
                <c:pt idx="35">
                  <c:v>44601</c:v>
                </c:pt>
                <c:pt idx="36">
                  <c:v>44600</c:v>
                </c:pt>
                <c:pt idx="37">
                  <c:v>44599</c:v>
                </c:pt>
                <c:pt idx="38">
                  <c:v>44596</c:v>
                </c:pt>
                <c:pt idx="39">
                  <c:v>44595</c:v>
                </c:pt>
                <c:pt idx="40">
                  <c:v>44593</c:v>
                </c:pt>
                <c:pt idx="41">
                  <c:v>44592</c:v>
                </c:pt>
                <c:pt idx="42">
                  <c:v>44588</c:v>
                </c:pt>
                <c:pt idx="43">
                  <c:v>44587</c:v>
                </c:pt>
                <c:pt idx="44">
                  <c:v>44586</c:v>
                </c:pt>
                <c:pt idx="45">
                  <c:v>44585</c:v>
                </c:pt>
                <c:pt idx="46">
                  <c:v>44582</c:v>
                </c:pt>
                <c:pt idx="47">
                  <c:v>44581</c:v>
                </c:pt>
                <c:pt idx="48">
                  <c:v>44580</c:v>
                </c:pt>
                <c:pt idx="49">
                  <c:v>44579</c:v>
                </c:pt>
                <c:pt idx="50">
                  <c:v>44578</c:v>
                </c:pt>
                <c:pt idx="51">
                  <c:v>44575</c:v>
                </c:pt>
                <c:pt idx="52">
                  <c:v>44574</c:v>
                </c:pt>
                <c:pt idx="53">
                  <c:v>44573</c:v>
                </c:pt>
                <c:pt idx="54">
                  <c:v>44571</c:v>
                </c:pt>
                <c:pt idx="55">
                  <c:v>44568</c:v>
                </c:pt>
                <c:pt idx="56">
                  <c:v>44565</c:v>
                </c:pt>
                <c:pt idx="57">
                  <c:v>44564</c:v>
                </c:pt>
                <c:pt idx="58">
                  <c:v>44560</c:v>
                </c:pt>
                <c:pt idx="59">
                  <c:v>44559</c:v>
                </c:pt>
                <c:pt idx="60">
                  <c:v>44557</c:v>
                </c:pt>
                <c:pt idx="61">
                  <c:v>44553</c:v>
                </c:pt>
                <c:pt idx="62">
                  <c:v>44552</c:v>
                </c:pt>
                <c:pt idx="63">
                  <c:v>44551</c:v>
                </c:pt>
                <c:pt idx="64">
                  <c:v>44550</c:v>
                </c:pt>
                <c:pt idx="65">
                  <c:v>44547</c:v>
                </c:pt>
                <c:pt idx="66">
                  <c:v>44546</c:v>
                </c:pt>
                <c:pt idx="67">
                  <c:v>44545</c:v>
                </c:pt>
                <c:pt idx="68">
                  <c:v>44544</c:v>
                </c:pt>
                <c:pt idx="69">
                  <c:v>44543</c:v>
                </c:pt>
                <c:pt idx="70">
                  <c:v>44540</c:v>
                </c:pt>
                <c:pt idx="71">
                  <c:v>44539</c:v>
                </c:pt>
                <c:pt idx="72">
                  <c:v>44538</c:v>
                </c:pt>
                <c:pt idx="73">
                  <c:v>44537</c:v>
                </c:pt>
                <c:pt idx="74">
                  <c:v>44536</c:v>
                </c:pt>
                <c:pt idx="75">
                  <c:v>44532</c:v>
                </c:pt>
                <c:pt idx="76">
                  <c:v>44529</c:v>
                </c:pt>
                <c:pt idx="77">
                  <c:v>44526</c:v>
                </c:pt>
                <c:pt idx="78">
                  <c:v>44525</c:v>
                </c:pt>
                <c:pt idx="79">
                  <c:v>44524</c:v>
                </c:pt>
                <c:pt idx="80">
                  <c:v>44523</c:v>
                </c:pt>
                <c:pt idx="81">
                  <c:v>44522</c:v>
                </c:pt>
                <c:pt idx="82">
                  <c:v>44519</c:v>
                </c:pt>
                <c:pt idx="83">
                  <c:v>44516</c:v>
                </c:pt>
                <c:pt idx="84">
                  <c:v>44515</c:v>
                </c:pt>
                <c:pt idx="85">
                  <c:v>44511</c:v>
                </c:pt>
                <c:pt idx="86">
                  <c:v>44510</c:v>
                </c:pt>
                <c:pt idx="87">
                  <c:v>44509</c:v>
                </c:pt>
                <c:pt idx="88">
                  <c:v>44508</c:v>
                </c:pt>
                <c:pt idx="89">
                  <c:v>44505</c:v>
                </c:pt>
                <c:pt idx="90">
                  <c:v>44503</c:v>
                </c:pt>
                <c:pt idx="91">
                  <c:v>44502</c:v>
                </c:pt>
                <c:pt idx="92">
                  <c:v>44498</c:v>
                </c:pt>
                <c:pt idx="93">
                  <c:v>44497</c:v>
                </c:pt>
                <c:pt idx="94">
                  <c:v>44496</c:v>
                </c:pt>
                <c:pt idx="95">
                  <c:v>44495</c:v>
                </c:pt>
                <c:pt idx="96">
                  <c:v>44494</c:v>
                </c:pt>
                <c:pt idx="97">
                  <c:v>44491</c:v>
                </c:pt>
                <c:pt idx="98">
                  <c:v>44490</c:v>
                </c:pt>
                <c:pt idx="99">
                  <c:v>44489</c:v>
                </c:pt>
                <c:pt idx="100">
                  <c:v>44487</c:v>
                </c:pt>
                <c:pt idx="101">
                  <c:v>44484</c:v>
                </c:pt>
                <c:pt idx="102">
                  <c:v>44483</c:v>
                </c:pt>
                <c:pt idx="103">
                  <c:v>44482</c:v>
                </c:pt>
                <c:pt idx="104">
                  <c:v>44481</c:v>
                </c:pt>
                <c:pt idx="105">
                  <c:v>44477</c:v>
                </c:pt>
                <c:pt idx="106">
                  <c:v>44476</c:v>
                </c:pt>
                <c:pt idx="107">
                  <c:v>44475</c:v>
                </c:pt>
                <c:pt idx="108">
                  <c:v>44474</c:v>
                </c:pt>
                <c:pt idx="109">
                  <c:v>44473</c:v>
                </c:pt>
                <c:pt idx="110">
                  <c:v>44470</c:v>
                </c:pt>
                <c:pt idx="111">
                  <c:v>44468</c:v>
                </c:pt>
                <c:pt idx="112">
                  <c:v>44467</c:v>
                </c:pt>
                <c:pt idx="113">
                  <c:v>44466</c:v>
                </c:pt>
                <c:pt idx="114">
                  <c:v>44463</c:v>
                </c:pt>
                <c:pt idx="115">
                  <c:v>44460</c:v>
                </c:pt>
                <c:pt idx="116">
                  <c:v>44459</c:v>
                </c:pt>
                <c:pt idx="117">
                  <c:v>44456</c:v>
                </c:pt>
                <c:pt idx="118">
                  <c:v>44455</c:v>
                </c:pt>
                <c:pt idx="119">
                  <c:v>44454</c:v>
                </c:pt>
                <c:pt idx="120">
                  <c:v>44453</c:v>
                </c:pt>
                <c:pt idx="121">
                  <c:v>44448</c:v>
                </c:pt>
                <c:pt idx="122">
                  <c:v>44447</c:v>
                </c:pt>
                <c:pt idx="123">
                  <c:v>44441</c:v>
                </c:pt>
                <c:pt idx="124">
                  <c:v>44439</c:v>
                </c:pt>
                <c:pt idx="125">
                  <c:v>44438</c:v>
                </c:pt>
                <c:pt idx="126">
                  <c:v>44435</c:v>
                </c:pt>
                <c:pt idx="127">
                  <c:v>44433</c:v>
                </c:pt>
                <c:pt idx="128">
                  <c:v>44431</c:v>
                </c:pt>
                <c:pt idx="129">
                  <c:v>44427</c:v>
                </c:pt>
                <c:pt idx="130">
                  <c:v>44426</c:v>
                </c:pt>
                <c:pt idx="131">
                  <c:v>44424</c:v>
                </c:pt>
                <c:pt idx="132">
                  <c:v>44420</c:v>
                </c:pt>
                <c:pt idx="133">
                  <c:v>44419</c:v>
                </c:pt>
                <c:pt idx="134">
                  <c:v>44418</c:v>
                </c:pt>
                <c:pt idx="135">
                  <c:v>44417</c:v>
                </c:pt>
                <c:pt idx="136">
                  <c:v>44414</c:v>
                </c:pt>
                <c:pt idx="137">
                  <c:v>44412</c:v>
                </c:pt>
                <c:pt idx="138">
                  <c:v>44411</c:v>
                </c:pt>
                <c:pt idx="139">
                  <c:v>44410</c:v>
                </c:pt>
                <c:pt idx="140">
                  <c:v>44407</c:v>
                </c:pt>
                <c:pt idx="141">
                  <c:v>44406</c:v>
                </c:pt>
                <c:pt idx="142">
                  <c:v>44405</c:v>
                </c:pt>
                <c:pt idx="143">
                  <c:v>44404</c:v>
                </c:pt>
                <c:pt idx="144">
                  <c:v>44403</c:v>
                </c:pt>
                <c:pt idx="145">
                  <c:v>44400</c:v>
                </c:pt>
                <c:pt idx="146">
                  <c:v>44399</c:v>
                </c:pt>
                <c:pt idx="147">
                  <c:v>44398</c:v>
                </c:pt>
                <c:pt idx="148">
                  <c:v>44397</c:v>
                </c:pt>
                <c:pt idx="149">
                  <c:v>44393</c:v>
                </c:pt>
                <c:pt idx="150">
                  <c:v>44392</c:v>
                </c:pt>
                <c:pt idx="151">
                  <c:v>44391</c:v>
                </c:pt>
                <c:pt idx="152">
                  <c:v>44389</c:v>
                </c:pt>
                <c:pt idx="153">
                  <c:v>44386</c:v>
                </c:pt>
                <c:pt idx="154">
                  <c:v>44385</c:v>
                </c:pt>
                <c:pt idx="155">
                  <c:v>44384</c:v>
                </c:pt>
                <c:pt idx="156">
                  <c:v>44383</c:v>
                </c:pt>
                <c:pt idx="157">
                  <c:v>44382</c:v>
                </c:pt>
                <c:pt idx="158">
                  <c:v>44379</c:v>
                </c:pt>
                <c:pt idx="159">
                  <c:v>44376</c:v>
                </c:pt>
                <c:pt idx="160">
                  <c:v>44375</c:v>
                </c:pt>
                <c:pt idx="161">
                  <c:v>44372</c:v>
                </c:pt>
                <c:pt idx="162">
                  <c:v>44371</c:v>
                </c:pt>
                <c:pt idx="163">
                  <c:v>44370</c:v>
                </c:pt>
                <c:pt idx="164">
                  <c:v>44368</c:v>
                </c:pt>
                <c:pt idx="165">
                  <c:v>44365</c:v>
                </c:pt>
                <c:pt idx="166">
                  <c:v>44364</c:v>
                </c:pt>
                <c:pt idx="167">
                  <c:v>44363</c:v>
                </c:pt>
                <c:pt idx="168">
                  <c:v>44363</c:v>
                </c:pt>
                <c:pt idx="169">
                  <c:v>44362</c:v>
                </c:pt>
                <c:pt idx="170">
                  <c:v>44361</c:v>
                </c:pt>
                <c:pt idx="171">
                  <c:v>44358</c:v>
                </c:pt>
                <c:pt idx="172">
                  <c:v>44357</c:v>
                </c:pt>
                <c:pt idx="173">
                  <c:v>44356</c:v>
                </c:pt>
                <c:pt idx="174">
                  <c:v>44355</c:v>
                </c:pt>
                <c:pt idx="175">
                  <c:v>44351</c:v>
                </c:pt>
                <c:pt idx="176">
                  <c:v>44349</c:v>
                </c:pt>
                <c:pt idx="177">
                  <c:v>44348</c:v>
                </c:pt>
                <c:pt idx="178">
                  <c:v>44347</c:v>
                </c:pt>
                <c:pt idx="179">
                  <c:v>44341</c:v>
                </c:pt>
                <c:pt idx="180">
                  <c:v>44340</c:v>
                </c:pt>
                <c:pt idx="181">
                  <c:v>44337</c:v>
                </c:pt>
                <c:pt idx="182">
                  <c:v>44336</c:v>
                </c:pt>
                <c:pt idx="183">
                  <c:v>44335</c:v>
                </c:pt>
                <c:pt idx="184">
                  <c:v>44334</c:v>
                </c:pt>
                <c:pt idx="185">
                  <c:v>44333</c:v>
                </c:pt>
                <c:pt idx="186">
                  <c:v>44330</c:v>
                </c:pt>
                <c:pt idx="187">
                  <c:v>44329</c:v>
                </c:pt>
                <c:pt idx="188">
                  <c:v>44328</c:v>
                </c:pt>
                <c:pt idx="189">
                  <c:v>44326</c:v>
                </c:pt>
                <c:pt idx="190">
                  <c:v>44323</c:v>
                </c:pt>
                <c:pt idx="191">
                  <c:v>44322</c:v>
                </c:pt>
                <c:pt idx="192">
                  <c:v>44321</c:v>
                </c:pt>
                <c:pt idx="193">
                  <c:v>44320</c:v>
                </c:pt>
                <c:pt idx="194">
                  <c:v>44319</c:v>
                </c:pt>
                <c:pt idx="195">
                  <c:v>44316</c:v>
                </c:pt>
                <c:pt idx="196">
                  <c:v>44315</c:v>
                </c:pt>
                <c:pt idx="197">
                  <c:v>44314</c:v>
                </c:pt>
                <c:pt idx="198">
                  <c:v>44313</c:v>
                </c:pt>
                <c:pt idx="199">
                  <c:v>44312</c:v>
                </c:pt>
                <c:pt idx="200">
                  <c:v>44309</c:v>
                </c:pt>
                <c:pt idx="201">
                  <c:v>44308</c:v>
                </c:pt>
                <c:pt idx="202">
                  <c:v>44307</c:v>
                </c:pt>
                <c:pt idx="203">
                  <c:v>44307</c:v>
                </c:pt>
                <c:pt idx="204">
                  <c:v>44306</c:v>
                </c:pt>
                <c:pt idx="205">
                  <c:v>44301</c:v>
                </c:pt>
                <c:pt idx="206">
                  <c:v>44300</c:v>
                </c:pt>
                <c:pt idx="207">
                  <c:v>44298</c:v>
                </c:pt>
                <c:pt idx="208">
                  <c:v>44295</c:v>
                </c:pt>
                <c:pt idx="209">
                  <c:v>44294</c:v>
                </c:pt>
                <c:pt idx="210">
                  <c:v>44293</c:v>
                </c:pt>
              </c:numCache>
            </c:numRef>
          </c:cat>
          <c:val>
            <c:numRef>
              <c:f>'Podaci i graf 1yr'!$B$2:$B$212</c:f>
              <c:numCache>
                <c:formatCode>0</c:formatCode>
                <c:ptCount val="211"/>
                <c:pt idx="0">
                  <c:v>129.92700729927006</c:v>
                </c:pt>
                <c:pt idx="1">
                  <c:v>129.92700729927006</c:v>
                </c:pt>
                <c:pt idx="2">
                  <c:v>129.92700729927006</c:v>
                </c:pt>
                <c:pt idx="3">
                  <c:v>129.92700729927006</c:v>
                </c:pt>
                <c:pt idx="4">
                  <c:v>128.46715328467153</c:v>
                </c:pt>
                <c:pt idx="5">
                  <c:v>128.46715328467153</c:v>
                </c:pt>
                <c:pt idx="6">
                  <c:v>129.92700729927006</c:v>
                </c:pt>
                <c:pt idx="7">
                  <c:v>129.92700729927006</c:v>
                </c:pt>
                <c:pt idx="8">
                  <c:v>129.92700729927006</c:v>
                </c:pt>
                <c:pt idx="9">
                  <c:v>129.92700729927006</c:v>
                </c:pt>
                <c:pt idx="10">
                  <c:v>128.46715328467153</c:v>
                </c:pt>
                <c:pt idx="11">
                  <c:v>128.46715328467153</c:v>
                </c:pt>
                <c:pt idx="12">
                  <c:v>125.54744525547446</c:v>
                </c:pt>
                <c:pt idx="13">
                  <c:v>125.54744525547446</c:v>
                </c:pt>
                <c:pt idx="14">
                  <c:v>124.08759124087592</c:v>
                </c:pt>
                <c:pt idx="15">
                  <c:v>125.54744525547446</c:v>
                </c:pt>
                <c:pt idx="16">
                  <c:v>122.62773722627738</c:v>
                </c:pt>
                <c:pt idx="17">
                  <c:v>122.62773722627738</c:v>
                </c:pt>
                <c:pt idx="18">
                  <c:v>124.08759124087592</c:v>
                </c:pt>
                <c:pt idx="19">
                  <c:v>125.54744525547446</c:v>
                </c:pt>
                <c:pt idx="20">
                  <c:v>121.16788321167884</c:v>
                </c:pt>
                <c:pt idx="21">
                  <c:v>124.08759124087592</c:v>
                </c:pt>
                <c:pt idx="22">
                  <c:v>126.27737226277371</c:v>
                </c:pt>
                <c:pt idx="23">
                  <c:v>129.92700729927006</c:v>
                </c:pt>
                <c:pt idx="24">
                  <c:v>125.54744525547446</c:v>
                </c:pt>
                <c:pt idx="25">
                  <c:v>134.30656934306569</c:v>
                </c:pt>
                <c:pt idx="26">
                  <c:v>132.84671532846716</c:v>
                </c:pt>
                <c:pt idx="27">
                  <c:v>134.30656934306569</c:v>
                </c:pt>
                <c:pt idx="28">
                  <c:v>135.76642335766422</c:v>
                </c:pt>
                <c:pt idx="29">
                  <c:v>135.76642335766422</c:v>
                </c:pt>
                <c:pt idx="30">
                  <c:v>135.03649635036496</c:v>
                </c:pt>
                <c:pt idx="31">
                  <c:v>135.03649635036496</c:v>
                </c:pt>
                <c:pt idx="32">
                  <c:v>135.76642335766422</c:v>
                </c:pt>
                <c:pt idx="33">
                  <c:v>138.68613138686132</c:v>
                </c:pt>
                <c:pt idx="34">
                  <c:v>137.95620437956205</c:v>
                </c:pt>
                <c:pt idx="35">
                  <c:v>137.22627737226279</c:v>
                </c:pt>
                <c:pt idx="36">
                  <c:v>132.84671532846716</c:v>
                </c:pt>
                <c:pt idx="37">
                  <c:v>132.84671532846716</c:v>
                </c:pt>
                <c:pt idx="38">
                  <c:v>132.11678832116789</c:v>
                </c:pt>
                <c:pt idx="39">
                  <c:v>132.11678832116789</c:v>
                </c:pt>
                <c:pt idx="40">
                  <c:v>135.03649635036496</c:v>
                </c:pt>
                <c:pt idx="41">
                  <c:v>131.38686131386862</c:v>
                </c:pt>
                <c:pt idx="42">
                  <c:v>129.19708029197082</c:v>
                </c:pt>
                <c:pt idx="43">
                  <c:v>131.38686131386862</c:v>
                </c:pt>
                <c:pt idx="44">
                  <c:v>129.92700729927006</c:v>
                </c:pt>
                <c:pt idx="45">
                  <c:v>129.92700729927006</c:v>
                </c:pt>
                <c:pt idx="46">
                  <c:v>134.30656934306569</c:v>
                </c:pt>
                <c:pt idx="47">
                  <c:v>137.95620437956205</c:v>
                </c:pt>
                <c:pt idx="48">
                  <c:v>138.68613138686132</c:v>
                </c:pt>
                <c:pt idx="49">
                  <c:v>140.87591240875912</c:v>
                </c:pt>
                <c:pt idx="50">
                  <c:v>138.68613138686132</c:v>
                </c:pt>
                <c:pt idx="51">
                  <c:v>143.06569343065695</c:v>
                </c:pt>
                <c:pt idx="52">
                  <c:v>137.22627737226279</c:v>
                </c:pt>
                <c:pt idx="53">
                  <c:v>137.22627737226279</c:v>
                </c:pt>
                <c:pt idx="54">
                  <c:v>135.76642335766422</c:v>
                </c:pt>
                <c:pt idx="55">
                  <c:v>135.76642335766422</c:v>
                </c:pt>
                <c:pt idx="56">
                  <c:v>135.76642335766422</c:v>
                </c:pt>
                <c:pt idx="57">
                  <c:v>136.49635036496349</c:v>
                </c:pt>
                <c:pt idx="58">
                  <c:v>131.38686131386862</c:v>
                </c:pt>
                <c:pt idx="59">
                  <c:v>128.46715328467153</c:v>
                </c:pt>
                <c:pt idx="60">
                  <c:v>127.00729927007299</c:v>
                </c:pt>
                <c:pt idx="61">
                  <c:v>127.00729927007299</c:v>
                </c:pt>
                <c:pt idx="62">
                  <c:v>127.73722627737227</c:v>
                </c:pt>
                <c:pt idx="63">
                  <c:v>128.46715328467153</c:v>
                </c:pt>
                <c:pt idx="64">
                  <c:v>127.73722627737227</c:v>
                </c:pt>
                <c:pt idx="65">
                  <c:v>129.19708029197082</c:v>
                </c:pt>
                <c:pt idx="66">
                  <c:v>127.00729927007299</c:v>
                </c:pt>
                <c:pt idx="67">
                  <c:v>124.08759124087592</c:v>
                </c:pt>
                <c:pt idx="68">
                  <c:v>121.89781021897809</c:v>
                </c:pt>
                <c:pt idx="69">
                  <c:v>119.70802919708031</c:v>
                </c:pt>
                <c:pt idx="70">
                  <c:v>119.70802919708031</c:v>
                </c:pt>
                <c:pt idx="71">
                  <c:v>118.24817518248176</c:v>
                </c:pt>
                <c:pt idx="72">
                  <c:v>117.51824817518248</c:v>
                </c:pt>
                <c:pt idx="73">
                  <c:v>116.7883211678832</c:v>
                </c:pt>
                <c:pt idx="74">
                  <c:v>112.40875912408758</c:v>
                </c:pt>
                <c:pt idx="75">
                  <c:v>112.40875912408758</c:v>
                </c:pt>
                <c:pt idx="76">
                  <c:v>112.40875912408758</c:v>
                </c:pt>
                <c:pt idx="77">
                  <c:v>113.86861313868613</c:v>
                </c:pt>
                <c:pt idx="78">
                  <c:v>113.86861313868613</c:v>
                </c:pt>
                <c:pt idx="79">
                  <c:v>113.13868613138686</c:v>
                </c:pt>
                <c:pt idx="80">
                  <c:v>111.67883211678833</c:v>
                </c:pt>
                <c:pt idx="81">
                  <c:v>112.40875912408758</c:v>
                </c:pt>
                <c:pt idx="82">
                  <c:v>111.67883211678833</c:v>
                </c:pt>
                <c:pt idx="83">
                  <c:v>111.67883211678833</c:v>
                </c:pt>
                <c:pt idx="84">
                  <c:v>111.67883211678833</c:v>
                </c:pt>
                <c:pt idx="85">
                  <c:v>110.94890510948905</c:v>
                </c:pt>
                <c:pt idx="86">
                  <c:v>110.94890510948905</c:v>
                </c:pt>
                <c:pt idx="87">
                  <c:v>110.94890510948905</c:v>
                </c:pt>
                <c:pt idx="88">
                  <c:v>110.21897810218979</c:v>
                </c:pt>
                <c:pt idx="89">
                  <c:v>110.94890510948905</c:v>
                </c:pt>
                <c:pt idx="90">
                  <c:v>111.67883211678833</c:v>
                </c:pt>
                <c:pt idx="91">
                  <c:v>111.67883211678833</c:v>
                </c:pt>
                <c:pt idx="92">
                  <c:v>113.13868613138686</c:v>
                </c:pt>
                <c:pt idx="93">
                  <c:v>113.86861313868613</c:v>
                </c:pt>
                <c:pt idx="94">
                  <c:v>110.21897810218979</c:v>
                </c:pt>
                <c:pt idx="95">
                  <c:v>110.21897810218979</c:v>
                </c:pt>
                <c:pt idx="96">
                  <c:v>108.75912408759123</c:v>
                </c:pt>
                <c:pt idx="97">
                  <c:v>108.75912408759123</c:v>
                </c:pt>
                <c:pt idx="98">
                  <c:v>109.48905109489051</c:v>
                </c:pt>
                <c:pt idx="99">
                  <c:v>109.48905109489051</c:v>
                </c:pt>
                <c:pt idx="100">
                  <c:v>109.48905109489051</c:v>
                </c:pt>
                <c:pt idx="101">
                  <c:v>110.94890510948905</c:v>
                </c:pt>
                <c:pt idx="102">
                  <c:v>110.94890510948905</c:v>
                </c:pt>
                <c:pt idx="103">
                  <c:v>110.94890510948905</c:v>
                </c:pt>
                <c:pt idx="104">
                  <c:v>113.13868613138686</c:v>
                </c:pt>
                <c:pt idx="105">
                  <c:v>113.13868613138686</c:v>
                </c:pt>
                <c:pt idx="106">
                  <c:v>113.86861313868613</c:v>
                </c:pt>
                <c:pt idx="107">
                  <c:v>110.94890510948905</c:v>
                </c:pt>
                <c:pt idx="108">
                  <c:v>109.48905109489051</c:v>
                </c:pt>
                <c:pt idx="109">
                  <c:v>108.02919708029196</c:v>
                </c:pt>
                <c:pt idx="110">
                  <c:v>105.83941605839415</c:v>
                </c:pt>
                <c:pt idx="111">
                  <c:v>105.1094890510949</c:v>
                </c:pt>
                <c:pt idx="112">
                  <c:v>105.83941605839415</c:v>
                </c:pt>
                <c:pt idx="113">
                  <c:v>106.56934306569343</c:v>
                </c:pt>
                <c:pt idx="114">
                  <c:v>107.2992700729927</c:v>
                </c:pt>
                <c:pt idx="115">
                  <c:v>106.56934306569343</c:v>
                </c:pt>
                <c:pt idx="116">
                  <c:v>104.37956204379562</c:v>
                </c:pt>
                <c:pt idx="117">
                  <c:v>107.2992700729927</c:v>
                </c:pt>
                <c:pt idx="118">
                  <c:v>106.56934306569343</c:v>
                </c:pt>
                <c:pt idx="119">
                  <c:v>105.83941605839415</c:v>
                </c:pt>
                <c:pt idx="120">
                  <c:v>106.56934306569343</c:v>
                </c:pt>
                <c:pt idx="121">
                  <c:v>105.1094890510949</c:v>
                </c:pt>
                <c:pt idx="122">
                  <c:v>105.83941605839415</c:v>
                </c:pt>
                <c:pt idx="123">
                  <c:v>105.83941605839415</c:v>
                </c:pt>
                <c:pt idx="124">
                  <c:v>105.83941605839415</c:v>
                </c:pt>
                <c:pt idx="125">
                  <c:v>106.56934306569343</c:v>
                </c:pt>
                <c:pt idx="126">
                  <c:v>105.83941605839415</c:v>
                </c:pt>
                <c:pt idx="127">
                  <c:v>106.56934306569343</c:v>
                </c:pt>
                <c:pt idx="128">
                  <c:v>106.56934306569343</c:v>
                </c:pt>
                <c:pt idx="129">
                  <c:v>107.2992700729927</c:v>
                </c:pt>
                <c:pt idx="130">
                  <c:v>108.75912408759123</c:v>
                </c:pt>
                <c:pt idx="131">
                  <c:v>109.48905109489051</c:v>
                </c:pt>
                <c:pt idx="132">
                  <c:v>109.48905109489051</c:v>
                </c:pt>
                <c:pt idx="133">
                  <c:v>109.48905109489051</c:v>
                </c:pt>
                <c:pt idx="134">
                  <c:v>109.48905109489051</c:v>
                </c:pt>
                <c:pt idx="135">
                  <c:v>110.21897810218979</c:v>
                </c:pt>
                <c:pt idx="136">
                  <c:v>110.21897810218979</c:v>
                </c:pt>
                <c:pt idx="137">
                  <c:v>110.94890510948905</c:v>
                </c:pt>
                <c:pt idx="138">
                  <c:v>109.48905109489051</c:v>
                </c:pt>
                <c:pt idx="139">
                  <c:v>109.48905109489051</c:v>
                </c:pt>
                <c:pt idx="140">
                  <c:v>110.21897810218979</c:v>
                </c:pt>
                <c:pt idx="141">
                  <c:v>110.94890510948905</c:v>
                </c:pt>
                <c:pt idx="142">
                  <c:v>110.21897810218979</c:v>
                </c:pt>
                <c:pt idx="143">
                  <c:v>109.48905109489051</c:v>
                </c:pt>
                <c:pt idx="144">
                  <c:v>108.75912408759123</c:v>
                </c:pt>
                <c:pt idx="145">
                  <c:v>108.75912408759123</c:v>
                </c:pt>
                <c:pt idx="146">
                  <c:v>108.75912408759123</c:v>
                </c:pt>
                <c:pt idx="147">
                  <c:v>108.02919708029196</c:v>
                </c:pt>
                <c:pt idx="148">
                  <c:v>108.75912408759123</c:v>
                </c:pt>
                <c:pt idx="149">
                  <c:v>109.48905109489051</c:v>
                </c:pt>
                <c:pt idx="150">
                  <c:v>109.48905109489051</c:v>
                </c:pt>
                <c:pt idx="151">
                  <c:v>108.75912408759123</c:v>
                </c:pt>
                <c:pt idx="152">
                  <c:v>108.75912408759123</c:v>
                </c:pt>
                <c:pt idx="153">
                  <c:v>109.48905109489051</c:v>
                </c:pt>
                <c:pt idx="154">
                  <c:v>108.75912408759123</c:v>
                </c:pt>
                <c:pt idx="155">
                  <c:v>109.48905109489051</c:v>
                </c:pt>
                <c:pt idx="156">
                  <c:v>109.48905109489051</c:v>
                </c:pt>
                <c:pt idx="157">
                  <c:v>109.48905109489051</c:v>
                </c:pt>
                <c:pt idx="158">
                  <c:v>110.21897810218979</c:v>
                </c:pt>
                <c:pt idx="159">
                  <c:v>110.21897810218979</c:v>
                </c:pt>
                <c:pt idx="160">
                  <c:v>110.21897810218979</c:v>
                </c:pt>
                <c:pt idx="161">
                  <c:v>110.94890510948905</c:v>
                </c:pt>
                <c:pt idx="162">
                  <c:v>110.21897810218979</c:v>
                </c:pt>
                <c:pt idx="163">
                  <c:v>110.21897810218979</c:v>
                </c:pt>
                <c:pt idx="164">
                  <c:v>110.21897810218979</c:v>
                </c:pt>
                <c:pt idx="165">
                  <c:v>111.67883211678833</c:v>
                </c:pt>
                <c:pt idx="166">
                  <c:v>111.67883211678833</c:v>
                </c:pt>
                <c:pt idx="167">
                  <c:v>110.21897810218979</c:v>
                </c:pt>
                <c:pt idx="168">
                  <c:v>110.21897810218979</c:v>
                </c:pt>
                <c:pt idx="169">
                  <c:v>108.75912408759123</c:v>
                </c:pt>
                <c:pt idx="170">
                  <c:v>108.02919708029196</c:v>
                </c:pt>
                <c:pt idx="171">
                  <c:v>107.2992700729927</c:v>
                </c:pt>
                <c:pt idx="172">
                  <c:v>108.02919708029196</c:v>
                </c:pt>
                <c:pt idx="173">
                  <c:v>108.02919708029196</c:v>
                </c:pt>
                <c:pt idx="174">
                  <c:v>107.2992700729927</c:v>
                </c:pt>
                <c:pt idx="175">
                  <c:v>107.2992700729927</c:v>
                </c:pt>
                <c:pt idx="176">
                  <c:v>108.02919708029196</c:v>
                </c:pt>
                <c:pt idx="177">
                  <c:v>104.37956204379562</c:v>
                </c:pt>
                <c:pt idx="178">
                  <c:v>102.91970802919708</c:v>
                </c:pt>
                <c:pt idx="179">
                  <c:v>102.18978102189782</c:v>
                </c:pt>
                <c:pt idx="180">
                  <c:v>102.91970802919708</c:v>
                </c:pt>
                <c:pt idx="181">
                  <c:v>103.64963503649636</c:v>
                </c:pt>
                <c:pt idx="182">
                  <c:v>101.45985401459853</c:v>
                </c:pt>
                <c:pt idx="183">
                  <c:v>102.91970802919708</c:v>
                </c:pt>
                <c:pt idx="184">
                  <c:v>102.91970802919708</c:v>
                </c:pt>
                <c:pt idx="185">
                  <c:v>101.45985401459853</c:v>
                </c:pt>
                <c:pt idx="186">
                  <c:v>100.72992700729928</c:v>
                </c:pt>
                <c:pt idx="187">
                  <c:v>101.45985401459853</c:v>
                </c:pt>
                <c:pt idx="188">
                  <c:v>100</c:v>
                </c:pt>
                <c:pt idx="189">
                  <c:v>101.45985401459853</c:v>
                </c:pt>
                <c:pt idx="190">
                  <c:v>102.18978102189782</c:v>
                </c:pt>
                <c:pt idx="191">
                  <c:v>102.91970802919708</c:v>
                </c:pt>
                <c:pt idx="192">
                  <c:v>102.91970802919708</c:v>
                </c:pt>
                <c:pt idx="193">
                  <c:v>105.1094890510949</c:v>
                </c:pt>
                <c:pt idx="194">
                  <c:v>105.1094890510949</c:v>
                </c:pt>
                <c:pt idx="195">
                  <c:v>104.37956204379562</c:v>
                </c:pt>
                <c:pt idx="196">
                  <c:v>104.37956204379562</c:v>
                </c:pt>
                <c:pt idx="197">
                  <c:v>99.270072992700733</c:v>
                </c:pt>
                <c:pt idx="198">
                  <c:v>100</c:v>
                </c:pt>
                <c:pt idx="199">
                  <c:v>99.270072992700733</c:v>
                </c:pt>
                <c:pt idx="200">
                  <c:v>99.270072992700733</c:v>
                </c:pt>
                <c:pt idx="201">
                  <c:v>100</c:v>
                </c:pt>
                <c:pt idx="202">
                  <c:v>100</c:v>
                </c:pt>
                <c:pt idx="203">
                  <c:v>100</c:v>
                </c:pt>
                <c:pt idx="204">
                  <c:v>100</c:v>
                </c:pt>
                <c:pt idx="205">
                  <c:v>100</c:v>
                </c:pt>
                <c:pt idx="206">
                  <c:v>100</c:v>
                </c:pt>
                <c:pt idx="207">
                  <c:v>100</c:v>
                </c:pt>
                <c:pt idx="208">
                  <c:v>100.72992700729928</c:v>
                </c:pt>
                <c:pt idx="209">
                  <c:v>101.45985401459853</c:v>
                </c:pt>
                <c:pt idx="210">
                  <c:v>100</c:v>
                </c:pt>
              </c:numCache>
            </c:numRef>
          </c:val>
          <c:smooth val="0"/>
          <c:extLst>
            <c:ext xmlns:c16="http://schemas.microsoft.com/office/drawing/2014/chart" uri="{C3380CC4-5D6E-409C-BE32-E72D297353CC}">
              <c16:uniqueId val="{00000001-E07F-8543-9B2F-5C5883A976B2}"/>
            </c:ext>
          </c:extLst>
        </c:ser>
        <c:ser>
          <c:idx val="1"/>
          <c:order val="1"/>
          <c:tx>
            <c:strRef>
              <c:f>'Podaci i graf 1yr'!$C$1</c:f>
              <c:strCache>
                <c:ptCount val="1"/>
                <c:pt idx="0">
                  <c:v>CROBEX</c:v>
                </c:pt>
              </c:strCache>
            </c:strRef>
          </c:tx>
          <c:spPr>
            <a:ln w="22225" cap="rnd">
              <a:solidFill>
                <a:schemeClr val="accent3"/>
              </a:solidFill>
              <a:round/>
            </a:ln>
            <a:effectLst/>
          </c:spPr>
          <c:marker>
            <c:symbol val="diamond"/>
            <c:size val="2"/>
            <c:spPr>
              <a:solidFill>
                <a:schemeClr val="tx1">
                  <a:lumMod val="50000"/>
                  <a:lumOff val="50000"/>
                </a:schemeClr>
              </a:solidFill>
              <a:ln w="9525">
                <a:solidFill>
                  <a:schemeClr val="accent3"/>
                </a:solidFill>
              </a:ln>
              <a:effectLst/>
            </c:spPr>
          </c:marker>
          <c:dLbls>
            <c:dLbl>
              <c:idx val="208"/>
              <c:layout>
                <c:manualLayout>
                  <c:x val="-1.5043812642852238E-16"/>
                  <c:y val="-3.794037940379414E-2"/>
                </c:manualLayout>
              </c:layout>
              <c:tx>
                <c:rich>
                  <a:bodyPr rot="0" spcFirstLastPara="1" vertOverflow="ellipsis" vert="horz" wrap="square" anchor="ctr" anchorCtr="1"/>
                  <a:lstStyle/>
                  <a:p>
                    <a:pPr>
                      <a:defRPr sz="900" b="1" i="0" u="none" strike="noStrike" kern="1200" baseline="0">
                        <a:solidFill>
                          <a:schemeClr val="accent3"/>
                        </a:solidFill>
                        <a:latin typeface="Verdana" panose="020B0604030504040204" pitchFamily="34" charset="0"/>
                        <a:ea typeface="Verdana" panose="020B0604030504040204" pitchFamily="34" charset="0"/>
                        <a:cs typeface="+mn-cs"/>
                      </a:defRPr>
                    </a:pPr>
                    <a:r>
                      <a:rPr lang="en-US" b="1">
                        <a:solidFill>
                          <a:schemeClr val="accent3"/>
                        </a:solidFill>
                      </a:rPr>
                      <a:t>112</a:t>
                    </a:r>
                  </a:p>
                </c:rich>
              </c:tx>
              <c:spPr>
                <a:noFill/>
                <a:ln>
                  <a:noFill/>
                </a:ln>
                <a:effectLst/>
              </c:spPr>
              <c:txPr>
                <a:bodyPr rot="0" spcFirstLastPara="1" vertOverflow="ellipsis" vert="horz" wrap="square" anchor="ctr" anchorCtr="1"/>
                <a:lstStyle/>
                <a:p>
                  <a:pPr>
                    <a:defRPr sz="9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sr-Latn-R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07F-8543-9B2F-5C5883A976B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sr-Latn-R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'Podaci i graf 1yr'!$A$2:$A$212</c:f>
              <c:numCache>
                <c:formatCode>m/d/yyyy</c:formatCode>
                <c:ptCount val="211"/>
                <c:pt idx="0">
                  <c:v>44650</c:v>
                </c:pt>
                <c:pt idx="1">
                  <c:v>44649</c:v>
                </c:pt>
                <c:pt idx="2">
                  <c:v>44649</c:v>
                </c:pt>
                <c:pt idx="3">
                  <c:v>44648</c:v>
                </c:pt>
                <c:pt idx="4">
                  <c:v>44645</c:v>
                </c:pt>
                <c:pt idx="5">
                  <c:v>44644</c:v>
                </c:pt>
                <c:pt idx="6">
                  <c:v>44642</c:v>
                </c:pt>
                <c:pt idx="7">
                  <c:v>44641</c:v>
                </c:pt>
                <c:pt idx="8">
                  <c:v>44638</c:v>
                </c:pt>
                <c:pt idx="9">
                  <c:v>44637</c:v>
                </c:pt>
                <c:pt idx="10">
                  <c:v>44636</c:v>
                </c:pt>
                <c:pt idx="11">
                  <c:v>44635</c:v>
                </c:pt>
                <c:pt idx="12">
                  <c:v>44634</c:v>
                </c:pt>
                <c:pt idx="13">
                  <c:v>44631</c:v>
                </c:pt>
                <c:pt idx="14">
                  <c:v>44630</c:v>
                </c:pt>
                <c:pt idx="15">
                  <c:v>44629</c:v>
                </c:pt>
                <c:pt idx="16">
                  <c:v>44628</c:v>
                </c:pt>
                <c:pt idx="17">
                  <c:v>44627</c:v>
                </c:pt>
                <c:pt idx="18">
                  <c:v>44624</c:v>
                </c:pt>
                <c:pt idx="19">
                  <c:v>44623</c:v>
                </c:pt>
                <c:pt idx="20">
                  <c:v>44622</c:v>
                </c:pt>
                <c:pt idx="21">
                  <c:v>44621</c:v>
                </c:pt>
                <c:pt idx="22">
                  <c:v>44620</c:v>
                </c:pt>
                <c:pt idx="23">
                  <c:v>44617</c:v>
                </c:pt>
                <c:pt idx="24">
                  <c:v>44616</c:v>
                </c:pt>
                <c:pt idx="25">
                  <c:v>44615</c:v>
                </c:pt>
                <c:pt idx="26">
                  <c:v>44614</c:v>
                </c:pt>
                <c:pt idx="27">
                  <c:v>44613</c:v>
                </c:pt>
                <c:pt idx="28">
                  <c:v>44610</c:v>
                </c:pt>
                <c:pt idx="29">
                  <c:v>44609</c:v>
                </c:pt>
                <c:pt idx="30">
                  <c:v>44608</c:v>
                </c:pt>
                <c:pt idx="31">
                  <c:v>44607</c:v>
                </c:pt>
                <c:pt idx="32">
                  <c:v>44606</c:v>
                </c:pt>
                <c:pt idx="33">
                  <c:v>44603</c:v>
                </c:pt>
                <c:pt idx="34">
                  <c:v>44602</c:v>
                </c:pt>
                <c:pt idx="35">
                  <c:v>44601</c:v>
                </c:pt>
                <c:pt idx="36">
                  <c:v>44600</c:v>
                </c:pt>
                <c:pt idx="37">
                  <c:v>44599</c:v>
                </c:pt>
                <c:pt idx="38">
                  <c:v>44596</c:v>
                </c:pt>
                <c:pt idx="39">
                  <c:v>44595</c:v>
                </c:pt>
                <c:pt idx="40">
                  <c:v>44593</c:v>
                </c:pt>
                <c:pt idx="41">
                  <c:v>44592</c:v>
                </c:pt>
                <c:pt idx="42">
                  <c:v>44588</c:v>
                </c:pt>
                <c:pt idx="43">
                  <c:v>44587</c:v>
                </c:pt>
                <c:pt idx="44">
                  <c:v>44586</c:v>
                </c:pt>
                <c:pt idx="45">
                  <c:v>44585</c:v>
                </c:pt>
                <c:pt idx="46">
                  <c:v>44582</c:v>
                </c:pt>
                <c:pt idx="47">
                  <c:v>44581</c:v>
                </c:pt>
                <c:pt idx="48">
                  <c:v>44580</c:v>
                </c:pt>
                <c:pt idx="49">
                  <c:v>44579</c:v>
                </c:pt>
                <c:pt idx="50">
                  <c:v>44578</c:v>
                </c:pt>
                <c:pt idx="51">
                  <c:v>44575</c:v>
                </c:pt>
                <c:pt idx="52">
                  <c:v>44574</c:v>
                </c:pt>
                <c:pt idx="53">
                  <c:v>44573</c:v>
                </c:pt>
                <c:pt idx="54">
                  <c:v>44571</c:v>
                </c:pt>
                <c:pt idx="55">
                  <c:v>44568</c:v>
                </c:pt>
                <c:pt idx="56">
                  <c:v>44565</c:v>
                </c:pt>
                <c:pt idx="57">
                  <c:v>44564</c:v>
                </c:pt>
                <c:pt idx="58">
                  <c:v>44560</c:v>
                </c:pt>
                <c:pt idx="59">
                  <c:v>44559</c:v>
                </c:pt>
                <c:pt idx="60">
                  <c:v>44557</c:v>
                </c:pt>
                <c:pt idx="61">
                  <c:v>44553</c:v>
                </c:pt>
                <c:pt idx="62">
                  <c:v>44552</c:v>
                </c:pt>
                <c:pt idx="63">
                  <c:v>44551</c:v>
                </c:pt>
                <c:pt idx="64">
                  <c:v>44550</c:v>
                </c:pt>
                <c:pt idx="65">
                  <c:v>44547</c:v>
                </c:pt>
                <c:pt idx="66">
                  <c:v>44546</c:v>
                </c:pt>
                <c:pt idx="67">
                  <c:v>44545</c:v>
                </c:pt>
                <c:pt idx="68">
                  <c:v>44544</c:v>
                </c:pt>
                <c:pt idx="69">
                  <c:v>44543</c:v>
                </c:pt>
                <c:pt idx="70">
                  <c:v>44540</c:v>
                </c:pt>
                <c:pt idx="71">
                  <c:v>44539</c:v>
                </c:pt>
                <c:pt idx="72">
                  <c:v>44538</c:v>
                </c:pt>
                <c:pt idx="73">
                  <c:v>44537</c:v>
                </c:pt>
                <c:pt idx="74">
                  <c:v>44536</c:v>
                </c:pt>
                <c:pt idx="75">
                  <c:v>44532</c:v>
                </c:pt>
                <c:pt idx="76">
                  <c:v>44529</c:v>
                </c:pt>
                <c:pt idx="77">
                  <c:v>44526</c:v>
                </c:pt>
                <c:pt idx="78">
                  <c:v>44525</c:v>
                </c:pt>
                <c:pt idx="79">
                  <c:v>44524</c:v>
                </c:pt>
                <c:pt idx="80">
                  <c:v>44523</c:v>
                </c:pt>
                <c:pt idx="81">
                  <c:v>44522</c:v>
                </c:pt>
                <c:pt idx="82">
                  <c:v>44519</c:v>
                </c:pt>
                <c:pt idx="83">
                  <c:v>44516</c:v>
                </c:pt>
                <c:pt idx="84">
                  <c:v>44515</c:v>
                </c:pt>
                <c:pt idx="85">
                  <c:v>44511</c:v>
                </c:pt>
                <c:pt idx="86">
                  <c:v>44510</c:v>
                </c:pt>
                <c:pt idx="87">
                  <c:v>44509</c:v>
                </c:pt>
                <c:pt idx="88">
                  <c:v>44508</c:v>
                </c:pt>
                <c:pt idx="89">
                  <c:v>44505</c:v>
                </c:pt>
                <c:pt idx="90">
                  <c:v>44503</c:v>
                </c:pt>
                <c:pt idx="91">
                  <c:v>44502</c:v>
                </c:pt>
                <c:pt idx="92">
                  <c:v>44498</c:v>
                </c:pt>
                <c:pt idx="93">
                  <c:v>44497</c:v>
                </c:pt>
                <c:pt idx="94">
                  <c:v>44496</c:v>
                </c:pt>
                <c:pt idx="95">
                  <c:v>44495</c:v>
                </c:pt>
                <c:pt idx="96">
                  <c:v>44494</c:v>
                </c:pt>
                <c:pt idx="97">
                  <c:v>44491</c:v>
                </c:pt>
                <c:pt idx="98">
                  <c:v>44490</c:v>
                </c:pt>
                <c:pt idx="99">
                  <c:v>44489</c:v>
                </c:pt>
                <c:pt idx="100">
                  <c:v>44487</c:v>
                </c:pt>
                <c:pt idx="101">
                  <c:v>44484</c:v>
                </c:pt>
                <c:pt idx="102">
                  <c:v>44483</c:v>
                </c:pt>
                <c:pt idx="103">
                  <c:v>44482</c:v>
                </c:pt>
                <c:pt idx="104">
                  <c:v>44481</c:v>
                </c:pt>
                <c:pt idx="105">
                  <c:v>44477</c:v>
                </c:pt>
                <c:pt idx="106">
                  <c:v>44476</c:v>
                </c:pt>
                <c:pt idx="107">
                  <c:v>44475</c:v>
                </c:pt>
                <c:pt idx="108">
                  <c:v>44474</c:v>
                </c:pt>
                <c:pt idx="109">
                  <c:v>44473</c:v>
                </c:pt>
                <c:pt idx="110">
                  <c:v>44470</c:v>
                </c:pt>
                <c:pt idx="111">
                  <c:v>44468</c:v>
                </c:pt>
                <c:pt idx="112">
                  <c:v>44467</c:v>
                </c:pt>
                <c:pt idx="113">
                  <c:v>44466</c:v>
                </c:pt>
                <c:pt idx="114">
                  <c:v>44463</c:v>
                </c:pt>
                <c:pt idx="115">
                  <c:v>44460</c:v>
                </c:pt>
                <c:pt idx="116">
                  <c:v>44459</c:v>
                </c:pt>
                <c:pt idx="117">
                  <c:v>44456</c:v>
                </c:pt>
                <c:pt idx="118">
                  <c:v>44455</c:v>
                </c:pt>
                <c:pt idx="119">
                  <c:v>44454</c:v>
                </c:pt>
                <c:pt idx="120">
                  <c:v>44453</c:v>
                </c:pt>
                <c:pt idx="121">
                  <c:v>44448</c:v>
                </c:pt>
                <c:pt idx="122">
                  <c:v>44447</c:v>
                </c:pt>
                <c:pt idx="123">
                  <c:v>44441</c:v>
                </c:pt>
                <c:pt idx="124">
                  <c:v>44439</c:v>
                </c:pt>
                <c:pt idx="125">
                  <c:v>44438</c:v>
                </c:pt>
                <c:pt idx="126">
                  <c:v>44435</c:v>
                </c:pt>
                <c:pt idx="127">
                  <c:v>44433</c:v>
                </c:pt>
                <c:pt idx="128">
                  <c:v>44431</c:v>
                </c:pt>
                <c:pt idx="129">
                  <c:v>44427</c:v>
                </c:pt>
                <c:pt idx="130">
                  <c:v>44426</c:v>
                </c:pt>
                <c:pt idx="131">
                  <c:v>44424</c:v>
                </c:pt>
                <c:pt idx="132">
                  <c:v>44420</c:v>
                </c:pt>
                <c:pt idx="133">
                  <c:v>44419</c:v>
                </c:pt>
                <c:pt idx="134">
                  <c:v>44418</c:v>
                </c:pt>
                <c:pt idx="135">
                  <c:v>44417</c:v>
                </c:pt>
                <c:pt idx="136">
                  <c:v>44414</c:v>
                </c:pt>
                <c:pt idx="137">
                  <c:v>44412</c:v>
                </c:pt>
                <c:pt idx="138">
                  <c:v>44411</c:v>
                </c:pt>
                <c:pt idx="139">
                  <c:v>44410</c:v>
                </c:pt>
                <c:pt idx="140">
                  <c:v>44407</c:v>
                </c:pt>
                <c:pt idx="141">
                  <c:v>44406</c:v>
                </c:pt>
                <c:pt idx="142">
                  <c:v>44405</c:v>
                </c:pt>
                <c:pt idx="143">
                  <c:v>44404</c:v>
                </c:pt>
                <c:pt idx="144">
                  <c:v>44403</c:v>
                </c:pt>
                <c:pt idx="145">
                  <c:v>44400</c:v>
                </c:pt>
                <c:pt idx="146">
                  <c:v>44399</c:v>
                </c:pt>
                <c:pt idx="147">
                  <c:v>44398</c:v>
                </c:pt>
                <c:pt idx="148">
                  <c:v>44397</c:v>
                </c:pt>
                <c:pt idx="149">
                  <c:v>44393</c:v>
                </c:pt>
                <c:pt idx="150">
                  <c:v>44392</c:v>
                </c:pt>
                <c:pt idx="151">
                  <c:v>44391</c:v>
                </c:pt>
                <c:pt idx="152">
                  <c:v>44389</c:v>
                </c:pt>
                <c:pt idx="153">
                  <c:v>44386</c:v>
                </c:pt>
                <c:pt idx="154">
                  <c:v>44385</c:v>
                </c:pt>
                <c:pt idx="155">
                  <c:v>44384</c:v>
                </c:pt>
                <c:pt idx="156">
                  <c:v>44383</c:v>
                </c:pt>
                <c:pt idx="157">
                  <c:v>44382</c:v>
                </c:pt>
                <c:pt idx="158">
                  <c:v>44379</c:v>
                </c:pt>
                <c:pt idx="159">
                  <c:v>44376</c:v>
                </c:pt>
                <c:pt idx="160">
                  <c:v>44375</c:v>
                </c:pt>
                <c:pt idx="161">
                  <c:v>44372</c:v>
                </c:pt>
                <c:pt idx="162">
                  <c:v>44371</c:v>
                </c:pt>
                <c:pt idx="163">
                  <c:v>44370</c:v>
                </c:pt>
                <c:pt idx="164">
                  <c:v>44368</c:v>
                </c:pt>
                <c:pt idx="165">
                  <c:v>44365</c:v>
                </c:pt>
                <c:pt idx="166">
                  <c:v>44364</c:v>
                </c:pt>
                <c:pt idx="167">
                  <c:v>44363</c:v>
                </c:pt>
                <c:pt idx="168">
                  <c:v>44363</c:v>
                </c:pt>
                <c:pt idx="169">
                  <c:v>44362</c:v>
                </c:pt>
                <c:pt idx="170">
                  <c:v>44361</c:v>
                </c:pt>
                <c:pt idx="171">
                  <c:v>44358</c:v>
                </c:pt>
                <c:pt idx="172">
                  <c:v>44357</c:v>
                </c:pt>
                <c:pt idx="173">
                  <c:v>44356</c:v>
                </c:pt>
                <c:pt idx="174">
                  <c:v>44355</c:v>
                </c:pt>
                <c:pt idx="175">
                  <c:v>44351</c:v>
                </c:pt>
                <c:pt idx="176">
                  <c:v>44349</c:v>
                </c:pt>
                <c:pt idx="177">
                  <c:v>44348</c:v>
                </c:pt>
                <c:pt idx="178">
                  <c:v>44347</c:v>
                </c:pt>
                <c:pt idx="179">
                  <c:v>44341</c:v>
                </c:pt>
                <c:pt idx="180">
                  <c:v>44340</c:v>
                </c:pt>
                <c:pt idx="181">
                  <c:v>44337</c:v>
                </c:pt>
                <c:pt idx="182">
                  <c:v>44336</c:v>
                </c:pt>
                <c:pt idx="183">
                  <c:v>44335</c:v>
                </c:pt>
                <c:pt idx="184">
                  <c:v>44334</c:v>
                </c:pt>
                <c:pt idx="185">
                  <c:v>44333</c:v>
                </c:pt>
                <c:pt idx="186">
                  <c:v>44330</c:v>
                </c:pt>
                <c:pt idx="187">
                  <c:v>44329</c:v>
                </c:pt>
                <c:pt idx="188">
                  <c:v>44328</c:v>
                </c:pt>
                <c:pt idx="189">
                  <c:v>44326</c:v>
                </c:pt>
                <c:pt idx="190">
                  <c:v>44323</c:v>
                </c:pt>
                <c:pt idx="191">
                  <c:v>44322</c:v>
                </c:pt>
                <c:pt idx="192">
                  <c:v>44321</c:v>
                </c:pt>
                <c:pt idx="193">
                  <c:v>44320</c:v>
                </c:pt>
                <c:pt idx="194">
                  <c:v>44319</c:v>
                </c:pt>
                <c:pt idx="195">
                  <c:v>44316</c:v>
                </c:pt>
                <c:pt idx="196">
                  <c:v>44315</c:v>
                </c:pt>
                <c:pt idx="197">
                  <c:v>44314</c:v>
                </c:pt>
                <c:pt idx="198">
                  <c:v>44313</c:v>
                </c:pt>
                <c:pt idx="199">
                  <c:v>44312</c:v>
                </c:pt>
                <c:pt idx="200">
                  <c:v>44309</c:v>
                </c:pt>
                <c:pt idx="201">
                  <c:v>44308</c:v>
                </c:pt>
                <c:pt idx="202">
                  <c:v>44307</c:v>
                </c:pt>
                <c:pt idx="203">
                  <c:v>44307</c:v>
                </c:pt>
                <c:pt idx="204">
                  <c:v>44306</c:v>
                </c:pt>
                <c:pt idx="205">
                  <c:v>44301</c:v>
                </c:pt>
                <c:pt idx="206">
                  <c:v>44300</c:v>
                </c:pt>
                <c:pt idx="207">
                  <c:v>44298</c:v>
                </c:pt>
                <c:pt idx="208">
                  <c:v>44295</c:v>
                </c:pt>
                <c:pt idx="209">
                  <c:v>44294</c:v>
                </c:pt>
                <c:pt idx="210">
                  <c:v>44293</c:v>
                </c:pt>
              </c:numCache>
            </c:numRef>
          </c:cat>
          <c:val>
            <c:numRef>
              <c:f>'Podaci i graf 1yr'!$C$2:$C$212</c:f>
              <c:numCache>
                <c:formatCode>0</c:formatCode>
                <c:ptCount val="211"/>
                <c:pt idx="0">
                  <c:v>111.96006931524619</c:v>
                </c:pt>
                <c:pt idx="1">
                  <c:v>112.59847123736219</c:v>
                </c:pt>
                <c:pt idx="2">
                  <c:v>112.59847123736219</c:v>
                </c:pt>
                <c:pt idx="3">
                  <c:v>110.22187257476372</c:v>
                </c:pt>
                <c:pt idx="4">
                  <c:v>109.33257497634563</c:v>
                </c:pt>
                <c:pt idx="5">
                  <c:v>109.17044959229455</c:v>
                </c:pt>
                <c:pt idx="6">
                  <c:v>109.96406663619065</c:v>
                </c:pt>
                <c:pt idx="7">
                  <c:v>109.82160892168015</c:v>
                </c:pt>
                <c:pt idx="8">
                  <c:v>108.97483601416072</c:v>
                </c:pt>
                <c:pt idx="9">
                  <c:v>108.53630013926836</c:v>
                </c:pt>
                <c:pt idx="10">
                  <c:v>108.13603648618479</c:v>
                </c:pt>
                <c:pt idx="11">
                  <c:v>106.25219267937447</c:v>
                </c:pt>
                <c:pt idx="12">
                  <c:v>105.71425533950649</c:v>
                </c:pt>
                <c:pt idx="13">
                  <c:v>104.98920935968445</c:v>
                </c:pt>
                <c:pt idx="14">
                  <c:v>104.31306677439589</c:v>
                </c:pt>
                <c:pt idx="15">
                  <c:v>104.31306677439589</c:v>
                </c:pt>
                <c:pt idx="16">
                  <c:v>101.76264843774918</c:v>
                </c:pt>
                <c:pt idx="17">
                  <c:v>101.36823192966415</c:v>
                </c:pt>
                <c:pt idx="18">
                  <c:v>103.47001477733009</c:v>
                </c:pt>
                <c:pt idx="19">
                  <c:v>105.51704708546399</c:v>
                </c:pt>
                <c:pt idx="20">
                  <c:v>105.0413021060353</c:v>
                </c:pt>
                <c:pt idx="21">
                  <c:v>105.34003805959836</c:v>
                </c:pt>
                <c:pt idx="22">
                  <c:v>106.29471737027312</c:v>
                </c:pt>
                <c:pt idx="23">
                  <c:v>108.55703092608147</c:v>
                </c:pt>
                <c:pt idx="24">
                  <c:v>105.41445626867099</c:v>
                </c:pt>
                <c:pt idx="25">
                  <c:v>112.72445063414945</c:v>
                </c:pt>
                <c:pt idx="26">
                  <c:v>111.59595164942644</c:v>
                </c:pt>
                <c:pt idx="27">
                  <c:v>112.98916683499355</c:v>
                </c:pt>
                <c:pt idx="28">
                  <c:v>112.74943389005242</c:v>
                </c:pt>
                <c:pt idx="29">
                  <c:v>113.65361513028502</c:v>
                </c:pt>
                <c:pt idx="30">
                  <c:v>114.31646874966779</c:v>
                </c:pt>
                <c:pt idx="31">
                  <c:v>113.36710502535534</c:v>
                </c:pt>
                <c:pt idx="32">
                  <c:v>112.83501483048595</c:v>
                </c:pt>
                <c:pt idx="33">
                  <c:v>115.06702954402901</c:v>
                </c:pt>
                <c:pt idx="34">
                  <c:v>115.10211241402037</c:v>
                </c:pt>
                <c:pt idx="35">
                  <c:v>114.96018625814612</c:v>
                </c:pt>
                <c:pt idx="36">
                  <c:v>113.84550779796518</c:v>
                </c:pt>
                <c:pt idx="37">
                  <c:v>113.34903203172343</c:v>
                </c:pt>
                <c:pt idx="38">
                  <c:v>113.32032786536683</c:v>
                </c:pt>
                <c:pt idx="39">
                  <c:v>113.28099252628559</c:v>
                </c:pt>
                <c:pt idx="40">
                  <c:v>114.04324761064393</c:v>
                </c:pt>
                <c:pt idx="41">
                  <c:v>113.36072632172056</c:v>
                </c:pt>
                <c:pt idx="42">
                  <c:v>112.89401783910782</c:v>
                </c:pt>
                <c:pt idx="43">
                  <c:v>114.14264907561954</c:v>
                </c:pt>
                <c:pt idx="44">
                  <c:v>112.84245665139323</c:v>
                </c:pt>
                <c:pt idx="45">
                  <c:v>112.14983574838141</c:v>
                </c:pt>
                <c:pt idx="46">
                  <c:v>115.07287668902757</c:v>
                </c:pt>
                <c:pt idx="47">
                  <c:v>117.2565195666734</c:v>
                </c:pt>
                <c:pt idx="48">
                  <c:v>117.64774672294102</c:v>
                </c:pt>
                <c:pt idx="49">
                  <c:v>117.01253415264236</c:v>
                </c:pt>
                <c:pt idx="50">
                  <c:v>116.28801973145657</c:v>
                </c:pt>
                <c:pt idx="51">
                  <c:v>115.42583162348639</c:v>
                </c:pt>
                <c:pt idx="52">
                  <c:v>114.71832707866005</c:v>
                </c:pt>
                <c:pt idx="53">
                  <c:v>114.68802823639474</c:v>
                </c:pt>
                <c:pt idx="54">
                  <c:v>113.78491011343461</c:v>
                </c:pt>
                <c:pt idx="55">
                  <c:v>113.69241891073003</c:v>
                </c:pt>
                <c:pt idx="56">
                  <c:v>113.30703889946099</c:v>
                </c:pt>
                <c:pt idx="57">
                  <c:v>113.14438195677366</c:v>
                </c:pt>
                <c:pt idx="58">
                  <c:v>110.52964502514271</c:v>
                </c:pt>
                <c:pt idx="59">
                  <c:v>110.3653934065467</c:v>
                </c:pt>
                <c:pt idx="60">
                  <c:v>108.84885661737347</c:v>
                </c:pt>
                <c:pt idx="61">
                  <c:v>108.58467197516558</c:v>
                </c:pt>
                <c:pt idx="62">
                  <c:v>108.52566896654369</c:v>
                </c:pt>
                <c:pt idx="63">
                  <c:v>108.19344481889799</c:v>
                </c:pt>
                <c:pt idx="64">
                  <c:v>107.87504119579432</c:v>
                </c:pt>
                <c:pt idx="65">
                  <c:v>108.1828136461733</c:v>
                </c:pt>
                <c:pt idx="66">
                  <c:v>108.12434219618765</c:v>
                </c:pt>
                <c:pt idx="67">
                  <c:v>107.39344907136706</c:v>
                </c:pt>
                <c:pt idx="68">
                  <c:v>107.43597376226572</c:v>
                </c:pt>
                <c:pt idx="69">
                  <c:v>107.16328418187811</c:v>
                </c:pt>
                <c:pt idx="70">
                  <c:v>107.18507808596367</c:v>
                </c:pt>
                <c:pt idx="71">
                  <c:v>106.88740524967308</c:v>
                </c:pt>
                <c:pt idx="72">
                  <c:v>106.08794106077841</c:v>
                </c:pt>
                <c:pt idx="73">
                  <c:v>106.47916821704604</c:v>
                </c:pt>
                <c:pt idx="74">
                  <c:v>105.88010163401125</c:v>
                </c:pt>
                <c:pt idx="75">
                  <c:v>105.56382424545252</c:v>
                </c:pt>
                <c:pt idx="76">
                  <c:v>105.28262972688518</c:v>
                </c:pt>
                <c:pt idx="77">
                  <c:v>105.52980449273359</c:v>
                </c:pt>
                <c:pt idx="78">
                  <c:v>106.57219097838684</c:v>
                </c:pt>
                <c:pt idx="79">
                  <c:v>106.34521544071526</c:v>
                </c:pt>
                <c:pt idx="80">
                  <c:v>106.11983457895242</c:v>
                </c:pt>
                <c:pt idx="81">
                  <c:v>106.73378480380171</c:v>
                </c:pt>
                <c:pt idx="82">
                  <c:v>106.00661258943474</c:v>
                </c:pt>
                <c:pt idx="83">
                  <c:v>105.99651297534632</c:v>
                </c:pt>
                <c:pt idx="84">
                  <c:v>106.321826860721</c:v>
                </c:pt>
                <c:pt idx="85">
                  <c:v>106.77949884651777</c:v>
                </c:pt>
                <c:pt idx="86">
                  <c:v>106.54136057748529</c:v>
                </c:pt>
                <c:pt idx="87">
                  <c:v>106.83531250332223</c:v>
                </c:pt>
                <c:pt idx="88">
                  <c:v>106.92301967830072</c:v>
                </c:pt>
                <c:pt idx="89">
                  <c:v>106.17458511848443</c:v>
                </c:pt>
                <c:pt idx="90">
                  <c:v>107.23344992186088</c:v>
                </c:pt>
                <c:pt idx="91">
                  <c:v>106.44780625750828</c:v>
                </c:pt>
                <c:pt idx="92">
                  <c:v>108.03982437302659</c:v>
                </c:pt>
                <c:pt idx="93">
                  <c:v>109.40858786132699</c:v>
                </c:pt>
                <c:pt idx="94">
                  <c:v>107.76819790991145</c:v>
                </c:pt>
                <c:pt idx="95">
                  <c:v>108.81271063010959</c:v>
                </c:pt>
                <c:pt idx="96">
                  <c:v>108.80898971965598</c:v>
                </c:pt>
                <c:pt idx="97">
                  <c:v>108.8812816941837</c:v>
                </c:pt>
                <c:pt idx="98">
                  <c:v>108.78294334648055</c:v>
                </c:pt>
                <c:pt idx="99">
                  <c:v>108.95782613780128</c:v>
                </c:pt>
                <c:pt idx="100">
                  <c:v>108.56553586426119</c:v>
                </c:pt>
                <c:pt idx="101">
                  <c:v>108.85310908646333</c:v>
                </c:pt>
                <c:pt idx="102">
                  <c:v>108.82440492010674</c:v>
                </c:pt>
                <c:pt idx="103">
                  <c:v>108.73457151058332</c:v>
                </c:pt>
                <c:pt idx="104">
                  <c:v>108.65111680469472</c:v>
                </c:pt>
                <c:pt idx="105">
                  <c:v>108.11849505118909</c:v>
                </c:pt>
                <c:pt idx="106">
                  <c:v>108.33590253340846</c:v>
                </c:pt>
                <c:pt idx="107">
                  <c:v>108.07171789120058</c:v>
                </c:pt>
                <c:pt idx="108">
                  <c:v>108.04354528348021</c:v>
                </c:pt>
                <c:pt idx="109">
                  <c:v>107.76554011673028</c:v>
                </c:pt>
                <c:pt idx="110">
                  <c:v>107.58906264950086</c:v>
                </c:pt>
                <c:pt idx="111">
                  <c:v>105.44156575911889</c:v>
                </c:pt>
                <c:pt idx="112">
                  <c:v>105.65897324133826</c:v>
                </c:pt>
                <c:pt idx="113">
                  <c:v>105.20342749008644</c:v>
                </c:pt>
                <c:pt idx="114">
                  <c:v>104.99399338741058</c:v>
                </c:pt>
                <c:pt idx="115">
                  <c:v>103.41632735507054</c:v>
                </c:pt>
                <c:pt idx="116">
                  <c:v>103.09951840787556</c:v>
                </c:pt>
                <c:pt idx="117">
                  <c:v>104.64582248067784</c:v>
                </c:pt>
                <c:pt idx="118">
                  <c:v>104.64741715658654</c:v>
                </c:pt>
                <c:pt idx="119">
                  <c:v>104.67558976430691</c:v>
                </c:pt>
                <c:pt idx="120">
                  <c:v>104.80475851291156</c:v>
                </c:pt>
                <c:pt idx="121">
                  <c:v>104.02336731764881</c:v>
                </c:pt>
                <c:pt idx="122">
                  <c:v>103.89366701040792</c:v>
                </c:pt>
                <c:pt idx="123">
                  <c:v>104.50495944207606</c:v>
                </c:pt>
                <c:pt idx="124">
                  <c:v>104.58628791341972</c:v>
                </c:pt>
                <c:pt idx="125">
                  <c:v>104.77499122928249</c:v>
                </c:pt>
                <c:pt idx="126">
                  <c:v>104.42044161891499</c:v>
                </c:pt>
                <c:pt idx="127">
                  <c:v>104.10044331990262</c:v>
                </c:pt>
                <c:pt idx="128">
                  <c:v>103.98668977174871</c:v>
                </c:pt>
                <c:pt idx="129">
                  <c:v>103.72091045363214</c:v>
                </c:pt>
                <c:pt idx="130">
                  <c:v>104.3757906934714</c:v>
                </c:pt>
                <c:pt idx="131">
                  <c:v>104.77924369837237</c:v>
                </c:pt>
                <c:pt idx="132">
                  <c:v>104.20462881260431</c:v>
                </c:pt>
                <c:pt idx="133">
                  <c:v>104.39545836301203</c:v>
                </c:pt>
                <c:pt idx="134">
                  <c:v>104.39386368710333</c:v>
                </c:pt>
                <c:pt idx="135">
                  <c:v>104.2731998766784</c:v>
                </c:pt>
                <c:pt idx="136">
                  <c:v>104.17486152897526</c:v>
                </c:pt>
                <c:pt idx="137">
                  <c:v>104.03931407673581</c:v>
                </c:pt>
                <c:pt idx="138">
                  <c:v>103.83466400178605</c:v>
                </c:pt>
                <c:pt idx="139">
                  <c:v>103.61513028502173</c:v>
                </c:pt>
                <c:pt idx="140">
                  <c:v>103.56410065594335</c:v>
                </c:pt>
                <c:pt idx="141">
                  <c:v>103.84795296769187</c:v>
                </c:pt>
                <c:pt idx="142">
                  <c:v>102.80450336476616</c:v>
                </c:pt>
                <c:pt idx="143">
                  <c:v>102.64556733253245</c:v>
                </c:pt>
                <c:pt idx="144">
                  <c:v>102.57221224073227</c:v>
                </c:pt>
                <c:pt idx="145">
                  <c:v>102.6397201875339</c:v>
                </c:pt>
                <c:pt idx="146">
                  <c:v>102.34842605487813</c:v>
                </c:pt>
                <c:pt idx="147">
                  <c:v>101.97846124405983</c:v>
                </c:pt>
                <c:pt idx="148">
                  <c:v>102.27028693535185</c:v>
                </c:pt>
                <c:pt idx="149">
                  <c:v>102.81991856521692</c:v>
                </c:pt>
                <c:pt idx="150">
                  <c:v>103.00330629471736</c:v>
                </c:pt>
                <c:pt idx="151">
                  <c:v>103.11121269787272</c:v>
                </c:pt>
                <c:pt idx="152">
                  <c:v>104.09938020263016</c:v>
                </c:pt>
                <c:pt idx="153">
                  <c:v>103.86815219586873</c:v>
                </c:pt>
                <c:pt idx="154">
                  <c:v>104.40502641846423</c:v>
                </c:pt>
                <c:pt idx="155">
                  <c:v>104.70004146157363</c:v>
                </c:pt>
                <c:pt idx="156">
                  <c:v>104.23226986168845</c:v>
                </c:pt>
                <c:pt idx="157">
                  <c:v>104.59745064478064</c:v>
                </c:pt>
                <c:pt idx="158">
                  <c:v>104.73406121429254</c:v>
                </c:pt>
                <c:pt idx="159">
                  <c:v>106.10016690941177</c:v>
                </c:pt>
                <c:pt idx="160">
                  <c:v>106.39465039388494</c:v>
                </c:pt>
                <c:pt idx="161">
                  <c:v>106.574848771568</c:v>
                </c:pt>
                <c:pt idx="162">
                  <c:v>106.2367774789237</c:v>
                </c:pt>
                <c:pt idx="163">
                  <c:v>105.69990325632821</c:v>
                </c:pt>
                <c:pt idx="164">
                  <c:v>105.30973921733306</c:v>
                </c:pt>
                <c:pt idx="165">
                  <c:v>105.90136397946057</c:v>
                </c:pt>
                <c:pt idx="166">
                  <c:v>106.12196081349734</c:v>
                </c:pt>
                <c:pt idx="167">
                  <c:v>105.94495178763168</c:v>
                </c:pt>
                <c:pt idx="168">
                  <c:v>105.94495178763168</c:v>
                </c:pt>
                <c:pt idx="169">
                  <c:v>104.90841244697702</c:v>
                </c:pt>
                <c:pt idx="170">
                  <c:v>104.48369709662673</c:v>
                </c:pt>
                <c:pt idx="171">
                  <c:v>104.65432741885756</c:v>
                </c:pt>
                <c:pt idx="172">
                  <c:v>104.17326685306656</c:v>
                </c:pt>
                <c:pt idx="173">
                  <c:v>104.080775650362</c:v>
                </c:pt>
                <c:pt idx="174">
                  <c:v>103.63054548547251</c:v>
                </c:pt>
                <c:pt idx="175">
                  <c:v>103.59705729138982</c:v>
                </c:pt>
                <c:pt idx="176">
                  <c:v>103.74483059226263</c:v>
                </c:pt>
                <c:pt idx="177">
                  <c:v>103.37008175371827</c:v>
                </c:pt>
                <c:pt idx="178">
                  <c:v>102.74177944569065</c:v>
                </c:pt>
                <c:pt idx="179">
                  <c:v>102.87732689793012</c:v>
                </c:pt>
                <c:pt idx="180">
                  <c:v>103.15692674058876</c:v>
                </c:pt>
                <c:pt idx="181">
                  <c:v>103.31373653827754</c:v>
                </c:pt>
                <c:pt idx="182">
                  <c:v>103.85220543678173</c:v>
                </c:pt>
                <c:pt idx="183">
                  <c:v>103.6273561336551</c:v>
                </c:pt>
                <c:pt idx="184">
                  <c:v>103.7857606072526</c:v>
                </c:pt>
                <c:pt idx="185">
                  <c:v>103.28077990283109</c:v>
                </c:pt>
                <c:pt idx="186">
                  <c:v>103.12450166377853</c:v>
                </c:pt>
                <c:pt idx="187">
                  <c:v>103.00171161880867</c:v>
                </c:pt>
                <c:pt idx="188">
                  <c:v>103.48383530187215</c:v>
                </c:pt>
                <c:pt idx="189">
                  <c:v>104.16316723897813</c:v>
                </c:pt>
                <c:pt idx="190">
                  <c:v>102.88476871883738</c:v>
                </c:pt>
                <c:pt idx="191">
                  <c:v>102.6253681043556</c:v>
                </c:pt>
                <c:pt idx="192">
                  <c:v>102.23945653445033</c:v>
                </c:pt>
                <c:pt idx="193">
                  <c:v>101.88703315862773</c:v>
                </c:pt>
                <c:pt idx="194">
                  <c:v>101.30603956922488</c:v>
                </c:pt>
                <c:pt idx="195">
                  <c:v>100.65115932938562</c:v>
                </c:pt>
                <c:pt idx="196">
                  <c:v>100.6814581716509</c:v>
                </c:pt>
                <c:pt idx="197">
                  <c:v>100.30192530538045</c:v>
                </c:pt>
                <c:pt idx="198">
                  <c:v>101.02378193338508</c:v>
                </c:pt>
                <c:pt idx="199">
                  <c:v>100.74843455981627</c:v>
                </c:pt>
                <c:pt idx="200">
                  <c:v>100.31096180219639</c:v>
                </c:pt>
                <c:pt idx="201">
                  <c:v>100.11481666542636</c:v>
                </c:pt>
                <c:pt idx="202">
                  <c:v>99.816080711863322</c:v>
                </c:pt>
                <c:pt idx="203">
                  <c:v>99.816080711863322</c:v>
                </c:pt>
                <c:pt idx="204">
                  <c:v>99.904319445478023</c:v>
                </c:pt>
                <c:pt idx="205">
                  <c:v>100.04837183589723</c:v>
                </c:pt>
                <c:pt idx="206">
                  <c:v>100.26524775948036</c:v>
                </c:pt>
                <c:pt idx="207">
                  <c:v>100.04837183589723</c:v>
                </c:pt>
                <c:pt idx="208">
                  <c:v>100.41408417762563</c:v>
                </c:pt>
                <c:pt idx="209">
                  <c:v>100.35189181718636</c:v>
                </c:pt>
                <c:pt idx="210">
                  <c:v>100</c:v>
                </c:pt>
              </c:numCache>
            </c:numRef>
          </c:val>
          <c:smooth val="0"/>
          <c:extLst>
            <c:ext xmlns:c16="http://schemas.microsoft.com/office/drawing/2014/chart" uri="{C3380CC4-5D6E-409C-BE32-E72D297353CC}">
              <c16:uniqueId val="{00000003-E07F-8543-9B2F-5C5883A976B2}"/>
            </c:ext>
          </c:extLst>
        </c:ser>
        <c:dLbls>
          <c:showLegendKey val="0"/>
          <c:showVal val="0"/>
          <c:showCatName val="0"/>
          <c:showSerName val="0"/>
          <c:showPercent val="0"/>
          <c:showBubbleSize val="0"/>
        </c:dLbls>
        <c:marker val="1"/>
        <c:smooth val="0"/>
        <c:axId val="882254015"/>
        <c:axId val="882256095"/>
      </c:lineChart>
      <c:dateAx>
        <c:axId val="88225401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sr-Latn-RS"/>
          </a:p>
        </c:txPr>
        <c:crossAx val="882256095"/>
        <c:crosses val="autoZero"/>
        <c:auto val="1"/>
        <c:lblOffset val="100"/>
        <c:baseTimeUnit val="days"/>
      </c:dateAx>
      <c:valAx>
        <c:axId val="882256095"/>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sr-Latn-RS"/>
          </a:p>
        </c:txPr>
        <c:crossAx val="882254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Verdana" panose="020B0604030504040204" pitchFamily="34" charset="0"/>
          <a:ea typeface="Verdana" panose="020B0604030504040204" pitchFamily="34" charset="0"/>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'ugovor prodaja'!$C$4:$C$6</c:f>
              <c:strCache>
                <c:ptCount val="3"/>
                <c:pt idx="0">
                  <c:v>2019.</c:v>
                </c:pt>
                <c:pt idx="1">
                  <c:v>2020.</c:v>
                </c:pt>
                <c:pt idx="2">
                  <c:v>2021.</c:v>
                </c:pt>
              </c:strCache>
            </c:strRef>
          </c:cat>
          <c:val>
            <c:numRef>
              <c:f>'ugovor prodaja'!$D$4:$D$6</c:f>
              <c:numCache>
                <c:formatCode>#,##0.0</c:formatCode>
                <c:ptCount val="3"/>
                <c:pt idx="0">
                  <c:v>3079.2</c:v>
                </c:pt>
                <c:pt idx="1">
                  <c:v>3735</c:v>
                </c:pt>
                <c:pt idx="2">
                  <c:v>4238.5</c:v>
                </c:pt>
              </c:numCache>
            </c:numRef>
          </c:val>
          <c:extLst>
            <c:ext xmlns:c16="http://schemas.microsoft.com/office/drawing/2014/chart" uri="{C3380CC4-5D6E-409C-BE32-E72D297353CC}">
              <c16:uniqueId val="{00000000-1374-4243-89B7-245D540FF750}"/>
            </c:ext>
          </c:extLst>
        </c:ser>
        <c:dLbls>
          <c:dLblPos val="ctr"/>
          <c:showLegendKey val="0"/>
          <c:showVal val="1"/>
          <c:showCatName val="0"/>
          <c:showSerName val="0"/>
          <c:showPercent val="0"/>
          <c:showBubbleSize val="0"/>
        </c:dLbls>
        <c:gapWidth val="68"/>
        <c:overlap val="-52"/>
        <c:axId val="622165480"/>
        <c:axId val="626012136"/>
      </c:barChart>
      <c:catAx>
        <c:axId val="62216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434343"/>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626012136"/>
        <c:crosses val="autoZero"/>
        <c:auto val="1"/>
        <c:lblAlgn val="ctr"/>
        <c:lblOffset val="100"/>
        <c:noMultiLvlLbl val="0"/>
      </c:catAx>
      <c:valAx>
        <c:axId val="626012136"/>
        <c:scaling>
          <c:orientation val="minMax"/>
          <c:max val="4500"/>
          <c:min val="1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434343"/>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622165480"/>
        <c:crosses val="autoZero"/>
        <c:crossBetween val="between"/>
        <c:majorUnit val="500"/>
        <c:minorUnit val="100"/>
      </c:valAx>
      <c:spPr>
        <a:noFill/>
        <a:ln>
          <a:noFill/>
        </a:ln>
        <a:effectLst/>
      </c:spPr>
    </c:plotArea>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Arial" panose="020B0604020202020204" pitchFamily="34" charset="0"/>
        </a:defRPr>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2"/>
              <c:tx>
                <c:rich>
                  <a:bodyPr/>
                  <a:lstStyle/>
                  <a:p>
                    <a:r>
                      <a:rPr lang="en-US"/>
                      <a:t>3.477,5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02-4DF5-A14D-CCBDF38C1250}"/>
                </c:ext>
              </c:extLst>
            </c:dLbl>
            <c:spPr>
              <a:noFill/>
              <a:ln>
                <a:noFill/>
              </a:ln>
              <a:effectLst/>
            </c:spPr>
            <c:txPr>
              <a:bodyPr rot="0" spcFirstLastPara="1" vertOverflow="ellipsis" vert="horz" wrap="square" anchor="ctr" anchorCtr="1"/>
              <a:lstStyle/>
              <a:p>
                <a:pPr>
                  <a:defRPr lang="en-US" sz="8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'ugovor prodaja'!$C$32:$C$34</c:f>
              <c:strCache>
                <c:ptCount val="3"/>
                <c:pt idx="0">
                  <c:v>2019.</c:v>
                </c:pt>
                <c:pt idx="1">
                  <c:v>2020.</c:v>
                </c:pt>
                <c:pt idx="2">
                  <c:v>2021.</c:v>
                </c:pt>
              </c:strCache>
            </c:strRef>
          </c:cat>
          <c:val>
            <c:numRef>
              <c:f>'ugovor prodaja'!$D$32:$D$34</c:f>
              <c:numCache>
                <c:formatCode>#,##0.0</c:formatCode>
                <c:ptCount val="3"/>
                <c:pt idx="0">
                  <c:v>2811</c:v>
                </c:pt>
                <c:pt idx="1">
                  <c:v>2972.6</c:v>
                </c:pt>
                <c:pt idx="2">
                  <c:v>3478</c:v>
                </c:pt>
              </c:numCache>
            </c:numRef>
          </c:val>
          <c:extLst>
            <c:ext xmlns:c16="http://schemas.microsoft.com/office/drawing/2014/chart" uri="{C3380CC4-5D6E-409C-BE32-E72D297353CC}">
              <c16:uniqueId val="{00000000-163C-4C64-B58F-2510E81E0999}"/>
            </c:ext>
          </c:extLst>
        </c:ser>
        <c:dLbls>
          <c:showLegendKey val="0"/>
          <c:showVal val="0"/>
          <c:showCatName val="0"/>
          <c:showSerName val="0"/>
          <c:showPercent val="0"/>
          <c:showBubbleSize val="0"/>
        </c:dLbls>
        <c:gapWidth val="68"/>
        <c:overlap val="-52"/>
        <c:axId val="700482840"/>
        <c:axId val="700743272"/>
      </c:barChart>
      <c:catAx>
        <c:axId val="70048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700" b="0" i="0" u="none" strike="noStrike" kern="1200" baseline="0">
                <a:solidFill>
                  <a:srgbClr val="434343"/>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700743272"/>
        <c:crosses val="autoZero"/>
        <c:auto val="1"/>
        <c:lblAlgn val="ctr"/>
        <c:lblOffset val="100"/>
        <c:noMultiLvlLbl val="0"/>
      </c:catAx>
      <c:valAx>
        <c:axId val="700743272"/>
        <c:scaling>
          <c:orientation val="minMax"/>
          <c:min val="5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700" b="0" i="0" u="none" strike="noStrike" kern="1200" baseline="0">
                <a:solidFill>
                  <a:srgbClr val="434343"/>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700482840"/>
        <c:crosses val="autoZero"/>
        <c:crossBetween val="between"/>
      </c:valAx>
      <c:spPr>
        <a:noFill/>
        <a:ln>
          <a:noFill/>
        </a:ln>
        <a:effectLst/>
      </c:spPr>
    </c:plotArea>
    <c:plotVisOnly val="1"/>
    <c:dispBlanksAs val="gap"/>
    <c:showDLblsOverMax val="0"/>
  </c:chart>
  <c:spPr>
    <a:noFill/>
    <a:ln>
      <a:noFill/>
    </a:ln>
    <a:effectLst/>
  </c:spPr>
  <c:txPr>
    <a:bodyPr/>
    <a:lstStyle/>
    <a:p>
      <a:pPr>
        <a:defRPr lang="en-US" sz="900" b="0" i="0" u="none" strike="noStrike" kern="1200" baseline="0">
          <a:solidFill>
            <a:schemeClr val="tx1"/>
          </a:solidFill>
          <a:latin typeface="Verdana" panose="020B0604030504040204" pitchFamily="34" charset="0"/>
          <a:ea typeface="Verdana" panose="020B0604030504040204" pitchFamily="34" charset="0"/>
          <a:cs typeface="Arial" panose="020B0604020202020204" pitchFamily="34" charset="0"/>
        </a:defRPr>
      </a:pPr>
      <a:endParaRPr lang="sr-Latn-R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1"/>
              <c:tx>
                <c:rich>
                  <a:bodyPr/>
                  <a:lstStyle/>
                  <a:p>
                    <a:r>
                      <a:rPr lang="en-US"/>
                      <a:t>6,4%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D84-404B-ACCF-05E4A1AA71F2}"/>
                </c:ext>
              </c:extLst>
            </c:dLbl>
            <c:dLbl>
              <c:idx val="2"/>
              <c:tx>
                <c:rich>
                  <a:bodyPr/>
                  <a:lstStyle/>
                  <a:p>
                    <a:r>
                      <a:rPr lang="en-US"/>
                      <a:t>8,8%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D84-404B-ACCF-05E4A1AA71F2}"/>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EBITDA!$C$32:$C$34</c:f>
              <c:strCache>
                <c:ptCount val="3"/>
                <c:pt idx="0">
                  <c:v>2019.</c:v>
                </c:pt>
                <c:pt idx="1">
                  <c:v>2020.</c:v>
                </c:pt>
                <c:pt idx="2">
                  <c:v>2021.</c:v>
                </c:pt>
              </c:strCache>
            </c:strRef>
          </c:cat>
          <c:val>
            <c:numRef>
              <c:f>EBITDA!$D$32:$D$34</c:f>
              <c:numCache>
                <c:formatCode>0.0%</c:formatCode>
                <c:ptCount val="3"/>
                <c:pt idx="0">
                  <c:v>5.5E-2</c:v>
                </c:pt>
                <c:pt idx="1">
                  <c:v>5.8999999999999997E-2</c:v>
                </c:pt>
                <c:pt idx="2">
                  <c:v>8.3000000000000004E-2</c:v>
                </c:pt>
              </c:numCache>
            </c:numRef>
          </c:val>
          <c:extLst>
            <c:ext xmlns:c16="http://schemas.microsoft.com/office/drawing/2014/chart" uri="{C3380CC4-5D6E-409C-BE32-E72D297353CC}">
              <c16:uniqueId val="{00000000-90E5-41D7-B1C7-C9849DAA46DD}"/>
            </c:ext>
          </c:extLst>
        </c:ser>
        <c:dLbls>
          <c:dLblPos val="ctr"/>
          <c:showLegendKey val="0"/>
          <c:showVal val="1"/>
          <c:showCatName val="0"/>
          <c:showSerName val="0"/>
          <c:showPercent val="0"/>
          <c:showBubbleSize val="0"/>
        </c:dLbls>
        <c:gapWidth val="68"/>
        <c:overlap val="-52"/>
        <c:axId val="415030776"/>
        <c:axId val="415040232"/>
      </c:barChart>
      <c:catAx>
        <c:axId val="415030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sr-Latn-RS"/>
          </a:p>
        </c:txPr>
        <c:crossAx val="415040232"/>
        <c:crosses val="autoZero"/>
        <c:auto val="1"/>
        <c:lblAlgn val="ctr"/>
        <c:lblOffset val="100"/>
        <c:noMultiLvlLbl val="0"/>
      </c:catAx>
      <c:valAx>
        <c:axId val="415040232"/>
        <c:scaling>
          <c:orientation val="minMax"/>
        </c:scaling>
        <c:delete val="1"/>
        <c:axPos val="l"/>
        <c:numFmt formatCode="0.0%" sourceLinked="1"/>
        <c:majorTickMark val="none"/>
        <c:minorTickMark val="none"/>
        <c:tickLblPos val="nextTo"/>
        <c:crossAx val="415030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0-6841-8A4E-B034-CC034C8DF3C9}"/>
                </c:ext>
              </c:extLst>
            </c:dLbl>
            <c:dLbl>
              <c:idx val="1"/>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1-6841-8A4E-B034-CC034C8DF3C9}"/>
                </c:ext>
              </c:extLst>
            </c:dLbl>
            <c:dLbl>
              <c:idx val="2"/>
              <c:tx>
                <c:rich>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r>
                      <a:rPr lang="en-US" dirty="0"/>
                      <a:t>291,3</a:t>
                    </a:r>
                  </a:p>
                </c:rich>
              </c:tx>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841-8A4E-B034-CC034C8DF3C9}"/>
                </c:ext>
              </c:extLst>
            </c:dLbl>
            <c:spPr>
              <a:noFill/>
              <a:ln>
                <a:noFill/>
              </a:ln>
              <a:effectLst/>
            </c:spPr>
            <c:txPr>
              <a:bodyPr rot="0" spcFirstLastPara="1" vertOverflow="ellipsis" vert="horz" wrap="square" anchor="ctr" anchorCtr="1"/>
              <a:lstStyle/>
              <a:p>
                <a:pPr>
                  <a:defRPr sz="7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EBITDA!$C$4:$C$6</c:f>
              <c:strCache>
                <c:ptCount val="3"/>
                <c:pt idx="0">
                  <c:v>2019.</c:v>
                </c:pt>
                <c:pt idx="1">
                  <c:v>2020.</c:v>
                </c:pt>
                <c:pt idx="2">
                  <c:v>2021.</c:v>
                </c:pt>
              </c:strCache>
            </c:strRef>
          </c:cat>
          <c:val>
            <c:numRef>
              <c:f>EBITDA!$D$4:$D$6</c:f>
              <c:numCache>
                <c:formatCode>#,##0.0</c:formatCode>
                <c:ptCount val="3"/>
                <c:pt idx="0">
                  <c:v>133.5</c:v>
                </c:pt>
                <c:pt idx="1">
                  <c:v>182.2</c:v>
                </c:pt>
                <c:pt idx="2">
                  <c:v>291.2</c:v>
                </c:pt>
              </c:numCache>
            </c:numRef>
          </c:val>
          <c:extLst>
            <c:ext xmlns:c16="http://schemas.microsoft.com/office/drawing/2014/chart" uri="{C3380CC4-5D6E-409C-BE32-E72D297353CC}">
              <c16:uniqueId val="{00000000-F72D-45FF-BDDC-0093B1C72579}"/>
            </c:ext>
          </c:extLst>
        </c:ser>
        <c:dLbls>
          <c:dLblPos val="ctr"/>
          <c:showLegendKey val="0"/>
          <c:showVal val="1"/>
          <c:showCatName val="0"/>
          <c:showSerName val="0"/>
          <c:showPercent val="0"/>
          <c:showBubbleSize val="0"/>
        </c:dLbls>
        <c:gapWidth val="68"/>
        <c:overlap val="-52"/>
        <c:axId val="414912136"/>
        <c:axId val="414921608"/>
      </c:barChart>
      <c:catAx>
        <c:axId val="41491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414921608"/>
        <c:crosses val="autoZero"/>
        <c:auto val="1"/>
        <c:lblAlgn val="ctr"/>
        <c:lblOffset val="100"/>
        <c:noMultiLvlLbl val="0"/>
      </c:catAx>
      <c:valAx>
        <c:axId val="414921608"/>
        <c:scaling>
          <c:orientation val="minMax"/>
          <c:max val="350"/>
          <c:min val="50"/>
        </c:scaling>
        <c:delete val="1"/>
        <c:axPos val="l"/>
        <c:numFmt formatCode="#,##0.0" sourceLinked="1"/>
        <c:majorTickMark val="none"/>
        <c:minorTickMark val="none"/>
        <c:tickLblPos val="nextTo"/>
        <c:crossAx val="414912136"/>
        <c:crosses val="autoZero"/>
        <c:crossBetween val="between"/>
        <c:majorUnit val="50"/>
        <c:minorUnit val="10"/>
      </c:valAx>
      <c:spPr>
        <a:noFill/>
        <a:ln>
          <a:noFill/>
        </a:ln>
        <a:effectLst/>
      </c:spPr>
    </c:plotArea>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Arial" panose="020B0604020202020204" pitchFamily="34" charset="0"/>
        </a:defRPr>
      </a:pPr>
      <a:endParaRPr lang="sr-Latn-R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52839754836705E-3"/>
          <c:y val="0.188887269991667"/>
          <c:w val="0.93799458417978698"/>
          <c:h val="0.7144707606099509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EBITDA!$C$32:$C$34</c:f>
              <c:strCache>
                <c:ptCount val="3"/>
                <c:pt idx="0">
                  <c:v>2019.</c:v>
                </c:pt>
                <c:pt idx="1">
                  <c:v>2020.</c:v>
                </c:pt>
                <c:pt idx="2">
                  <c:v>2021.</c:v>
                </c:pt>
              </c:strCache>
            </c:strRef>
          </c:cat>
          <c:val>
            <c:numRef>
              <c:f>EBITDA!$D$32:$D$34</c:f>
              <c:numCache>
                <c:formatCode>0.0%</c:formatCode>
                <c:ptCount val="3"/>
                <c:pt idx="0">
                  <c:v>4.7E-2</c:v>
                </c:pt>
                <c:pt idx="1">
                  <c:v>6.0999999999999999E-2</c:v>
                </c:pt>
                <c:pt idx="2">
                  <c:v>8.4000000000000005E-2</c:v>
                </c:pt>
              </c:numCache>
            </c:numRef>
          </c:val>
          <c:extLst>
            <c:ext xmlns:c16="http://schemas.microsoft.com/office/drawing/2014/chart" uri="{C3380CC4-5D6E-409C-BE32-E72D297353CC}">
              <c16:uniqueId val="{00000000-3A2D-4669-8467-588C187FB873}"/>
            </c:ext>
          </c:extLst>
        </c:ser>
        <c:dLbls>
          <c:dLblPos val="ctr"/>
          <c:showLegendKey val="0"/>
          <c:showVal val="1"/>
          <c:showCatName val="0"/>
          <c:showSerName val="0"/>
          <c:showPercent val="0"/>
          <c:showBubbleSize val="0"/>
        </c:dLbls>
        <c:gapWidth val="68"/>
        <c:overlap val="-52"/>
        <c:axId val="414951288"/>
        <c:axId val="414960824"/>
      </c:barChart>
      <c:catAx>
        <c:axId val="41495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sr-Latn-RS"/>
          </a:p>
        </c:txPr>
        <c:crossAx val="414960824"/>
        <c:crosses val="autoZero"/>
        <c:auto val="1"/>
        <c:lblAlgn val="ctr"/>
        <c:lblOffset val="100"/>
        <c:noMultiLvlLbl val="0"/>
      </c:catAx>
      <c:valAx>
        <c:axId val="414960824"/>
        <c:scaling>
          <c:orientation val="minMax"/>
        </c:scaling>
        <c:delete val="1"/>
        <c:axPos val="l"/>
        <c:numFmt formatCode="0.0%" sourceLinked="1"/>
        <c:majorTickMark val="none"/>
        <c:minorTickMark val="none"/>
        <c:tickLblPos val="nextTo"/>
        <c:crossAx val="41495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sr-Latn-R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1"/>
              <c:tx>
                <c:rich>
                  <a:bodyPr/>
                  <a:lstStyle/>
                  <a:p>
                    <a:r>
                      <a:rPr lang="en-US" dirty="0"/>
                      <a:t>190,8</a:t>
                    </a:r>
                  </a:p>
                </c:rich>
              </c:tx>
              <c:dLblPos val="ctr"/>
              <c:showLegendKey val="0"/>
              <c:showVal val="1"/>
              <c:showCatName val="0"/>
              <c:showSerName val="0"/>
              <c:showPercent val="0"/>
              <c:showBubbleSize val="0"/>
              <c:extLst>
                <c:ext xmlns:c15="http://schemas.microsoft.com/office/drawing/2012/chart" uri="{CE6537A1-D6FC-4f65-9D91-7224C49458BB}">
                  <c15:layout>
                    <c:manualLayout>
                      <c:w val="0.12621257707836042"/>
                      <c:h val="8.6376169908908645E-2"/>
                    </c:manualLayout>
                  </c15:layout>
                  <c15:showDataLabelsRange val="0"/>
                </c:ext>
                <c:ext xmlns:c16="http://schemas.microsoft.com/office/drawing/2014/chart" uri="{C3380CC4-5D6E-409C-BE32-E72D297353CC}">
                  <c16:uniqueId val="{00000000-25FE-42EC-9FCF-3EDEC0B3FB70}"/>
                </c:ext>
              </c:extLst>
            </c:dLbl>
            <c:dLbl>
              <c:idx val="2"/>
              <c:tx>
                <c:rich>
                  <a:bodyPr/>
                  <a:lstStyle/>
                  <a:p>
                    <a:r>
                      <a:rPr lang="en-US"/>
                      <a:t>306,8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FE-42EC-9FCF-3EDEC0B3FB70}"/>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EBITDA!$C$4:$C$6</c:f>
              <c:strCache>
                <c:ptCount val="3"/>
                <c:pt idx="0">
                  <c:v>2019.</c:v>
                </c:pt>
                <c:pt idx="1">
                  <c:v>2020.</c:v>
                </c:pt>
                <c:pt idx="2">
                  <c:v>2021.</c:v>
                </c:pt>
              </c:strCache>
            </c:strRef>
          </c:cat>
          <c:val>
            <c:numRef>
              <c:f>EBITDA!$D$4:$D$6</c:f>
              <c:numCache>
                <c:formatCode>#,##0.0</c:formatCode>
                <c:ptCount val="3"/>
                <c:pt idx="0">
                  <c:v>154.4</c:v>
                </c:pt>
                <c:pt idx="1">
                  <c:v>175.2</c:v>
                </c:pt>
                <c:pt idx="2">
                  <c:v>288.39999999999992</c:v>
                </c:pt>
              </c:numCache>
            </c:numRef>
          </c:val>
          <c:extLst>
            <c:ext xmlns:c16="http://schemas.microsoft.com/office/drawing/2014/chart" uri="{C3380CC4-5D6E-409C-BE32-E72D297353CC}">
              <c16:uniqueId val="{00000000-B19B-4466-B4BB-43A6F7E936EC}"/>
            </c:ext>
          </c:extLst>
        </c:ser>
        <c:dLbls>
          <c:dLblPos val="ctr"/>
          <c:showLegendKey val="0"/>
          <c:showVal val="1"/>
          <c:showCatName val="0"/>
          <c:showSerName val="0"/>
          <c:showPercent val="0"/>
          <c:showBubbleSize val="0"/>
        </c:dLbls>
        <c:gapWidth val="68"/>
        <c:overlap val="-52"/>
        <c:axId val="414991208"/>
        <c:axId val="415000664"/>
      </c:barChart>
      <c:catAx>
        <c:axId val="41499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415000664"/>
        <c:crosses val="autoZero"/>
        <c:auto val="1"/>
        <c:lblAlgn val="ctr"/>
        <c:lblOffset val="100"/>
        <c:noMultiLvlLbl val="0"/>
      </c:catAx>
      <c:valAx>
        <c:axId val="415000664"/>
        <c:scaling>
          <c:orientation val="minMax"/>
          <c:max val="350"/>
          <c:min val="50"/>
        </c:scaling>
        <c:delete val="1"/>
        <c:axPos val="l"/>
        <c:numFmt formatCode="#,##0.0" sourceLinked="1"/>
        <c:majorTickMark val="none"/>
        <c:minorTickMark val="none"/>
        <c:tickLblPos val="nextTo"/>
        <c:crossAx val="414991208"/>
        <c:crosses val="autoZero"/>
        <c:crossBetween val="between"/>
        <c:majorUnit val="50"/>
        <c:minorUnit val="10"/>
      </c:valAx>
      <c:spPr>
        <a:noFill/>
        <a:ln>
          <a:noFill/>
        </a:ln>
        <a:effectLst/>
      </c:spPr>
    </c:plotArea>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Arial" panose="020B0604020202020204" pitchFamily="34" charset="0"/>
        </a:defRPr>
      </a:pPr>
      <a:endParaRPr lang="sr-Latn-R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chemeClr val="bg1"/>
                    </a:solidFill>
                    <a:latin typeface="Verdana" panose="020B0604030504040204" pitchFamily="34" charset="0"/>
                    <a:ea typeface="Verdana" panose="020B0604030504040204" pitchFamily="34" charset="0"/>
                    <a:cs typeface="+mn-cs"/>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'ugovor prodaja'!$C$5:$C$8</c:f>
              <c:strCache>
                <c:ptCount val="4"/>
                <c:pt idx="0">
                  <c:v>Q I 2019.</c:v>
                </c:pt>
                <c:pt idx="1">
                  <c:v>Q I 2020.</c:v>
                </c:pt>
                <c:pt idx="2">
                  <c:v>Q I 2021.</c:v>
                </c:pt>
                <c:pt idx="3">
                  <c:v>Q I 2022. </c:v>
                </c:pt>
              </c:strCache>
            </c:strRef>
          </c:cat>
          <c:val>
            <c:numRef>
              <c:f>'ugovor prodaja'!$D$5:$D$8</c:f>
              <c:numCache>
                <c:formatCode>#,##0.0</c:formatCode>
                <c:ptCount val="4"/>
                <c:pt idx="0" formatCode="General">
                  <c:v>759.4</c:v>
                </c:pt>
                <c:pt idx="1">
                  <c:v>676.1</c:v>
                </c:pt>
                <c:pt idx="2">
                  <c:v>958.7</c:v>
                </c:pt>
                <c:pt idx="3">
                  <c:v>1424</c:v>
                </c:pt>
              </c:numCache>
            </c:numRef>
          </c:val>
          <c:extLst>
            <c:ext xmlns:c16="http://schemas.microsoft.com/office/drawing/2014/chart" uri="{C3380CC4-5D6E-409C-BE32-E72D297353CC}">
              <c16:uniqueId val="{00000000-CFDB-6149-A50A-326D37BA215B}"/>
            </c:ext>
          </c:extLst>
        </c:ser>
        <c:dLbls>
          <c:showLegendKey val="0"/>
          <c:showVal val="0"/>
          <c:showCatName val="0"/>
          <c:showSerName val="0"/>
          <c:showPercent val="0"/>
          <c:showBubbleSize val="0"/>
        </c:dLbls>
        <c:gapWidth val="69"/>
        <c:overlap val="-52"/>
        <c:axId val="2086487712"/>
        <c:axId val="2086489376"/>
      </c:barChart>
      <c:catAx>
        <c:axId val="208648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sr-Latn-RS"/>
          </a:p>
        </c:txPr>
        <c:crossAx val="2086489376"/>
        <c:crosses val="autoZero"/>
        <c:auto val="1"/>
        <c:lblAlgn val="ctr"/>
        <c:lblOffset val="100"/>
        <c:noMultiLvlLbl val="0"/>
      </c:catAx>
      <c:valAx>
        <c:axId val="2086489376"/>
        <c:scaling>
          <c:orientation val="minMax"/>
        </c:scaling>
        <c:delete val="0"/>
        <c:axPos val="l"/>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700" dirty="0"/>
                  <a:t>HRK</a:t>
                </a:r>
                <a:r>
                  <a:rPr lang="en-US" sz="700" baseline="0" dirty="0"/>
                  <a:t> </a:t>
                </a:r>
                <a:r>
                  <a:rPr lang="en-US" sz="700" dirty="0" err="1"/>
                  <a:t>mln</a:t>
                </a:r>
                <a:endParaRPr lang="en-US" sz="700" dirty="0"/>
              </a:p>
            </c:rich>
          </c:tx>
          <c:layout>
            <c:manualLayout>
              <c:xMode val="edge"/>
              <c:yMode val="edge"/>
              <c:x val="9.2264728574604389E-3"/>
              <c:y val="0.308361606544857"/>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sr-Latn-R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sr-Latn-RS"/>
          </a:p>
        </c:txPr>
        <c:crossAx val="208648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latin typeface="Verdana" panose="020B0604030504040204" pitchFamily="34" charset="0"/>
          <a:ea typeface="Verdana" panose="020B0604030504040204" pitchFamily="34" charset="0"/>
        </a:defRPr>
      </a:pPr>
      <a:endParaRPr lang="sr-Latn-R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700" b="1" i="0" u="none" strike="noStrike" kern="1200" baseline="0">
                    <a:solidFill>
                      <a:schemeClr val="bg1"/>
                    </a:solidFill>
                    <a:latin typeface="Verdana" panose="020B0604030504040204" pitchFamily="34" charset="0"/>
                    <a:ea typeface="Verdana" panose="020B0604030504040204" pitchFamily="34" charset="0"/>
                    <a:cs typeface="Arial" panose="020B0604020202020204" pitchFamily="34" charset="0"/>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'ugovor prodaja'!$C$34:$C$37</c:f>
              <c:strCache>
                <c:ptCount val="4"/>
                <c:pt idx="0">
                  <c:v>Q I 2019.</c:v>
                </c:pt>
                <c:pt idx="1">
                  <c:v>Q I 2020.</c:v>
                </c:pt>
                <c:pt idx="2">
                  <c:v>Q I 2021.</c:v>
                </c:pt>
                <c:pt idx="3">
                  <c:v>Q I 2022. </c:v>
                </c:pt>
              </c:strCache>
            </c:strRef>
          </c:cat>
          <c:val>
            <c:numRef>
              <c:f>'ugovor prodaja'!$D$34:$D$37</c:f>
              <c:numCache>
                <c:formatCode>#,##0.0</c:formatCode>
                <c:ptCount val="4"/>
                <c:pt idx="0" formatCode="General">
                  <c:v>606.6</c:v>
                </c:pt>
                <c:pt idx="1">
                  <c:v>604.5</c:v>
                </c:pt>
                <c:pt idx="2">
                  <c:v>691.5</c:v>
                </c:pt>
                <c:pt idx="3">
                  <c:v>884.1</c:v>
                </c:pt>
              </c:numCache>
            </c:numRef>
          </c:val>
          <c:extLst>
            <c:ext xmlns:c16="http://schemas.microsoft.com/office/drawing/2014/chart" uri="{C3380CC4-5D6E-409C-BE32-E72D297353CC}">
              <c16:uniqueId val="{00000000-3230-E044-AEB5-FE26C077D5BE}"/>
            </c:ext>
          </c:extLst>
        </c:ser>
        <c:dLbls>
          <c:showLegendKey val="0"/>
          <c:showVal val="0"/>
          <c:showCatName val="0"/>
          <c:showSerName val="0"/>
          <c:showPercent val="0"/>
          <c:showBubbleSize val="0"/>
        </c:dLbls>
        <c:gapWidth val="68"/>
        <c:overlap val="-52"/>
        <c:axId val="1552638688"/>
        <c:axId val="1552641600"/>
      </c:barChart>
      <c:catAx>
        <c:axId val="155263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700" b="0" i="0" u="none" strike="noStrike" kern="1200" baseline="0">
                <a:solidFill>
                  <a:schemeClr val="tx1"/>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1552641600"/>
        <c:crosses val="autoZero"/>
        <c:auto val="1"/>
        <c:lblAlgn val="ctr"/>
        <c:lblOffset val="100"/>
        <c:noMultiLvlLbl val="0"/>
      </c:catAx>
      <c:valAx>
        <c:axId val="1552641600"/>
        <c:scaling>
          <c:orientation val="minMax"/>
          <c:min val="0"/>
        </c:scaling>
        <c:delete val="0"/>
        <c:axPos val="l"/>
        <c:title>
          <c:tx>
            <c:rich>
              <a:bodyPr rot="-5400000" spcFirstLastPara="1" vertOverflow="ellipsis" vert="horz" wrap="square" anchor="ctr" anchorCtr="1"/>
              <a:lstStyle/>
              <a:p>
                <a:pPr algn="ctr" rtl="0">
                  <a:defRPr lang="en-US" sz="700" b="0" i="0" u="none" strike="noStrike" kern="1200" baseline="0">
                    <a:solidFill>
                      <a:schemeClr val="tx1"/>
                    </a:solidFill>
                    <a:latin typeface="Verdana" panose="020B0604030504040204" pitchFamily="34" charset="0"/>
                    <a:ea typeface="Verdana" panose="020B0604030504040204" pitchFamily="34" charset="0"/>
                    <a:cs typeface="Arial" panose="020B0604020202020204" pitchFamily="34" charset="0"/>
                  </a:defRPr>
                </a:pPr>
                <a:r>
                  <a:rPr lang="en-US" sz="700" dirty="0"/>
                  <a:t>HRK</a:t>
                </a:r>
                <a:r>
                  <a:rPr lang="en-US" sz="700" baseline="0" dirty="0"/>
                  <a:t> </a:t>
                </a:r>
                <a:r>
                  <a:rPr lang="en-US" sz="700" dirty="0" err="1"/>
                  <a:t>mln</a:t>
                </a:r>
                <a:endParaRPr lang="en-US" sz="700" dirty="0"/>
              </a:p>
            </c:rich>
          </c:tx>
          <c:layout>
            <c:manualLayout>
              <c:xMode val="edge"/>
              <c:yMode val="edge"/>
              <c:x val="2.0058841260627925E-3"/>
              <c:y val="0.39325987962975922"/>
            </c:manualLayout>
          </c:layout>
          <c:overlay val="0"/>
          <c:spPr>
            <a:noFill/>
            <a:ln>
              <a:noFill/>
            </a:ln>
            <a:effectLst/>
          </c:spPr>
          <c:txPr>
            <a:bodyPr rot="-5400000" spcFirstLastPara="1" vertOverflow="ellipsis" vert="horz" wrap="square" anchor="ctr" anchorCtr="1"/>
            <a:lstStyle/>
            <a:p>
              <a:pPr algn="ctr" rtl="0">
                <a:defRPr lang="en-US" sz="700" b="0" i="0" u="none" strike="noStrike" kern="1200" baseline="0">
                  <a:solidFill>
                    <a:schemeClr val="tx1"/>
                  </a:solidFill>
                  <a:latin typeface="Verdana" panose="020B0604030504040204" pitchFamily="34" charset="0"/>
                  <a:ea typeface="Verdana" panose="020B0604030504040204" pitchFamily="34" charset="0"/>
                  <a:cs typeface="Arial" panose="020B0604020202020204" pitchFamily="34" charset="0"/>
                </a:defRPr>
              </a:pPr>
              <a:endParaRPr lang="sr-Latn-R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tx1"/>
                </a:solidFill>
                <a:latin typeface="Verdana" panose="020B0604030504040204" pitchFamily="34" charset="0"/>
                <a:ea typeface="Verdana" panose="020B0604030504040204" pitchFamily="34" charset="0"/>
                <a:cs typeface="Arial" panose="020B0604020202020204" pitchFamily="34" charset="0"/>
              </a:defRPr>
            </a:pPr>
            <a:endParaRPr lang="sr-Latn-RS"/>
          </a:p>
        </c:txPr>
        <c:crossAx val="1552638688"/>
        <c:crosses val="autoZero"/>
        <c:crossBetween val="between"/>
      </c:valAx>
      <c:spPr>
        <a:noFill/>
        <a:ln>
          <a:noFill/>
        </a:ln>
        <a:effectLst/>
      </c:spPr>
    </c:plotArea>
    <c:plotVisOnly val="1"/>
    <c:dispBlanksAs val="gap"/>
    <c:showDLblsOverMax val="0"/>
  </c:chart>
  <c:spPr>
    <a:noFill/>
    <a:ln>
      <a:noFill/>
    </a:ln>
    <a:effectLst/>
  </c:spPr>
  <c:txPr>
    <a:bodyPr/>
    <a:lstStyle/>
    <a:p>
      <a:pPr>
        <a:defRPr lang="en-US" sz="900" b="0" i="0" u="none" strike="noStrike" kern="1200" baseline="0">
          <a:solidFill>
            <a:schemeClr val="tx1"/>
          </a:solidFill>
          <a:latin typeface="Verdana" panose="020B0604030504040204" pitchFamily="34" charset="0"/>
          <a:ea typeface="Verdana" panose="020B0604030504040204" pitchFamily="34" charset="0"/>
          <a:cs typeface="Arial" panose="020B0604020202020204" pitchFamily="34" charset="0"/>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668906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64100" y="815108"/>
            <a:ext cx="4816112" cy="1919127"/>
          </a:xfrm>
          <a:prstGeom prst="rect">
            <a:avLst/>
          </a:prstGeom>
        </p:spPr>
        <p:txBody>
          <a:bodyPr spcFirstLastPara="1" wrap="square" lIns="91425" tIns="91425" rIns="91425" bIns="91425" anchor="t" anchorCtr="0">
            <a:normAutofit/>
          </a:bodyPr>
          <a:lstStyle>
            <a:lvl1pPr lvl="0" algn="l">
              <a:spcBef>
                <a:spcPts val="0"/>
              </a:spcBef>
              <a:spcAft>
                <a:spcPts val="0"/>
              </a:spcAft>
              <a:buSzPts val="3600"/>
              <a:buNone/>
              <a:defRPr sz="3200">
                <a:solidFill>
                  <a:schemeClr val="bg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a:t>Click to edit Master title style</a:t>
            </a:r>
            <a:endParaRPr dirty="0"/>
          </a:p>
        </p:txBody>
      </p:sp>
      <p:sp>
        <p:nvSpPr>
          <p:cNvPr id="9" name="Google Shape;18;p4">
            <a:extLst>
              <a:ext uri="{FF2B5EF4-FFF2-40B4-BE49-F238E27FC236}">
                <a16:creationId xmlns:a16="http://schemas.microsoft.com/office/drawing/2014/main" id="{C6A28832-7609-3E4C-9E76-1ABCA4AD148A}"/>
              </a:ext>
            </a:extLst>
          </p:cNvPr>
          <p:cNvSpPr txBox="1">
            <a:spLocks noGrp="1"/>
          </p:cNvSpPr>
          <p:nvPr>
            <p:ph type="body" idx="1" hasCustomPrompt="1"/>
          </p:nvPr>
        </p:nvSpPr>
        <p:spPr>
          <a:xfrm>
            <a:off x="464100" y="3864990"/>
            <a:ext cx="8375100" cy="966834"/>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Arial" panose="020B0604020202020204" pitchFamily="34" charset="0"/>
              <a:buNone/>
              <a:defRPr sz="1600">
                <a:solidFill>
                  <a:schemeClr val="bg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r>
              <a:rPr lang="hr-HR" dirty="0"/>
              <a:t>Ime prezime</a:t>
            </a:r>
          </a:p>
          <a:p>
            <a:r>
              <a:rPr lang="hr-HR" dirty="0"/>
              <a:t>Datum</a:t>
            </a:r>
            <a:endParaRPr dirty="0"/>
          </a:p>
        </p:txBody>
      </p:sp>
    </p:spTree>
    <p:extLst>
      <p:ext uri="{BB962C8B-B14F-4D97-AF65-F5344CB8AC3E}">
        <p14:creationId xmlns:p14="http://schemas.microsoft.com/office/powerpoint/2010/main" val="75893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53420"/>
            <a:ext cx="5236133" cy="1110137"/>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solidFill>
                  <a:srgbClr val="0082CA"/>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Click to edit Master title style</a:t>
            </a:r>
            <a:endParaRPr dirty="0"/>
          </a:p>
        </p:txBody>
      </p:sp>
      <p:sp>
        <p:nvSpPr>
          <p:cNvPr id="18" name="Google Shape;18;p4"/>
          <p:cNvSpPr txBox="1">
            <a:spLocks noGrp="1"/>
          </p:cNvSpPr>
          <p:nvPr>
            <p:ph type="body" idx="1"/>
          </p:nvPr>
        </p:nvSpPr>
        <p:spPr>
          <a:xfrm>
            <a:off x="457200" y="1649506"/>
            <a:ext cx="8375100" cy="2599766"/>
          </a:xfrm>
          <a:prstGeom prst="rect">
            <a:avLst/>
          </a:prstGeom>
        </p:spPr>
        <p:txBody>
          <a:bodyPr spcFirstLastPara="1" wrap="square" lIns="91425" tIns="91425" rIns="91425" bIns="91425" anchor="t" anchorCtr="0">
            <a:normAutofit/>
          </a:bodyPr>
          <a:lstStyle>
            <a:lvl1pPr marL="266700" lvl="0" indent="-266700">
              <a:spcBef>
                <a:spcPts val="0"/>
              </a:spcBef>
              <a:spcAft>
                <a:spcPts val="0"/>
              </a:spcAft>
              <a:buClr>
                <a:srgbClr val="434343"/>
              </a:buClr>
              <a:buSzPts val="1800"/>
              <a:buFont typeface="Arial" panose="020B0604020202020204" pitchFamily="34" charset="0"/>
              <a:buChar char="•"/>
              <a:defRPr sz="1600">
                <a:solidFill>
                  <a:srgbClr val="434343"/>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GB" dirty="0"/>
              <a:t>Click to edit Master text styles</a:t>
            </a:r>
          </a:p>
        </p:txBody>
      </p:sp>
      <p:sp>
        <p:nvSpPr>
          <p:cNvPr id="19" name="Google Shape;19;p4"/>
          <p:cNvSpPr txBox="1">
            <a:spLocks noGrp="1"/>
          </p:cNvSpPr>
          <p:nvPr>
            <p:ph type="sldNum" idx="12"/>
          </p:nvPr>
        </p:nvSpPr>
        <p:spPr>
          <a:xfrm>
            <a:off x="457200" y="4421170"/>
            <a:ext cx="548700" cy="393600"/>
          </a:xfrm>
          <a:prstGeom prst="rect">
            <a:avLst/>
          </a:prstGeom>
        </p:spPr>
        <p:txBody>
          <a:bodyPr spcFirstLastPara="1" wrap="square" lIns="91425" tIns="91425" rIns="91425" bIns="91425" anchor="ctr"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bs" smtClean="0"/>
              <a:pPr/>
              <a:t>‹#›</a:t>
            </a:fld>
            <a:endParaRPr lang="bs"/>
          </a:p>
        </p:txBody>
      </p:sp>
    </p:spTree>
    <p:extLst>
      <p:ext uri="{BB962C8B-B14F-4D97-AF65-F5344CB8AC3E}">
        <p14:creationId xmlns:p14="http://schemas.microsoft.com/office/powerpoint/2010/main" val="157487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0"/>
        <p:cNvGrpSpPr/>
        <p:nvPr/>
      </p:nvGrpSpPr>
      <p:grpSpPr>
        <a:xfrm>
          <a:off x="0" y="0"/>
          <a:ext cx="0" cy="0"/>
          <a:chOff x="0" y="0"/>
          <a:chExt cx="0" cy="0"/>
        </a:xfrm>
      </p:grpSpPr>
      <p:sp>
        <p:nvSpPr>
          <p:cNvPr id="22" name="Google Shape;22;p5"/>
          <p:cNvSpPr txBox="1">
            <a:spLocks noGrp="1"/>
          </p:cNvSpPr>
          <p:nvPr>
            <p:ph type="body" idx="1"/>
          </p:nvPr>
        </p:nvSpPr>
        <p:spPr>
          <a:xfrm>
            <a:off x="457200" y="1712259"/>
            <a:ext cx="3999900" cy="2608729"/>
          </a:xfrm>
          <a:prstGeom prst="rect">
            <a:avLst/>
          </a:prstGeom>
        </p:spPr>
        <p:txBody>
          <a:bodyPr spcFirstLastPara="1" wrap="square" lIns="91425" tIns="91425" rIns="91425" bIns="91425" anchor="t" anchorCtr="0">
            <a:normAutofit/>
          </a:bodyPr>
          <a:lstStyle>
            <a:lvl1pPr marL="266700" lvl="0" indent="-266700">
              <a:spcBef>
                <a:spcPts val="0"/>
              </a:spcBef>
              <a:spcAft>
                <a:spcPts val="0"/>
              </a:spcAft>
              <a:buClr>
                <a:srgbClr val="434343"/>
              </a:buClr>
              <a:buSzPts val="1400"/>
              <a:buFont typeface="Arial" panose="020B0604020202020204" pitchFamily="34" charset="0"/>
              <a:buChar char="•"/>
              <a:defRPr sz="1400">
                <a:solidFill>
                  <a:srgbClr val="434343"/>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GB" dirty="0"/>
              <a:t>Click to edit Master text styles</a:t>
            </a:r>
          </a:p>
        </p:txBody>
      </p:sp>
      <p:sp>
        <p:nvSpPr>
          <p:cNvPr id="23" name="Google Shape;23;p5"/>
          <p:cNvSpPr txBox="1">
            <a:spLocks noGrp="1"/>
          </p:cNvSpPr>
          <p:nvPr>
            <p:ph type="body" idx="2"/>
          </p:nvPr>
        </p:nvSpPr>
        <p:spPr>
          <a:xfrm>
            <a:off x="4832400" y="1712259"/>
            <a:ext cx="3999900" cy="2608729"/>
          </a:xfrm>
          <a:prstGeom prst="rect">
            <a:avLst/>
          </a:prstGeom>
        </p:spPr>
        <p:txBody>
          <a:bodyPr spcFirstLastPara="1" wrap="square" lIns="91425" tIns="91425" rIns="91425" bIns="91425" anchor="t" anchorCtr="0">
            <a:normAutofit/>
          </a:bodyPr>
          <a:lstStyle>
            <a:lvl1pPr marL="266700" lvl="0" indent="-266700">
              <a:spcBef>
                <a:spcPts val="0"/>
              </a:spcBef>
              <a:spcAft>
                <a:spcPts val="0"/>
              </a:spcAft>
              <a:buClr>
                <a:srgbClr val="434343"/>
              </a:buClr>
              <a:buSzPts val="1400"/>
              <a:buFont typeface="Arial" panose="020B0604020202020204" pitchFamily="34" charset="0"/>
              <a:buChar char="•"/>
              <a:defRPr sz="1400">
                <a:solidFill>
                  <a:srgbClr val="434343"/>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GB" dirty="0"/>
              <a:t>Click to edit Master text styles</a:t>
            </a:r>
          </a:p>
        </p:txBody>
      </p:sp>
      <p:sp>
        <p:nvSpPr>
          <p:cNvPr id="7" name="Google Shape;19;p4">
            <a:extLst>
              <a:ext uri="{FF2B5EF4-FFF2-40B4-BE49-F238E27FC236}">
                <a16:creationId xmlns:a16="http://schemas.microsoft.com/office/drawing/2014/main" id="{59986AA0-A1D9-9848-8895-980AF7A4A144}"/>
              </a:ext>
            </a:extLst>
          </p:cNvPr>
          <p:cNvSpPr txBox="1">
            <a:spLocks noGrp="1"/>
          </p:cNvSpPr>
          <p:nvPr>
            <p:ph type="sldNum" idx="12"/>
          </p:nvPr>
        </p:nvSpPr>
        <p:spPr>
          <a:xfrm>
            <a:off x="311700" y="4421170"/>
            <a:ext cx="548700" cy="393600"/>
          </a:xfrm>
          <a:prstGeom prst="rect">
            <a:avLst/>
          </a:prstGeom>
        </p:spPr>
        <p:txBody>
          <a:bodyPr spcFirstLastPara="1" wrap="square" lIns="91425" tIns="91425" rIns="91425" bIns="91425" anchor="ctr"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bs" smtClean="0"/>
              <a:pPr/>
              <a:t>‹#›</a:t>
            </a:fld>
            <a:endParaRPr lang="bs"/>
          </a:p>
        </p:txBody>
      </p:sp>
      <p:sp>
        <p:nvSpPr>
          <p:cNvPr id="13" name="Google Shape;17;p4">
            <a:extLst>
              <a:ext uri="{FF2B5EF4-FFF2-40B4-BE49-F238E27FC236}">
                <a16:creationId xmlns:a16="http://schemas.microsoft.com/office/drawing/2014/main" id="{A198421A-F6C7-6A46-81CE-D82D76BFFE1C}"/>
              </a:ext>
            </a:extLst>
          </p:cNvPr>
          <p:cNvSpPr txBox="1">
            <a:spLocks noGrp="1"/>
          </p:cNvSpPr>
          <p:nvPr>
            <p:ph type="title"/>
          </p:nvPr>
        </p:nvSpPr>
        <p:spPr>
          <a:xfrm>
            <a:off x="457200" y="453420"/>
            <a:ext cx="5236133" cy="1110137"/>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solidFill>
                  <a:srgbClr val="0082CA"/>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Click to edit Master title style</a:t>
            </a:r>
            <a:endParaRPr dirty="0"/>
          </a:p>
        </p:txBody>
      </p:sp>
    </p:spTree>
    <p:extLst>
      <p:ext uri="{BB962C8B-B14F-4D97-AF65-F5344CB8AC3E}">
        <p14:creationId xmlns:p14="http://schemas.microsoft.com/office/powerpoint/2010/main" val="344122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64100" y="815108"/>
            <a:ext cx="4816112" cy="1919127"/>
          </a:xfrm>
          <a:prstGeom prst="rect">
            <a:avLst/>
          </a:prstGeom>
        </p:spPr>
        <p:txBody>
          <a:bodyPr spcFirstLastPara="1" wrap="square" lIns="91425" tIns="91425" rIns="91425" bIns="91425" anchor="t" anchorCtr="0">
            <a:normAutofit/>
          </a:bodyPr>
          <a:lstStyle>
            <a:lvl1pPr lvl="0" algn="l">
              <a:spcBef>
                <a:spcPts val="0"/>
              </a:spcBef>
              <a:spcAft>
                <a:spcPts val="0"/>
              </a:spcAft>
              <a:buSzPts val="3600"/>
              <a:buNone/>
              <a:defRPr sz="3200">
                <a:solidFill>
                  <a:schemeClr val="bg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9" name="Google Shape;18;p4">
            <a:extLst>
              <a:ext uri="{FF2B5EF4-FFF2-40B4-BE49-F238E27FC236}">
                <a16:creationId xmlns:a16="http://schemas.microsoft.com/office/drawing/2014/main" id="{C6A28832-7609-3E4C-9E76-1ABCA4AD148A}"/>
              </a:ext>
            </a:extLst>
          </p:cNvPr>
          <p:cNvSpPr txBox="1">
            <a:spLocks noGrp="1"/>
          </p:cNvSpPr>
          <p:nvPr>
            <p:ph type="body" idx="1" hasCustomPrompt="1"/>
          </p:nvPr>
        </p:nvSpPr>
        <p:spPr>
          <a:xfrm>
            <a:off x="464100" y="3864990"/>
            <a:ext cx="8375100" cy="966834"/>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Arial" panose="020B0604020202020204" pitchFamily="34" charset="0"/>
              <a:buNone/>
              <a:defRPr sz="1600">
                <a:solidFill>
                  <a:schemeClr val="bg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r>
              <a:rPr lang="hr-HR" dirty="0"/>
              <a:t>Ime prezime</a:t>
            </a:r>
          </a:p>
          <a:p>
            <a:r>
              <a:rPr lang="hr-HR" dirty="0"/>
              <a:t>Datum</a:t>
            </a:r>
            <a:endParaRPr dirty="0"/>
          </a:p>
        </p:txBody>
      </p:sp>
    </p:spTree>
    <p:extLst>
      <p:ext uri="{BB962C8B-B14F-4D97-AF65-F5344CB8AC3E}">
        <p14:creationId xmlns:p14="http://schemas.microsoft.com/office/powerpoint/2010/main" val="411950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53420"/>
            <a:ext cx="5236133" cy="1110137"/>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solidFill>
                  <a:srgbClr val="0082CA"/>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57200" y="1649506"/>
            <a:ext cx="8375100" cy="2599766"/>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34343"/>
              </a:buClr>
              <a:buSzPts val="1800"/>
              <a:buFont typeface="Arial" panose="020B0604020202020204" pitchFamily="34" charset="0"/>
              <a:buChar char="•"/>
              <a:defRPr sz="1600">
                <a:solidFill>
                  <a:srgbClr val="434343"/>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457200" y="4421170"/>
            <a:ext cx="548700" cy="393600"/>
          </a:xfrm>
          <a:prstGeom prst="rect">
            <a:avLst/>
          </a:prstGeom>
        </p:spPr>
        <p:txBody>
          <a:bodyPr spcFirstLastPara="1" wrap="square" lIns="91425" tIns="91425" rIns="91425" bIns="91425" anchor="ctr"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bs" smtClean="0"/>
              <a:pPr/>
              <a:t>‹#›</a:t>
            </a:fld>
            <a:endParaRPr lang="bs"/>
          </a:p>
        </p:txBody>
      </p:sp>
    </p:spTree>
    <p:extLst>
      <p:ext uri="{BB962C8B-B14F-4D97-AF65-F5344CB8AC3E}">
        <p14:creationId xmlns:p14="http://schemas.microsoft.com/office/powerpoint/2010/main" val="143236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48"/>
        <p:cNvGrpSpPr/>
        <p:nvPr/>
      </p:nvGrpSpPr>
      <p:grpSpPr>
        <a:xfrm>
          <a:off x="0" y="0"/>
          <a:ext cx="0" cy="0"/>
          <a:chOff x="0" y="0"/>
          <a:chExt cx="0" cy="0"/>
        </a:xfrm>
      </p:grpSpPr>
      <p:sp>
        <p:nvSpPr>
          <p:cNvPr id="7" name="Google Shape;19;p4">
            <a:extLst>
              <a:ext uri="{FF2B5EF4-FFF2-40B4-BE49-F238E27FC236}">
                <a16:creationId xmlns:a16="http://schemas.microsoft.com/office/drawing/2014/main" id="{7D4B5967-E784-964B-8AD2-E7F9004EA724}"/>
              </a:ext>
            </a:extLst>
          </p:cNvPr>
          <p:cNvSpPr txBox="1">
            <a:spLocks noGrp="1"/>
          </p:cNvSpPr>
          <p:nvPr>
            <p:ph type="sldNum" idx="12"/>
          </p:nvPr>
        </p:nvSpPr>
        <p:spPr>
          <a:xfrm>
            <a:off x="457696" y="4421170"/>
            <a:ext cx="548700" cy="393600"/>
          </a:xfrm>
          <a:prstGeom prst="rect">
            <a:avLst/>
          </a:prstGeom>
        </p:spPr>
        <p:txBody>
          <a:bodyPr spcFirstLastPara="1" wrap="square" lIns="91425" tIns="91425" rIns="91425" bIns="91425" anchor="ctr"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bs" smtClean="0"/>
              <a:pPr/>
              <a:t>‹#›</a:t>
            </a:fld>
            <a:endParaRPr lang="b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Verdana" panose="020B0604030504040204" pitchFamily="34" charset="0"/>
                <a:ea typeface="Verdana" panose="020B0604030504040204" pitchFamily="34" charset="0"/>
                <a:cs typeface="Verdana" panose="020B060403050404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bs" smtClean="0"/>
              <a:pPr/>
              <a:t>‹#›</a:t>
            </a:fld>
            <a:endParaRPr lang="bs"/>
          </a:p>
        </p:txBody>
      </p:sp>
    </p:spTree>
    <p:extLst>
      <p:ext uri="{BB962C8B-B14F-4D97-AF65-F5344CB8AC3E}">
        <p14:creationId xmlns:p14="http://schemas.microsoft.com/office/powerpoint/2010/main" val="524224780"/>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686" r:id="rId4"/>
    <p:sldLayoutId id="2147483687" r:id="rId5"/>
    <p:sldLayoutId id="2147483658"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82CA"/>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rgbClr val="434343"/>
        </a:buClr>
        <a:buFont typeface="Arial"/>
        <a:buChar char="•"/>
        <a:defRPr sz="1400" b="0" i="0" u="none" strike="noStrike" cap="none">
          <a:solidFill>
            <a:srgbClr val="434343"/>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koncar.h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010837-FD89-B148-A091-407A23EE2FC7}"/>
              </a:ext>
            </a:extLst>
          </p:cNvPr>
          <p:cNvSpPr>
            <a:spLocks noGrp="1"/>
          </p:cNvSpPr>
          <p:nvPr>
            <p:ph type="body" idx="1"/>
          </p:nvPr>
        </p:nvSpPr>
        <p:spPr/>
        <p:txBody>
          <a:bodyPr/>
          <a:lstStyle/>
          <a:p>
            <a:pPr indent="-457200"/>
            <a:r>
              <a:rPr lang="hr-HR" dirty="0"/>
              <a:t>IR, prezentacija rezultata I. kvartala 2022.</a:t>
            </a:r>
          </a:p>
          <a:p>
            <a:pPr indent="-457200"/>
            <a:r>
              <a:rPr lang="hr-HR" dirty="0"/>
              <a:t>28. travanj, 2022.</a:t>
            </a:r>
            <a:endParaRPr lang="x-none" dirty="0"/>
          </a:p>
        </p:txBody>
      </p:sp>
      <p:sp>
        <p:nvSpPr>
          <p:cNvPr id="4" name="Google Shape;55;p13">
            <a:extLst>
              <a:ext uri="{FF2B5EF4-FFF2-40B4-BE49-F238E27FC236}">
                <a16:creationId xmlns:a16="http://schemas.microsoft.com/office/drawing/2014/main" id="{56325429-155B-E248-BB30-F55F199FC878}"/>
              </a:ext>
            </a:extLst>
          </p:cNvPr>
          <p:cNvSpPr/>
          <p:nvPr/>
        </p:nvSpPr>
        <p:spPr>
          <a:xfrm>
            <a:off x="555847" y="3301796"/>
            <a:ext cx="540000" cy="432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1">
            <a:extLst>
              <a:ext uri="{FF2B5EF4-FFF2-40B4-BE49-F238E27FC236}">
                <a16:creationId xmlns:a16="http://schemas.microsoft.com/office/drawing/2014/main" id="{A955836A-BC2D-9F4F-BC8C-666F219AED0F}"/>
              </a:ext>
            </a:extLst>
          </p:cNvPr>
          <p:cNvSpPr txBox="1">
            <a:spLocks/>
          </p:cNvSpPr>
          <p:nvPr/>
        </p:nvSpPr>
        <p:spPr>
          <a:xfrm>
            <a:off x="464100" y="925005"/>
            <a:ext cx="5867974" cy="231518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600"/>
              <a:buFont typeface="Arial"/>
              <a:buNone/>
              <a:defRPr sz="3200" b="1"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ctr" rtl="0" eaLnBrk="1" hangingPunct="1">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ta-IN" sz="4000" dirty="0"/>
              <a:t>2021.</a:t>
            </a:r>
            <a:br>
              <a:rPr lang="x-none" sz="2600" dirty="0"/>
            </a:br>
            <a:r>
              <a:rPr lang="hr-HR" sz="2600" dirty="0"/>
              <a:t>godina rekordnih rezultata</a:t>
            </a:r>
          </a:p>
          <a:p>
            <a:pPr>
              <a:lnSpc>
                <a:spcPct val="120000"/>
              </a:lnSpc>
            </a:pPr>
            <a:endParaRPr lang="hr-HR" sz="3600" dirty="0"/>
          </a:p>
          <a:p>
            <a:pPr>
              <a:lnSpc>
                <a:spcPct val="120000"/>
              </a:lnSpc>
            </a:pPr>
            <a:r>
              <a:rPr lang="hr-HR" sz="3600" dirty="0"/>
              <a:t>I. kvartal 2022. </a:t>
            </a:r>
          </a:p>
          <a:p>
            <a:pPr>
              <a:lnSpc>
                <a:spcPct val="120000"/>
              </a:lnSpc>
            </a:pPr>
            <a:r>
              <a:rPr lang="hr-HR" sz="2600" dirty="0"/>
              <a:t>nastavak dobrih rezultata</a:t>
            </a:r>
            <a:endParaRPr lang="x-none" sz="2600" dirty="0"/>
          </a:p>
        </p:txBody>
      </p:sp>
    </p:spTree>
    <p:extLst>
      <p:ext uri="{BB962C8B-B14F-4D97-AF65-F5344CB8AC3E}">
        <p14:creationId xmlns:p14="http://schemas.microsoft.com/office/powerpoint/2010/main" val="284609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7" name="Group 406">
            <a:extLst>
              <a:ext uri="{FF2B5EF4-FFF2-40B4-BE49-F238E27FC236}">
                <a16:creationId xmlns:a16="http://schemas.microsoft.com/office/drawing/2014/main" id="{026F6D6F-B4D4-D543-BC26-78A763890CE4}"/>
              </a:ext>
            </a:extLst>
          </p:cNvPr>
          <p:cNvGrpSpPr/>
          <p:nvPr/>
        </p:nvGrpSpPr>
        <p:grpSpPr>
          <a:xfrm>
            <a:off x="380232" y="1695410"/>
            <a:ext cx="6179992" cy="3029658"/>
            <a:chOff x="-6089372" y="-541794"/>
            <a:chExt cx="15670694" cy="7682347"/>
          </a:xfrm>
        </p:grpSpPr>
        <p:sp>
          <p:nvSpPr>
            <p:cNvPr id="7" name="Freeform 781">
              <a:extLst>
                <a:ext uri="{FF2B5EF4-FFF2-40B4-BE49-F238E27FC236}">
                  <a16:creationId xmlns:a16="http://schemas.microsoft.com/office/drawing/2014/main" id="{6C8311E9-56E6-9A46-8728-DBB8709DAA83}"/>
                </a:ext>
              </a:extLst>
            </p:cNvPr>
            <p:cNvSpPr>
              <a:spLocks/>
            </p:cNvSpPr>
            <p:nvPr/>
          </p:nvSpPr>
          <p:spPr bwMode="auto">
            <a:xfrm>
              <a:off x="-471518" y="-505849"/>
              <a:ext cx="80854" cy="3594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 name="Freeform 403">
              <a:extLst>
                <a:ext uri="{FF2B5EF4-FFF2-40B4-BE49-F238E27FC236}">
                  <a16:creationId xmlns:a16="http://schemas.microsoft.com/office/drawing/2014/main" id="{A1676122-650C-D540-8CA0-B30FE2616FAC}"/>
                </a:ext>
              </a:extLst>
            </p:cNvPr>
            <p:cNvSpPr>
              <a:spLocks/>
            </p:cNvSpPr>
            <p:nvPr/>
          </p:nvSpPr>
          <p:spPr bwMode="auto">
            <a:xfrm>
              <a:off x="6149524" y="4948715"/>
              <a:ext cx="1790765" cy="133892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 name="Freeform 404">
              <a:extLst>
                <a:ext uri="{FF2B5EF4-FFF2-40B4-BE49-F238E27FC236}">
                  <a16:creationId xmlns:a16="http://schemas.microsoft.com/office/drawing/2014/main" id="{3201E8D3-F5DA-0E4E-B0B8-6A282BD749CB}"/>
                </a:ext>
              </a:extLst>
            </p:cNvPr>
            <p:cNvSpPr>
              <a:spLocks/>
            </p:cNvSpPr>
            <p:nvPr/>
          </p:nvSpPr>
          <p:spPr bwMode="auto">
            <a:xfrm>
              <a:off x="1031767" y="1533996"/>
              <a:ext cx="350365" cy="530178"/>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 name="Freeform 405">
              <a:extLst>
                <a:ext uri="{FF2B5EF4-FFF2-40B4-BE49-F238E27FC236}">
                  <a16:creationId xmlns:a16="http://schemas.microsoft.com/office/drawing/2014/main" id="{E741DDD8-7EFC-FC40-A38C-399C183862EA}"/>
                </a:ext>
              </a:extLst>
            </p:cNvPr>
            <p:cNvSpPr>
              <a:spLocks/>
            </p:cNvSpPr>
            <p:nvPr/>
          </p:nvSpPr>
          <p:spPr bwMode="auto">
            <a:xfrm>
              <a:off x="232209" y="979856"/>
              <a:ext cx="473144" cy="230645"/>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 name="Freeform 406">
              <a:extLst>
                <a:ext uri="{FF2B5EF4-FFF2-40B4-BE49-F238E27FC236}">
                  <a16:creationId xmlns:a16="http://schemas.microsoft.com/office/drawing/2014/main" id="{F381381F-311E-8543-9F67-F36F15A0AA89}"/>
                </a:ext>
              </a:extLst>
            </p:cNvPr>
            <p:cNvSpPr>
              <a:spLocks/>
            </p:cNvSpPr>
            <p:nvPr/>
          </p:nvSpPr>
          <p:spPr bwMode="auto">
            <a:xfrm>
              <a:off x="3541233" y="135160"/>
              <a:ext cx="790572" cy="545159"/>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 name="Freeform 407">
              <a:extLst>
                <a:ext uri="{FF2B5EF4-FFF2-40B4-BE49-F238E27FC236}">
                  <a16:creationId xmlns:a16="http://schemas.microsoft.com/office/drawing/2014/main" id="{81148F04-70DC-9747-BC95-E6E4FD690FC6}"/>
                </a:ext>
              </a:extLst>
            </p:cNvPr>
            <p:cNvSpPr>
              <a:spLocks/>
            </p:cNvSpPr>
            <p:nvPr/>
          </p:nvSpPr>
          <p:spPr bwMode="auto">
            <a:xfrm>
              <a:off x="5568571" y="-92487"/>
              <a:ext cx="281492" cy="140783"/>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 name="Freeform 408">
              <a:extLst>
                <a:ext uri="{FF2B5EF4-FFF2-40B4-BE49-F238E27FC236}">
                  <a16:creationId xmlns:a16="http://schemas.microsoft.com/office/drawing/2014/main" id="{565C8872-3C2D-8B4B-B924-C7ADCE93535B}"/>
                </a:ext>
              </a:extLst>
            </p:cNvPr>
            <p:cNvSpPr>
              <a:spLocks/>
            </p:cNvSpPr>
            <p:nvPr/>
          </p:nvSpPr>
          <p:spPr bwMode="auto">
            <a:xfrm>
              <a:off x="5340983" y="-173364"/>
              <a:ext cx="263526" cy="140783"/>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 name="Freeform 409">
              <a:extLst>
                <a:ext uri="{FF2B5EF4-FFF2-40B4-BE49-F238E27FC236}">
                  <a16:creationId xmlns:a16="http://schemas.microsoft.com/office/drawing/2014/main" id="{AF772D80-6812-AD49-8C83-092669D10BBE}"/>
                </a:ext>
              </a:extLst>
            </p:cNvPr>
            <p:cNvSpPr>
              <a:spLocks/>
            </p:cNvSpPr>
            <p:nvPr/>
          </p:nvSpPr>
          <p:spPr bwMode="auto">
            <a:xfrm>
              <a:off x="5263122" y="-164378"/>
              <a:ext cx="131760" cy="44933"/>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 name="Freeform 410">
              <a:extLst>
                <a:ext uri="{FF2B5EF4-FFF2-40B4-BE49-F238E27FC236}">
                  <a16:creationId xmlns:a16="http://schemas.microsoft.com/office/drawing/2014/main" id="{8710F788-478B-C04B-9C1C-39961AE2449E}"/>
                </a:ext>
              </a:extLst>
            </p:cNvPr>
            <p:cNvSpPr>
              <a:spLocks/>
            </p:cNvSpPr>
            <p:nvPr/>
          </p:nvSpPr>
          <p:spPr bwMode="auto">
            <a:xfrm>
              <a:off x="5287079" y="-287187"/>
              <a:ext cx="221597" cy="140783"/>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 name="Freeform 411">
              <a:extLst>
                <a:ext uri="{FF2B5EF4-FFF2-40B4-BE49-F238E27FC236}">
                  <a16:creationId xmlns:a16="http://schemas.microsoft.com/office/drawing/2014/main" id="{1BE6AFEA-016E-4748-B8E8-30321ADF6E58}"/>
                </a:ext>
              </a:extLst>
            </p:cNvPr>
            <p:cNvSpPr>
              <a:spLocks/>
            </p:cNvSpPr>
            <p:nvPr/>
          </p:nvSpPr>
          <p:spPr bwMode="auto">
            <a:xfrm>
              <a:off x="7622864" y="266955"/>
              <a:ext cx="221597" cy="71888"/>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 name="Freeform 412">
              <a:extLst>
                <a:ext uri="{FF2B5EF4-FFF2-40B4-BE49-F238E27FC236}">
                  <a16:creationId xmlns:a16="http://schemas.microsoft.com/office/drawing/2014/main" id="{6D4F7C63-D1FF-A442-99AE-FECB7D92830A}"/>
                </a:ext>
              </a:extLst>
            </p:cNvPr>
            <p:cNvSpPr>
              <a:spLocks/>
            </p:cNvSpPr>
            <p:nvPr/>
          </p:nvSpPr>
          <p:spPr bwMode="auto">
            <a:xfrm>
              <a:off x="7341370" y="407736"/>
              <a:ext cx="185665" cy="71888"/>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 name="Freeform 413">
              <a:extLst>
                <a:ext uri="{FF2B5EF4-FFF2-40B4-BE49-F238E27FC236}">
                  <a16:creationId xmlns:a16="http://schemas.microsoft.com/office/drawing/2014/main" id="{FB0B8BB5-DBC9-114A-9FE3-E2E071A6E8D9}"/>
                </a:ext>
              </a:extLst>
            </p:cNvPr>
            <p:cNvSpPr>
              <a:spLocks/>
            </p:cNvSpPr>
            <p:nvPr/>
          </p:nvSpPr>
          <p:spPr bwMode="auto">
            <a:xfrm>
              <a:off x="7350355" y="374791"/>
              <a:ext cx="71868" cy="41936"/>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 name="Freeform 414">
              <a:extLst>
                <a:ext uri="{FF2B5EF4-FFF2-40B4-BE49-F238E27FC236}">
                  <a16:creationId xmlns:a16="http://schemas.microsoft.com/office/drawing/2014/main" id="{E01A6A84-FD8A-674C-B2D3-4BD6645949E1}"/>
                </a:ext>
              </a:extLst>
            </p:cNvPr>
            <p:cNvSpPr>
              <a:spLocks/>
            </p:cNvSpPr>
            <p:nvPr/>
          </p:nvSpPr>
          <p:spPr bwMode="auto">
            <a:xfrm>
              <a:off x="7158700" y="248984"/>
              <a:ext cx="26950" cy="44933"/>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 name="Freeform 415">
              <a:extLst>
                <a:ext uri="{FF2B5EF4-FFF2-40B4-BE49-F238E27FC236}">
                  <a16:creationId xmlns:a16="http://schemas.microsoft.com/office/drawing/2014/main" id="{8EF8804B-266F-8747-A968-9175D4C023E4}"/>
                </a:ext>
              </a:extLst>
            </p:cNvPr>
            <p:cNvSpPr>
              <a:spLocks/>
            </p:cNvSpPr>
            <p:nvPr/>
          </p:nvSpPr>
          <p:spPr bwMode="auto">
            <a:xfrm>
              <a:off x="7158700" y="380779"/>
              <a:ext cx="35935" cy="44933"/>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 name="Freeform 416">
              <a:extLst>
                <a:ext uri="{FF2B5EF4-FFF2-40B4-BE49-F238E27FC236}">
                  <a16:creationId xmlns:a16="http://schemas.microsoft.com/office/drawing/2014/main" id="{4D75BC55-8DF6-544D-9C66-A373D6C5861A}"/>
                </a:ext>
              </a:extLst>
            </p:cNvPr>
            <p:cNvSpPr>
              <a:spLocks/>
            </p:cNvSpPr>
            <p:nvPr/>
          </p:nvSpPr>
          <p:spPr bwMode="auto">
            <a:xfrm>
              <a:off x="7218592" y="216036"/>
              <a:ext cx="371329" cy="140783"/>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 name="Freeform 417">
              <a:extLst>
                <a:ext uri="{FF2B5EF4-FFF2-40B4-BE49-F238E27FC236}">
                  <a16:creationId xmlns:a16="http://schemas.microsoft.com/office/drawing/2014/main" id="{8E4B2D39-A869-EC4B-B7E8-09934B736022}"/>
                </a:ext>
              </a:extLst>
            </p:cNvPr>
            <p:cNvSpPr>
              <a:spLocks/>
            </p:cNvSpPr>
            <p:nvPr/>
          </p:nvSpPr>
          <p:spPr bwMode="auto">
            <a:xfrm>
              <a:off x="7431209" y="257972"/>
              <a:ext cx="68875" cy="71888"/>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 name="Freeform 418">
              <a:extLst>
                <a:ext uri="{FF2B5EF4-FFF2-40B4-BE49-F238E27FC236}">
                  <a16:creationId xmlns:a16="http://schemas.microsoft.com/office/drawing/2014/main" id="{7CDEF93F-9B06-8A4F-8E30-56D725EFD622}"/>
                </a:ext>
              </a:extLst>
            </p:cNvPr>
            <p:cNvSpPr>
              <a:spLocks/>
            </p:cNvSpPr>
            <p:nvPr/>
          </p:nvSpPr>
          <p:spPr bwMode="auto">
            <a:xfrm>
              <a:off x="8581131" y="734233"/>
              <a:ext cx="95825" cy="53914"/>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 name="Freeform 419">
              <a:extLst>
                <a:ext uri="{FF2B5EF4-FFF2-40B4-BE49-F238E27FC236}">
                  <a16:creationId xmlns:a16="http://schemas.microsoft.com/office/drawing/2014/main" id="{2602653F-5A5C-CE4E-85F1-E293A53958E3}"/>
                </a:ext>
              </a:extLst>
            </p:cNvPr>
            <p:cNvSpPr>
              <a:spLocks/>
            </p:cNvSpPr>
            <p:nvPr/>
          </p:nvSpPr>
          <p:spPr bwMode="auto">
            <a:xfrm>
              <a:off x="8395464" y="1507039"/>
              <a:ext cx="53902" cy="44933"/>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 name="Freeform 420">
              <a:extLst>
                <a:ext uri="{FF2B5EF4-FFF2-40B4-BE49-F238E27FC236}">
                  <a16:creationId xmlns:a16="http://schemas.microsoft.com/office/drawing/2014/main" id="{8B7C5C9F-42D1-7E4E-9835-5786A7CD4308}"/>
                </a:ext>
              </a:extLst>
            </p:cNvPr>
            <p:cNvSpPr>
              <a:spLocks/>
            </p:cNvSpPr>
            <p:nvPr/>
          </p:nvSpPr>
          <p:spPr bwMode="auto">
            <a:xfrm>
              <a:off x="7227573" y="1764641"/>
              <a:ext cx="44919" cy="23962"/>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 name="Freeform 421">
              <a:extLst>
                <a:ext uri="{FF2B5EF4-FFF2-40B4-BE49-F238E27FC236}">
                  <a16:creationId xmlns:a16="http://schemas.microsoft.com/office/drawing/2014/main" id="{FD1F1BB0-0A38-E345-9661-0F883C2A2158}"/>
                </a:ext>
              </a:extLst>
            </p:cNvPr>
            <p:cNvSpPr>
              <a:spLocks/>
            </p:cNvSpPr>
            <p:nvPr/>
          </p:nvSpPr>
          <p:spPr bwMode="auto">
            <a:xfrm>
              <a:off x="8018145" y="2028231"/>
              <a:ext cx="44919" cy="41936"/>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 name="Freeform 422">
              <a:extLst>
                <a:ext uri="{FF2B5EF4-FFF2-40B4-BE49-F238E27FC236}">
                  <a16:creationId xmlns:a16="http://schemas.microsoft.com/office/drawing/2014/main" id="{1FD9F951-01FE-B240-BE66-AF3B4BEC4317}"/>
                </a:ext>
              </a:extLst>
            </p:cNvPr>
            <p:cNvSpPr>
              <a:spLocks/>
            </p:cNvSpPr>
            <p:nvPr/>
          </p:nvSpPr>
          <p:spPr bwMode="auto">
            <a:xfrm>
              <a:off x="7991195" y="2097126"/>
              <a:ext cx="17969" cy="898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 name="Freeform 423">
              <a:extLst>
                <a:ext uri="{FF2B5EF4-FFF2-40B4-BE49-F238E27FC236}">
                  <a16:creationId xmlns:a16="http://schemas.microsoft.com/office/drawing/2014/main" id="{D8D831F2-960C-D348-BE43-DCB237832D1B}"/>
                </a:ext>
              </a:extLst>
            </p:cNvPr>
            <p:cNvSpPr>
              <a:spLocks/>
            </p:cNvSpPr>
            <p:nvPr/>
          </p:nvSpPr>
          <p:spPr bwMode="auto">
            <a:xfrm>
              <a:off x="7868418" y="2237907"/>
              <a:ext cx="26950" cy="898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 name="Freeform 424">
              <a:extLst>
                <a:ext uri="{FF2B5EF4-FFF2-40B4-BE49-F238E27FC236}">
                  <a16:creationId xmlns:a16="http://schemas.microsoft.com/office/drawing/2014/main" id="{1DCD5EEF-DDE4-4345-81C4-AF963955EC5B}"/>
                </a:ext>
              </a:extLst>
            </p:cNvPr>
            <p:cNvSpPr>
              <a:spLocks/>
            </p:cNvSpPr>
            <p:nvPr/>
          </p:nvSpPr>
          <p:spPr bwMode="auto">
            <a:xfrm>
              <a:off x="7763608" y="2282838"/>
              <a:ext cx="62887" cy="35945"/>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 name="Freeform 425">
              <a:extLst>
                <a:ext uri="{FF2B5EF4-FFF2-40B4-BE49-F238E27FC236}">
                  <a16:creationId xmlns:a16="http://schemas.microsoft.com/office/drawing/2014/main" id="{5B2ADDE6-BE04-C641-B86B-A898DE54D6D4}"/>
                </a:ext>
              </a:extLst>
            </p:cNvPr>
            <p:cNvSpPr>
              <a:spLocks/>
            </p:cNvSpPr>
            <p:nvPr/>
          </p:nvSpPr>
          <p:spPr bwMode="auto">
            <a:xfrm>
              <a:off x="7694732" y="2318783"/>
              <a:ext cx="50906" cy="32950"/>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 name="Freeform 426">
              <a:extLst>
                <a:ext uri="{FF2B5EF4-FFF2-40B4-BE49-F238E27FC236}">
                  <a16:creationId xmlns:a16="http://schemas.microsoft.com/office/drawing/2014/main" id="{57A8BB6D-62BB-BF47-ABE0-5697D82C9EA3}"/>
                </a:ext>
              </a:extLst>
            </p:cNvPr>
            <p:cNvSpPr>
              <a:spLocks/>
            </p:cNvSpPr>
            <p:nvPr/>
          </p:nvSpPr>
          <p:spPr bwMode="auto">
            <a:xfrm>
              <a:off x="7649814" y="2345740"/>
              <a:ext cx="44919" cy="41936"/>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 name="Freeform 427">
              <a:extLst>
                <a:ext uri="{FF2B5EF4-FFF2-40B4-BE49-F238E27FC236}">
                  <a16:creationId xmlns:a16="http://schemas.microsoft.com/office/drawing/2014/main" id="{5785D5C4-4AC8-6E41-AD2D-A18C06FA938C}"/>
                </a:ext>
              </a:extLst>
            </p:cNvPr>
            <p:cNvSpPr>
              <a:spLocks/>
            </p:cNvSpPr>
            <p:nvPr/>
          </p:nvSpPr>
          <p:spPr bwMode="auto">
            <a:xfrm>
              <a:off x="7640828" y="2405647"/>
              <a:ext cx="8983" cy="898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 name="Freeform 428">
              <a:extLst>
                <a:ext uri="{FF2B5EF4-FFF2-40B4-BE49-F238E27FC236}">
                  <a16:creationId xmlns:a16="http://schemas.microsoft.com/office/drawing/2014/main" id="{D348231A-8923-3447-8815-6B73078ED690}"/>
                </a:ext>
              </a:extLst>
            </p:cNvPr>
            <p:cNvSpPr>
              <a:spLocks/>
            </p:cNvSpPr>
            <p:nvPr/>
          </p:nvSpPr>
          <p:spPr bwMode="auto">
            <a:xfrm>
              <a:off x="7595909" y="2369704"/>
              <a:ext cx="44919" cy="35945"/>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 name="Freeform 429">
              <a:extLst>
                <a:ext uri="{FF2B5EF4-FFF2-40B4-BE49-F238E27FC236}">
                  <a16:creationId xmlns:a16="http://schemas.microsoft.com/office/drawing/2014/main" id="{3A9FD36E-4D2E-DE47-9682-15F7C54B38CE}"/>
                </a:ext>
              </a:extLst>
            </p:cNvPr>
            <p:cNvSpPr>
              <a:spLocks/>
            </p:cNvSpPr>
            <p:nvPr/>
          </p:nvSpPr>
          <p:spPr bwMode="auto">
            <a:xfrm>
              <a:off x="7272492" y="2696199"/>
              <a:ext cx="17969" cy="26957"/>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grpSp>
          <p:nvGrpSpPr>
            <p:cNvPr id="35" name="Group 34">
              <a:extLst>
                <a:ext uri="{FF2B5EF4-FFF2-40B4-BE49-F238E27FC236}">
                  <a16:creationId xmlns:a16="http://schemas.microsoft.com/office/drawing/2014/main" id="{2EAB0916-C9DC-7E42-9154-4554424DD887}"/>
                </a:ext>
              </a:extLst>
            </p:cNvPr>
            <p:cNvGrpSpPr/>
            <p:nvPr/>
          </p:nvGrpSpPr>
          <p:grpSpPr>
            <a:xfrm>
              <a:off x="6949081" y="2318783"/>
              <a:ext cx="655811" cy="623037"/>
              <a:chOff x="5961121" y="2686387"/>
              <a:chExt cx="288233" cy="273757"/>
            </a:xfrm>
            <a:solidFill>
              <a:srgbClr val="0082CA"/>
            </a:solidFill>
          </p:grpSpPr>
          <p:sp>
            <p:nvSpPr>
              <p:cNvPr id="400" name="Freeform 430">
                <a:extLst>
                  <a:ext uri="{FF2B5EF4-FFF2-40B4-BE49-F238E27FC236}">
                    <a16:creationId xmlns:a16="http://schemas.microsoft.com/office/drawing/2014/main" id="{8CA2235F-0F62-D745-BAAC-684D2FB99780}"/>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01" name="Freeform 431">
                <a:extLst>
                  <a:ext uri="{FF2B5EF4-FFF2-40B4-BE49-F238E27FC236}">
                    <a16:creationId xmlns:a16="http://schemas.microsoft.com/office/drawing/2014/main" id="{4516DBE7-50F3-BB42-AEA1-E36A5A0CD4DE}"/>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grpSp>
        <p:sp>
          <p:nvSpPr>
            <p:cNvPr id="36" name="Freeform 432">
              <a:extLst>
                <a:ext uri="{FF2B5EF4-FFF2-40B4-BE49-F238E27FC236}">
                  <a16:creationId xmlns:a16="http://schemas.microsoft.com/office/drawing/2014/main" id="{E659FF36-6C4E-074C-BCB4-EE7B9792467C}"/>
                </a:ext>
              </a:extLst>
            </p:cNvPr>
            <p:cNvSpPr>
              <a:spLocks/>
            </p:cNvSpPr>
            <p:nvPr/>
          </p:nvSpPr>
          <p:spPr bwMode="auto">
            <a:xfrm>
              <a:off x="7113779" y="2890897"/>
              <a:ext cx="17969" cy="23962"/>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 name="Freeform 433">
              <a:extLst>
                <a:ext uri="{FF2B5EF4-FFF2-40B4-BE49-F238E27FC236}">
                  <a16:creationId xmlns:a16="http://schemas.microsoft.com/office/drawing/2014/main" id="{F77563C4-7BEE-D04D-9DC8-9108078C3CC9}"/>
                </a:ext>
              </a:extLst>
            </p:cNvPr>
            <p:cNvSpPr>
              <a:spLocks/>
            </p:cNvSpPr>
            <p:nvPr/>
          </p:nvSpPr>
          <p:spPr bwMode="auto">
            <a:xfrm>
              <a:off x="7008969" y="2890897"/>
              <a:ext cx="113794" cy="86864"/>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 name="Freeform 434">
              <a:extLst>
                <a:ext uri="{FF2B5EF4-FFF2-40B4-BE49-F238E27FC236}">
                  <a16:creationId xmlns:a16="http://schemas.microsoft.com/office/drawing/2014/main" id="{4BA4100E-8B07-1345-AE56-FD94569D5C64}"/>
                </a:ext>
              </a:extLst>
            </p:cNvPr>
            <p:cNvSpPr>
              <a:spLocks/>
            </p:cNvSpPr>
            <p:nvPr/>
          </p:nvSpPr>
          <p:spPr bwMode="auto">
            <a:xfrm>
              <a:off x="6895175" y="2923849"/>
              <a:ext cx="95825" cy="140783"/>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 name="Freeform 435">
              <a:extLst>
                <a:ext uri="{FF2B5EF4-FFF2-40B4-BE49-F238E27FC236}">
                  <a16:creationId xmlns:a16="http://schemas.microsoft.com/office/drawing/2014/main" id="{8375D2F4-DEA9-244B-9E55-BAA79AA0E1A0}"/>
                </a:ext>
              </a:extLst>
            </p:cNvPr>
            <p:cNvSpPr>
              <a:spLocks/>
            </p:cNvSpPr>
            <p:nvPr/>
          </p:nvSpPr>
          <p:spPr bwMode="auto">
            <a:xfrm>
              <a:off x="6799350" y="3268318"/>
              <a:ext cx="32943" cy="26957"/>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0" name="Freeform 436">
              <a:extLst>
                <a:ext uri="{FF2B5EF4-FFF2-40B4-BE49-F238E27FC236}">
                  <a16:creationId xmlns:a16="http://schemas.microsoft.com/office/drawing/2014/main" id="{D835390B-3074-AD42-9F80-231EC9FF15FD}"/>
                </a:ext>
              </a:extLst>
            </p:cNvPr>
            <p:cNvSpPr>
              <a:spLocks/>
            </p:cNvSpPr>
            <p:nvPr/>
          </p:nvSpPr>
          <p:spPr bwMode="auto">
            <a:xfrm>
              <a:off x="6877206" y="3181451"/>
              <a:ext cx="17969" cy="14976"/>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1" name="Freeform 437">
              <a:extLst>
                <a:ext uri="{FF2B5EF4-FFF2-40B4-BE49-F238E27FC236}">
                  <a16:creationId xmlns:a16="http://schemas.microsoft.com/office/drawing/2014/main" id="{BFE65F14-DB7A-F24B-9D9C-7A633F9F5140}"/>
                </a:ext>
              </a:extLst>
            </p:cNvPr>
            <p:cNvSpPr>
              <a:spLocks/>
            </p:cNvSpPr>
            <p:nvPr/>
          </p:nvSpPr>
          <p:spPr bwMode="auto">
            <a:xfrm>
              <a:off x="6640635" y="3364167"/>
              <a:ext cx="17969" cy="898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2" name="Freeform 438">
              <a:extLst>
                <a:ext uri="{FF2B5EF4-FFF2-40B4-BE49-F238E27FC236}">
                  <a16:creationId xmlns:a16="http://schemas.microsoft.com/office/drawing/2014/main" id="{10E30417-31FA-1448-B223-9D93417F340C}"/>
                </a:ext>
              </a:extLst>
            </p:cNvPr>
            <p:cNvSpPr>
              <a:spLocks/>
            </p:cNvSpPr>
            <p:nvPr/>
          </p:nvSpPr>
          <p:spPr bwMode="auto">
            <a:xfrm>
              <a:off x="6472942" y="3331217"/>
              <a:ext cx="104811" cy="14677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3" name="Freeform 439">
              <a:extLst>
                <a:ext uri="{FF2B5EF4-FFF2-40B4-BE49-F238E27FC236}">
                  <a16:creationId xmlns:a16="http://schemas.microsoft.com/office/drawing/2014/main" id="{4F5D6E3C-061A-9649-B884-57AE650268C1}"/>
                </a:ext>
              </a:extLst>
            </p:cNvPr>
            <p:cNvSpPr>
              <a:spLocks/>
            </p:cNvSpPr>
            <p:nvPr/>
          </p:nvSpPr>
          <p:spPr bwMode="auto">
            <a:xfrm>
              <a:off x="5954876" y="3576839"/>
              <a:ext cx="122780" cy="86864"/>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4" name="Freeform 440">
              <a:extLst>
                <a:ext uri="{FF2B5EF4-FFF2-40B4-BE49-F238E27FC236}">
                  <a16:creationId xmlns:a16="http://schemas.microsoft.com/office/drawing/2014/main" id="{445E18E6-331F-0C47-BF12-942F223C696D}"/>
                </a:ext>
              </a:extLst>
            </p:cNvPr>
            <p:cNvSpPr>
              <a:spLocks/>
            </p:cNvSpPr>
            <p:nvPr/>
          </p:nvSpPr>
          <p:spPr bwMode="auto">
            <a:xfrm>
              <a:off x="6454973" y="3636746"/>
              <a:ext cx="176679" cy="248616"/>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5" name="Freeform 441">
              <a:extLst>
                <a:ext uri="{FF2B5EF4-FFF2-40B4-BE49-F238E27FC236}">
                  <a16:creationId xmlns:a16="http://schemas.microsoft.com/office/drawing/2014/main" id="{A1DEF317-BFFF-5F43-9BB1-9396669BEE28}"/>
                </a:ext>
              </a:extLst>
            </p:cNvPr>
            <p:cNvSpPr>
              <a:spLocks/>
            </p:cNvSpPr>
            <p:nvPr/>
          </p:nvSpPr>
          <p:spPr bwMode="auto">
            <a:xfrm>
              <a:off x="6604702" y="3849417"/>
              <a:ext cx="53902" cy="6889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6" name="Freeform 442">
              <a:extLst>
                <a:ext uri="{FF2B5EF4-FFF2-40B4-BE49-F238E27FC236}">
                  <a16:creationId xmlns:a16="http://schemas.microsoft.com/office/drawing/2014/main" id="{61D881C7-BECF-4448-857C-F37C180AA4EF}"/>
                </a:ext>
              </a:extLst>
            </p:cNvPr>
            <p:cNvSpPr>
              <a:spLocks/>
            </p:cNvSpPr>
            <p:nvPr/>
          </p:nvSpPr>
          <p:spPr bwMode="auto">
            <a:xfrm>
              <a:off x="6640635" y="3909324"/>
              <a:ext cx="86842" cy="116821"/>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7" name="Freeform 443">
              <a:extLst>
                <a:ext uri="{FF2B5EF4-FFF2-40B4-BE49-F238E27FC236}">
                  <a16:creationId xmlns:a16="http://schemas.microsoft.com/office/drawing/2014/main" id="{8F6AC8AF-3478-8942-81CA-E38D2C150760}"/>
                </a:ext>
              </a:extLst>
            </p:cNvPr>
            <p:cNvSpPr>
              <a:spLocks/>
            </p:cNvSpPr>
            <p:nvPr/>
          </p:nvSpPr>
          <p:spPr bwMode="auto">
            <a:xfrm>
              <a:off x="6481920" y="3858405"/>
              <a:ext cx="53902" cy="6889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8" name="Freeform 444">
              <a:extLst>
                <a:ext uri="{FF2B5EF4-FFF2-40B4-BE49-F238E27FC236}">
                  <a16:creationId xmlns:a16="http://schemas.microsoft.com/office/drawing/2014/main" id="{DD215108-703F-7F47-9688-2F74F41BF6F4}"/>
                </a:ext>
              </a:extLst>
            </p:cNvPr>
            <p:cNvSpPr>
              <a:spLocks/>
            </p:cNvSpPr>
            <p:nvPr/>
          </p:nvSpPr>
          <p:spPr bwMode="auto">
            <a:xfrm>
              <a:off x="6544810" y="3927298"/>
              <a:ext cx="77859" cy="89862"/>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9" name="Freeform 445">
              <a:extLst>
                <a:ext uri="{FF2B5EF4-FFF2-40B4-BE49-F238E27FC236}">
                  <a16:creationId xmlns:a16="http://schemas.microsoft.com/office/drawing/2014/main" id="{60BA90AF-8102-B047-81A8-D3FD3D915649}"/>
                </a:ext>
              </a:extLst>
            </p:cNvPr>
            <p:cNvSpPr>
              <a:spLocks/>
            </p:cNvSpPr>
            <p:nvPr/>
          </p:nvSpPr>
          <p:spPr bwMode="auto">
            <a:xfrm>
              <a:off x="6562776" y="3981212"/>
              <a:ext cx="59892" cy="95850"/>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0" name="Freeform 446">
              <a:extLst>
                <a:ext uri="{FF2B5EF4-FFF2-40B4-BE49-F238E27FC236}">
                  <a16:creationId xmlns:a16="http://schemas.microsoft.com/office/drawing/2014/main" id="{03C367A0-A9DE-DD4B-8F7C-274BEE2CAC0D}"/>
                </a:ext>
              </a:extLst>
            </p:cNvPr>
            <p:cNvSpPr>
              <a:spLocks/>
            </p:cNvSpPr>
            <p:nvPr/>
          </p:nvSpPr>
          <p:spPr bwMode="auto">
            <a:xfrm>
              <a:off x="6613680" y="3972226"/>
              <a:ext cx="35935" cy="6889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1" name="Freeform 447">
              <a:extLst>
                <a:ext uri="{FF2B5EF4-FFF2-40B4-BE49-F238E27FC236}">
                  <a16:creationId xmlns:a16="http://schemas.microsoft.com/office/drawing/2014/main" id="{B6945847-F115-744E-B64F-58ED7D483A01}"/>
                </a:ext>
              </a:extLst>
            </p:cNvPr>
            <p:cNvSpPr>
              <a:spLocks/>
            </p:cNvSpPr>
            <p:nvPr/>
          </p:nvSpPr>
          <p:spPr bwMode="auto">
            <a:xfrm>
              <a:off x="6631652" y="4017159"/>
              <a:ext cx="53902" cy="32950"/>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2" name="Freeform 448">
              <a:extLst>
                <a:ext uri="{FF2B5EF4-FFF2-40B4-BE49-F238E27FC236}">
                  <a16:creationId xmlns:a16="http://schemas.microsoft.com/office/drawing/2014/main" id="{ABECBB93-D679-E74B-BD3C-B45DC0F53D00}"/>
                </a:ext>
              </a:extLst>
            </p:cNvPr>
            <p:cNvSpPr>
              <a:spLocks/>
            </p:cNvSpPr>
            <p:nvPr/>
          </p:nvSpPr>
          <p:spPr bwMode="auto">
            <a:xfrm>
              <a:off x="6631652" y="4041121"/>
              <a:ext cx="122780" cy="185714"/>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3" name="Freeform 449">
              <a:extLst>
                <a:ext uri="{FF2B5EF4-FFF2-40B4-BE49-F238E27FC236}">
                  <a16:creationId xmlns:a16="http://schemas.microsoft.com/office/drawing/2014/main" id="{D7D348A1-4D22-A047-9D0B-1240D1BA0623}"/>
                </a:ext>
              </a:extLst>
            </p:cNvPr>
            <p:cNvSpPr>
              <a:spLocks/>
            </p:cNvSpPr>
            <p:nvPr/>
          </p:nvSpPr>
          <p:spPr bwMode="auto">
            <a:xfrm>
              <a:off x="6553791" y="4077064"/>
              <a:ext cx="104811" cy="89862"/>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4" name="Freeform 450">
              <a:extLst>
                <a:ext uri="{FF2B5EF4-FFF2-40B4-BE49-F238E27FC236}">
                  <a16:creationId xmlns:a16="http://schemas.microsoft.com/office/drawing/2014/main" id="{E34E2997-43D3-DE43-9AD6-5DB7F15DECE1}"/>
                </a:ext>
              </a:extLst>
            </p:cNvPr>
            <p:cNvSpPr>
              <a:spLocks/>
            </p:cNvSpPr>
            <p:nvPr/>
          </p:nvSpPr>
          <p:spPr bwMode="auto">
            <a:xfrm>
              <a:off x="6341176" y="3990200"/>
              <a:ext cx="104811" cy="104838"/>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5" name="Freeform 451">
              <a:extLst>
                <a:ext uri="{FF2B5EF4-FFF2-40B4-BE49-F238E27FC236}">
                  <a16:creationId xmlns:a16="http://schemas.microsoft.com/office/drawing/2014/main" id="{DB0F7BFF-E471-8343-8081-2C967841A1B3}"/>
                </a:ext>
              </a:extLst>
            </p:cNvPr>
            <p:cNvSpPr>
              <a:spLocks/>
            </p:cNvSpPr>
            <p:nvPr/>
          </p:nvSpPr>
          <p:spPr bwMode="auto">
            <a:xfrm>
              <a:off x="6649620" y="3858405"/>
              <a:ext cx="17969" cy="898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6" name="Freeform 452">
              <a:extLst>
                <a:ext uri="{FF2B5EF4-FFF2-40B4-BE49-F238E27FC236}">
                  <a16:creationId xmlns:a16="http://schemas.microsoft.com/office/drawing/2014/main" id="{229BCA7F-B812-6D4E-ADE7-46C5183A748F}"/>
                </a:ext>
              </a:extLst>
            </p:cNvPr>
            <p:cNvSpPr>
              <a:spLocks/>
            </p:cNvSpPr>
            <p:nvPr/>
          </p:nvSpPr>
          <p:spPr bwMode="auto">
            <a:xfrm>
              <a:off x="5376916" y="4217847"/>
              <a:ext cx="491113" cy="51220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7" name="Freeform 453">
              <a:extLst>
                <a:ext uri="{FF2B5EF4-FFF2-40B4-BE49-F238E27FC236}">
                  <a16:creationId xmlns:a16="http://schemas.microsoft.com/office/drawing/2014/main" id="{0062A042-0600-8946-A035-04FD332FF90D}"/>
                </a:ext>
              </a:extLst>
            </p:cNvPr>
            <p:cNvSpPr>
              <a:spLocks/>
            </p:cNvSpPr>
            <p:nvPr/>
          </p:nvSpPr>
          <p:spPr bwMode="auto">
            <a:xfrm>
              <a:off x="5463758" y="4403564"/>
              <a:ext cx="44919" cy="4493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8" name="Freeform 454">
              <a:extLst>
                <a:ext uri="{FF2B5EF4-FFF2-40B4-BE49-F238E27FC236}">
                  <a16:creationId xmlns:a16="http://schemas.microsoft.com/office/drawing/2014/main" id="{C0E74FF4-F6C8-A742-8772-0457EA31E52F}"/>
                </a:ext>
              </a:extLst>
            </p:cNvPr>
            <p:cNvSpPr>
              <a:spLocks/>
            </p:cNvSpPr>
            <p:nvPr/>
          </p:nvSpPr>
          <p:spPr bwMode="auto">
            <a:xfrm>
              <a:off x="5526648" y="4508402"/>
              <a:ext cx="41923" cy="4493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59" name="Freeform 455">
              <a:extLst>
                <a:ext uri="{FF2B5EF4-FFF2-40B4-BE49-F238E27FC236}">
                  <a16:creationId xmlns:a16="http://schemas.microsoft.com/office/drawing/2014/main" id="{9D0FC73C-08D7-2247-8F04-D9C0DC1D99EA}"/>
                </a:ext>
              </a:extLst>
            </p:cNvPr>
            <p:cNvSpPr>
              <a:spLocks/>
            </p:cNvSpPr>
            <p:nvPr/>
          </p:nvSpPr>
          <p:spPr bwMode="auto">
            <a:xfrm>
              <a:off x="5823113" y="4535356"/>
              <a:ext cx="62887" cy="62902"/>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0" name="Freeform 456">
              <a:extLst>
                <a:ext uri="{FF2B5EF4-FFF2-40B4-BE49-F238E27FC236}">
                  <a16:creationId xmlns:a16="http://schemas.microsoft.com/office/drawing/2014/main" id="{25120DEC-DF04-A447-B2DA-209C66E15709}"/>
                </a:ext>
              </a:extLst>
            </p:cNvPr>
            <p:cNvSpPr>
              <a:spLocks/>
            </p:cNvSpPr>
            <p:nvPr/>
          </p:nvSpPr>
          <p:spPr bwMode="auto">
            <a:xfrm>
              <a:off x="5921934" y="4580287"/>
              <a:ext cx="32943" cy="32950"/>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1" name="Freeform 457">
              <a:extLst>
                <a:ext uri="{FF2B5EF4-FFF2-40B4-BE49-F238E27FC236}">
                  <a16:creationId xmlns:a16="http://schemas.microsoft.com/office/drawing/2014/main" id="{E8A242C8-F03B-3047-95A3-3D41776E6955}"/>
                </a:ext>
              </a:extLst>
            </p:cNvPr>
            <p:cNvSpPr>
              <a:spLocks/>
            </p:cNvSpPr>
            <p:nvPr/>
          </p:nvSpPr>
          <p:spPr bwMode="auto">
            <a:xfrm>
              <a:off x="5832094" y="4730056"/>
              <a:ext cx="404272" cy="131795"/>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2" name="Freeform 458">
              <a:extLst>
                <a:ext uri="{FF2B5EF4-FFF2-40B4-BE49-F238E27FC236}">
                  <a16:creationId xmlns:a16="http://schemas.microsoft.com/office/drawing/2014/main" id="{122C4FF7-1824-3242-9B00-48A62957DE21}"/>
                </a:ext>
              </a:extLst>
            </p:cNvPr>
            <p:cNvSpPr>
              <a:spLocks/>
            </p:cNvSpPr>
            <p:nvPr/>
          </p:nvSpPr>
          <p:spPr bwMode="auto">
            <a:xfrm>
              <a:off x="6131555" y="4763004"/>
              <a:ext cx="68875" cy="26957"/>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3" name="Freeform 459">
              <a:extLst>
                <a:ext uri="{FF2B5EF4-FFF2-40B4-BE49-F238E27FC236}">
                  <a16:creationId xmlns:a16="http://schemas.microsoft.com/office/drawing/2014/main" id="{6807A426-56BE-1249-B2EC-909CCC94327A}"/>
                </a:ext>
              </a:extLst>
            </p:cNvPr>
            <p:cNvSpPr>
              <a:spLocks/>
            </p:cNvSpPr>
            <p:nvPr/>
          </p:nvSpPr>
          <p:spPr bwMode="auto">
            <a:xfrm>
              <a:off x="6227383" y="4825908"/>
              <a:ext cx="53902" cy="35945"/>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4" name="Freeform 460">
              <a:extLst>
                <a:ext uri="{FF2B5EF4-FFF2-40B4-BE49-F238E27FC236}">
                  <a16:creationId xmlns:a16="http://schemas.microsoft.com/office/drawing/2014/main" id="{556F10B4-3CF4-B448-AEB8-D6594A9DACF2}"/>
                </a:ext>
              </a:extLst>
            </p:cNvPr>
            <p:cNvSpPr>
              <a:spLocks/>
            </p:cNvSpPr>
            <p:nvPr/>
          </p:nvSpPr>
          <p:spPr bwMode="auto">
            <a:xfrm>
              <a:off x="6281284" y="4834892"/>
              <a:ext cx="41923" cy="26957"/>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5" name="Freeform 461">
              <a:extLst>
                <a:ext uri="{FF2B5EF4-FFF2-40B4-BE49-F238E27FC236}">
                  <a16:creationId xmlns:a16="http://schemas.microsoft.com/office/drawing/2014/main" id="{3D096956-31A2-4647-9FAB-FC34F5AF1015}"/>
                </a:ext>
              </a:extLst>
            </p:cNvPr>
            <p:cNvSpPr>
              <a:spLocks/>
            </p:cNvSpPr>
            <p:nvPr/>
          </p:nvSpPr>
          <p:spPr bwMode="auto">
            <a:xfrm>
              <a:off x="6314222" y="4834892"/>
              <a:ext cx="62887" cy="35945"/>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6" name="Freeform 462">
              <a:extLst>
                <a:ext uri="{FF2B5EF4-FFF2-40B4-BE49-F238E27FC236}">
                  <a16:creationId xmlns:a16="http://schemas.microsoft.com/office/drawing/2014/main" id="{BD84C743-BE93-B648-ADD6-5105463AA393}"/>
                </a:ext>
              </a:extLst>
            </p:cNvPr>
            <p:cNvSpPr>
              <a:spLocks/>
            </p:cNvSpPr>
            <p:nvPr/>
          </p:nvSpPr>
          <p:spPr bwMode="auto">
            <a:xfrm>
              <a:off x="6359143" y="4825908"/>
              <a:ext cx="71868" cy="44933"/>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7" name="Freeform 463">
              <a:extLst>
                <a:ext uri="{FF2B5EF4-FFF2-40B4-BE49-F238E27FC236}">
                  <a16:creationId xmlns:a16="http://schemas.microsoft.com/office/drawing/2014/main" id="{644580EE-2473-E249-8B17-767D88F818C5}"/>
                </a:ext>
              </a:extLst>
            </p:cNvPr>
            <p:cNvSpPr>
              <a:spLocks/>
            </p:cNvSpPr>
            <p:nvPr/>
          </p:nvSpPr>
          <p:spPr bwMode="auto">
            <a:xfrm>
              <a:off x="6454973" y="4834892"/>
              <a:ext cx="107803" cy="35945"/>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8" name="Freeform 464">
              <a:extLst>
                <a:ext uri="{FF2B5EF4-FFF2-40B4-BE49-F238E27FC236}">
                  <a16:creationId xmlns:a16="http://schemas.microsoft.com/office/drawing/2014/main" id="{48ED4DE7-0224-BF49-BA0C-72F8FE3F4DAA}"/>
                </a:ext>
              </a:extLst>
            </p:cNvPr>
            <p:cNvSpPr>
              <a:spLocks/>
            </p:cNvSpPr>
            <p:nvPr/>
          </p:nvSpPr>
          <p:spPr bwMode="auto">
            <a:xfrm>
              <a:off x="6422030" y="4885813"/>
              <a:ext cx="95825" cy="53914"/>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69" name="Freeform 465">
              <a:extLst>
                <a:ext uri="{FF2B5EF4-FFF2-40B4-BE49-F238E27FC236}">
                  <a16:creationId xmlns:a16="http://schemas.microsoft.com/office/drawing/2014/main" id="{72E86CD5-686B-C74B-89C0-C353E5DC8B50}"/>
                </a:ext>
              </a:extLst>
            </p:cNvPr>
            <p:cNvSpPr>
              <a:spLocks/>
            </p:cNvSpPr>
            <p:nvPr/>
          </p:nvSpPr>
          <p:spPr bwMode="auto">
            <a:xfrm>
              <a:off x="6727477" y="4604249"/>
              <a:ext cx="53902" cy="35945"/>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0" name="Freeform 466">
              <a:extLst>
                <a:ext uri="{FF2B5EF4-FFF2-40B4-BE49-F238E27FC236}">
                  <a16:creationId xmlns:a16="http://schemas.microsoft.com/office/drawing/2014/main" id="{B09184EE-669E-A843-B34A-6F1EE23F8095}"/>
                </a:ext>
              </a:extLst>
            </p:cNvPr>
            <p:cNvSpPr>
              <a:spLocks/>
            </p:cNvSpPr>
            <p:nvPr/>
          </p:nvSpPr>
          <p:spPr bwMode="auto">
            <a:xfrm>
              <a:off x="6817316" y="4598261"/>
              <a:ext cx="131760" cy="41936"/>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1" name="Freeform 467">
              <a:extLst>
                <a:ext uri="{FF2B5EF4-FFF2-40B4-BE49-F238E27FC236}">
                  <a16:creationId xmlns:a16="http://schemas.microsoft.com/office/drawing/2014/main" id="{3AD612FD-3967-094C-875E-51F906CF2FCA}"/>
                </a:ext>
              </a:extLst>
            </p:cNvPr>
            <p:cNvSpPr>
              <a:spLocks/>
            </p:cNvSpPr>
            <p:nvPr/>
          </p:nvSpPr>
          <p:spPr bwMode="auto">
            <a:xfrm>
              <a:off x="6413047" y="4394573"/>
              <a:ext cx="281492" cy="317509"/>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2" name="Freeform 468">
              <a:extLst>
                <a:ext uri="{FF2B5EF4-FFF2-40B4-BE49-F238E27FC236}">
                  <a16:creationId xmlns:a16="http://schemas.microsoft.com/office/drawing/2014/main" id="{9992F604-2CB4-C64F-B644-8064D4AEC23B}"/>
                </a:ext>
              </a:extLst>
            </p:cNvPr>
            <p:cNvSpPr>
              <a:spLocks/>
            </p:cNvSpPr>
            <p:nvPr/>
          </p:nvSpPr>
          <p:spPr bwMode="auto">
            <a:xfrm>
              <a:off x="6790364" y="4376599"/>
              <a:ext cx="68875" cy="131795"/>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3" name="Freeform 469">
              <a:extLst>
                <a:ext uri="{FF2B5EF4-FFF2-40B4-BE49-F238E27FC236}">
                  <a16:creationId xmlns:a16="http://schemas.microsoft.com/office/drawing/2014/main" id="{1A749545-8794-C44A-AD49-A435E3014141}"/>
                </a:ext>
              </a:extLst>
            </p:cNvPr>
            <p:cNvSpPr>
              <a:spLocks/>
            </p:cNvSpPr>
            <p:nvPr/>
          </p:nvSpPr>
          <p:spPr bwMode="auto">
            <a:xfrm>
              <a:off x="6826302" y="4358630"/>
              <a:ext cx="23957" cy="1797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4" name="Freeform 470">
              <a:extLst>
                <a:ext uri="{FF2B5EF4-FFF2-40B4-BE49-F238E27FC236}">
                  <a16:creationId xmlns:a16="http://schemas.microsoft.com/office/drawing/2014/main" id="{63839D80-DB7D-6449-AC1B-F5FB3F7FA852}"/>
                </a:ext>
              </a:extLst>
            </p:cNvPr>
            <p:cNvSpPr>
              <a:spLocks/>
            </p:cNvSpPr>
            <p:nvPr/>
          </p:nvSpPr>
          <p:spPr bwMode="auto">
            <a:xfrm>
              <a:off x="6922127" y="4472454"/>
              <a:ext cx="41923" cy="1797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5" name="Freeform 471">
              <a:extLst>
                <a:ext uri="{FF2B5EF4-FFF2-40B4-BE49-F238E27FC236}">
                  <a16:creationId xmlns:a16="http://schemas.microsoft.com/office/drawing/2014/main" id="{2F0FEC19-40F5-6E4B-B416-529F280FF0D1}"/>
                </a:ext>
              </a:extLst>
            </p:cNvPr>
            <p:cNvSpPr>
              <a:spLocks/>
            </p:cNvSpPr>
            <p:nvPr/>
          </p:nvSpPr>
          <p:spPr bwMode="auto">
            <a:xfrm>
              <a:off x="6931112" y="4481437"/>
              <a:ext cx="164703" cy="98847"/>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6" name="Freeform 472">
              <a:extLst>
                <a:ext uri="{FF2B5EF4-FFF2-40B4-BE49-F238E27FC236}">
                  <a16:creationId xmlns:a16="http://schemas.microsoft.com/office/drawing/2014/main" id="{4CBDADF3-E350-4244-ABD3-3D951201F0B1}"/>
                </a:ext>
              </a:extLst>
            </p:cNvPr>
            <p:cNvSpPr>
              <a:spLocks/>
            </p:cNvSpPr>
            <p:nvPr/>
          </p:nvSpPr>
          <p:spPr bwMode="auto">
            <a:xfrm>
              <a:off x="7712699" y="4649182"/>
              <a:ext cx="182672" cy="104838"/>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7" name="Freeform 473">
              <a:extLst>
                <a:ext uri="{FF2B5EF4-FFF2-40B4-BE49-F238E27FC236}">
                  <a16:creationId xmlns:a16="http://schemas.microsoft.com/office/drawing/2014/main" id="{36042296-C6B2-7140-AC11-4581AFC483D7}"/>
                </a:ext>
              </a:extLst>
            </p:cNvPr>
            <p:cNvSpPr>
              <a:spLocks/>
            </p:cNvSpPr>
            <p:nvPr/>
          </p:nvSpPr>
          <p:spPr bwMode="auto">
            <a:xfrm>
              <a:off x="7976224" y="4703097"/>
              <a:ext cx="77859" cy="95850"/>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8" name="Freeform 474">
              <a:extLst>
                <a:ext uri="{FF2B5EF4-FFF2-40B4-BE49-F238E27FC236}">
                  <a16:creationId xmlns:a16="http://schemas.microsoft.com/office/drawing/2014/main" id="{DF930879-DB5A-4441-94FA-20E602DCD633}"/>
                </a:ext>
              </a:extLst>
            </p:cNvPr>
            <p:cNvSpPr>
              <a:spLocks/>
            </p:cNvSpPr>
            <p:nvPr/>
          </p:nvSpPr>
          <p:spPr bwMode="auto">
            <a:xfrm>
              <a:off x="8203812" y="4879827"/>
              <a:ext cx="50906" cy="50919"/>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79" name="Freeform 475">
              <a:extLst>
                <a:ext uri="{FF2B5EF4-FFF2-40B4-BE49-F238E27FC236}">
                  <a16:creationId xmlns:a16="http://schemas.microsoft.com/office/drawing/2014/main" id="{E5AC8C13-5A9C-EE4B-ACAF-C65706089767}"/>
                </a:ext>
              </a:extLst>
            </p:cNvPr>
            <p:cNvSpPr>
              <a:spLocks/>
            </p:cNvSpPr>
            <p:nvPr/>
          </p:nvSpPr>
          <p:spPr bwMode="auto">
            <a:xfrm>
              <a:off x="8149910" y="4798949"/>
              <a:ext cx="80854" cy="53914"/>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0" name="Freeform 476">
              <a:extLst>
                <a:ext uri="{FF2B5EF4-FFF2-40B4-BE49-F238E27FC236}">
                  <a16:creationId xmlns:a16="http://schemas.microsoft.com/office/drawing/2014/main" id="{1F35A328-FC41-4E47-BD0D-D64B540D61C3}"/>
                </a:ext>
              </a:extLst>
            </p:cNvPr>
            <p:cNvSpPr>
              <a:spLocks/>
            </p:cNvSpPr>
            <p:nvPr/>
          </p:nvSpPr>
          <p:spPr bwMode="auto">
            <a:xfrm>
              <a:off x="8072049" y="4763004"/>
              <a:ext cx="35935" cy="44933"/>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1" name="Freeform 477">
              <a:extLst>
                <a:ext uri="{FF2B5EF4-FFF2-40B4-BE49-F238E27FC236}">
                  <a16:creationId xmlns:a16="http://schemas.microsoft.com/office/drawing/2014/main" id="{1E9830CD-9A0A-1945-BF7C-001FF5BEA4AB}"/>
                </a:ext>
              </a:extLst>
            </p:cNvPr>
            <p:cNvSpPr>
              <a:spLocks/>
            </p:cNvSpPr>
            <p:nvPr/>
          </p:nvSpPr>
          <p:spPr bwMode="auto">
            <a:xfrm>
              <a:off x="8395464" y="5380050"/>
              <a:ext cx="140744" cy="104838"/>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2" name="Freeform 478">
              <a:extLst>
                <a:ext uri="{FF2B5EF4-FFF2-40B4-BE49-F238E27FC236}">
                  <a16:creationId xmlns:a16="http://schemas.microsoft.com/office/drawing/2014/main" id="{BBB40939-87E2-494D-80F2-73744BD70530}"/>
                </a:ext>
              </a:extLst>
            </p:cNvPr>
            <p:cNvSpPr>
              <a:spLocks/>
            </p:cNvSpPr>
            <p:nvPr/>
          </p:nvSpPr>
          <p:spPr bwMode="auto">
            <a:xfrm>
              <a:off x="8772784" y="6048016"/>
              <a:ext cx="98823" cy="122812"/>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3" name="Freeform 479">
              <a:extLst>
                <a:ext uri="{FF2B5EF4-FFF2-40B4-BE49-F238E27FC236}">
                  <a16:creationId xmlns:a16="http://schemas.microsoft.com/office/drawing/2014/main" id="{1342D8D4-DE17-5A43-BB83-A4CEF82AB354}"/>
                </a:ext>
              </a:extLst>
            </p:cNvPr>
            <p:cNvSpPr>
              <a:spLocks/>
            </p:cNvSpPr>
            <p:nvPr/>
          </p:nvSpPr>
          <p:spPr bwMode="auto">
            <a:xfrm>
              <a:off x="8799736" y="6161842"/>
              <a:ext cx="227585" cy="266588"/>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4" name="Freeform 480">
              <a:extLst>
                <a:ext uri="{FF2B5EF4-FFF2-40B4-BE49-F238E27FC236}">
                  <a16:creationId xmlns:a16="http://schemas.microsoft.com/office/drawing/2014/main" id="{9AA857B7-6928-2842-8C68-1980A70FF691}"/>
                </a:ext>
              </a:extLst>
            </p:cNvPr>
            <p:cNvSpPr>
              <a:spLocks/>
            </p:cNvSpPr>
            <p:nvPr/>
          </p:nvSpPr>
          <p:spPr bwMode="auto">
            <a:xfrm>
              <a:off x="8500278" y="6356540"/>
              <a:ext cx="344379" cy="335480"/>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5" name="Freeform 481">
              <a:extLst>
                <a:ext uri="{FF2B5EF4-FFF2-40B4-BE49-F238E27FC236}">
                  <a16:creationId xmlns:a16="http://schemas.microsoft.com/office/drawing/2014/main" id="{ABE7219C-BE58-D740-96FA-122490314495}"/>
                </a:ext>
              </a:extLst>
            </p:cNvPr>
            <p:cNvSpPr>
              <a:spLocks/>
            </p:cNvSpPr>
            <p:nvPr/>
          </p:nvSpPr>
          <p:spPr bwMode="auto">
            <a:xfrm>
              <a:off x="8554179" y="6692022"/>
              <a:ext cx="17969" cy="1797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6" name="Freeform 482">
              <a:extLst>
                <a:ext uri="{FF2B5EF4-FFF2-40B4-BE49-F238E27FC236}">
                  <a16:creationId xmlns:a16="http://schemas.microsoft.com/office/drawing/2014/main" id="{139FDF41-E526-C843-98CB-4B8BC244F0B6}"/>
                </a:ext>
              </a:extLst>
            </p:cNvPr>
            <p:cNvSpPr>
              <a:spLocks/>
            </p:cNvSpPr>
            <p:nvPr/>
          </p:nvSpPr>
          <p:spPr bwMode="auto">
            <a:xfrm>
              <a:off x="7545003" y="6365528"/>
              <a:ext cx="167698" cy="15875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7" name="Freeform 483">
              <a:extLst>
                <a:ext uri="{FF2B5EF4-FFF2-40B4-BE49-F238E27FC236}">
                  <a16:creationId xmlns:a16="http://schemas.microsoft.com/office/drawing/2014/main" id="{C78074AC-81E1-734D-A388-5BEC92922481}"/>
                </a:ext>
              </a:extLst>
            </p:cNvPr>
            <p:cNvSpPr>
              <a:spLocks/>
            </p:cNvSpPr>
            <p:nvPr/>
          </p:nvSpPr>
          <p:spPr bwMode="auto">
            <a:xfrm>
              <a:off x="7676763" y="6320597"/>
              <a:ext cx="26950" cy="44933"/>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8" name="Freeform 484">
              <a:extLst>
                <a:ext uri="{FF2B5EF4-FFF2-40B4-BE49-F238E27FC236}">
                  <a16:creationId xmlns:a16="http://schemas.microsoft.com/office/drawing/2014/main" id="{2F96FB13-B63D-2849-97F4-DF2CF82055CA}"/>
                </a:ext>
              </a:extLst>
            </p:cNvPr>
            <p:cNvSpPr>
              <a:spLocks/>
            </p:cNvSpPr>
            <p:nvPr/>
          </p:nvSpPr>
          <p:spPr bwMode="auto">
            <a:xfrm>
              <a:off x="7500084" y="6320597"/>
              <a:ext cx="17969" cy="1797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89" name="Freeform 485">
              <a:extLst>
                <a:ext uri="{FF2B5EF4-FFF2-40B4-BE49-F238E27FC236}">
                  <a16:creationId xmlns:a16="http://schemas.microsoft.com/office/drawing/2014/main" id="{6D9ED022-BD56-CC4A-9FFA-273FC9247B30}"/>
                </a:ext>
              </a:extLst>
            </p:cNvPr>
            <p:cNvSpPr>
              <a:spLocks/>
            </p:cNvSpPr>
            <p:nvPr/>
          </p:nvSpPr>
          <p:spPr bwMode="auto">
            <a:xfrm>
              <a:off x="4763026" y="4041121"/>
              <a:ext cx="95825" cy="15875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0" name="Freeform 486">
              <a:extLst>
                <a:ext uri="{FF2B5EF4-FFF2-40B4-BE49-F238E27FC236}">
                  <a16:creationId xmlns:a16="http://schemas.microsoft.com/office/drawing/2014/main" id="{B350D56C-33BD-714E-9C1F-A16BC87CAB19}"/>
                </a:ext>
              </a:extLst>
            </p:cNvPr>
            <p:cNvSpPr>
              <a:spLocks/>
            </p:cNvSpPr>
            <p:nvPr/>
          </p:nvSpPr>
          <p:spPr bwMode="auto">
            <a:xfrm>
              <a:off x="3145949" y="4993649"/>
              <a:ext cx="317427" cy="61404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1" name="Freeform 487">
              <a:extLst>
                <a:ext uri="{FF2B5EF4-FFF2-40B4-BE49-F238E27FC236}">
                  <a16:creationId xmlns:a16="http://schemas.microsoft.com/office/drawing/2014/main" id="{9CB7F89F-D790-4848-AC01-6D85849B1E77}"/>
                </a:ext>
              </a:extLst>
            </p:cNvPr>
            <p:cNvSpPr>
              <a:spLocks/>
            </p:cNvSpPr>
            <p:nvPr/>
          </p:nvSpPr>
          <p:spPr bwMode="auto">
            <a:xfrm>
              <a:off x="3849677" y="689302"/>
              <a:ext cx="95825" cy="71888"/>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2" name="Freeform 488">
              <a:extLst>
                <a:ext uri="{FF2B5EF4-FFF2-40B4-BE49-F238E27FC236}">
                  <a16:creationId xmlns:a16="http://schemas.microsoft.com/office/drawing/2014/main" id="{AC13D44B-50F8-F84E-9D49-6F5588145BAB}"/>
                </a:ext>
              </a:extLst>
            </p:cNvPr>
            <p:cNvSpPr>
              <a:spLocks/>
            </p:cNvSpPr>
            <p:nvPr/>
          </p:nvSpPr>
          <p:spPr bwMode="auto">
            <a:xfrm>
              <a:off x="3391504" y="743219"/>
              <a:ext cx="95825" cy="86864"/>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3" name="Freeform 489">
              <a:extLst>
                <a:ext uri="{FF2B5EF4-FFF2-40B4-BE49-F238E27FC236}">
                  <a16:creationId xmlns:a16="http://schemas.microsoft.com/office/drawing/2014/main" id="{D97A103C-86BD-A345-9C57-6636B6DE24C2}"/>
                </a:ext>
              </a:extLst>
            </p:cNvPr>
            <p:cNvSpPr>
              <a:spLocks/>
            </p:cNvSpPr>
            <p:nvPr/>
          </p:nvSpPr>
          <p:spPr bwMode="auto">
            <a:xfrm>
              <a:off x="4349773" y="443681"/>
              <a:ext cx="77859" cy="44933"/>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4" name="Freeform 490">
              <a:extLst>
                <a:ext uri="{FF2B5EF4-FFF2-40B4-BE49-F238E27FC236}">
                  <a16:creationId xmlns:a16="http://schemas.microsoft.com/office/drawing/2014/main" id="{64422097-C4C1-C347-BDC6-58EFCCB37E54}"/>
                </a:ext>
              </a:extLst>
            </p:cNvPr>
            <p:cNvSpPr>
              <a:spLocks/>
            </p:cNvSpPr>
            <p:nvPr/>
          </p:nvSpPr>
          <p:spPr bwMode="auto">
            <a:xfrm>
              <a:off x="6104603" y="356817"/>
              <a:ext cx="86842" cy="41936"/>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5" name="Freeform 491">
              <a:extLst>
                <a:ext uri="{FF2B5EF4-FFF2-40B4-BE49-F238E27FC236}">
                  <a16:creationId xmlns:a16="http://schemas.microsoft.com/office/drawing/2014/main" id="{0FD80572-6387-CE44-9BA8-E0370C51A5C0}"/>
                </a:ext>
              </a:extLst>
            </p:cNvPr>
            <p:cNvSpPr>
              <a:spLocks/>
            </p:cNvSpPr>
            <p:nvPr/>
          </p:nvSpPr>
          <p:spPr bwMode="auto">
            <a:xfrm>
              <a:off x="5218204" y="-278201"/>
              <a:ext cx="53902" cy="1797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6" name="Freeform 492">
              <a:extLst>
                <a:ext uri="{FF2B5EF4-FFF2-40B4-BE49-F238E27FC236}">
                  <a16:creationId xmlns:a16="http://schemas.microsoft.com/office/drawing/2014/main" id="{804F8FE4-64E7-364E-B39A-1161713D7C8F}"/>
                </a:ext>
              </a:extLst>
            </p:cNvPr>
            <p:cNvSpPr>
              <a:spLocks/>
            </p:cNvSpPr>
            <p:nvPr/>
          </p:nvSpPr>
          <p:spPr bwMode="auto">
            <a:xfrm>
              <a:off x="4727093" y="479629"/>
              <a:ext cx="50906" cy="35945"/>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7" name="Freeform 493">
              <a:extLst>
                <a:ext uri="{FF2B5EF4-FFF2-40B4-BE49-F238E27FC236}">
                  <a16:creationId xmlns:a16="http://schemas.microsoft.com/office/drawing/2014/main" id="{3BA23734-4C96-E74A-94E7-81B8E8A02316}"/>
                </a:ext>
              </a:extLst>
            </p:cNvPr>
            <p:cNvSpPr>
              <a:spLocks/>
            </p:cNvSpPr>
            <p:nvPr/>
          </p:nvSpPr>
          <p:spPr bwMode="auto">
            <a:xfrm>
              <a:off x="1672607" y="2441595"/>
              <a:ext cx="50906" cy="95850"/>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8" name="Freeform 494">
              <a:extLst>
                <a:ext uri="{FF2B5EF4-FFF2-40B4-BE49-F238E27FC236}">
                  <a16:creationId xmlns:a16="http://schemas.microsoft.com/office/drawing/2014/main" id="{BCBBDA1E-94B0-3D4A-9905-621B4EFED5E1}"/>
                </a:ext>
              </a:extLst>
            </p:cNvPr>
            <p:cNvSpPr>
              <a:spLocks/>
            </p:cNvSpPr>
            <p:nvPr/>
          </p:nvSpPr>
          <p:spPr bwMode="auto">
            <a:xfrm>
              <a:off x="1654638" y="2528461"/>
              <a:ext cx="77859" cy="131795"/>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99" name="Freeform 495">
              <a:extLst>
                <a:ext uri="{FF2B5EF4-FFF2-40B4-BE49-F238E27FC236}">
                  <a16:creationId xmlns:a16="http://schemas.microsoft.com/office/drawing/2014/main" id="{7AED2CBA-B0A6-8C47-A6AC-F992C9AD516B}"/>
                </a:ext>
              </a:extLst>
            </p:cNvPr>
            <p:cNvSpPr>
              <a:spLocks/>
            </p:cNvSpPr>
            <p:nvPr/>
          </p:nvSpPr>
          <p:spPr bwMode="auto">
            <a:xfrm>
              <a:off x="1837312" y="2687214"/>
              <a:ext cx="140744" cy="86864"/>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0" name="Freeform 496">
              <a:extLst>
                <a:ext uri="{FF2B5EF4-FFF2-40B4-BE49-F238E27FC236}">
                  <a16:creationId xmlns:a16="http://schemas.microsoft.com/office/drawing/2014/main" id="{C894EA47-A538-E149-8BF1-ADD411CD68ED}"/>
                </a:ext>
              </a:extLst>
            </p:cNvPr>
            <p:cNvSpPr>
              <a:spLocks/>
            </p:cNvSpPr>
            <p:nvPr/>
          </p:nvSpPr>
          <p:spPr bwMode="auto">
            <a:xfrm>
              <a:off x="2672802" y="2810025"/>
              <a:ext cx="113794" cy="62902"/>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1" name="Freeform 497">
              <a:extLst>
                <a:ext uri="{FF2B5EF4-FFF2-40B4-BE49-F238E27FC236}">
                  <a16:creationId xmlns:a16="http://schemas.microsoft.com/office/drawing/2014/main" id="{01EF31E0-A4EC-3B41-8759-E1B8F173141A}"/>
                </a:ext>
              </a:extLst>
            </p:cNvPr>
            <p:cNvSpPr>
              <a:spLocks/>
            </p:cNvSpPr>
            <p:nvPr/>
          </p:nvSpPr>
          <p:spPr bwMode="auto">
            <a:xfrm>
              <a:off x="2295483" y="2819011"/>
              <a:ext cx="131760" cy="35945"/>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2" name="Freeform 498">
              <a:extLst>
                <a:ext uri="{FF2B5EF4-FFF2-40B4-BE49-F238E27FC236}">
                  <a16:creationId xmlns:a16="http://schemas.microsoft.com/office/drawing/2014/main" id="{A0B0B8D3-1A00-3145-9FE9-BAAC1293AA64}"/>
                </a:ext>
              </a:extLst>
            </p:cNvPr>
            <p:cNvSpPr>
              <a:spLocks/>
            </p:cNvSpPr>
            <p:nvPr/>
          </p:nvSpPr>
          <p:spPr bwMode="auto">
            <a:xfrm>
              <a:off x="2232598" y="1525010"/>
              <a:ext cx="62887" cy="62902"/>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3" name="Freeform 499">
              <a:extLst>
                <a:ext uri="{FF2B5EF4-FFF2-40B4-BE49-F238E27FC236}">
                  <a16:creationId xmlns:a16="http://schemas.microsoft.com/office/drawing/2014/main" id="{9523B66F-ABD4-3C47-A23A-7FC8CD08A995}"/>
                </a:ext>
              </a:extLst>
            </p:cNvPr>
            <p:cNvSpPr>
              <a:spLocks/>
            </p:cNvSpPr>
            <p:nvPr/>
          </p:nvSpPr>
          <p:spPr bwMode="auto">
            <a:xfrm>
              <a:off x="2241581" y="1501049"/>
              <a:ext cx="44919" cy="23962"/>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4" name="Freeform 500">
              <a:extLst>
                <a:ext uri="{FF2B5EF4-FFF2-40B4-BE49-F238E27FC236}">
                  <a16:creationId xmlns:a16="http://schemas.microsoft.com/office/drawing/2014/main" id="{C76D6BCE-BCD4-4743-A25E-C4DC66E869A4}"/>
                </a:ext>
              </a:extLst>
            </p:cNvPr>
            <p:cNvSpPr>
              <a:spLocks/>
            </p:cNvSpPr>
            <p:nvPr/>
          </p:nvSpPr>
          <p:spPr bwMode="auto">
            <a:xfrm>
              <a:off x="2058909" y="1560953"/>
              <a:ext cx="50906" cy="86864"/>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5" name="Freeform 501">
              <a:extLst>
                <a:ext uri="{FF2B5EF4-FFF2-40B4-BE49-F238E27FC236}">
                  <a16:creationId xmlns:a16="http://schemas.microsoft.com/office/drawing/2014/main" id="{80ACDB36-3342-9F4F-AB9B-7C850A5D09EA}"/>
                </a:ext>
              </a:extLst>
            </p:cNvPr>
            <p:cNvSpPr>
              <a:spLocks/>
            </p:cNvSpPr>
            <p:nvPr/>
          </p:nvSpPr>
          <p:spPr bwMode="auto">
            <a:xfrm>
              <a:off x="2136773" y="1411187"/>
              <a:ext cx="35935" cy="35945"/>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6" name="Freeform 502">
              <a:extLst>
                <a:ext uri="{FF2B5EF4-FFF2-40B4-BE49-F238E27FC236}">
                  <a16:creationId xmlns:a16="http://schemas.microsoft.com/office/drawing/2014/main" id="{8A2F3690-BEEF-F04D-8471-1D65D53F490F}"/>
                </a:ext>
              </a:extLst>
            </p:cNvPr>
            <p:cNvSpPr>
              <a:spLocks/>
            </p:cNvSpPr>
            <p:nvPr/>
          </p:nvSpPr>
          <p:spPr bwMode="auto">
            <a:xfrm>
              <a:off x="1786403" y="1683762"/>
              <a:ext cx="50906" cy="8087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7" name="Freeform 503">
              <a:extLst>
                <a:ext uri="{FF2B5EF4-FFF2-40B4-BE49-F238E27FC236}">
                  <a16:creationId xmlns:a16="http://schemas.microsoft.com/office/drawing/2014/main" id="{DF7675CA-BE68-EA4F-926E-2CCA13F128BF}"/>
                </a:ext>
              </a:extLst>
            </p:cNvPr>
            <p:cNvSpPr>
              <a:spLocks/>
            </p:cNvSpPr>
            <p:nvPr/>
          </p:nvSpPr>
          <p:spPr bwMode="auto">
            <a:xfrm>
              <a:off x="1723518" y="1701736"/>
              <a:ext cx="71868" cy="71888"/>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8" name="Freeform 504">
              <a:extLst>
                <a:ext uri="{FF2B5EF4-FFF2-40B4-BE49-F238E27FC236}">
                  <a16:creationId xmlns:a16="http://schemas.microsoft.com/office/drawing/2014/main" id="{F8F3D503-0978-E542-94F6-7F2602B63951}"/>
                </a:ext>
              </a:extLst>
            </p:cNvPr>
            <p:cNvSpPr>
              <a:spLocks/>
            </p:cNvSpPr>
            <p:nvPr/>
          </p:nvSpPr>
          <p:spPr bwMode="auto">
            <a:xfrm>
              <a:off x="1409084" y="2609335"/>
              <a:ext cx="41923" cy="32950"/>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09" name="Freeform 505">
              <a:extLst>
                <a:ext uri="{FF2B5EF4-FFF2-40B4-BE49-F238E27FC236}">
                  <a16:creationId xmlns:a16="http://schemas.microsoft.com/office/drawing/2014/main" id="{F11CF033-0304-1B46-89C6-45B5FDD34034}"/>
                </a:ext>
              </a:extLst>
            </p:cNvPr>
            <p:cNvSpPr>
              <a:spLocks/>
            </p:cNvSpPr>
            <p:nvPr/>
          </p:nvSpPr>
          <p:spPr bwMode="auto">
            <a:xfrm>
              <a:off x="977860" y="1533996"/>
              <a:ext cx="53902" cy="53914"/>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0" name="Freeform 506">
              <a:extLst>
                <a:ext uri="{FF2B5EF4-FFF2-40B4-BE49-F238E27FC236}">
                  <a16:creationId xmlns:a16="http://schemas.microsoft.com/office/drawing/2014/main" id="{FB24CD0B-3166-7B4C-B955-EB72D6CC6864}"/>
                </a:ext>
              </a:extLst>
            </p:cNvPr>
            <p:cNvSpPr>
              <a:spLocks/>
            </p:cNvSpPr>
            <p:nvPr/>
          </p:nvSpPr>
          <p:spPr bwMode="auto">
            <a:xfrm>
              <a:off x="1004815" y="1596898"/>
              <a:ext cx="26950" cy="26957"/>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1" name="Freeform 507">
              <a:extLst>
                <a:ext uri="{FF2B5EF4-FFF2-40B4-BE49-F238E27FC236}">
                  <a16:creationId xmlns:a16="http://schemas.microsoft.com/office/drawing/2014/main" id="{0FC31001-363F-124B-9D7D-80A72F1F3CF2}"/>
                </a:ext>
              </a:extLst>
            </p:cNvPr>
            <p:cNvSpPr>
              <a:spLocks/>
            </p:cNvSpPr>
            <p:nvPr/>
          </p:nvSpPr>
          <p:spPr bwMode="auto">
            <a:xfrm>
              <a:off x="1031767" y="1623858"/>
              <a:ext cx="14974" cy="898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2" name="Freeform 508">
              <a:extLst>
                <a:ext uri="{FF2B5EF4-FFF2-40B4-BE49-F238E27FC236}">
                  <a16:creationId xmlns:a16="http://schemas.microsoft.com/office/drawing/2014/main" id="{110CB699-011A-EE4E-B993-0E22F1C65BC4}"/>
                </a:ext>
              </a:extLst>
            </p:cNvPr>
            <p:cNvSpPr>
              <a:spLocks/>
            </p:cNvSpPr>
            <p:nvPr/>
          </p:nvSpPr>
          <p:spPr bwMode="auto">
            <a:xfrm>
              <a:off x="1031767" y="1647822"/>
              <a:ext cx="8983" cy="1797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3" name="Freeform 509">
              <a:extLst>
                <a:ext uri="{FF2B5EF4-FFF2-40B4-BE49-F238E27FC236}">
                  <a16:creationId xmlns:a16="http://schemas.microsoft.com/office/drawing/2014/main" id="{08430645-FD37-8C4E-AD76-1F2396D48F57}"/>
                </a:ext>
              </a:extLst>
            </p:cNvPr>
            <p:cNvSpPr>
              <a:spLocks/>
            </p:cNvSpPr>
            <p:nvPr/>
          </p:nvSpPr>
          <p:spPr bwMode="auto">
            <a:xfrm>
              <a:off x="1031767" y="1665794"/>
              <a:ext cx="14974" cy="898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4" name="Freeform 510">
              <a:extLst>
                <a:ext uri="{FF2B5EF4-FFF2-40B4-BE49-F238E27FC236}">
                  <a16:creationId xmlns:a16="http://schemas.microsoft.com/office/drawing/2014/main" id="{4A379002-F1D7-9043-857F-9C17D498B26D}"/>
                </a:ext>
              </a:extLst>
            </p:cNvPr>
            <p:cNvSpPr>
              <a:spLocks/>
            </p:cNvSpPr>
            <p:nvPr/>
          </p:nvSpPr>
          <p:spPr bwMode="auto">
            <a:xfrm>
              <a:off x="1100640" y="1797589"/>
              <a:ext cx="8983" cy="1797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5" name="Freeform 511">
              <a:extLst>
                <a:ext uri="{FF2B5EF4-FFF2-40B4-BE49-F238E27FC236}">
                  <a16:creationId xmlns:a16="http://schemas.microsoft.com/office/drawing/2014/main" id="{2A079BF2-F178-CE44-AB7C-B3A1B36C6F1D}"/>
                </a:ext>
              </a:extLst>
            </p:cNvPr>
            <p:cNvSpPr>
              <a:spLocks/>
            </p:cNvSpPr>
            <p:nvPr/>
          </p:nvSpPr>
          <p:spPr bwMode="auto">
            <a:xfrm>
              <a:off x="1232405" y="1402201"/>
              <a:ext cx="17969" cy="35945"/>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6" name="Freeform 512">
              <a:extLst>
                <a:ext uri="{FF2B5EF4-FFF2-40B4-BE49-F238E27FC236}">
                  <a16:creationId xmlns:a16="http://schemas.microsoft.com/office/drawing/2014/main" id="{2C7CEFF2-CF16-464A-8211-56BB9B8AC0FB}"/>
                </a:ext>
              </a:extLst>
            </p:cNvPr>
            <p:cNvSpPr>
              <a:spLocks/>
            </p:cNvSpPr>
            <p:nvPr/>
          </p:nvSpPr>
          <p:spPr bwMode="auto">
            <a:xfrm>
              <a:off x="-1936991" y="6936870"/>
              <a:ext cx="104811" cy="53914"/>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7" name="Freeform 513">
              <a:extLst>
                <a:ext uri="{FF2B5EF4-FFF2-40B4-BE49-F238E27FC236}">
                  <a16:creationId xmlns:a16="http://schemas.microsoft.com/office/drawing/2014/main" id="{7BEB34BB-0ED9-954A-AD4C-DA7E4BF22A9A}"/>
                </a:ext>
              </a:extLst>
            </p:cNvPr>
            <p:cNvSpPr>
              <a:spLocks/>
            </p:cNvSpPr>
            <p:nvPr/>
          </p:nvSpPr>
          <p:spPr bwMode="auto">
            <a:xfrm>
              <a:off x="-1945977" y="6990784"/>
              <a:ext cx="77859" cy="53914"/>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8" name="Freeform 514">
              <a:extLst>
                <a:ext uri="{FF2B5EF4-FFF2-40B4-BE49-F238E27FC236}">
                  <a16:creationId xmlns:a16="http://schemas.microsoft.com/office/drawing/2014/main" id="{948F9082-880D-704A-85E8-1277C80CF094}"/>
                </a:ext>
              </a:extLst>
            </p:cNvPr>
            <p:cNvSpPr>
              <a:spLocks/>
            </p:cNvSpPr>
            <p:nvPr/>
          </p:nvSpPr>
          <p:spPr bwMode="auto">
            <a:xfrm>
              <a:off x="-1954955" y="6921894"/>
              <a:ext cx="68875" cy="41936"/>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19" name="Freeform 515">
              <a:extLst>
                <a:ext uri="{FF2B5EF4-FFF2-40B4-BE49-F238E27FC236}">
                  <a16:creationId xmlns:a16="http://schemas.microsoft.com/office/drawing/2014/main" id="{4A408C40-FDA0-C241-974C-49AC8B61BFAD}"/>
                </a:ext>
              </a:extLst>
            </p:cNvPr>
            <p:cNvSpPr>
              <a:spLocks/>
            </p:cNvSpPr>
            <p:nvPr/>
          </p:nvSpPr>
          <p:spPr bwMode="auto">
            <a:xfrm>
              <a:off x="-1990890" y="6954841"/>
              <a:ext cx="71868" cy="44933"/>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0" name="Freeform 516">
              <a:extLst>
                <a:ext uri="{FF2B5EF4-FFF2-40B4-BE49-F238E27FC236}">
                  <a16:creationId xmlns:a16="http://schemas.microsoft.com/office/drawing/2014/main" id="{64292CF3-C011-5348-B222-F0637589D3C4}"/>
                </a:ext>
              </a:extLst>
            </p:cNvPr>
            <p:cNvSpPr>
              <a:spLocks/>
            </p:cNvSpPr>
            <p:nvPr/>
          </p:nvSpPr>
          <p:spPr bwMode="auto">
            <a:xfrm>
              <a:off x="-2008859" y="6894932"/>
              <a:ext cx="26950" cy="26957"/>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1" name="Freeform 517">
              <a:extLst>
                <a:ext uri="{FF2B5EF4-FFF2-40B4-BE49-F238E27FC236}">
                  <a16:creationId xmlns:a16="http://schemas.microsoft.com/office/drawing/2014/main" id="{78338DB4-0EEA-AA4A-9355-85C8422A45ED}"/>
                </a:ext>
              </a:extLst>
            </p:cNvPr>
            <p:cNvSpPr>
              <a:spLocks/>
            </p:cNvSpPr>
            <p:nvPr/>
          </p:nvSpPr>
          <p:spPr bwMode="auto">
            <a:xfrm>
              <a:off x="-2008859" y="6823044"/>
              <a:ext cx="62887" cy="62902"/>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2" name="Freeform 518">
              <a:extLst>
                <a:ext uri="{FF2B5EF4-FFF2-40B4-BE49-F238E27FC236}">
                  <a16:creationId xmlns:a16="http://schemas.microsoft.com/office/drawing/2014/main" id="{1C3E7B2C-39F2-8B46-B15A-E635398CC4C5}"/>
                </a:ext>
              </a:extLst>
            </p:cNvPr>
            <p:cNvSpPr>
              <a:spLocks/>
            </p:cNvSpPr>
            <p:nvPr/>
          </p:nvSpPr>
          <p:spPr bwMode="auto">
            <a:xfrm>
              <a:off x="-2017845" y="6709220"/>
              <a:ext cx="44919" cy="9585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3" name="Freeform 519">
              <a:extLst>
                <a:ext uri="{FF2B5EF4-FFF2-40B4-BE49-F238E27FC236}">
                  <a16:creationId xmlns:a16="http://schemas.microsoft.com/office/drawing/2014/main" id="{265ADE51-894E-824C-9471-94D6FC394447}"/>
                </a:ext>
              </a:extLst>
            </p:cNvPr>
            <p:cNvSpPr>
              <a:spLocks/>
            </p:cNvSpPr>
            <p:nvPr/>
          </p:nvSpPr>
          <p:spPr bwMode="auto">
            <a:xfrm>
              <a:off x="-2026825" y="6787101"/>
              <a:ext cx="26950" cy="53914"/>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4" name="Freeform 520">
              <a:extLst>
                <a:ext uri="{FF2B5EF4-FFF2-40B4-BE49-F238E27FC236}">
                  <a16:creationId xmlns:a16="http://schemas.microsoft.com/office/drawing/2014/main" id="{19363DCF-C188-6E46-806B-3A5D7ED9DD4E}"/>
                </a:ext>
              </a:extLst>
            </p:cNvPr>
            <p:cNvSpPr>
              <a:spLocks/>
            </p:cNvSpPr>
            <p:nvPr/>
          </p:nvSpPr>
          <p:spPr bwMode="auto">
            <a:xfrm>
              <a:off x="-2026825" y="6673278"/>
              <a:ext cx="44919" cy="62902"/>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5" name="Freeform 521">
              <a:extLst>
                <a:ext uri="{FF2B5EF4-FFF2-40B4-BE49-F238E27FC236}">
                  <a16:creationId xmlns:a16="http://schemas.microsoft.com/office/drawing/2014/main" id="{20F154AA-27C4-164B-9797-F1FB48483703}"/>
                </a:ext>
              </a:extLst>
            </p:cNvPr>
            <p:cNvSpPr>
              <a:spLocks/>
            </p:cNvSpPr>
            <p:nvPr/>
          </p:nvSpPr>
          <p:spPr bwMode="auto">
            <a:xfrm>
              <a:off x="-1981907" y="6499544"/>
              <a:ext cx="44919" cy="41936"/>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6" name="Freeform 522">
              <a:extLst>
                <a:ext uri="{FF2B5EF4-FFF2-40B4-BE49-F238E27FC236}">
                  <a16:creationId xmlns:a16="http://schemas.microsoft.com/office/drawing/2014/main" id="{F1EF8FDF-9BBD-E744-BA8E-4B0F800F3AB0}"/>
                </a:ext>
              </a:extLst>
            </p:cNvPr>
            <p:cNvSpPr>
              <a:spLocks/>
            </p:cNvSpPr>
            <p:nvPr/>
          </p:nvSpPr>
          <p:spPr bwMode="auto">
            <a:xfrm>
              <a:off x="-1972924" y="6340790"/>
              <a:ext cx="53902" cy="9585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7" name="Freeform 523">
              <a:extLst>
                <a:ext uri="{FF2B5EF4-FFF2-40B4-BE49-F238E27FC236}">
                  <a16:creationId xmlns:a16="http://schemas.microsoft.com/office/drawing/2014/main" id="{D64B7F25-FFFB-684C-82BE-A32FA9B5EDAA}"/>
                </a:ext>
              </a:extLst>
            </p:cNvPr>
            <p:cNvSpPr>
              <a:spLocks/>
            </p:cNvSpPr>
            <p:nvPr/>
          </p:nvSpPr>
          <p:spPr bwMode="auto">
            <a:xfrm>
              <a:off x="-1796242" y="3848643"/>
              <a:ext cx="41923" cy="3594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8" name="Freeform 524">
              <a:extLst>
                <a:ext uri="{FF2B5EF4-FFF2-40B4-BE49-F238E27FC236}">
                  <a16:creationId xmlns:a16="http://schemas.microsoft.com/office/drawing/2014/main" id="{FB9D3DC5-D29F-C347-855D-4408500DFFED}"/>
                </a:ext>
              </a:extLst>
            </p:cNvPr>
            <p:cNvSpPr>
              <a:spLocks/>
            </p:cNvSpPr>
            <p:nvPr/>
          </p:nvSpPr>
          <p:spPr bwMode="auto">
            <a:xfrm>
              <a:off x="-1418925" y="3902560"/>
              <a:ext cx="50906" cy="6889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29" name="Freeform 525">
              <a:extLst>
                <a:ext uri="{FF2B5EF4-FFF2-40B4-BE49-F238E27FC236}">
                  <a16:creationId xmlns:a16="http://schemas.microsoft.com/office/drawing/2014/main" id="{332FDC05-76BA-6B47-AA1A-89844AA42CAC}"/>
                </a:ext>
              </a:extLst>
            </p:cNvPr>
            <p:cNvSpPr>
              <a:spLocks/>
            </p:cNvSpPr>
            <p:nvPr/>
          </p:nvSpPr>
          <p:spPr bwMode="auto">
            <a:xfrm>
              <a:off x="-936795" y="4378826"/>
              <a:ext cx="122780" cy="113824"/>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0" name="Freeform 526">
              <a:extLst>
                <a:ext uri="{FF2B5EF4-FFF2-40B4-BE49-F238E27FC236}">
                  <a16:creationId xmlns:a16="http://schemas.microsoft.com/office/drawing/2014/main" id="{3D440FCD-B2B1-5D45-B704-4A53CD95BE11}"/>
                </a:ext>
              </a:extLst>
            </p:cNvPr>
            <p:cNvSpPr>
              <a:spLocks/>
            </p:cNvSpPr>
            <p:nvPr/>
          </p:nvSpPr>
          <p:spPr bwMode="auto">
            <a:xfrm>
              <a:off x="-1655496" y="3567079"/>
              <a:ext cx="86842" cy="3594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1" name="Freeform 527">
              <a:extLst>
                <a:ext uri="{FF2B5EF4-FFF2-40B4-BE49-F238E27FC236}">
                  <a16:creationId xmlns:a16="http://schemas.microsoft.com/office/drawing/2014/main" id="{11A4903D-B9FD-074B-B363-5ED16405E5A8}"/>
                </a:ext>
              </a:extLst>
            </p:cNvPr>
            <p:cNvSpPr>
              <a:spLocks/>
            </p:cNvSpPr>
            <p:nvPr/>
          </p:nvSpPr>
          <p:spPr bwMode="auto">
            <a:xfrm>
              <a:off x="-2149605" y="3558094"/>
              <a:ext cx="98823" cy="44933"/>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2" name="Freeform 528">
              <a:extLst>
                <a:ext uri="{FF2B5EF4-FFF2-40B4-BE49-F238E27FC236}">
                  <a16:creationId xmlns:a16="http://schemas.microsoft.com/office/drawing/2014/main" id="{49C1E17C-00FE-2843-8C51-254908430DB1}"/>
                </a:ext>
              </a:extLst>
            </p:cNvPr>
            <p:cNvSpPr>
              <a:spLocks/>
            </p:cNvSpPr>
            <p:nvPr/>
          </p:nvSpPr>
          <p:spPr bwMode="auto">
            <a:xfrm>
              <a:off x="-2419116" y="3357403"/>
              <a:ext cx="455178" cy="15875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3" name="Freeform 529">
              <a:extLst>
                <a:ext uri="{FF2B5EF4-FFF2-40B4-BE49-F238E27FC236}">
                  <a16:creationId xmlns:a16="http://schemas.microsoft.com/office/drawing/2014/main" id="{8270E6A2-157D-A24C-82A8-A2065D89DF83}"/>
                </a:ext>
              </a:extLst>
            </p:cNvPr>
            <p:cNvSpPr>
              <a:spLocks/>
            </p:cNvSpPr>
            <p:nvPr/>
          </p:nvSpPr>
          <p:spPr bwMode="auto">
            <a:xfrm>
              <a:off x="-2149605" y="3261551"/>
              <a:ext cx="35935" cy="32950"/>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4" name="Freeform 530">
              <a:extLst>
                <a:ext uri="{FF2B5EF4-FFF2-40B4-BE49-F238E27FC236}">
                  <a16:creationId xmlns:a16="http://schemas.microsoft.com/office/drawing/2014/main" id="{CECEE47D-B57B-2F4C-A5B1-7D9AB8501496}"/>
                </a:ext>
              </a:extLst>
            </p:cNvPr>
            <p:cNvSpPr>
              <a:spLocks/>
            </p:cNvSpPr>
            <p:nvPr/>
          </p:nvSpPr>
          <p:spPr bwMode="auto">
            <a:xfrm>
              <a:off x="-1928005" y="3444270"/>
              <a:ext cx="17969" cy="1797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5" name="Freeform 531">
              <a:extLst>
                <a:ext uri="{FF2B5EF4-FFF2-40B4-BE49-F238E27FC236}">
                  <a16:creationId xmlns:a16="http://schemas.microsoft.com/office/drawing/2014/main" id="{B057BB8C-F814-1546-B02A-79F223E779A7}"/>
                </a:ext>
              </a:extLst>
            </p:cNvPr>
            <p:cNvSpPr>
              <a:spLocks/>
            </p:cNvSpPr>
            <p:nvPr/>
          </p:nvSpPr>
          <p:spPr bwMode="auto">
            <a:xfrm>
              <a:off x="-1399841" y="2219938"/>
              <a:ext cx="50906" cy="89862"/>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6" name="Freeform 532">
              <a:extLst>
                <a:ext uri="{FF2B5EF4-FFF2-40B4-BE49-F238E27FC236}">
                  <a16:creationId xmlns:a16="http://schemas.microsoft.com/office/drawing/2014/main" id="{61D321CB-D0DB-B643-8813-4B351D5FDA60}"/>
                </a:ext>
              </a:extLst>
            </p:cNvPr>
            <p:cNvSpPr>
              <a:spLocks/>
            </p:cNvSpPr>
            <p:nvPr/>
          </p:nvSpPr>
          <p:spPr bwMode="auto">
            <a:xfrm>
              <a:off x="-1375886" y="2264869"/>
              <a:ext cx="62887" cy="3594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7" name="Freeform 533">
              <a:extLst>
                <a:ext uri="{FF2B5EF4-FFF2-40B4-BE49-F238E27FC236}">
                  <a16:creationId xmlns:a16="http://schemas.microsoft.com/office/drawing/2014/main" id="{B04191DD-A813-FA4C-B3D5-1D9645C326C3}"/>
                </a:ext>
              </a:extLst>
            </p:cNvPr>
            <p:cNvSpPr>
              <a:spLocks/>
            </p:cNvSpPr>
            <p:nvPr/>
          </p:nvSpPr>
          <p:spPr bwMode="auto">
            <a:xfrm>
              <a:off x="-1549575" y="2228921"/>
              <a:ext cx="131760" cy="62902"/>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8" name="Freeform 534">
              <a:extLst>
                <a:ext uri="{FF2B5EF4-FFF2-40B4-BE49-F238E27FC236}">
                  <a16:creationId xmlns:a16="http://schemas.microsoft.com/office/drawing/2014/main" id="{8B747D93-8BF0-8A4D-BFF3-419F7F9DF0BB}"/>
                </a:ext>
              </a:extLst>
            </p:cNvPr>
            <p:cNvSpPr>
              <a:spLocks/>
            </p:cNvSpPr>
            <p:nvPr/>
          </p:nvSpPr>
          <p:spPr bwMode="auto">
            <a:xfrm>
              <a:off x="-1522618" y="2055191"/>
              <a:ext cx="137748" cy="6889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39" name="Freeform 535">
              <a:extLst>
                <a:ext uri="{FF2B5EF4-FFF2-40B4-BE49-F238E27FC236}">
                  <a16:creationId xmlns:a16="http://schemas.microsoft.com/office/drawing/2014/main" id="{9582C59E-D178-CB40-A9FE-6E432EFA75EE}"/>
                </a:ext>
              </a:extLst>
            </p:cNvPr>
            <p:cNvSpPr>
              <a:spLocks/>
            </p:cNvSpPr>
            <p:nvPr/>
          </p:nvSpPr>
          <p:spPr bwMode="auto">
            <a:xfrm>
              <a:off x="-1304013" y="1965331"/>
              <a:ext cx="281492" cy="272578"/>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0" name="Freeform 536">
              <a:extLst>
                <a:ext uri="{FF2B5EF4-FFF2-40B4-BE49-F238E27FC236}">
                  <a16:creationId xmlns:a16="http://schemas.microsoft.com/office/drawing/2014/main" id="{1DA8BF97-A3ED-6E49-B30D-D9BCE4A95FD8}"/>
                </a:ext>
              </a:extLst>
            </p:cNvPr>
            <p:cNvSpPr>
              <a:spLocks/>
            </p:cNvSpPr>
            <p:nvPr/>
          </p:nvSpPr>
          <p:spPr bwMode="auto">
            <a:xfrm>
              <a:off x="-1076425" y="2160029"/>
              <a:ext cx="71868" cy="86864"/>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1" name="Freeform 537">
              <a:extLst>
                <a:ext uri="{FF2B5EF4-FFF2-40B4-BE49-F238E27FC236}">
                  <a16:creationId xmlns:a16="http://schemas.microsoft.com/office/drawing/2014/main" id="{9E74B03E-23FA-CE48-9748-9AAD3BE52C75}"/>
                </a:ext>
              </a:extLst>
            </p:cNvPr>
            <p:cNvSpPr>
              <a:spLocks/>
            </p:cNvSpPr>
            <p:nvPr/>
          </p:nvSpPr>
          <p:spPr bwMode="auto">
            <a:xfrm>
              <a:off x="-1567536" y="1315334"/>
              <a:ext cx="26950" cy="50919"/>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2" name="Freeform 538">
              <a:extLst>
                <a:ext uri="{FF2B5EF4-FFF2-40B4-BE49-F238E27FC236}">
                  <a16:creationId xmlns:a16="http://schemas.microsoft.com/office/drawing/2014/main" id="{B713927D-A752-E348-8DD1-1D0C6E331840}"/>
                </a:ext>
              </a:extLst>
            </p:cNvPr>
            <p:cNvSpPr>
              <a:spLocks/>
            </p:cNvSpPr>
            <p:nvPr/>
          </p:nvSpPr>
          <p:spPr bwMode="auto">
            <a:xfrm>
              <a:off x="-1699299" y="1402201"/>
              <a:ext cx="26950" cy="26957"/>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3" name="Freeform 539">
              <a:extLst>
                <a:ext uri="{FF2B5EF4-FFF2-40B4-BE49-F238E27FC236}">
                  <a16:creationId xmlns:a16="http://schemas.microsoft.com/office/drawing/2014/main" id="{90B7FA86-9F94-9442-B47D-C1CD4CBB42D6}"/>
                </a:ext>
              </a:extLst>
            </p:cNvPr>
            <p:cNvSpPr>
              <a:spLocks/>
            </p:cNvSpPr>
            <p:nvPr/>
          </p:nvSpPr>
          <p:spPr bwMode="auto">
            <a:xfrm>
              <a:off x="-2304206" y="1869479"/>
              <a:ext cx="59892" cy="3594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4" name="Freeform 540">
              <a:extLst>
                <a:ext uri="{FF2B5EF4-FFF2-40B4-BE49-F238E27FC236}">
                  <a16:creationId xmlns:a16="http://schemas.microsoft.com/office/drawing/2014/main" id="{30A294D3-BA66-694F-8C10-891AE18158F8}"/>
                </a:ext>
              </a:extLst>
            </p:cNvPr>
            <p:cNvSpPr>
              <a:spLocks/>
            </p:cNvSpPr>
            <p:nvPr/>
          </p:nvSpPr>
          <p:spPr bwMode="auto">
            <a:xfrm>
              <a:off x="-2208384" y="1656810"/>
              <a:ext cx="53902" cy="53914"/>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5" name="Freeform 541">
              <a:extLst>
                <a:ext uri="{FF2B5EF4-FFF2-40B4-BE49-F238E27FC236}">
                  <a16:creationId xmlns:a16="http://schemas.microsoft.com/office/drawing/2014/main" id="{39369E10-5F86-1C4D-92F8-5843D59D2DF5}"/>
                </a:ext>
              </a:extLst>
            </p:cNvPr>
            <p:cNvSpPr>
              <a:spLocks/>
            </p:cNvSpPr>
            <p:nvPr/>
          </p:nvSpPr>
          <p:spPr bwMode="auto">
            <a:xfrm>
              <a:off x="-2235333" y="1279389"/>
              <a:ext cx="53902" cy="62902"/>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6" name="Freeform 542">
              <a:extLst>
                <a:ext uri="{FF2B5EF4-FFF2-40B4-BE49-F238E27FC236}">
                  <a16:creationId xmlns:a16="http://schemas.microsoft.com/office/drawing/2014/main" id="{FCE6A2B5-326E-4F43-A883-9BFD961EB538}"/>
                </a:ext>
              </a:extLst>
            </p:cNvPr>
            <p:cNvSpPr>
              <a:spLocks/>
            </p:cNvSpPr>
            <p:nvPr/>
          </p:nvSpPr>
          <p:spPr bwMode="auto">
            <a:xfrm>
              <a:off x="-2385063" y="1243446"/>
              <a:ext cx="104811" cy="53914"/>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7" name="Freeform 543">
              <a:extLst>
                <a:ext uri="{FF2B5EF4-FFF2-40B4-BE49-F238E27FC236}">
                  <a16:creationId xmlns:a16="http://schemas.microsoft.com/office/drawing/2014/main" id="{DF0A72EB-A780-2843-8C71-8B7FCCA64C3A}"/>
                </a:ext>
              </a:extLst>
            </p:cNvPr>
            <p:cNvSpPr>
              <a:spLocks/>
            </p:cNvSpPr>
            <p:nvPr/>
          </p:nvSpPr>
          <p:spPr bwMode="auto">
            <a:xfrm>
              <a:off x="-2163463" y="1210496"/>
              <a:ext cx="59892" cy="2396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8" name="Freeform 544">
              <a:extLst>
                <a:ext uri="{FF2B5EF4-FFF2-40B4-BE49-F238E27FC236}">
                  <a16:creationId xmlns:a16="http://schemas.microsoft.com/office/drawing/2014/main" id="{A2D0B9D3-3176-CC45-915A-1C47C23729E4}"/>
                </a:ext>
              </a:extLst>
            </p:cNvPr>
            <p:cNvSpPr>
              <a:spLocks/>
            </p:cNvSpPr>
            <p:nvPr/>
          </p:nvSpPr>
          <p:spPr bwMode="auto">
            <a:xfrm>
              <a:off x="-2534792" y="1033771"/>
              <a:ext cx="299461" cy="209678"/>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49" name="Freeform 545">
              <a:extLst>
                <a:ext uri="{FF2B5EF4-FFF2-40B4-BE49-F238E27FC236}">
                  <a16:creationId xmlns:a16="http://schemas.microsoft.com/office/drawing/2014/main" id="{4637F383-6E3B-8E4F-85B5-461F77E4C362}"/>
                </a:ext>
              </a:extLst>
            </p:cNvPr>
            <p:cNvSpPr>
              <a:spLocks/>
            </p:cNvSpPr>
            <p:nvPr/>
          </p:nvSpPr>
          <p:spPr bwMode="auto">
            <a:xfrm>
              <a:off x="-2418000" y="1015794"/>
              <a:ext cx="59892" cy="44933"/>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0" name="Freeform 546">
              <a:extLst>
                <a:ext uri="{FF2B5EF4-FFF2-40B4-BE49-F238E27FC236}">
                  <a16:creationId xmlns:a16="http://schemas.microsoft.com/office/drawing/2014/main" id="{871D4DD7-737A-7B41-BD5D-658854B74138}"/>
                </a:ext>
              </a:extLst>
            </p:cNvPr>
            <p:cNvSpPr>
              <a:spLocks/>
            </p:cNvSpPr>
            <p:nvPr/>
          </p:nvSpPr>
          <p:spPr bwMode="auto">
            <a:xfrm>
              <a:off x="-2435972" y="1024782"/>
              <a:ext cx="32943" cy="44933"/>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1" name="Freeform 547">
              <a:extLst>
                <a:ext uri="{FF2B5EF4-FFF2-40B4-BE49-F238E27FC236}">
                  <a16:creationId xmlns:a16="http://schemas.microsoft.com/office/drawing/2014/main" id="{FB524305-FFE6-FC4E-9901-3E2071D0CACA}"/>
                </a:ext>
              </a:extLst>
            </p:cNvPr>
            <p:cNvSpPr>
              <a:spLocks/>
            </p:cNvSpPr>
            <p:nvPr/>
          </p:nvSpPr>
          <p:spPr bwMode="auto">
            <a:xfrm>
              <a:off x="-2516825" y="857045"/>
              <a:ext cx="26950" cy="53914"/>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2" name="Freeform 548">
              <a:extLst>
                <a:ext uri="{FF2B5EF4-FFF2-40B4-BE49-F238E27FC236}">
                  <a16:creationId xmlns:a16="http://schemas.microsoft.com/office/drawing/2014/main" id="{4FEAFABD-EC6F-654E-80C6-B988E8D635ED}"/>
                </a:ext>
              </a:extLst>
            </p:cNvPr>
            <p:cNvSpPr>
              <a:spLocks/>
            </p:cNvSpPr>
            <p:nvPr/>
          </p:nvSpPr>
          <p:spPr bwMode="auto">
            <a:xfrm>
              <a:off x="-2648588" y="398755"/>
              <a:ext cx="1263719" cy="925568"/>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3" name="Freeform 549">
              <a:extLst>
                <a:ext uri="{FF2B5EF4-FFF2-40B4-BE49-F238E27FC236}">
                  <a16:creationId xmlns:a16="http://schemas.microsoft.com/office/drawing/2014/main" id="{A1FFAB38-F08B-7B47-9A95-AF678C8B7DC4}"/>
                </a:ext>
              </a:extLst>
            </p:cNvPr>
            <p:cNvSpPr>
              <a:spLocks/>
            </p:cNvSpPr>
            <p:nvPr/>
          </p:nvSpPr>
          <p:spPr bwMode="auto">
            <a:xfrm>
              <a:off x="-1831064" y="1261420"/>
              <a:ext cx="53902" cy="1797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4" name="Freeform 550">
              <a:extLst>
                <a:ext uri="{FF2B5EF4-FFF2-40B4-BE49-F238E27FC236}">
                  <a16:creationId xmlns:a16="http://schemas.microsoft.com/office/drawing/2014/main" id="{255AB8AF-55C7-F349-B3E8-9FD61380564F}"/>
                </a:ext>
              </a:extLst>
            </p:cNvPr>
            <p:cNvSpPr>
              <a:spLocks/>
            </p:cNvSpPr>
            <p:nvPr/>
          </p:nvSpPr>
          <p:spPr bwMode="auto">
            <a:xfrm>
              <a:off x="-1989774" y="875019"/>
              <a:ext cx="71868" cy="1797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5" name="Freeform 551">
              <a:extLst>
                <a:ext uri="{FF2B5EF4-FFF2-40B4-BE49-F238E27FC236}">
                  <a16:creationId xmlns:a16="http://schemas.microsoft.com/office/drawing/2014/main" id="{AA2806B7-EB3C-3145-85C7-E0B4AF287C66}"/>
                </a:ext>
              </a:extLst>
            </p:cNvPr>
            <p:cNvSpPr>
              <a:spLocks/>
            </p:cNvSpPr>
            <p:nvPr/>
          </p:nvSpPr>
          <p:spPr bwMode="auto">
            <a:xfrm>
              <a:off x="-2094585" y="857045"/>
              <a:ext cx="104811" cy="86864"/>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6" name="Freeform 552">
              <a:extLst>
                <a:ext uri="{FF2B5EF4-FFF2-40B4-BE49-F238E27FC236}">
                  <a16:creationId xmlns:a16="http://schemas.microsoft.com/office/drawing/2014/main" id="{65C773CF-24D4-EA45-A79A-729FB3FC49D4}"/>
                </a:ext>
              </a:extLst>
            </p:cNvPr>
            <p:cNvSpPr>
              <a:spLocks/>
            </p:cNvSpPr>
            <p:nvPr/>
          </p:nvSpPr>
          <p:spPr bwMode="auto">
            <a:xfrm>
              <a:off x="-2190415" y="779164"/>
              <a:ext cx="59892" cy="32950"/>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7" name="Freeform 553">
              <a:extLst>
                <a:ext uri="{FF2B5EF4-FFF2-40B4-BE49-F238E27FC236}">
                  <a16:creationId xmlns:a16="http://schemas.microsoft.com/office/drawing/2014/main" id="{B997ABEB-E906-FB47-B1B3-72B9DD3CE284}"/>
                </a:ext>
              </a:extLst>
            </p:cNvPr>
            <p:cNvSpPr>
              <a:spLocks/>
            </p:cNvSpPr>
            <p:nvPr/>
          </p:nvSpPr>
          <p:spPr bwMode="auto">
            <a:xfrm>
              <a:off x="-2103568" y="770176"/>
              <a:ext cx="53902" cy="26957"/>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8" name="Freeform 554">
              <a:extLst>
                <a:ext uri="{FF2B5EF4-FFF2-40B4-BE49-F238E27FC236}">
                  <a16:creationId xmlns:a16="http://schemas.microsoft.com/office/drawing/2014/main" id="{18AE3A41-7884-5D43-8F80-6FA8802AF554}"/>
                </a:ext>
              </a:extLst>
            </p:cNvPr>
            <p:cNvSpPr>
              <a:spLocks/>
            </p:cNvSpPr>
            <p:nvPr/>
          </p:nvSpPr>
          <p:spPr bwMode="auto">
            <a:xfrm>
              <a:off x="-2154480" y="752207"/>
              <a:ext cx="41923" cy="1797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59" name="Freeform 555">
              <a:extLst>
                <a:ext uri="{FF2B5EF4-FFF2-40B4-BE49-F238E27FC236}">
                  <a16:creationId xmlns:a16="http://schemas.microsoft.com/office/drawing/2014/main" id="{FB920CBD-3746-C645-9403-744EB54BBC08}"/>
                </a:ext>
              </a:extLst>
            </p:cNvPr>
            <p:cNvSpPr>
              <a:spLocks/>
            </p:cNvSpPr>
            <p:nvPr/>
          </p:nvSpPr>
          <p:spPr bwMode="auto">
            <a:xfrm>
              <a:off x="-2262283" y="416724"/>
              <a:ext cx="230583" cy="98847"/>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0" name="Freeform 556">
              <a:extLst>
                <a:ext uri="{FF2B5EF4-FFF2-40B4-BE49-F238E27FC236}">
                  <a16:creationId xmlns:a16="http://schemas.microsoft.com/office/drawing/2014/main" id="{85DC85F7-75E4-2648-917F-2505A9AC7DC8}"/>
                </a:ext>
              </a:extLst>
            </p:cNvPr>
            <p:cNvSpPr>
              <a:spLocks/>
            </p:cNvSpPr>
            <p:nvPr/>
          </p:nvSpPr>
          <p:spPr bwMode="auto">
            <a:xfrm>
              <a:off x="-4334542" y="2010262"/>
              <a:ext cx="254540" cy="16774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1" name="Freeform 557">
              <a:extLst>
                <a:ext uri="{FF2B5EF4-FFF2-40B4-BE49-F238E27FC236}">
                  <a16:creationId xmlns:a16="http://schemas.microsoft.com/office/drawing/2014/main" id="{1B3FBC9B-CBAA-BD46-B84D-FD256DFABC0C}"/>
                </a:ext>
              </a:extLst>
            </p:cNvPr>
            <p:cNvSpPr>
              <a:spLocks/>
            </p:cNvSpPr>
            <p:nvPr/>
          </p:nvSpPr>
          <p:spPr bwMode="auto">
            <a:xfrm>
              <a:off x="-4535176" y="1815562"/>
              <a:ext cx="113794" cy="122812"/>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2" name="Freeform 558">
              <a:extLst>
                <a:ext uri="{FF2B5EF4-FFF2-40B4-BE49-F238E27FC236}">
                  <a16:creationId xmlns:a16="http://schemas.microsoft.com/office/drawing/2014/main" id="{ADFFF6E8-CB93-314B-AAF4-89A57DA375D6}"/>
                </a:ext>
              </a:extLst>
            </p:cNvPr>
            <p:cNvSpPr>
              <a:spLocks/>
            </p:cNvSpPr>
            <p:nvPr/>
          </p:nvSpPr>
          <p:spPr bwMode="auto">
            <a:xfrm>
              <a:off x="-4526192" y="1674779"/>
              <a:ext cx="35935" cy="3594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3" name="Freeform 559">
              <a:extLst>
                <a:ext uri="{FF2B5EF4-FFF2-40B4-BE49-F238E27FC236}">
                  <a16:creationId xmlns:a16="http://schemas.microsoft.com/office/drawing/2014/main" id="{9F87828A-27D0-274C-B2CE-C96F398BF235}"/>
                </a:ext>
              </a:extLst>
            </p:cNvPr>
            <p:cNvSpPr>
              <a:spLocks/>
            </p:cNvSpPr>
            <p:nvPr/>
          </p:nvSpPr>
          <p:spPr bwMode="auto">
            <a:xfrm>
              <a:off x="-4571113" y="1632846"/>
              <a:ext cx="53902" cy="50919"/>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4" name="Freeform 560">
              <a:extLst>
                <a:ext uri="{FF2B5EF4-FFF2-40B4-BE49-F238E27FC236}">
                  <a16:creationId xmlns:a16="http://schemas.microsoft.com/office/drawing/2014/main" id="{682642D5-C0BE-8643-8135-D0F35BAD4F7E}"/>
                </a:ext>
              </a:extLst>
            </p:cNvPr>
            <p:cNvSpPr>
              <a:spLocks/>
            </p:cNvSpPr>
            <p:nvPr/>
          </p:nvSpPr>
          <p:spPr bwMode="auto">
            <a:xfrm>
              <a:off x="-4595070" y="1647822"/>
              <a:ext cx="32943" cy="53914"/>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5" name="Freeform 561">
              <a:extLst>
                <a:ext uri="{FF2B5EF4-FFF2-40B4-BE49-F238E27FC236}">
                  <a16:creationId xmlns:a16="http://schemas.microsoft.com/office/drawing/2014/main" id="{C04E1101-C139-3043-BCD3-085C65ECD032}"/>
                </a:ext>
              </a:extLst>
            </p:cNvPr>
            <p:cNvSpPr>
              <a:spLocks/>
            </p:cNvSpPr>
            <p:nvPr/>
          </p:nvSpPr>
          <p:spPr bwMode="auto">
            <a:xfrm>
              <a:off x="-4648974" y="1596898"/>
              <a:ext cx="44919" cy="9585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6" name="Freeform 562">
              <a:extLst>
                <a:ext uri="{FF2B5EF4-FFF2-40B4-BE49-F238E27FC236}">
                  <a16:creationId xmlns:a16="http://schemas.microsoft.com/office/drawing/2014/main" id="{172EA2F6-2574-A74D-B8F6-21A5F3213299}"/>
                </a:ext>
              </a:extLst>
            </p:cNvPr>
            <p:cNvSpPr>
              <a:spLocks/>
            </p:cNvSpPr>
            <p:nvPr/>
          </p:nvSpPr>
          <p:spPr bwMode="auto">
            <a:xfrm>
              <a:off x="-4684910" y="1560953"/>
              <a:ext cx="62887" cy="62902"/>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7" name="Freeform 563">
              <a:extLst>
                <a:ext uri="{FF2B5EF4-FFF2-40B4-BE49-F238E27FC236}">
                  <a16:creationId xmlns:a16="http://schemas.microsoft.com/office/drawing/2014/main" id="{9870A520-CD1C-F44D-A1CB-E7F20B15DD51}"/>
                </a:ext>
              </a:extLst>
            </p:cNvPr>
            <p:cNvSpPr>
              <a:spLocks/>
            </p:cNvSpPr>
            <p:nvPr/>
          </p:nvSpPr>
          <p:spPr bwMode="auto">
            <a:xfrm>
              <a:off x="-4622022" y="1560953"/>
              <a:ext cx="59892" cy="80876"/>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8" name="Freeform 564">
              <a:extLst>
                <a:ext uri="{FF2B5EF4-FFF2-40B4-BE49-F238E27FC236}">
                  <a16:creationId xmlns:a16="http://schemas.microsoft.com/office/drawing/2014/main" id="{AB85DA23-0447-8849-95FC-6787A54F2F03}"/>
                </a:ext>
              </a:extLst>
            </p:cNvPr>
            <p:cNvSpPr>
              <a:spLocks/>
            </p:cNvSpPr>
            <p:nvPr/>
          </p:nvSpPr>
          <p:spPr bwMode="auto">
            <a:xfrm>
              <a:off x="-4639991" y="1578927"/>
              <a:ext cx="26950" cy="898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69" name="Freeform 565">
              <a:extLst>
                <a:ext uri="{FF2B5EF4-FFF2-40B4-BE49-F238E27FC236}">
                  <a16:creationId xmlns:a16="http://schemas.microsoft.com/office/drawing/2014/main" id="{98EC4B43-BD4A-ED4C-B5CC-8395C0D10921}"/>
                </a:ext>
              </a:extLst>
            </p:cNvPr>
            <p:cNvSpPr>
              <a:spLocks/>
            </p:cNvSpPr>
            <p:nvPr/>
          </p:nvSpPr>
          <p:spPr bwMode="auto">
            <a:xfrm>
              <a:off x="-5484462" y="1587915"/>
              <a:ext cx="116787" cy="5990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0" name="Freeform 566">
              <a:extLst>
                <a:ext uri="{FF2B5EF4-FFF2-40B4-BE49-F238E27FC236}">
                  <a16:creationId xmlns:a16="http://schemas.microsoft.com/office/drawing/2014/main" id="{627326BC-A552-154F-922A-052A97AEF2C4}"/>
                </a:ext>
              </a:extLst>
            </p:cNvPr>
            <p:cNvSpPr>
              <a:spLocks/>
            </p:cNvSpPr>
            <p:nvPr/>
          </p:nvSpPr>
          <p:spPr bwMode="auto">
            <a:xfrm>
              <a:off x="-5439546" y="1533996"/>
              <a:ext cx="71868" cy="62902"/>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1" name="Freeform 567">
              <a:extLst>
                <a:ext uri="{FF2B5EF4-FFF2-40B4-BE49-F238E27FC236}">
                  <a16:creationId xmlns:a16="http://schemas.microsoft.com/office/drawing/2014/main" id="{8E3F31F8-90D2-4646-80E5-D5C491EA096D}"/>
                </a:ext>
              </a:extLst>
            </p:cNvPr>
            <p:cNvSpPr>
              <a:spLocks/>
            </p:cNvSpPr>
            <p:nvPr/>
          </p:nvSpPr>
          <p:spPr bwMode="auto">
            <a:xfrm>
              <a:off x="-5939643" y="1773624"/>
              <a:ext cx="86842" cy="32950"/>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2" name="Freeform 568">
              <a:extLst>
                <a:ext uri="{FF2B5EF4-FFF2-40B4-BE49-F238E27FC236}">
                  <a16:creationId xmlns:a16="http://schemas.microsoft.com/office/drawing/2014/main" id="{3E137836-38C4-1549-928B-048DAB6E5B13}"/>
                </a:ext>
              </a:extLst>
            </p:cNvPr>
            <p:cNvSpPr>
              <a:spLocks/>
            </p:cNvSpPr>
            <p:nvPr/>
          </p:nvSpPr>
          <p:spPr bwMode="auto">
            <a:xfrm>
              <a:off x="-6044453" y="1824548"/>
              <a:ext cx="50906" cy="44933"/>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3" name="Freeform 569">
              <a:extLst>
                <a:ext uri="{FF2B5EF4-FFF2-40B4-BE49-F238E27FC236}">
                  <a16:creationId xmlns:a16="http://schemas.microsoft.com/office/drawing/2014/main" id="{65B4F8E8-3CC2-F446-9DD6-BE7471474D97}"/>
                </a:ext>
              </a:extLst>
            </p:cNvPr>
            <p:cNvSpPr>
              <a:spLocks/>
            </p:cNvSpPr>
            <p:nvPr/>
          </p:nvSpPr>
          <p:spPr bwMode="auto">
            <a:xfrm>
              <a:off x="-3058845" y="734233"/>
              <a:ext cx="182672" cy="113824"/>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4" name="Freeform 570">
              <a:extLst>
                <a:ext uri="{FF2B5EF4-FFF2-40B4-BE49-F238E27FC236}">
                  <a16:creationId xmlns:a16="http://schemas.microsoft.com/office/drawing/2014/main" id="{F8D04C6F-E26B-7645-B743-997949FF7459}"/>
                </a:ext>
              </a:extLst>
            </p:cNvPr>
            <p:cNvSpPr>
              <a:spLocks/>
            </p:cNvSpPr>
            <p:nvPr/>
          </p:nvSpPr>
          <p:spPr bwMode="auto">
            <a:xfrm>
              <a:off x="-3121730" y="788149"/>
              <a:ext cx="44919" cy="32950"/>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5" name="Freeform 571">
              <a:extLst>
                <a:ext uri="{FF2B5EF4-FFF2-40B4-BE49-F238E27FC236}">
                  <a16:creationId xmlns:a16="http://schemas.microsoft.com/office/drawing/2014/main" id="{B5EFB225-2066-9B49-B038-9A0FDBB8FBC1}"/>
                </a:ext>
              </a:extLst>
            </p:cNvPr>
            <p:cNvSpPr>
              <a:spLocks/>
            </p:cNvSpPr>
            <p:nvPr/>
          </p:nvSpPr>
          <p:spPr bwMode="auto">
            <a:xfrm>
              <a:off x="-3175634" y="821097"/>
              <a:ext cx="17969" cy="1797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6" name="Freeform 572">
              <a:extLst>
                <a:ext uri="{FF2B5EF4-FFF2-40B4-BE49-F238E27FC236}">
                  <a16:creationId xmlns:a16="http://schemas.microsoft.com/office/drawing/2014/main" id="{A2F75B69-32C5-2444-A1A5-357142A2A2D4}"/>
                </a:ext>
              </a:extLst>
            </p:cNvPr>
            <p:cNvSpPr>
              <a:spLocks/>
            </p:cNvSpPr>
            <p:nvPr/>
          </p:nvSpPr>
          <p:spPr bwMode="auto">
            <a:xfrm>
              <a:off x="-3930271" y="452669"/>
              <a:ext cx="808541" cy="395390"/>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7" name="Freeform 573">
              <a:extLst>
                <a:ext uri="{FF2B5EF4-FFF2-40B4-BE49-F238E27FC236}">
                  <a16:creationId xmlns:a16="http://schemas.microsoft.com/office/drawing/2014/main" id="{B1820768-2BB6-9040-A00F-964B4626935A}"/>
                </a:ext>
              </a:extLst>
            </p:cNvPr>
            <p:cNvSpPr>
              <a:spLocks/>
            </p:cNvSpPr>
            <p:nvPr/>
          </p:nvSpPr>
          <p:spPr bwMode="auto">
            <a:xfrm>
              <a:off x="-3394237" y="416724"/>
              <a:ext cx="122780" cy="80876"/>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8" name="Freeform 574">
              <a:extLst>
                <a:ext uri="{FF2B5EF4-FFF2-40B4-BE49-F238E27FC236}">
                  <a16:creationId xmlns:a16="http://schemas.microsoft.com/office/drawing/2014/main" id="{4A3CFBF6-896A-9E42-9741-4FB15E33CC70}"/>
                </a:ext>
              </a:extLst>
            </p:cNvPr>
            <p:cNvSpPr>
              <a:spLocks/>
            </p:cNvSpPr>
            <p:nvPr/>
          </p:nvSpPr>
          <p:spPr bwMode="auto">
            <a:xfrm>
              <a:off x="-3199589" y="380779"/>
              <a:ext cx="278497" cy="257602"/>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79" name="Freeform 575">
              <a:extLst>
                <a:ext uri="{FF2B5EF4-FFF2-40B4-BE49-F238E27FC236}">
                  <a16:creationId xmlns:a16="http://schemas.microsoft.com/office/drawing/2014/main" id="{050E4388-2C4A-064A-919F-5AF627AD3F3C}"/>
                </a:ext>
              </a:extLst>
            </p:cNvPr>
            <p:cNvSpPr>
              <a:spLocks/>
            </p:cNvSpPr>
            <p:nvPr/>
          </p:nvSpPr>
          <p:spPr bwMode="auto">
            <a:xfrm>
              <a:off x="-2903126" y="380779"/>
              <a:ext cx="245554" cy="19470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0" name="Freeform 576">
              <a:extLst>
                <a:ext uri="{FF2B5EF4-FFF2-40B4-BE49-F238E27FC236}">
                  <a16:creationId xmlns:a16="http://schemas.microsoft.com/office/drawing/2014/main" id="{E23295D7-F0CF-DB42-80C7-B130191D0392}"/>
                </a:ext>
              </a:extLst>
            </p:cNvPr>
            <p:cNvSpPr>
              <a:spLocks/>
            </p:cNvSpPr>
            <p:nvPr/>
          </p:nvSpPr>
          <p:spPr bwMode="auto">
            <a:xfrm>
              <a:off x="-4217751" y="356817"/>
              <a:ext cx="473144" cy="290552"/>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1" name="Freeform 577">
              <a:extLst>
                <a:ext uri="{FF2B5EF4-FFF2-40B4-BE49-F238E27FC236}">
                  <a16:creationId xmlns:a16="http://schemas.microsoft.com/office/drawing/2014/main" id="{D1B305A5-1983-EF44-9913-A556B4B274F9}"/>
                </a:ext>
              </a:extLst>
            </p:cNvPr>
            <p:cNvSpPr>
              <a:spLocks/>
            </p:cNvSpPr>
            <p:nvPr/>
          </p:nvSpPr>
          <p:spPr bwMode="auto">
            <a:xfrm>
              <a:off x="-3298412" y="275941"/>
              <a:ext cx="62887" cy="3594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2" name="Freeform 578">
              <a:extLst>
                <a:ext uri="{FF2B5EF4-FFF2-40B4-BE49-F238E27FC236}">
                  <a16:creationId xmlns:a16="http://schemas.microsoft.com/office/drawing/2014/main" id="{FBCB2321-17E1-B34C-8BE8-8D4FE79A9BCC}"/>
                </a:ext>
              </a:extLst>
            </p:cNvPr>
            <p:cNvSpPr>
              <a:spLocks/>
            </p:cNvSpPr>
            <p:nvPr/>
          </p:nvSpPr>
          <p:spPr bwMode="auto">
            <a:xfrm>
              <a:off x="-3840434" y="117189"/>
              <a:ext cx="527046" cy="248616"/>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3" name="Freeform 579">
              <a:extLst>
                <a:ext uri="{FF2B5EF4-FFF2-40B4-BE49-F238E27FC236}">
                  <a16:creationId xmlns:a16="http://schemas.microsoft.com/office/drawing/2014/main" id="{F5666909-F2C2-8242-9B66-A221851AB51D}"/>
                </a:ext>
              </a:extLst>
            </p:cNvPr>
            <p:cNvSpPr>
              <a:spLocks/>
            </p:cNvSpPr>
            <p:nvPr/>
          </p:nvSpPr>
          <p:spPr bwMode="auto">
            <a:xfrm>
              <a:off x="-3930271" y="216036"/>
              <a:ext cx="89837" cy="5990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4" name="Freeform 580">
              <a:extLst>
                <a:ext uri="{FF2B5EF4-FFF2-40B4-BE49-F238E27FC236}">
                  <a16:creationId xmlns:a16="http://schemas.microsoft.com/office/drawing/2014/main" id="{358FB22A-0447-D04C-B2E4-D61DB90D7E96}"/>
                </a:ext>
              </a:extLst>
            </p:cNvPr>
            <p:cNvSpPr>
              <a:spLocks/>
            </p:cNvSpPr>
            <p:nvPr/>
          </p:nvSpPr>
          <p:spPr bwMode="auto">
            <a:xfrm>
              <a:off x="-4085991" y="84241"/>
              <a:ext cx="323415" cy="14976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5" name="Freeform 581">
              <a:extLst>
                <a:ext uri="{FF2B5EF4-FFF2-40B4-BE49-F238E27FC236}">
                  <a16:creationId xmlns:a16="http://schemas.microsoft.com/office/drawing/2014/main" id="{38EEFE6B-3437-0841-AB47-DE29492B8421}"/>
                </a:ext>
              </a:extLst>
            </p:cNvPr>
            <p:cNvSpPr>
              <a:spLocks/>
            </p:cNvSpPr>
            <p:nvPr/>
          </p:nvSpPr>
          <p:spPr bwMode="auto">
            <a:xfrm>
              <a:off x="-3735623" y="144143"/>
              <a:ext cx="68875" cy="1797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6" name="Freeform 582">
              <a:extLst>
                <a:ext uri="{FF2B5EF4-FFF2-40B4-BE49-F238E27FC236}">
                  <a16:creationId xmlns:a16="http://schemas.microsoft.com/office/drawing/2014/main" id="{898BE6C3-22E6-894F-B281-EB7867E5B3E1}"/>
                </a:ext>
              </a:extLst>
            </p:cNvPr>
            <p:cNvSpPr>
              <a:spLocks/>
            </p:cNvSpPr>
            <p:nvPr/>
          </p:nvSpPr>
          <p:spPr bwMode="auto">
            <a:xfrm>
              <a:off x="-3675731" y="21339"/>
              <a:ext cx="185665" cy="86864"/>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7" name="Freeform 583">
              <a:extLst>
                <a:ext uri="{FF2B5EF4-FFF2-40B4-BE49-F238E27FC236}">
                  <a16:creationId xmlns:a16="http://schemas.microsoft.com/office/drawing/2014/main" id="{9AD44C17-8AE6-EE4D-924B-D6E13350E635}"/>
                </a:ext>
              </a:extLst>
            </p:cNvPr>
            <p:cNvSpPr>
              <a:spLocks/>
            </p:cNvSpPr>
            <p:nvPr/>
          </p:nvSpPr>
          <p:spPr bwMode="auto">
            <a:xfrm>
              <a:off x="-3753592" y="39308"/>
              <a:ext cx="68875" cy="3594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8" name="Freeform 584">
              <a:extLst>
                <a:ext uri="{FF2B5EF4-FFF2-40B4-BE49-F238E27FC236}">
                  <a16:creationId xmlns:a16="http://schemas.microsoft.com/office/drawing/2014/main" id="{453692A4-2FAD-0F41-8568-D8E38575E3D9}"/>
                </a:ext>
              </a:extLst>
            </p:cNvPr>
            <p:cNvSpPr>
              <a:spLocks/>
            </p:cNvSpPr>
            <p:nvPr/>
          </p:nvSpPr>
          <p:spPr bwMode="auto">
            <a:xfrm>
              <a:off x="-3657762" y="-41566"/>
              <a:ext cx="185665" cy="62902"/>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89" name="Freeform 585">
              <a:extLst>
                <a:ext uri="{FF2B5EF4-FFF2-40B4-BE49-F238E27FC236}">
                  <a16:creationId xmlns:a16="http://schemas.microsoft.com/office/drawing/2014/main" id="{67D31F20-B044-DE48-83AB-757E4FF56255}"/>
                </a:ext>
              </a:extLst>
            </p:cNvPr>
            <p:cNvSpPr>
              <a:spLocks/>
            </p:cNvSpPr>
            <p:nvPr/>
          </p:nvSpPr>
          <p:spPr bwMode="auto">
            <a:xfrm>
              <a:off x="-3208574" y="144143"/>
              <a:ext cx="245554" cy="16774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0" name="Freeform 586">
              <a:extLst>
                <a:ext uri="{FF2B5EF4-FFF2-40B4-BE49-F238E27FC236}">
                  <a16:creationId xmlns:a16="http://schemas.microsoft.com/office/drawing/2014/main" id="{EC2A21D1-4B8E-124A-9C51-C8AB737B6EDC}"/>
                </a:ext>
              </a:extLst>
            </p:cNvPr>
            <p:cNvSpPr>
              <a:spLocks/>
            </p:cNvSpPr>
            <p:nvPr/>
          </p:nvSpPr>
          <p:spPr bwMode="auto">
            <a:xfrm>
              <a:off x="-3235524" y="225022"/>
              <a:ext cx="77859" cy="2396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1" name="Freeform 587">
              <a:extLst>
                <a:ext uri="{FF2B5EF4-FFF2-40B4-BE49-F238E27FC236}">
                  <a16:creationId xmlns:a16="http://schemas.microsoft.com/office/drawing/2014/main" id="{9CDD41CE-3650-F949-A424-65E4A2459A2D}"/>
                </a:ext>
              </a:extLst>
            </p:cNvPr>
            <p:cNvSpPr>
              <a:spLocks/>
            </p:cNvSpPr>
            <p:nvPr/>
          </p:nvSpPr>
          <p:spPr bwMode="auto">
            <a:xfrm>
              <a:off x="-3253493" y="216036"/>
              <a:ext cx="71868" cy="1797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2" name="Freeform 588">
              <a:extLst>
                <a:ext uri="{FF2B5EF4-FFF2-40B4-BE49-F238E27FC236}">
                  <a16:creationId xmlns:a16="http://schemas.microsoft.com/office/drawing/2014/main" id="{3416D693-C0A7-574F-96C6-8360223169CF}"/>
                </a:ext>
              </a:extLst>
            </p:cNvPr>
            <p:cNvSpPr>
              <a:spLocks/>
            </p:cNvSpPr>
            <p:nvPr/>
          </p:nvSpPr>
          <p:spPr bwMode="auto">
            <a:xfrm>
              <a:off x="-3289431" y="189076"/>
              <a:ext cx="89837" cy="44933"/>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3" name="Freeform 589">
              <a:extLst>
                <a:ext uri="{FF2B5EF4-FFF2-40B4-BE49-F238E27FC236}">
                  <a16:creationId xmlns:a16="http://schemas.microsoft.com/office/drawing/2014/main" id="{F9C3B883-C4D5-A54B-9B22-7E1C3B89FACF}"/>
                </a:ext>
              </a:extLst>
            </p:cNvPr>
            <p:cNvSpPr>
              <a:spLocks/>
            </p:cNvSpPr>
            <p:nvPr/>
          </p:nvSpPr>
          <p:spPr bwMode="auto">
            <a:xfrm>
              <a:off x="-3280445" y="153134"/>
              <a:ext cx="62887" cy="44933"/>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4" name="Freeform 590">
              <a:extLst>
                <a:ext uri="{FF2B5EF4-FFF2-40B4-BE49-F238E27FC236}">
                  <a16:creationId xmlns:a16="http://schemas.microsoft.com/office/drawing/2014/main" id="{63E31845-8AEE-7245-8917-51E17A43D837}"/>
                </a:ext>
              </a:extLst>
            </p:cNvPr>
            <p:cNvSpPr>
              <a:spLocks/>
            </p:cNvSpPr>
            <p:nvPr/>
          </p:nvSpPr>
          <p:spPr bwMode="auto">
            <a:xfrm>
              <a:off x="-3367287" y="48293"/>
              <a:ext cx="104811" cy="77883"/>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5" name="Freeform 591">
              <a:extLst>
                <a:ext uri="{FF2B5EF4-FFF2-40B4-BE49-F238E27FC236}">
                  <a16:creationId xmlns:a16="http://schemas.microsoft.com/office/drawing/2014/main" id="{59CBCBAD-DFB2-4D40-BA6F-CAACFFFE7B36}"/>
                </a:ext>
              </a:extLst>
            </p:cNvPr>
            <p:cNvSpPr>
              <a:spLocks/>
            </p:cNvSpPr>
            <p:nvPr/>
          </p:nvSpPr>
          <p:spPr bwMode="auto">
            <a:xfrm>
              <a:off x="-3199589" y="39308"/>
              <a:ext cx="77859" cy="26957"/>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6" name="Freeform 592">
              <a:extLst>
                <a:ext uri="{FF2B5EF4-FFF2-40B4-BE49-F238E27FC236}">
                  <a16:creationId xmlns:a16="http://schemas.microsoft.com/office/drawing/2014/main" id="{D640E05B-BFC8-2146-99F5-14C4CF5B0F8F}"/>
                </a:ext>
              </a:extLst>
            </p:cNvPr>
            <p:cNvSpPr>
              <a:spLocks/>
            </p:cNvSpPr>
            <p:nvPr/>
          </p:nvSpPr>
          <p:spPr bwMode="auto">
            <a:xfrm>
              <a:off x="-3349323" y="-101476"/>
              <a:ext cx="314432" cy="16774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7" name="Freeform 593">
              <a:extLst>
                <a:ext uri="{FF2B5EF4-FFF2-40B4-BE49-F238E27FC236}">
                  <a16:creationId xmlns:a16="http://schemas.microsoft.com/office/drawing/2014/main" id="{A28ADAF5-7D41-3D4B-8EB0-1F284319E166}"/>
                </a:ext>
              </a:extLst>
            </p:cNvPr>
            <p:cNvSpPr>
              <a:spLocks/>
            </p:cNvSpPr>
            <p:nvPr/>
          </p:nvSpPr>
          <p:spPr bwMode="auto">
            <a:xfrm>
              <a:off x="-3103764" y="-182349"/>
              <a:ext cx="95825" cy="44933"/>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8" name="Freeform 594">
              <a:extLst>
                <a:ext uri="{FF2B5EF4-FFF2-40B4-BE49-F238E27FC236}">
                  <a16:creationId xmlns:a16="http://schemas.microsoft.com/office/drawing/2014/main" id="{5A955770-5A1E-A849-861B-CBFD2E59B1DB}"/>
                </a:ext>
              </a:extLst>
            </p:cNvPr>
            <p:cNvSpPr>
              <a:spLocks/>
            </p:cNvSpPr>
            <p:nvPr/>
          </p:nvSpPr>
          <p:spPr bwMode="auto">
            <a:xfrm>
              <a:off x="-3025905" y="-41566"/>
              <a:ext cx="176679" cy="98847"/>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199" name="Freeform 595">
              <a:extLst>
                <a:ext uri="{FF2B5EF4-FFF2-40B4-BE49-F238E27FC236}">
                  <a16:creationId xmlns:a16="http://schemas.microsoft.com/office/drawing/2014/main" id="{382E48FF-7BE9-D445-A28C-4714B7FB6BB3}"/>
                </a:ext>
              </a:extLst>
            </p:cNvPr>
            <p:cNvSpPr>
              <a:spLocks/>
            </p:cNvSpPr>
            <p:nvPr/>
          </p:nvSpPr>
          <p:spPr bwMode="auto">
            <a:xfrm>
              <a:off x="-2927083" y="48293"/>
              <a:ext cx="155717" cy="44933"/>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0" name="Freeform 596">
              <a:extLst>
                <a:ext uri="{FF2B5EF4-FFF2-40B4-BE49-F238E27FC236}">
                  <a16:creationId xmlns:a16="http://schemas.microsoft.com/office/drawing/2014/main" id="{AD511A9E-2A8E-3E4E-A712-8F10AA03A24A}"/>
                </a:ext>
              </a:extLst>
            </p:cNvPr>
            <p:cNvSpPr>
              <a:spLocks/>
            </p:cNvSpPr>
            <p:nvPr/>
          </p:nvSpPr>
          <p:spPr bwMode="auto">
            <a:xfrm>
              <a:off x="-2936066" y="248984"/>
              <a:ext cx="146736" cy="98847"/>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1" name="Freeform 597">
              <a:extLst>
                <a:ext uri="{FF2B5EF4-FFF2-40B4-BE49-F238E27FC236}">
                  <a16:creationId xmlns:a16="http://schemas.microsoft.com/office/drawing/2014/main" id="{0217E570-0EE7-DA40-8FC2-7D9411FA02C4}"/>
                </a:ext>
              </a:extLst>
            </p:cNvPr>
            <p:cNvSpPr>
              <a:spLocks/>
            </p:cNvSpPr>
            <p:nvPr/>
          </p:nvSpPr>
          <p:spPr bwMode="auto">
            <a:xfrm>
              <a:off x="-2867190" y="225022"/>
              <a:ext cx="35935" cy="2396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2" name="Freeform 598">
              <a:extLst>
                <a:ext uri="{FF2B5EF4-FFF2-40B4-BE49-F238E27FC236}">
                  <a16:creationId xmlns:a16="http://schemas.microsoft.com/office/drawing/2014/main" id="{6E2190F9-6B66-3143-91C0-01ABF8C4E8C7}"/>
                </a:ext>
              </a:extLst>
            </p:cNvPr>
            <p:cNvSpPr>
              <a:spLocks/>
            </p:cNvSpPr>
            <p:nvPr/>
          </p:nvSpPr>
          <p:spPr bwMode="auto">
            <a:xfrm>
              <a:off x="-2708478" y="66265"/>
              <a:ext cx="77859" cy="50919"/>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3" name="Freeform 599">
              <a:extLst>
                <a:ext uri="{FF2B5EF4-FFF2-40B4-BE49-F238E27FC236}">
                  <a16:creationId xmlns:a16="http://schemas.microsoft.com/office/drawing/2014/main" id="{3EABA210-33DE-E547-80F4-3EB689C9C402}"/>
                </a:ext>
              </a:extLst>
            </p:cNvPr>
            <p:cNvSpPr>
              <a:spLocks/>
            </p:cNvSpPr>
            <p:nvPr/>
          </p:nvSpPr>
          <p:spPr bwMode="auto">
            <a:xfrm>
              <a:off x="-2666555" y="144143"/>
              <a:ext cx="26950" cy="3594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4" name="Freeform 600">
              <a:extLst>
                <a:ext uri="{FF2B5EF4-FFF2-40B4-BE49-F238E27FC236}">
                  <a16:creationId xmlns:a16="http://schemas.microsoft.com/office/drawing/2014/main" id="{E4A1B947-E501-4847-A10D-4095B1688666}"/>
                </a:ext>
              </a:extLst>
            </p:cNvPr>
            <p:cNvSpPr>
              <a:spLocks/>
            </p:cNvSpPr>
            <p:nvPr/>
          </p:nvSpPr>
          <p:spPr bwMode="auto">
            <a:xfrm>
              <a:off x="-2954035" y="117189"/>
              <a:ext cx="781589" cy="239631"/>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5" name="Freeform 601">
              <a:extLst>
                <a:ext uri="{FF2B5EF4-FFF2-40B4-BE49-F238E27FC236}">
                  <a16:creationId xmlns:a16="http://schemas.microsoft.com/office/drawing/2014/main" id="{4C4D5078-A45E-9246-A93A-9C6A865B04AF}"/>
                </a:ext>
              </a:extLst>
            </p:cNvPr>
            <p:cNvSpPr>
              <a:spLocks/>
            </p:cNvSpPr>
            <p:nvPr/>
          </p:nvSpPr>
          <p:spPr bwMode="auto">
            <a:xfrm>
              <a:off x="-2936066" y="-296173"/>
              <a:ext cx="518065" cy="32649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6" name="Freeform 602">
              <a:extLst>
                <a:ext uri="{FF2B5EF4-FFF2-40B4-BE49-F238E27FC236}">
                  <a16:creationId xmlns:a16="http://schemas.microsoft.com/office/drawing/2014/main" id="{0B106FB5-A7C0-8641-B435-E5CFABAE90FF}"/>
                </a:ext>
              </a:extLst>
            </p:cNvPr>
            <p:cNvSpPr>
              <a:spLocks/>
            </p:cNvSpPr>
            <p:nvPr/>
          </p:nvSpPr>
          <p:spPr bwMode="auto">
            <a:xfrm>
              <a:off x="-2726447" y="-496861"/>
              <a:ext cx="1368529" cy="712897"/>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7" name="Freeform 604">
              <a:extLst>
                <a:ext uri="{FF2B5EF4-FFF2-40B4-BE49-F238E27FC236}">
                  <a16:creationId xmlns:a16="http://schemas.microsoft.com/office/drawing/2014/main" id="{E73C7775-11F8-274B-AF84-D16D909C3E07}"/>
                </a:ext>
              </a:extLst>
            </p:cNvPr>
            <p:cNvSpPr>
              <a:spLocks/>
            </p:cNvSpPr>
            <p:nvPr/>
          </p:nvSpPr>
          <p:spPr bwMode="auto">
            <a:xfrm>
              <a:off x="-2085602" y="-101476"/>
              <a:ext cx="122780" cy="44933"/>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8" name="Freeform 605">
              <a:extLst>
                <a:ext uri="{FF2B5EF4-FFF2-40B4-BE49-F238E27FC236}">
                  <a16:creationId xmlns:a16="http://schemas.microsoft.com/office/drawing/2014/main" id="{120109AA-D853-1247-B01E-315337A4FDB2}"/>
                </a:ext>
              </a:extLst>
            </p:cNvPr>
            <p:cNvSpPr>
              <a:spLocks/>
            </p:cNvSpPr>
            <p:nvPr/>
          </p:nvSpPr>
          <p:spPr bwMode="auto">
            <a:xfrm>
              <a:off x="-2426986" y="-65533"/>
              <a:ext cx="50909" cy="1797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09" name="Freeform 606">
              <a:extLst>
                <a:ext uri="{FF2B5EF4-FFF2-40B4-BE49-F238E27FC236}">
                  <a16:creationId xmlns:a16="http://schemas.microsoft.com/office/drawing/2014/main" id="{9E46A675-C17C-5A42-AB2B-3C12BDD534FF}"/>
                </a:ext>
              </a:extLst>
            </p:cNvPr>
            <p:cNvSpPr>
              <a:spLocks/>
            </p:cNvSpPr>
            <p:nvPr/>
          </p:nvSpPr>
          <p:spPr bwMode="auto">
            <a:xfrm>
              <a:off x="-2199398" y="207048"/>
              <a:ext cx="50909" cy="26960"/>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0" name="Freeform 607">
              <a:extLst>
                <a:ext uri="{FF2B5EF4-FFF2-40B4-BE49-F238E27FC236}">
                  <a16:creationId xmlns:a16="http://schemas.microsoft.com/office/drawing/2014/main" id="{72AEA72F-3C0D-034C-A455-091B641323AC}"/>
                </a:ext>
              </a:extLst>
            </p:cNvPr>
            <p:cNvSpPr>
              <a:spLocks/>
            </p:cNvSpPr>
            <p:nvPr/>
          </p:nvSpPr>
          <p:spPr bwMode="auto">
            <a:xfrm>
              <a:off x="-5185006" y="1429158"/>
              <a:ext cx="44919" cy="3594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1" name="Freeform 608">
              <a:extLst>
                <a:ext uri="{FF2B5EF4-FFF2-40B4-BE49-F238E27FC236}">
                  <a16:creationId xmlns:a16="http://schemas.microsoft.com/office/drawing/2014/main" id="{BB432CEF-A8E2-014F-96F9-61FD3F21505B}"/>
                </a:ext>
              </a:extLst>
            </p:cNvPr>
            <p:cNvSpPr>
              <a:spLocks/>
            </p:cNvSpPr>
            <p:nvPr/>
          </p:nvSpPr>
          <p:spPr bwMode="auto">
            <a:xfrm>
              <a:off x="-5122116" y="1420172"/>
              <a:ext cx="8986" cy="89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2" name="Freeform 609">
              <a:extLst>
                <a:ext uri="{FF2B5EF4-FFF2-40B4-BE49-F238E27FC236}">
                  <a16:creationId xmlns:a16="http://schemas.microsoft.com/office/drawing/2014/main" id="{682C2F85-BD2E-4A4F-9472-84149C8F6DE8}"/>
                </a:ext>
              </a:extLst>
            </p:cNvPr>
            <p:cNvSpPr>
              <a:spLocks/>
            </p:cNvSpPr>
            <p:nvPr/>
          </p:nvSpPr>
          <p:spPr bwMode="auto">
            <a:xfrm>
              <a:off x="-6017501" y="1429158"/>
              <a:ext cx="59892" cy="53914"/>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3" name="Freeform 610">
              <a:extLst>
                <a:ext uri="{FF2B5EF4-FFF2-40B4-BE49-F238E27FC236}">
                  <a16:creationId xmlns:a16="http://schemas.microsoft.com/office/drawing/2014/main" id="{EDD17DE4-5D93-4943-905E-63333499F361}"/>
                </a:ext>
              </a:extLst>
            </p:cNvPr>
            <p:cNvSpPr>
              <a:spLocks/>
            </p:cNvSpPr>
            <p:nvPr/>
          </p:nvSpPr>
          <p:spPr bwMode="auto">
            <a:xfrm>
              <a:off x="6904158" y="4553325"/>
              <a:ext cx="17969" cy="898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4" name="Freeform 611">
              <a:extLst>
                <a:ext uri="{FF2B5EF4-FFF2-40B4-BE49-F238E27FC236}">
                  <a16:creationId xmlns:a16="http://schemas.microsoft.com/office/drawing/2014/main" id="{AE8DFA62-E722-4347-8256-FDCB9B5B1C4D}"/>
                </a:ext>
              </a:extLst>
            </p:cNvPr>
            <p:cNvSpPr>
              <a:spLocks/>
            </p:cNvSpPr>
            <p:nvPr/>
          </p:nvSpPr>
          <p:spPr bwMode="auto">
            <a:xfrm>
              <a:off x="6790364" y="4535354"/>
              <a:ext cx="17969" cy="1797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5" name="Freeform 612">
              <a:extLst>
                <a:ext uri="{FF2B5EF4-FFF2-40B4-BE49-F238E27FC236}">
                  <a16:creationId xmlns:a16="http://schemas.microsoft.com/office/drawing/2014/main" id="{76DFAE02-3F1E-CC4B-ACE1-9AE1FAEAE906}"/>
                </a:ext>
              </a:extLst>
            </p:cNvPr>
            <p:cNvSpPr>
              <a:spLocks/>
            </p:cNvSpPr>
            <p:nvPr/>
          </p:nvSpPr>
          <p:spPr bwMode="auto">
            <a:xfrm>
              <a:off x="7185650" y="6101933"/>
              <a:ext cx="59892" cy="44933"/>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6" name="Rectangle 613">
              <a:extLst>
                <a:ext uri="{FF2B5EF4-FFF2-40B4-BE49-F238E27FC236}">
                  <a16:creationId xmlns:a16="http://schemas.microsoft.com/office/drawing/2014/main" id="{F55689BB-8748-9A45-8C2E-682EFAC8B2C3}"/>
                </a:ext>
              </a:extLst>
            </p:cNvPr>
            <p:cNvSpPr>
              <a:spLocks noChangeArrowheads="1"/>
            </p:cNvSpPr>
            <p:nvPr/>
          </p:nvSpPr>
          <p:spPr bwMode="auto">
            <a:xfrm>
              <a:off x="2005010" y="848056"/>
              <a:ext cx="2998" cy="2998"/>
            </a:xfrm>
            <a:prstGeom prst="rect">
              <a:avLst/>
            </a:pr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7" name="Freeform 614">
              <a:extLst>
                <a:ext uri="{FF2B5EF4-FFF2-40B4-BE49-F238E27FC236}">
                  <a16:creationId xmlns:a16="http://schemas.microsoft.com/office/drawing/2014/main" id="{994EEB90-333F-794B-B1EC-EE0BA4FC9C3C}"/>
                </a:ext>
              </a:extLst>
            </p:cNvPr>
            <p:cNvSpPr>
              <a:spLocks/>
            </p:cNvSpPr>
            <p:nvPr/>
          </p:nvSpPr>
          <p:spPr bwMode="auto">
            <a:xfrm>
              <a:off x="-999683" y="5768674"/>
              <a:ext cx="89837" cy="77883"/>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8" name="Freeform 615">
              <a:extLst>
                <a:ext uri="{FF2B5EF4-FFF2-40B4-BE49-F238E27FC236}">
                  <a16:creationId xmlns:a16="http://schemas.microsoft.com/office/drawing/2014/main" id="{737EED7D-BECC-1247-914E-DB729B0302E5}"/>
                </a:ext>
              </a:extLst>
            </p:cNvPr>
            <p:cNvSpPr>
              <a:spLocks/>
            </p:cNvSpPr>
            <p:nvPr/>
          </p:nvSpPr>
          <p:spPr bwMode="auto">
            <a:xfrm>
              <a:off x="-2349125" y="2291826"/>
              <a:ext cx="62887" cy="26960"/>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19" name="Freeform 616">
              <a:extLst>
                <a:ext uri="{FF2B5EF4-FFF2-40B4-BE49-F238E27FC236}">
                  <a16:creationId xmlns:a16="http://schemas.microsoft.com/office/drawing/2014/main" id="{CCC084DC-7973-DC4D-8B94-CCB443AAAB0A}"/>
                </a:ext>
              </a:extLst>
            </p:cNvPr>
            <p:cNvSpPr>
              <a:spLocks/>
            </p:cNvSpPr>
            <p:nvPr/>
          </p:nvSpPr>
          <p:spPr bwMode="auto">
            <a:xfrm>
              <a:off x="-1727369" y="6954839"/>
              <a:ext cx="158715" cy="140783"/>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0" name="Freeform 617">
              <a:extLst>
                <a:ext uri="{FF2B5EF4-FFF2-40B4-BE49-F238E27FC236}">
                  <a16:creationId xmlns:a16="http://schemas.microsoft.com/office/drawing/2014/main" id="{3198727B-7751-F94A-BCBF-2E4BE28B6EC7}"/>
                </a:ext>
              </a:extLst>
            </p:cNvPr>
            <p:cNvSpPr>
              <a:spLocks/>
            </p:cNvSpPr>
            <p:nvPr/>
          </p:nvSpPr>
          <p:spPr bwMode="auto">
            <a:xfrm>
              <a:off x="-1895065" y="6936870"/>
              <a:ext cx="263526" cy="203683"/>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1" name="Freeform 618">
              <a:extLst>
                <a:ext uri="{FF2B5EF4-FFF2-40B4-BE49-F238E27FC236}">
                  <a16:creationId xmlns:a16="http://schemas.microsoft.com/office/drawing/2014/main" id="{DD263999-A4F2-9B40-9891-55F79EAAB696}"/>
                </a:ext>
              </a:extLst>
            </p:cNvPr>
            <p:cNvSpPr>
              <a:spLocks/>
            </p:cNvSpPr>
            <p:nvPr/>
          </p:nvSpPr>
          <p:spPr bwMode="auto">
            <a:xfrm>
              <a:off x="-1936991" y="3884586"/>
              <a:ext cx="667795" cy="48524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2" name="Freeform 619">
              <a:extLst>
                <a:ext uri="{FF2B5EF4-FFF2-40B4-BE49-F238E27FC236}">
                  <a16:creationId xmlns:a16="http://schemas.microsoft.com/office/drawing/2014/main" id="{191F7DC5-B346-0349-9FBC-9D43C2E5436A}"/>
                </a:ext>
              </a:extLst>
            </p:cNvPr>
            <p:cNvSpPr>
              <a:spLocks/>
            </p:cNvSpPr>
            <p:nvPr/>
          </p:nvSpPr>
          <p:spPr bwMode="auto">
            <a:xfrm>
              <a:off x="-1400957" y="4016383"/>
              <a:ext cx="227585" cy="33548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3" name="Freeform 620">
              <a:extLst>
                <a:ext uri="{FF2B5EF4-FFF2-40B4-BE49-F238E27FC236}">
                  <a16:creationId xmlns:a16="http://schemas.microsoft.com/office/drawing/2014/main" id="{961F2FCA-3299-0C47-80DC-4E079AB8FC14}"/>
                </a:ext>
              </a:extLst>
            </p:cNvPr>
            <p:cNvSpPr>
              <a:spLocks/>
            </p:cNvSpPr>
            <p:nvPr/>
          </p:nvSpPr>
          <p:spPr bwMode="auto">
            <a:xfrm>
              <a:off x="-1254223" y="4121221"/>
              <a:ext cx="194648" cy="203683"/>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4" name="Freeform 621">
              <a:extLst>
                <a:ext uri="{FF2B5EF4-FFF2-40B4-BE49-F238E27FC236}">
                  <a16:creationId xmlns:a16="http://schemas.microsoft.com/office/drawing/2014/main" id="{F459B135-730E-8247-BCC7-1A86E8C0FFBC}"/>
                </a:ext>
              </a:extLst>
            </p:cNvPr>
            <p:cNvSpPr>
              <a:spLocks/>
            </p:cNvSpPr>
            <p:nvPr/>
          </p:nvSpPr>
          <p:spPr bwMode="auto">
            <a:xfrm>
              <a:off x="-1095510" y="4139195"/>
              <a:ext cx="140746" cy="15875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5" name="Freeform 622">
              <a:extLst>
                <a:ext uri="{FF2B5EF4-FFF2-40B4-BE49-F238E27FC236}">
                  <a16:creationId xmlns:a16="http://schemas.microsoft.com/office/drawing/2014/main" id="{3171871F-51E7-A742-8D1B-2EFBA2F256B9}"/>
                </a:ext>
              </a:extLst>
            </p:cNvPr>
            <p:cNvSpPr>
              <a:spLocks/>
            </p:cNvSpPr>
            <p:nvPr/>
          </p:nvSpPr>
          <p:spPr bwMode="auto">
            <a:xfrm>
              <a:off x="-2350241" y="3839657"/>
              <a:ext cx="709720" cy="739856"/>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6" name="Freeform 623">
              <a:extLst>
                <a:ext uri="{FF2B5EF4-FFF2-40B4-BE49-F238E27FC236}">
                  <a16:creationId xmlns:a16="http://schemas.microsoft.com/office/drawing/2014/main" id="{8781457F-01EB-4242-B937-31B53FEEC8BD}"/>
                </a:ext>
              </a:extLst>
            </p:cNvPr>
            <p:cNvSpPr>
              <a:spLocks/>
            </p:cNvSpPr>
            <p:nvPr/>
          </p:nvSpPr>
          <p:spPr bwMode="auto">
            <a:xfrm>
              <a:off x="-2254416" y="4333892"/>
              <a:ext cx="245554" cy="290552"/>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7" name="Freeform 624">
              <a:extLst>
                <a:ext uri="{FF2B5EF4-FFF2-40B4-BE49-F238E27FC236}">
                  <a16:creationId xmlns:a16="http://schemas.microsoft.com/office/drawing/2014/main" id="{45D972E9-730F-2A40-BEAC-5F089C6AAD66}"/>
                </a:ext>
              </a:extLst>
            </p:cNvPr>
            <p:cNvSpPr>
              <a:spLocks/>
            </p:cNvSpPr>
            <p:nvPr/>
          </p:nvSpPr>
          <p:spPr bwMode="auto">
            <a:xfrm>
              <a:off x="-2281368" y="4387809"/>
              <a:ext cx="562984" cy="835708"/>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8" name="Freeform 625">
              <a:extLst>
                <a:ext uri="{FF2B5EF4-FFF2-40B4-BE49-F238E27FC236}">
                  <a16:creationId xmlns:a16="http://schemas.microsoft.com/office/drawing/2014/main" id="{34D0E3BD-67F5-F14B-A6FC-C99228D6F370}"/>
                </a:ext>
              </a:extLst>
            </p:cNvPr>
            <p:cNvSpPr>
              <a:spLocks/>
            </p:cNvSpPr>
            <p:nvPr/>
          </p:nvSpPr>
          <p:spPr bwMode="auto">
            <a:xfrm>
              <a:off x="-2032816" y="5169601"/>
              <a:ext cx="383307" cy="186611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29" name="Freeform 626">
              <a:extLst>
                <a:ext uri="{FF2B5EF4-FFF2-40B4-BE49-F238E27FC236}">
                  <a16:creationId xmlns:a16="http://schemas.microsoft.com/office/drawing/2014/main" id="{D303DDCC-783B-5146-BACE-DFC0D8D9BC64}"/>
                </a:ext>
              </a:extLst>
            </p:cNvPr>
            <p:cNvSpPr>
              <a:spLocks/>
            </p:cNvSpPr>
            <p:nvPr/>
          </p:nvSpPr>
          <p:spPr bwMode="auto">
            <a:xfrm>
              <a:off x="-1772288" y="4810154"/>
              <a:ext cx="562984" cy="614052"/>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0" name="Freeform 627">
              <a:extLst>
                <a:ext uri="{FF2B5EF4-FFF2-40B4-BE49-F238E27FC236}">
                  <a16:creationId xmlns:a16="http://schemas.microsoft.com/office/drawing/2014/main" id="{1C042DAC-4F8C-734A-833D-2B594FC01211}"/>
                </a:ext>
              </a:extLst>
            </p:cNvPr>
            <p:cNvSpPr>
              <a:spLocks/>
            </p:cNvSpPr>
            <p:nvPr/>
          </p:nvSpPr>
          <p:spPr bwMode="auto">
            <a:xfrm>
              <a:off x="-1454858" y="5247479"/>
              <a:ext cx="395286" cy="389397"/>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1" name="Freeform 628">
              <a:extLst>
                <a:ext uri="{FF2B5EF4-FFF2-40B4-BE49-F238E27FC236}">
                  <a16:creationId xmlns:a16="http://schemas.microsoft.com/office/drawing/2014/main" id="{00118714-5C96-C145-89BD-F486991BAB79}"/>
                </a:ext>
              </a:extLst>
            </p:cNvPr>
            <p:cNvSpPr>
              <a:spLocks noEditPoints="1"/>
            </p:cNvSpPr>
            <p:nvPr/>
          </p:nvSpPr>
          <p:spPr bwMode="auto">
            <a:xfrm>
              <a:off x="-1954955" y="4166152"/>
              <a:ext cx="1745846" cy="1770264"/>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rgbClr val="0082CA"/>
            </a:solidFill>
            <a:ln w="9525"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2" name="Freeform 629">
              <a:extLst>
                <a:ext uri="{FF2B5EF4-FFF2-40B4-BE49-F238E27FC236}">
                  <a16:creationId xmlns:a16="http://schemas.microsoft.com/office/drawing/2014/main" id="{8660F65D-0106-2D44-8FAF-BB167F4A59F0}"/>
                </a:ext>
              </a:extLst>
            </p:cNvPr>
            <p:cNvSpPr>
              <a:spLocks/>
            </p:cNvSpPr>
            <p:nvPr/>
          </p:nvSpPr>
          <p:spPr bwMode="auto">
            <a:xfrm>
              <a:off x="-1278179" y="5750703"/>
              <a:ext cx="236571" cy="245621"/>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3" name="Freeform 630">
              <a:extLst>
                <a:ext uri="{FF2B5EF4-FFF2-40B4-BE49-F238E27FC236}">
                  <a16:creationId xmlns:a16="http://schemas.microsoft.com/office/drawing/2014/main" id="{0519D12B-B5F4-E444-8CED-EF6CA5B475FD}"/>
                </a:ext>
              </a:extLst>
            </p:cNvPr>
            <p:cNvSpPr>
              <a:spLocks/>
            </p:cNvSpPr>
            <p:nvPr/>
          </p:nvSpPr>
          <p:spPr bwMode="auto">
            <a:xfrm>
              <a:off x="-1954955" y="5364301"/>
              <a:ext cx="904366" cy="1572569"/>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4" name="Freeform 631">
              <a:extLst>
                <a:ext uri="{FF2B5EF4-FFF2-40B4-BE49-F238E27FC236}">
                  <a16:creationId xmlns:a16="http://schemas.microsoft.com/office/drawing/2014/main" id="{E38F4CC6-7D2E-1B47-A1C4-9B80E83A9B66}"/>
                </a:ext>
              </a:extLst>
            </p:cNvPr>
            <p:cNvSpPr>
              <a:spLocks/>
            </p:cNvSpPr>
            <p:nvPr/>
          </p:nvSpPr>
          <p:spPr bwMode="auto">
            <a:xfrm>
              <a:off x="-2541898" y="3707862"/>
              <a:ext cx="191655" cy="212671"/>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5" name="Freeform 632">
              <a:extLst>
                <a:ext uri="{FF2B5EF4-FFF2-40B4-BE49-F238E27FC236}">
                  <a16:creationId xmlns:a16="http://schemas.microsoft.com/office/drawing/2014/main" id="{05ED926A-7F45-3245-8686-F2636753B724}"/>
                </a:ext>
              </a:extLst>
            </p:cNvPr>
            <p:cNvSpPr>
              <a:spLocks/>
            </p:cNvSpPr>
            <p:nvPr/>
          </p:nvSpPr>
          <p:spPr bwMode="auto">
            <a:xfrm>
              <a:off x="-2482003" y="3902557"/>
              <a:ext cx="149729" cy="131795"/>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6" name="Freeform 633">
              <a:extLst>
                <a:ext uri="{FF2B5EF4-FFF2-40B4-BE49-F238E27FC236}">
                  <a16:creationId xmlns:a16="http://schemas.microsoft.com/office/drawing/2014/main" id="{7740EB8D-E671-F743-8F76-7A398722368B}"/>
                </a:ext>
              </a:extLst>
            </p:cNvPr>
            <p:cNvSpPr>
              <a:spLocks/>
            </p:cNvSpPr>
            <p:nvPr/>
          </p:nvSpPr>
          <p:spPr bwMode="auto">
            <a:xfrm>
              <a:off x="-2649704" y="3752791"/>
              <a:ext cx="98823" cy="77883"/>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7" name="Freeform 634">
              <a:extLst>
                <a:ext uri="{FF2B5EF4-FFF2-40B4-BE49-F238E27FC236}">
                  <a16:creationId xmlns:a16="http://schemas.microsoft.com/office/drawing/2014/main" id="{1BA23877-C045-9A4C-BE1E-D69BF6552538}"/>
                </a:ext>
              </a:extLst>
            </p:cNvPr>
            <p:cNvSpPr>
              <a:spLocks/>
            </p:cNvSpPr>
            <p:nvPr/>
          </p:nvSpPr>
          <p:spPr bwMode="auto">
            <a:xfrm>
              <a:off x="-2754515" y="3594041"/>
              <a:ext cx="176684" cy="203683"/>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8" name="Freeform 635">
              <a:extLst>
                <a:ext uri="{FF2B5EF4-FFF2-40B4-BE49-F238E27FC236}">
                  <a16:creationId xmlns:a16="http://schemas.microsoft.com/office/drawing/2014/main" id="{F03EC19E-37BA-774A-9535-605AFBFA28E1}"/>
                </a:ext>
              </a:extLst>
            </p:cNvPr>
            <p:cNvSpPr>
              <a:spLocks/>
            </p:cNvSpPr>
            <p:nvPr/>
          </p:nvSpPr>
          <p:spPr bwMode="auto">
            <a:xfrm>
              <a:off x="-3823581" y="2899114"/>
              <a:ext cx="1314628" cy="84469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39" name="Freeform 636">
              <a:extLst>
                <a:ext uri="{FF2B5EF4-FFF2-40B4-BE49-F238E27FC236}">
                  <a16:creationId xmlns:a16="http://schemas.microsoft.com/office/drawing/2014/main" id="{180A460F-3ABD-E54C-9C54-187854523365}"/>
                </a:ext>
              </a:extLst>
            </p:cNvPr>
            <p:cNvSpPr>
              <a:spLocks/>
            </p:cNvSpPr>
            <p:nvPr/>
          </p:nvSpPr>
          <p:spPr bwMode="auto">
            <a:xfrm>
              <a:off x="-2622749" y="3683901"/>
              <a:ext cx="263526" cy="140783"/>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0" name="Freeform 637">
              <a:extLst>
                <a:ext uri="{FF2B5EF4-FFF2-40B4-BE49-F238E27FC236}">
                  <a16:creationId xmlns:a16="http://schemas.microsoft.com/office/drawing/2014/main" id="{B1486118-E4CA-9A4E-8A6D-0A8490F5D95C}"/>
                </a:ext>
              </a:extLst>
            </p:cNvPr>
            <p:cNvSpPr>
              <a:spLocks/>
            </p:cNvSpPr>
            <p:nvPr/>
          </p:nvSpPr>
          <p:spPr bwMode="auto">
            <a:xfrm>
              <a:off x="-2622749" y="3567079"/>
              <a:ext cx="62887" cy="131795"/>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1" name="Freeform 638">
              <a:extLst>
                <a:ext uri="{FF2B5EF4-FFF2-40B4-BE49-F238E27FC236}">
                  <a16:creationId xmlns:a16="http://schemas.microsoft.com/office/drawing/2014/main" id="{5937A09B-0B2B-8343-86CC-AA024323B8C0}"/>
                </a:ext>
              </a:extLst>
            </p:cNvPr>
            <p:cNvSpPr>
              <a:spLocks/>
            </p:cNvSpPr>
            <p:nvPr/>
          </p:nvSpPr>
          <p:spPr bwMode="auto">
            <a:xfrm>
              <a:off x="-1963943" y="3489198"/>
              <a:ext cx="113794" cy="9585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2" name="Freeform 639">
              <a:extLst>
                <a:ext uri="{FF2B5EF4-FFF2-40B4-BE49-F238E27FC236}">
                  <a16:creationId xmlns:a16="http://schemas.microsoft.com/office/drawing/2014/main" id="{61E6BCE0-6690-BE4E-A46C-92E4ACC8EE1C}"/>
                </a:ext>
              </a:extLst>
            </p:cNvPr>
            <p:cNvSpPr>
              <a:spLocks/>
            </p:cNvSpPr>
            <p:nvPr/>
          </p:nvSpPr>
          <p:spPr bwMode="auto">
            <a:xfrm>
              <a:off x="-1859130" y="3489198"/>
              <a:ext cx="158715" cy="131795"/>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3" name="Freeform 640">
              <a:extLst>
                <a:ext uri="{FF2B5EF4-FFF2-40B4-BE49-F238E27FC236}">
                  <a16:creationId xmlns:a16="http://schemas.microsoft.com/office/drawing/2014/main" id="{A5EA46A6-28DB-1F4E-9FAE-B8F1313AC687}"/>
                </a:ext>
              </a:extLst>
            </p:cNvPr>
            <p:cNvSpPr>
              <a:spLocks/>
            </p:cNvSpPr>
            <p:nvPr/>
          </p:nvSpPr>
          <p:spPr bwMode="auto">
            <a:xfrm>
              <a:off x="-6089372" y="629395"/>
              <a:ext cx="1703926" cy="1144229"/>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4" name="Freeform 641">
              <a:extLst>
                <a:ext uri="{FF2B5EF4-FFF2-40B4-BE49-F238E27FC236}">
                  <a16:creationId xmlns:a16="http://schemas.microsoft.com/office/drawing/2014/main" id="{891763E8-DE13-5045-9DEE-5B157BCB6C6A}"/>
                </a:ext>
              </a:extLst>
            </p:cNvPr>
            <p:cNvSpPr>
              <a:spLocks/>
            </p:cNvSpPr>
            <p:nvPr/>
          </p:nvSpPr>
          <p:spPr bwMode="auto">
            <a:xfrm>
              <a:off x="-4166844" y="2027983"/>
              <a:ext cx="2536418" cy="125805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rgbClr val="0082CA"/>
            </a:solidFill>
            <a:ln w="9525"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5" name="Freeform 642">
              <a:extLst>
                <a:ext uri="{FF2B5EF4-FFF2-40B4-BE49-F238E27FC236}">
                  <a16:creationId xmlns:a16="http://schemas.microsoft.com/office/drawing/2014/main" id="{1426811C-5ED6-BF47-AE2A-38FC9322E76F}"/>
                </a:ext>
              </a:extLst>
            </p:cNvPr>
            <p:cNvSpPr>
              <a:spLocks noEditPoints="1"/>
            </p:cNvSpPr>
            <p:nvPr/>
          </p:nvSpPr>
          <p:spPr bwMode="auto">
            <a:xfrm>
              <a:off x="-4876562" y="575478"/>
              <a:ext cx="3746233" cy="1926024"/>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6" name="Freeform 643">
              <a:extLst>
                <a:ext uri="{FF2B5EF4-FFF2-40B4-BE49-F238E27FC236}">
                  <a16:creationId xmlns:a16="http://schemas.microsoft.com/office/drawing/2014/main" id="{054C3DF4-9FE7-274D-9CFA-D9FFFBB52D6C}"/>
                </a:ext>
              </a:extLst>
            </p:cNvPr>
            <p:cNvSpPr>
              <a:spLocks/>
            </p:cNvSpPr>
            <p:nvPr/>
          </p:nvSpPr>
          <p:spPr bwMode="auto">
            <a:xfrm>
              <a:off x="6604702" y="4861851"/>
              <a:ext cx="89837" cy="77883"/>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7" name="Freeform 644">
              <a:extLst>
                <a:ext uri="{FF2B5EF4-FFF2-40B4-BE49-F238E27FC236}">
                  <a16:creationId xmlns:a16="http://schemas.microsoft.com/office/drawing/2014/main" id="{263021CE-D35F-0548-98CF-E82625C04F07}"/>
                </a:ext>
              </a:extLst>
            </p:cNvPr>
            <p:cNvSpPr>
              <a:spLocks/>
            </p:cNvSpPr>
            <p:nvPr/>
          </p:nvSpPr>
          <p:spPr bwMode="auto">
            <a:xfrm>
              <a:off x="6676570" y="4843880"/>
              <a:ext cx="113794" cy="41936"/>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8" name="Freeform 645">
              <a:extLst>
                <a:ext uri="{FF2B5EF4-FFF2-40B4-BE49-F238E27FC236}">
                  <a16:creationId xmlns:a16="http://schemas.microsoft.com/office/drawing/2014/main" id="{AFA3C003-0644-1843-9745-3AF2E2B31108}"/>
                </a:ext>
              </a:extLst>
            </p:cNvPr>
            <p:cNvSpPr>
              <a:spLocks/>
            </p:cNvSpPr>
            <p:nvPr/>
          </p:nvSpPr>
          <p:spPr bwMode="auto">
            <a:xfrm>
              <a:off x="1837312" y="1992288"/>
              <a:ext cx="272509" cy="14976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49" name="Freeform 646">
              <a:extLst>
                <a:ext uri="{FF2B5EF4-FFF2-40B4-BE49-F238E27FC236}">
                  <a16:creationId xmlns:a16="http://schemas.microsoft.com/office/drawing/2014/main" id="{45EF985D-12E7-0C48-95D1-4A69E9BB461F}"/>
                </a:ext>
              </a:extLst>
            </p:cNvPr>
            <p:cNvSpPr>
              <a:spLocks/>
            </p:cNvSpPr>
            <p:nvPr/>
          </p:nvSpPr>
          <p:spPr bwMode="auto">
            <a:xfrm>
              <a:off x="1714533" y="2115098"/>
              <a:ext cx="326408" cy="140783"/>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0" name="Freeform 647">
              <a:extLst>
                <a:ext uri="{FF2B5EF4-FFF2-40B4-BE49-F238E27FC236}">
                  <a16:creationId xmlns:a16="http://schemas.microsoft.com/office/drawing/2014/main" id="{EF5122A4-AD8B-4A4C-BBB5-CE078F862F98}"/>
                </a:ext>
              </a:extLst>
            </p:cNvPr>
            <p:cNvSpPr>
              <a:spLocks/>
            </p:cNvSpPr>
            <p:nvPr/>
          </p:nvSpPr>
          <p:spPr bwMode="auto">
            <a:xfrm>
              <a:off x="1600739" y="2219936"/>
              <a:ext cx="500097" cy="48524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1" name="Freeform 648">
              <a:extLst>
                <a:ext uri="{FF2B5EF4-FFF2-40B4-BE49-F238E27FC236}">
                  <a16:creationId xmlns:a16="http://schemas.microsoft.com/office/drawing/2014/main" id="{29089A15-AAC8-2742-B0FF-DAC2FF66B95F}"/>
                </a:ext>
              </a:extLst>
            </p:cNvPr>
            <p:cNvSpPr>
              <a:spLocks/>
            </p:cNvSpPr>
            <p:nvPr/>
          </p:nvSpPr>
          <p:spPr bwMode="auto">
            <a:xfrm>
              <a:off x="1891214" y="2246893"/>
              <a:ext cx="236571" cy="221657"/>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rgbClr val="C00000"/>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2" name="Freeform 649">
              <a:extLst>
                <a:ext uri="{FF2B5EF4-FFF2-40B4-BE49-F238E27FC236}">
                  <a16:creationId xmlns:a16="http://schemas.microsoft.com/office/drawing/2014/main" id="{F3366EDA-4C49-4F42-8418-707496B84ACE}"/>
                </a:ext>
              </a:extLst>
            </p:cNvPr>
            <p:cNvSpPr>
              <a:spLocks/>
            </p:cNvSpPr>
            <p:nvPr/>
          </p:nvSpPr>
          <p:spPr bwMode="auto">
            <a:xfrm>
              <a:off x="1082673" y="1992288"/>
              <a:ext cx="580950" cy="500228"/>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rgbClr val="0082CA"/>
            </a:solidFill>
            <a:ln w="9525"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3" name="Freeform 650">
              <a:extLst>
                <a:ext uri="{FF2B5EF4-FFF2-40B4-BE49-F238E27FC236}">
                  <a16:creationId xmlns:a16="http://schemas.microsoft.com/office/drawing/2014/main" id="{01C1ABDB-245E-5F46-A40B-2643159238AD}"/>
                </a:ext>
              </a:extLst>
            </p:cNvPr>
            <p:cNvSpPr>
              <a:spLocks/>
            </p:cNvSpPr>
            <p:nvPr/>
          </p:nvSpPr>
          <p:spPr bwMode="auto">
            <a:xfrm>
              <a:off x="1564801" y="2186988"/>
              <a:ext cx="194648" cy="131795"/>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4" name="Freeform 651">
              <a:extLst>
                <a:ext uri="{FF2B5EF4-FFF2-40B4-BE49-F238E27FC236}">
                  <a16:creationId xmlns:a16="http://schemas.microsoft.com/office/drawing/2014/main" id="{A77CED56-9AF1-0C4C-A0E3-FC512FFE0ACA}"/>
                </a:ext>
              </a:extLst>
            </p:cNvPr>
            <p:cNvSpPr>
              <a:spLocks/>
            </p:cNvSpPr>
            <p:nvPr/>
          </p:nvSpPr>
          <p:spPr bwMode="auto">
            <a:xfrm>
              <a:off x="1400100" y="1974314"/>
              <a:ext cx="182672" cy="113824"/>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5" name="Freeform 652">
              <a:extLst>
                <a:ext uri="{FF2B5EF4-FFF2-40B4-BE49-F238E27FC236}">
                  <a16:creationId xmlns:a16="http://schemas.microsoft.com/office/drawing/2014/main" id="{9C84DEDB-E8CF-BB4B-8FDA-DB008AF44517}"/>
                </a:ext>
              </a:extLst>
            </p:cNvPr>
            <p:cNvSpPr>
              <a:spLocks/>
            </p:cNvSpPr>
            <p:nvPr/>
          </p:nvSpPr>
          <p:spPr bwMode="auto">
            <a:xfrm>
              <a:off x="1549832" y="2055191"/>
              <a:ext cx="32943" cy="32950"/>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6" name="Freeform 653">
              <a:extLst>
                <a:ext uri="{FF2B5EF4-FFF2-40B4-BE49-F238E27FC236}">
                  <a16:creationId xmlns:a16="http://schemas.microsoft.com/office/drawing/2014/main" id="{44C5DBBB-EAC2-9F47-997C-4854A0C145F8}"/>
                </a:ext>
              </a:extLst>
            </p:cNvPr>
            <p:cNvSpPr>
              <a:spLocks/>
            </p:cNvSpPr>
            <p:nvPr/>
          </p:nvSpPr>
          <p:spPr bwMode="auto">
            <a:xfrm>
              <a:off x="1442026" y="1851505"/>
              <a:ext cx="176684" cy="15875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7" name="Freeform 654">
              <a:extLst>
                <a:ext uri="{FF2B5EF4-FFF2-40B4-BE49-F238E27FC236}">
                  <a16:creationId xmlns:a16="http://schemas.microsoft.com/office/drawing/2014/main" id="{FA40696D-793F-A246-A795-4FD587F04120}"/>
                </a:ext>
              </a:extLst>
            </p:cNvPr>
            <p:cNvSpPr>
              <a:spLocks/>
            </p:cNvSpPr>
            <p:nvPr/>
          </p:nvSpPr>
          <p:spPr bwMode="auto">
            <a:xfrm>
              <a:off x="1654638" y="1587913"/>
              <a:ext cx="131760" cy="19470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8" name="Freeform 655">
              <a:extLst>
                <a:ext uri="{FF2B5EF4-FFF2-40B4-BE49-F238E27FC236}">
                  <a16:creationId xmlns:a16="http://schemas.microsoft.com/office/drawing/2014/main" id="{72A7339B-EB55-A742-BDFB-6F16618E3F13}"/>
                </a:ext>
              </a:extLst>
            </p:cNvPr>
            <p:cNvSpPr>
              <a:spLocks/>
            </p:cNvSpPr>
            <p:nvPr/>
          </p:nvSpPr>
          <p:spPr bwMode="auto">
            <a:xfrm>
              <a:off x="1558813" y="1764641"/>
              <a:ext cx="392291" cy="455297"/>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59" name="Freeform 656">
              <a:extLst>
                <a:ext uri="{FF2B5EF4-FFF2-40B4-BE49-F238E27FC236}">
                  <a16:creationId xmlns:a16="http://schemas.microsoft.com/office/drawing/2014/main" id="{F08FEFED-D159-AB41-9C90-5C0B9FFB24E1}"/>
                </a:ext>
              </a:extLst>
            </p:cNvPr>
            <p:cNvSpPr>
              <a:spLocks/>
            </p:cNvSpPr>
            <p:nvPr/>
          </p:nvSpPr>
          <p:spPr bwMode="auto">
            <a:xfrm>
              <a:off x="2250564" y="1905422"/>
              <a:ext cx="781589" cy="464283"/>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0" name="Freeform 657">
              <a:extLst>
                <a:ext uri="{FF2B5EF4-FFF2-40B4-BE49-F238E27FC236}">
                  <a16:creationId xmlns:a16="http://schemas.microsoft.com/office/drawing/2014/main" id="{C8E20DF4-4A14-814B-9AEC-18805F55CDD6}"/>
                </a:ext>
              </a:extLst>
            </p:cNvPr>
            <p:cNvSpPr>
              <a:spLocks/>
            </p:cNvSpPr>
            <p:nvPr/>
          </p:nvSpPr>
          <p:spPr bwMode="auto">
            <a:xfrm>
              <a:off x="2005010" y="2079152"/>
              <a:ext cx="263526" cy="107833"/>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1" name="Freeform 658">
              <a:extLst>
                <a:ext uri="{FF2B5EF4-FFF2-40B4-BE49-F238E27FC236}">
                  <a16:creationId xmlns:a16="http://schemas.microsoft.com/office/drawing/2014/main" id="{B05CAE30-DD84-6840-9F22-18E2ABD8F278}"/>
                </a:ext>
              </a:extLst>
            </p:cNvPr>
            <p:cNvSpPr>
              <a:spLocks/>
            </p:cNvSpPr>
            <p:nvPr/>
          </p:nvSpPr>
          <p:spPr bwMode="auto">
            <a:xfrm>
              <a:off x="2295483" y="1683762"/>
              <a:ext cx="413255" cy="308526"/>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2" name="Freeform 659">
              <a:extLst>
                <a:ext uri="{FF2B5EF4-FFF2-40B4-BE49-F238E27FC236}">
                  <a16:creationId xmlns:a16="http://schemas.microsoft.com/office/drawing/2014/main" id="{1C8A8779-A0E3-7C4E-83DA-2D5D3B499267}"/>
                </a:ext>
              </a:extLst>
            </p:cNvPr>
            <p:cNvSpPr>
              <a:spLocks/>
            </p:cNvSpPr>
            <p:nvPr/>
          </p:nvSpPr>
          <p:spPr bwMode="auto">
            <a:xfrm>
              <a:off x="2199658" y="1665791"/>
              <a:ext cx="254540" cy="16774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3" name="Freeform 660">
              <a:extLst>
                <a:ext uri="{FF2B5EF4-FFF2-40B4-BE49-F238E27FC236}">
                  <a16:creationId xmlns:a16="http://schemas.microsoft.com/office/drawing/2014/main" id="{DB3ECDBC-3875-114B-8AF9-60664470046D}"/>
                </a:ext>
              </a:extLst>
            </p:cNvPr>
            <p:cNvSpPr>
              <a:spLocks/>
            </p:cNvSpPr>
            <p:nvPr/>
          </p:nvSpPr>
          <p:spPr bwMode="auto">
            <a:xfrm>
              <a:off x="2199658" y="1560953"/>
              <a:ext cx="314432" cy="15875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4" name="Freeform 661">
              <a:extLst>
                <a:ext uri="{FF2B5EF4-FFF2-40B4-BE49-F238E27FC236}">
                  <a16:creationId xmlns:a16="http://schemas.microsoft.com/office/drawing/2014/main" id="{FD1523A8-45F2-3C46-B721-299BF1E26F4D}"/>
                </a:ext>
              </a:extLst>
            </p:cNvPr>
            <p:cNvSpPr>
              <a:spLocks/>
            </p:cNvSpPr>
            <p:nvPr/>
          </p:nvSpPr>
          <p:spPr bwMode="auto">
            <a:xfrm>
              <a:off x="2295483" y="1465103"/>
              <a:ext cx="209624" cy="131795"/>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5" name="Freeform 662">
              <a:extLst>
                <a:ext uri="{FF2B5EF4-FFF2-40B4-BE49-F238E27FC236}">
                  <a16:creationId xmlns:a16="http://schemas.microsoft.com/office/drawing/2014/main" id="{5A15D874-862B-A043-8C67-434CB6EFC4BE}"/>
                </a:ext>
              </a:extLst>
            </p:cNvPr>
            <p:cNvSpPr>
              <a:spLocks/>
            </p:cNvSpPr>
            <p:nvPr/>
          </p:nvSpPr>
          <p:spPr bwMode="auto">
            <a:xfrm>
              <a:off x="2136773" y="1737681"/>
              <a:ext cx="140746" cy="6889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6" name="Freeform 663">
              <a:extLst>
                <a:ext uri="{FF2B5EF4-FFF2-40B4-BE49-F238E27FC236}">
                  <a16:creationId xmlns:a16="http://schemas.microsoft.com/office/drawing/2014/main" id="{A6861B93-11A9-9647-92AC-38940584836C}"/>
                </a:ext>
              </a:extLst>
            </p:cNvPr>
            <p:cNvSpPr>
              <a:spLocks/>
            </p:cNvSpPr>
            <p:nvPr/>
          </p:nvSpPr>
          <p:spPr bwMode="auto">
            <a:xfrm>
              <a:off x="1918163" y="1755650"/>
              <a:ext cx="419243" cy="368430"/>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7" name="Freeform 664">
              <a:extLst>
                <a:ext uri="{FF2B5EF4-FFF2-40B4-BE49-F238E27FC236}">
                  <a16:creationId xmlns:a16="http://schemas.microsoft.com/office/drawing/2014/main" id="{EE714B04-AE0F-6B45-83EF-EAC2A5E9165D}"/>
                </a:ext>
              </a:extLst>
            </p:cNvPr>
            <p:cNvSpPr>
              <a:spLocks/>
            </p:cNvSpPr>
            <p:nvPr/>
          </p:nvSpPr>
          <p:spPr bwMode="auto">
            <a:xfrm>
              <a:off x="2172703" y="2142057"/>
              <a:ext cx="404272" cy="263593"/>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8" name="Freeform 665">
              <a:extLst>
                <a:ext uri="{FF2B5EF4-FFF2-40B4-BE49-F238E27FC236}">
                  <a16:creationId xmlns:a16="http://schemas.microsoft.com/office/drawing/2014/main" id="{010A3558-2382-CA48-85D7-5040A9EE3E51}"/>
                </a:ext>
              </a:extLst>
            </p:cNvPr>
            <p:cNvSpPr>
              <a:spLocks/>
            </p:cNvSpPr>
            <p:nvPr/>
          </p:nvSpPr>
          <p:spPr bwMode="auto">
            <a:xfrm>
              <a:off x="2454198" y="2133069"/>
              <a:ext cx="146736" cy="17673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69" name="Freeform 666">
              <a:extLst>
                <a:ext uri="{FF2B5EF4-FFF2-40B4-BE49-F238E27FC236}">
                  <a16:creationId xmlns:a16="http://schemas.microsoft.com/office/drawing/2014/main" id="{82707774-B230-FF4F-8684-10E68AF85581}"/>
                </a:ext>
              </a:extLst>
            </p:cNvPr>
            <p:cNvSpPr>
              <a:spLocks/>
            </p:cNvSpPr>
            <p:nvPr/>
          </p:nvSpPr>
          <p:spPr bwMode="auto">
            <a:xfrm>
              <a:off x="2514090" y="2228921"/>
              <a:ext cx="86842" cy="89862"/>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0" name="Freeform 667">
              <a:extLst>
                <a:ext uri="{FF2B5EF4-FFF2-40B4-BE49-F238E27FC236}">
                  <a16:creationId xmlns:a16="http://schemas.microsoft.com/office/drawing/2014/main" id="{28371AD0-C65B-7B46-94C7-5FE72EC1564C}"/>
                </a:ext>
              </a:extLst>
            </p:cNvPr>
            <p:cNvSpPr>
              <a:spLocks/>
            </p:cNvSpPr>
            <p:nvPr/>
          </p:nvSpPr>
          <p:spPr bwMode="auto">
            <a:xfrm>
              <a:off x="2250564" y="2369704"/>
              <a:ext cx="281492" cy="16774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1" name="Freeform 668">
              <a:extLst>
                <a:ext uri="{FF2B5EF4-FFF2-40B4-BE49-F238E27FC236}">
                  <a16:creationId xmlns:a16="http://schemas.microsoft.com/office/drawing/2014/main" id="{D7FC81E9-9157-9447-B479-DEF72C8DCF03}"/>
                </a:ext>
              </a:extLst>
            </p:cNvPr>
            <p:cNvSpPr>
              <a:spLocks/>
            </p:cNvSpPr>
            <p:nvPr/>
          </p:nvSpPr>
          <p:spPr bwMode="auto">
            <a:xfrm>
              <a:off x="1978056" y="2327769"/>
              <a:ext cx="158715" cy="131795"/>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2" name="Freeform 669">
              <a:extLst>
                <a:ext uri="{FF2B5EF4-FFF2-40B4-BE49-F238E27FC236}">
                  <a16:creationId xmlns:a16="http://schemas.microsoft.com/office/drawing/2014/main" id="{012D1143-8C2C-EC4D-808A-E8DBFED4F3A0}"/>
                </a:ext>
              </a:extLst>
            </p:cNvPr>
            <p:cNvSpPr>
              <a:spLocks/>
            </p:cNvSpPr>
            <p:nvPr/>
          </p:nvSpPr>
          <p:spPr bwMode="auto">
            <a:xfrm>
              <a:off x="2091850" y="2264867"/>
              <a:ext cx="194648" cy="236633"/>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3" name="Freeform 670">
              <a:extLst>
                <a:ext uri="{FF2B5EF4-FFF2-40B4-BE49-F238E27FC236}">
                  <a16:creationId xmlns:a16="http://schemas.microsoft.com/office/drawing/2014/main" id="{2EE8A862-F818-AA4B-9185-1C0E5E232140}"/>
                </a:ext>
              </a:extLst>
            </p:cNvPr>
            <p:cNvSpPr>
              <a:spLocks/>
            </p:cNvSpPr>
            <p:nvPr/>
          </p:nvSpPr>
          <p:spPr bwMode="auto">
            <a:xfrm>
              <a:off x="1987041" y="2124086"/>
              <a:ext cx="308447" cy="16774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4" name="Freeform 671">
              <a:extLst>
                <a:ext uri="{FF2B5EF4-FFF2-40B4-BE49-F238E27FC236}">
                  <a16:creationId xmlns:a16="http://schemas.microsoft.com/office/drawing/2014/main" id="{4D0E0D37-BEDC-E046-A6A7-A5525A41B26E}"/>
                </a:ext>
              </a:extLst>
            </p:cNvPr>
            <p:cNvSpPr>
              <a:spLocks/>
            </p:cNvSpPr>
            <p:nvPr/>
          </p:nvSpPr>
          <p:spPr bwMode="auto">
            <a:xfrm>
              <a:off x="2163718" y="2501502"/>
              <a:ext cx="272509" cy="281566"/>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5" name="Freeform 672">
              <a:extLst>
                <a:ext uri="{FF2B5EF4-FFF2-40B4-BE49-F238E27FC236}">
                  <a16:creationId xmlns:a16="http://schemas.microsoft.com/office/drawing/2014/main" id="{945D81CC-194B-8E4A-8356-77E309C5C04E}"/>
                </a:ext>
              </a:extLst>
            </p:cNvPr>
            <p:cNvSpPr>
              <a:spLocks/>
            </p:cNvSpPr>
            <p:nvPr/>
          </p:nvSpPr>
          <p:spPr bwMode="auto">
            <a:xfrm>
              <a:off x="2409279" y="2486521"/>
              <a:ext cx="131760" cy="86864"/>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6" name="Freeform 673">
              <a:extLst>
                <a:ext uri="{FF2B5EF4-FFF2-40B4-BE49-F238E27FC236}">
                  <a16:creationId xmlns:a16="http://schemas.microsoft.com/office/drawing/2014/main" id="{17E88704-F767-A84A-826D-47E58C942EEA}"/>
                </a:ext>
              </a:extLst>
            </p:cNvPr>
            <p:cNvSpPr>
              <a:spLocks/>
            </p:cNvSpPr>
            <p:nvPr/>
          </p:nvSpPr>
          <p:spPr bwMode="auto">
            <a:xfrm>
              <a:off x="2127787" y="2459566"/>
              <a:ext cx="77859" cy="15875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7" name="Freeform 674">
              <a:extLst>
                <a:ext uri="{FF2B5EF4-FFF2-40B4-BE49-F238E27FC236}">
                  <a16:creationId xmlns:a16="http://schemas.microsoft.com/office/drawing/2014/main" id="{A10725B6-9A01-9741-8F54-1590AA75E1AD}"/>
                </a:ext>
              </a:extLst>
            </p:cNvPr>
            <p:cNvSpPr>
              <a:spLocks/>
            </p:cNvSpPr>
            <p:nvPr/>
          </p:nvSpPr>
          <p:spPr bwMode="auto">
            <a:xfrm>
              <a:off x="2172703" y="2477538"/>
              <a:ext cx="113794" cy="77883"/>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8" name="Freeform 675">
              <a:extLst>
                <a:ext uri="{FF2B5EF4-FFF2-40B4-BE49-F238E27FC236}">
                  <a16:creationId xmlns:a16="http://schemas.microsoft.com/office/drawing/2014/main" id="{6160C1A3-A9D1-9443-99FB-43B7A86899BD}"/>
                </a:ext>
              </a:extLst>
            </p:cNvPr>
            <p:cNvSpPr>
              <a:spLocks/>
            </p:cNvSpPr>
            <p:nvPr/>
          </p:nvSpPr>
          <p:spPr bwMode="auto">
            <a:xfrm>
              <a:off x="3136964" y="2528457"/>
              <a:ext cx="167698" cy="140783"/>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79" name="Freeform 676">
              <a:extLst>
                <a:ext uri="{FF2B5EF4-FFF2-40B4-BE49-F238E27FC236}">
                  <a16:creationId xmlns:a16="http://schemas.microsoft.com/office/drawing/2014/main" id="{504B1E74-79E7-A143-B77C-543D74081A99}"/>
                </a:ext>
              </a:extLst>
            </p:cNvPr>
            <p:cNvSpPr>
              <a:spLocks/>
            </p:cNvSpPr>
            <p:nvPr/>
          </p:nvSpPr>
          <p:spPr bwMode="auto">
            <a:xfrm>
              <a:off x="3199851" y="2600347"/>
              <a:ext cx="868430" cy="736858"/>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0" name="Freeform 677">
              <a:extLst>
                <a:ext uri="{FF2B5EF4-FFF2-40B4-BE49-F238E27FC236}">
                  <a16:creationId xmlns:a16="http://schemas.microsoft.com/office/drawing/2014/main" id="{8F4BBDF3-371D-2D41-864B-C7C079C7F090}"/>
                </a:ext>
              </a:extLst>
            </p:cNvPr>
            <p:cNvSpPr>
              <a:spLocks/>
            </p:cNvSpPr>
            <p:nvPr/>
          </p:nvSpPr>
          <p:spPr bwMode="auto">
            <a:xfrm>
              <a:off x="3217817" y="2609335"/>
              <a:ext cx="68878" cy="50924"/>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1" name="Freeform 678">
              <a:extLst>
                <a:ext uri="{FF2B5EF4-FFF2-40B4-BE49-F238E27FC236}">
                  <a16:creationId xmlns:a16="http://schemas.microsoft.com/office/drawing/2014/main" id="{19EBCF4D-AE3C-C445-B832-AFE44905D3EB}"/>
                </a:ext>
              </a:extLst>
            </p:cNvPr>
            <p:cNvSpPr>
              <a:spLocks/>
            </p:cNvSpPr>
            <p:nvPr/>
          </p:nvSpPr>
          <p:spPr bwMode="auto">
            <a:xfrm>
              <a:off x="3014184" y="2396662"/>
              <a:ext cx="308447" cy="15875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2" name="Freeform 679">
              <a:extLst>
                <a:ext uri="{FF2B5EF4-FFF2-40B4-BE49-F238E27FC236}">
                  <a16:creationId xmlns:a16="http://schemas.microsoft.com/office/drawing/2014/main" id="{3930CD3C-9DFF-774D-B3C9-F938C288ED49}"/>
                </a:ext>
              </a:extLst>
            </p:cNvPr>
            <p:cNvSpPr>
              <a:spLocks/>
            </p:cNvSpPr>
            <p:nvPr/>
          </p:nvSpPr>
          <p:spPr bwMode="auto">
            <a:xfrm>
              <a:off x="3226803" y="2501502"/>
              <a:ext cx="236571" cy="185714"/>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3" name="Freeform 680">
              <a:extLst>
                <a:ext uri="{FF2B5EF4-FFF2-40B4-BE49-F238E27FC236}">
                  <a16:creationId xmlns:a16="http://schemas.microsoft.com/office/drawing/2014/main" id="{916B700E-F690-E74F-90A9-4F69B97851F2}"/>
                </a:ext>
              </a:extLst>
            </p:cNvPr>
            <p:cNvSpPr>
              <a:spLocks/>
            </p:cNvSpPr>
            <p:nvPr/>
          </p:nvSpPr>
          <p:spPr bwMode="auto">
            <a:xfrm>
              <a:off x="3304662" y="3082604"/>
              <a:ext cx="77859" cy="89862"/>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4" name="Freeform 681">
              <a:extLst>
                <a:ext uri="{FF2B5EF4-FFF2-40B4-BE49-F238E27FC236}">
                  <a16:creationId xmlns:a16="http://schemas.microsoft.com/office/drawing/2014/main" id="{4028D654-09BD-9941-87B7-8E6ECB6F85F4}"/>
                </a:ext>
              </a:extLst>
            </p:cNvPr>
            <p:cNvSpPr>
              <a:spLocks/>
            </p:cNvSpPr>
            <p:nvPr/>
          </p:nvSpPr>
          <p:spPr bwMode="auto">
            <a:xfrm>
              <a:off x="2813551" y="2750116"/>
              <a:ext cx="305449" cy="236633"/>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5" name="Freeform 682">
              <a:extLst>
                <a:ext uri="{FF2B5EF4-FFF2-40B4-BE49-F238E27FC236}">
                  <a16:creationId xmlns:a16="http://schemas.microsoft.com/office/drawing/2014/main" id="{3B12AEDB-442A-B44B-A7C4-2B92B0AC3FCB}"/>
                </a:ext>
              </a:extLst>
            </p:cNvPr>
            <p:cNvSpPr>
              <a:spLocks/>
            </p:cNvSpPr>
            <p:nvPr/>
          </p:nvSpPr>
          <p:spPr bwMode="auto">
            <a:xfrm>
              <a:off x="2954292" y="2732144"/>
              <a:ext cx="437212" cy="413361"/>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6" name="Freeform 683">
              <a:extLst>
                <a:ext uri="{FF2B5EF4-FFF2-40B4-BE49-F238E27FC236}">
                  <a16:creationId xmlns:a16="http://schemas.microsoft.com/office/drawing/2014/main" id="{6BD5A077-D26C-3F4E-B178-70255CFD5742}"/>
                </a:ext>
              </a:extLst>
            </p:cNvPr>
            <p:cNvSpPr>
              <a:spLocks/>
            </p:cNvSpPr>
            <p:nvPr/>
          </p:nvSpPr>
          <p:spPr bwMode="auto">
            <a:xfrm>
              <a:off x="2400294" y="2492516"/>
              <a:ext cx="832495" cy="317509"/>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rgbClr val="0082CA"/>
            </a:solidFill>
            <a:ln w="9525"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7" name="Freeform 684">
              <a:extLst>
                <a:ext uri="{FF2B5EF4-FFF2-40B4-BE49-F238E27FC236}">
                  <a16:creationId xmlns:a16="http://schemas.microsoft.com/office/drawing/2014/main" id="{B7AE35E5-EC37-C042-8BE5-F73AA646AAEB}"/>
                </a:ext>
              </a:extLst>
            </p:cNvPr>
            <p:cNvSpPr>
              <a:spLocks/>
            </p:cNvSpPr>
            <p:nvPr/>
          </p:nvSpPr>
          <p:spPr bwMode="auto">
            <a:xfrm>
              <a:off x="2777611" y="2995737"/>
              <a:ext cx="922332" cy="739859"/>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8" name="Freeform 685">
              <a:extLst>
                <a:ext uri="{FF2B5EF4-FFF2-40B4-BE49-F238E27FC236}">
                  <a16:creationId xmlns:a16="http://schemas.microsoft.com/office/drawing/2014/main" id="{DDA27327-F10B-5445-857F-755CACDCBDD3}"/>
                </a:ext>
              </a:extLst>
            </p:cNvPr>
            <p:cNvSpPr>
              <a:spLocks/>
            </p:cNvSpPr>
            <p:nvPr/>
          </p:nvSpPr>
          <p:spPr bwMode="auto">
            <a:xfrm>
              <a:off x="2795579" y="2941818"/>
              <a:ext cx="182672" cy="19470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89" name="Freeform 686">
              <a:extLst>
                <a:ext uri="{FF2B5EF4-FFF2-40B4-BE49-F238E27FC236}">
                  <a16:creationId xmlns:a16="http://schemas.microsoft.com/office/drawing/2014/main" id="{C9FD616B-6592-7440-8447-87F8ACBFFD97}"/>
                </a:ext>
              </a:extLst>
            </p:cNvPr>
            <p:cNvSpPr>
              <a:spLocks/>
            </p:cNvSpPr>
            <p:nvPr/>
          </p:nvSpPr>
          <p:spPr bwMode="auto">
            <a:xfrm>
              <a:off x="2804563" y="2872928"/>
              <a:ext cx="68878" cy="77883"/>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0" name="Freeform 687">
              <a:extLst>
                <a:ext uri="{FF2B5EF4-FFF2-40B4-BE49-F238E27FC236}">
                  <a16:creationId xmlns:a16="http://schemas.microsoft.com/office/drawing/2014/main" id="{931A2D20-E608-094D-AE0C-CD65FAA23239}"/>
                </a:ext>
              </a:extLst>
            </p:cNvPr>
            <p:cNvSpPr>
              <a:spLocks/>
            </p:cNvSpPr>
            <p:nvPr/>
          </p:nvSpPr>
          <p:spPr bwMode="auto">
            <a:xfrm>
              <a:off x="2795579" y="2977766"/>
              <a:ext cx="26952" cy="62902"/>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1" name="Freeform 688">
              <a:extLst>
                <a:ext uri="{FF2B5EF4-FFF2-40B4-BE49-F238E27FC236}">
                  <a16:creationId xmlns:a16="http://schemas.microsoft.com/office/drawing/2014/main" id="{D07FC815-EAFE-7548-AB4B-B3DE96F2A3DA}"/>
                </a:ext>
              </a:extLst>
            </p:cNvPr>
            <p:cNvSpPr>
              <a:spLocks/>
            </p:cNvSpPr>
            <p:nvPr/>
          </p:nvSpPr>
          <p:spPr bwMode="auto">
            <a:xfrm>
              <a:off x="2759644" y="2941818"/>
              <a:ext cx="71868" cy="230645"/>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2" name="Freeform 689">
              <a:extLst>
                <a:ext uri="{FF2B5EF4-FFF2-40B4-BE49-F238E27FC236}">
                  <a16:creationId xmlns:a16="http://schemas.microsoft.com/office/drawing/2014/main" id="{69A012C1-1732-C743-B38E-43CDB58AAC67}"/>
                </a:ext>
              </a:extLst>
            </p:cNvPr>
            <p:cNvSpPr>
              <a:spLocks/>
            </p:cNvSpPr>
            <p:nvPr/>
          </p:nvSpPr>
          <p:spPr bwMode="auto">
            <a:xfrm>
              <a:off x="3487331" y="3286287"/>
              <a:ext cx="44919" cy="6889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3" name="Freeform 690">
              <a:extLst>
                <a:ext uri="{FF2B5EF4-FFF2-40B4-BE49-F238E27FC236}">
                  <a16:creationId xmlns:a16="http://schemas.microsoft.com/office/drawing/2014/main" id="{1D7DBAA7-71F9-0645-A68A-2D0E0FC28CBC}"/>
                </a:ext>
              </a:extLst>
            </p:cNvPr>
            <p:cNvSpPr>
              <a:spLocks/>
            </p:cNvSpPr>
            <p:nvPr/>
          </p:nvSpPr>
          <p:spPr bwMode="auto">
            <a:xfrm>
              <a:off x="3127980" y="3612784"/>
              <a:ext cx="467156" cy="296542"/>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4" name="Freeform 691">
              <a:extLst>
                <a:ext uri="{FF2B5EF4-FFF2-40B4-BE49-F238E27FC236}">
                  <a16:creationId xmlns:a16="http://schemas.microsoft.com/office/drawing/2014/main" id="{698CF532-1AA9-4842-BCA2-F9B975C338BD}"/>
                </a:ext>
              </a:extLst>
            </p:cNvPr>
            <p:cNvSpPr>
              <a:spLocks/>
            </p:cNvSpPr>
            <p:nvPr/>
          </p:nvSpPr>
          <p:spPr bwMode="auto">
            <a:xfrm>
              <a:off x="3541233" y="3286287"/>
              <a:ext cx="359351" cy="431333"/>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5" name="Freeform 692">
              <a:extLst>
                <a:ext uri="{FF2B5EF4-FFF2-40B4-BE49-F238E27FC236}">
                  <a16:creationId xmlns:a16="http://schemas.microsoft.com/office/drawing/2014/main" id="{5D6ECD6B-D981-224E-B40A-DDC2852F4138}"/>
                </a:ext>
              </a:extLst>
            </p:cNvPr>
            <p:cNvSpPr>
              <a:spLocks/>
            </p:cNvSpPr>
            <p:nvPr/>
          </p:nvSpPr>
          <p:spPr bwMode="auto">
            <a:xfrm>
              <a:off x="4304852" y="2441595"/>
              <a:ext cx="482130" cy="209678"/>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6" name="Freeform 693">
              <a:extLst>
                <a:ext uri="{FF2B5EF4-FFF2-40B4-BE49-F238E27FC236}">
                  <a16:creationId xmlns:a16="http://schemas.microsoft.com/office/drawing/2014/main" id="{1885B60D-AF19-3E4D-91CC-710FED97F530}"/>
                </a:ext>
              </a:extLst>
            </p:cNvPr>
            <p:cNvSpPr>
              <a:spLocks/>
            </p:cNvSpPr>
            <p:nvPr/>
          </p:nvSpPr>
          <p:spPr bwMode="auto">
            <a:xfrm>
              <a:off x="3717914" y="2309797"/>
              <a:ext cx="781589" cy="458290"/>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7" name="Freeform 694">
              <a:extLst>
                <a:ext uri="{FF2B5EF4-FFF2-40B4-BE49-F238E27FC236}">
                  <a16:creationId xmlns:a16="http://schemas.microsoft.com/office/drawing/2014/main" id="{9FB5A666-F2D1-2A40-A713-0D2D7A35FF84}"/>
                </a:ext>
              </a:extLst>
            </p:cNvPr>
            <p:cNvSpPr>
              <a:spLocks/>
            </p:cNvSpPr>
            <p:nvPr/>
          </p:nvSpPr>
          <p:spPr bwMode="auto">
            <a:xfrm>
              <a:off x="3954487" y="2819011"/>
              <a:ext cx="0" cy="89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8" name="Freeform 695">
              <a:extLst>
                <a:ext uri="{FF2B5EF4-FFF2-40B4-BE49-F238E27FC236}">
                  <a16:creationId xmlns:a16="http://schemas.microsoft.com/office/drawing/2014/main" id="{1270C63D-0B2B-A046-8310-77DAD06AB7EE}"/>
                </a:ext>
              </a:extLst>
            </p:cNvPr>
            <p:cNvSpPr>
              <a:spLocks/>
            </p:cNvSpPr>
            <p:nvPr/>
          </p:nvSpPr>
          <p:spPr bwMode="auto">
            <a:xfrm>
              <a:off x="3550216" y="2468552"/>
              <a:ext cx="640840" cy="377416"/>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299" name="Freeform 696">
              <a:extLst>
                <a:ext uri="{FF2B5EF4-FFF2-40B4-BE49-F238E27FC236}">
                  <a16:creationId xmlns:a16="http://schemas.microsoft.com/office/drawing/2014/main" id="{33F42B2C-272C-D743-8C9A-46E61C84BFAD}"/>
                </a:ext>
              </a:extLst>
            </p:cNvPr>
            <p:cNvSpPr>
              <a:spLocks/>
            </p:cNvSpPr>
            <p:nvPr/>
          </p:nvSpPr>
          <p:spPr bwMode="auto">
            <a:xfrm>
              <a:off x="4226994" y="2555416"/>
              <a:ext cx="350365" cy="236633"/>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0" name="Freeform 697">
              <a:extLst>
                <a:ext uri="{FF2B5EF4-FFF2-40B4-BE49-F238E27FC236}">
                  <a16:creationId xmlns:a16="http://schemas.microsoft.com/office/drawing/2014/main" id="{39A22710-5F0D-3947-B9F7-27EF1A319618}"/>
                </a:ext>
              </a:extLst>
            </p:cNvPr>
            <p:cNvSpPr>
              <a:spLocks/>
            </p:cNvSpPr>
            <p:nvPr/>
          </p:nvSpPr>
          <p:spPr bwMode="auto">
            <a:xfrm>
              <a:off x="3945504" y="2759102"/>
              <a:ext cx="727689" cy="649997"/>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1" name="Freeform 698">
              <a:extLst>
                <a:ext uri="{FF2B5EF4-FFF2-40B4-BE49-F238E27FC236}">
                  <a16:creationId xmlns:a16="http://schemas.microsoft.com/office/drawing/2014/main" id="{6DAAFC51-4B96-8A4D-AE4A-9C20AC0C298A}"/>
                </a:ext>
              </a:extLst>
            </p:cNvPr>
            <p:cNvSpPr>
              <a:spLocks/>
            </p:cNvSpPr>
            <p:nvPr/>
          </p:nvSpPr>
          <p:spPr bwMode="auto">
            <a:xfrm>
              <a:off x="3909566" y="2678228"/>
              <a:ext cx="658811" cy="467275"/>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2" name="Freeform 699">
              <a:extLst>
                <a:ext uri="{FF2B5EF4-FFF2-40B4-BE49-F238E27FC236}">
                  <a16:creationId xmlns:a16="http://schemas.microsoft.com/office/drawing/2014/main" id="{F2373405-AD66-CB45-9273-9144D6BBDB87}"/>
                </a:ext>
              </a:extLst>
            </p:cNvPr>
            <p:cNvSpPr>
              <a:spLocks/>
            </p:cNvSpPr>
            <p:nvPr/>
          </p:nvSpPr>
          <p:spPr bwMode="auto">
            <a:xfrm>
              <a:off x="3849677" y="2300809"/>
              <a:ext cx="23957" cy="35945"/>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3" name="Freeform 700">
              <a:extLst>
                <a:ext uri="{FF2B5EF4-FFF2-40B4-BE49-F238E27FC236}">
                  <a16:creationId xmlns:a16="http://schemas.microsoft.com/office/drawing/2014/main" id="{6FCCF709-A0EE-E34C-A5D6-5BA85B0C4BB7}"/>
                </a:ext>
              </a:extLst>
            </p:cNvPr>
            <p:cNvSpPr>
              <a:spLocks noEditPoints="1"/>
            </p:cNvSpPr>
            <p:nvPr/>
          </p:nvSpPr>
          <p:spPr bwMode="auto">
            <a:xfrm>
              <a:off x="3295676" y="1746670"/>
              <a:ext cx="1781782" cy="8536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4" name="Freeform 701">
              <a:extLst>
                <a:ext uri="{FF2B5EF4-FFF2-40B4-BE49-F238E27FC236}">
                  <a16:creationId xmlns:a16="http://schemas.microsoft.com/office/drawing/2014/main" id="{237EB952-12E4-8548-B686-7D36ECF132D6}"/>
                </a:ext>
              </a:extLst>
            </p:cNvPr>
            <p:cNvSpPr>
              <a:spLocks/>
            </p:cNvSpPr>
            <p:nvPr/>
          </p:nvSpPr>
          <p:spPr bwMode="auto">
            <a:xfrm>
              <a:off x="4259936" y="2810023"/>
              <a:ext cx="1230776" cy="1311970"/>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5" name="Freeform 702">
              <a:extLst>
                <a:ext uri="{FF2B5EF4-FFF2-40B4-BE49-F238E27FC236}">
                  <a16:creationId xmlns:a16="http://schemas.microsoft.com/office/drawing/2014/main" id="{1071004C-4B8E-5D43-B546-57FBC34A5A5A}"/>
                </a:ext>
              </a:extLst>
            </p:cNvPr>
            <p:cNvSpPr>
              <a:spLocks/>
            </p:cNvSpPr>
            <p:nvPr/>
          </p:nvSpPr>
          <p:spPr bwMode="auto">
            <a:xfrm>
              <a:off x="5272105" y="3172463"/>
              <a:ext cx="359351" cy="86266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6" name="Freeform 703">
              <a:extLst>
                <a:ext uri="{FF2B5EF4-FFF2-40B4-BE49-F238E27FC236}">
                  <a16:creationId xmlns:a16="http://schemas.microsoft.com/office/drawing/2014/main" id="{7CF62AA3-3A62-DA4E-9DA0-D316DC3388CB}"/>
                </a:ext>
              </a:extLst>
            </p:cNvPr>
            <p:cNvSpPr>
              <a:spLocks/>
            </p:cNvSpPr>
            <p:nvPr/>
          </p:nvSpPr>
          <p:spPr bwMode="auto">
            <a:xfrm>
              <a:off x="5104410" y="3277298"/>
              <a:ext cx="200641" cy="245621"/>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7" name="Freeform 704">
              <a:extLst>
                <a:ext uri="{FF2B5EF4-FFF2-40B4-BE49-F238E27FC236}">
                  <a16:creationId xmlns:a16="http://schemas.microsoft.com/office/drawing/2014/main" id="{744C7B69-2086-8642-9D4C-721505355504}"/>
                </a:ext>
              </a:extLst>
            </p:cNvPr>
            <p:cNvSpPr>
              <a:spLocks/>
            </p:cNvSpPr>
            <p:nvPr/>
          </p:nvSpPr>
          <p:spPr bwMode="auto">
            <a:xfrm>
              <a:off x="5481727" y="3549879"/>
              <a:ext cx="368336" cy="67695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8" name="Freeform 705">
              <a:extLst>
                <a:ext uri="{FF2B5EF4-FFF2-40B4-BE49-F238E27FC236}">
                  <a16:creationId xmlns:a16="http://schemas.microsoft.com/office/drawing/2014/main" id="{57AACA2F-D867-E947-B05D-B67FCC18DA97}"/>
                </a:ext>
              </a:extLst>
            </p:cNvPr>
            <p:cNvSpPr>
              <a:spLocks/>
            </p:cNvSpPr>
            <p:nvPr/>
          </p:nvSpPr>
          <p:spPr bwMode="auto">
            <a:xfrm>
              <a:off x="5682365" y="3409096"/>
              <a:ext cx="335394" cy="68594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09" name="Freeform 706">
              <a:extLst>
                <a:ext uri="{FF2B5EF4-FFF2-40B4-BE49-F238E27FC236}">
                  <a16:creationId xmlns:a16="http://schemas.microsoft.com/office/drawing/2014/main" id="{6F9128B6-5CB7-6F47-99B6-3C2A436AB904}"/>
                </a:ext>
              </a:extLst>
            </p:cNvPr>
            <p:cNvSpPr>
              <a:spLocks/>
            </p:cNvSpPr>
            <p:nvPr/>
          </p:nvSpPr>
          <p:spPr bwMode="auto">
            <a:xfrm>
              <a:off x="5604506" y="3463012"/>
              <a:ext cx="323415" cy="395390"/>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0" name="Freeform 707">
              <a:extLst>
                <a:ext uri="{FF2B5EF4-FFF2-40B4-BE49-F238E27FC236}">
                  <a16:creationId xmlns:a16="http://schemas.microsoft.com/office/drawing/2014/main" id="{B44491B8-89AD-C241-99CA-986410E0E6D2}"/>
                </a:ext>
              </a:extLst>
            </p:cNvPr>
            <p:cNvSpPr>
              <a:spLocks/>
            </p:cNvSpPr>
            <p:nvPr/>
          </p:nvSpPr>
          <p:spPr bwMode="auto">
            <a:xfrm>
              <a:off x="6991000" y="4535354"/>
              <a:ext cx="395286" cy="33548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1" name="Freeform 708">
              <a:extLst>
                <a:ext uri="{FF2B5EF4-FFF2-40B4-BE49-F238E27FC236}">
                  <a16:creationId xmlns:a16="http://schemas.microsoft.com/office/drawing/2014/main" id="{CD083268-A623-7148-A0F9-B4833CE3A533}"/>
                </a:ext>
              </a:extLst>
            </p:cNvPr>
            <p:cNvSpPr>
              <a:spLocks/>
            </p:cNvSpPr>
            <p:nvPr/>
          </p:nvSpPr>
          <p:spPr bwMode="auto">
            <a:xfrm>
              <a:off x="7377302" y="4589273"/>
              <a:ext cx="449190" cy="35944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2" name="Freeform 709">
              <a:extLst>
                <a:ext uri="{FF2B5EF4-FFF2-40B4-BE49-F238E27FC236}">
                  <a16:creationId xmlns:a16="http://schemas.microsoft.com/office/drawing/2014/main" id="{A9ACDA8D-EAA6-BA4A-AAD0-0333A876EAAC}"/>
                </a:ext>
              </a:extLst>
            </p:cNvPr>
            <p:cNvSpPr>
              <a:spLocks/>
            </p:cNvSpPr>
            <p:nvPr/>
          </p:nvSpPr>
          <p:spPr bwMode="auto">
            <a:xfrm>
              <a:off x="5981823" y="4262778"/>
              <a:ext cx="449190" cy="395390"/>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3" name="Freeform 710">
              <a:extLst>
                <a:ext uri="{FF2B5EF4-FFF2-40B4-BE49-F238E27FC236}">
                  <a16:creationId xmlns:a16="http://schemas.microsoft.com/office/drawing/2014/main" id="{D77F5A85-D9AB-A84C-ABFD-010E0CF907ED}"/>
                </a:ext>
              </a:extLst>
            </p:cNvPr>
            <p:cNvSpPr>
              <a:spLocks/>
            </p:cNvSpPr>
            <p:nvPr/>
          </p:nvSpPr>
          <p:spPr bwMode="auto">
            <a:xfrm>
              <a:off x="6008775" y="4157938"/>
              <a:ext cx="431221" cy="281566"/>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4" name="Freeform 711">
              <a:extLst>
                <a:ext uri="{FF2B5EF4-FFF2-40B4-BE49-F238E27FC236}">
                  <a16:creationId xmlns:a16="http://schemas.microsoft.com/office/drawing/2014/main" id="{45AF51AF-91B2-ED43-89B0-C321D75FD3E5}"/>
                </a:ext>
              </a:extLst>
            </p:cNvPr>
            <p:cNvSpPr>
              <a:spLocks/>
            </p:cNvSpPr>
            <p:nvPr/>
          </p:nvSpPr>
          <p:spPr bwMode="auto">
            <a:xfrm>
              <a:off x="5131362" y="3181449"/>
              <a:ext cx="149729" cy="86864"/>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5" name="Freeform 712">
              <a:extLst>
                <a:ext uri="{FF2B5EF4-FFF2-40B4-BE49-F238E27FC236}">
                  <a16:creationId xmlns:a16="http://schemas.microsoft.com/office/drawing/2014/main" id="{EE406D16-10D7-8E4D-815A-533BFCD2FDC0}"/>
                </a:ext>
              </a:extLst>
            </p:cNvPr>
            <p:cNvSpPr>
              <a:spLocks/>
            </p:cNvSpPr>
            <p:nvPr/>
          </p:nvSpPr>
          <p:spPr bwMode="auto">
            <a:xfrm>
              <a:off x="4786983" y="3082604"/>
              <a:ext cx="326408" cy="20368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6" name="Freeform 713">
              <a:extLst>
                <a:ext uri="{FF2B5EF4-FFF2-40B4-BE49-F238E27FC236}">
                  <a16:creationId xmlns:a16="http://schemas.microsoft.com/office/drawing/2014/main" id="{07209CBE-C878-3145-83BF-3500D3102ACA}"/>
                </a:ext>
              </a:extLst>
            </p:cNvPr>
            <p:cNvSpPr>
              <a:spLocks/>
            </p:cNvSpPr>
            <p:nvPr/>
          </p:nvSpPr>
          <p:spPr bwMode="auto">
            <a:xfrm>
              <a:off x="5691348" y="3822457"/>
              <a:ext cx="245554" cy="20368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7" name="Freeform 714">
              <a:extLst>
                <a:ext uri="{FF2B5EF4-FFF2-40B4-BE49-F238E27FC236}">
                  <a16:creationId xmlns:a16="http://schemas.microsoft.com/office/drawing/2014/main" id="{14439E11-BC58-3D4B-8268-2BEAD076498F}"/>
                </a:ext>
              </a:extLst>
            </p:cNvPr>
            <p:cNvSpPr>
              <a:spLocks/>
            </p:cNvSpPr>
            <p:nvPr/>
          </p:nvSpPr>
          <p:spPr bwMode="auto">
            <a:xfrm>
              <a:off x="5595521" y="4181900"/>
              <a:ext cx="194648" cy="230645"/>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8" name="Freeform 715">
              <a:extLst>
                <a:ext uri="{FF2B5EF4-FFF2-40B4-BE49-F238E27FC236}">
                  <a16:creationId xmlns:a16="http://schemas.microsoft.com/office/drawing/2014/main" id="{6BCFE781-6BB5-1743-80A7-80C34E02D0EC}"/>
                </a:ext>
              </a:extLst>
            </p:cNvPr>
            <p:cNvSpPr>
              <a:spLocks/>
            </p:cNvSpPr>
            <p:nvPr/>
          </p:nvSpPr>
          <p:spPr bwMode="auto">
            <a:xfrm>
              <a:off x="4499503" y="1851505"/>
              <a:ext cx="2632248" cy="171634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rgbClr val="0082CA"/>
            </a:solidFill>
            <a:ln w="9525"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19" name="Freeform 716">
              <a:extLst>
                <a:ext uri="{FF2B5EF4-FFF2-40B4-BE49-F238E27FC236}">
                  <a16:creationId xmlns:a16="http://schemas.microsoft.com/office/drawing/2014/main" id="{B13B2D6E-232F-3649-A853-7D2EE032BD29}"/>
                </a:ext>
              </a:extLst>
            </p:cNvPr>
            <p:cNvSpPr>
              <a:spLocks/>
            </p:cNvSpPr>
            <p:nvPr/>
          </p:nvSpPr>
          <p:spPr bwMode="auto">
            <a:xfrm>
              <a:off x="5104410" y="1938374"/>
              <a:ext cx="1377510" cy="599073"/>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0" name="Freeform 717">
              <a:extLst>
                <a:ext uri="{FF2B5EF4-FFF2-40B4-BE49-F238E27FC236}">
                  <a16:creationId xmlns:a16="http://schemas.microsoft.com/office/drawing/2014/main" id="{76FDE9A0-D110-174C-832A-A884DD17D088}"/>
                </a:ext>
              </a:extLst>
            </p:cNvPr>
            <p:cNvSpPr>
              <a:spLocks/>
            </p:cNvSpPr>
            <p:nvPr/>
          </p:nvSpPr>
          <p:spPr bwMode="auto">
            <a:xfrm>
              <a:off x="1786403" y="788149"/>
              <a:ext cx="551003" cy="949535"/>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1" name="Freeform 718">
              <a:extLst>
                <a:ext uri="{FF2B5EF4-FFF2-40B4-BE49-F238E27FC236}">
                  <a16:creationId xmlns:a16="http://schemas.microsoft.com/office/drawing/2014/main" id="{9871FFF0-84F6-7E4E-AF77-169FD0823141}"/>
                </a:ext>
              </a:extLst>
            </p:cNvPr>
            <p:cNvSpPr>
              <a:spLocks/>
            </p:cNvSpPr>
            <p:nvPr/>
          </p:nvSpPr>
          <p:spPr bwMode="auto">
            <a:xfrm>
              <a:off x="2190672" y="716261"/>
              <a:ext cx="473144" cy="739859"/>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2" name="Freeform 719">
              <a:extLst>
                <a:ext uri="{FF2B5EF4-FFF2-40B4-BE49-F238E27FC236}">
                  <a16:creationId xmlns:a16="http://schemas.microsoft.com/office/drawing/2014/main" id="{4395F6A0-44E8-C545-A809-D4E14FBC505D}"/>
                </a:ext>
              </a:extLst>
            </p:cNvPr>
            <p:cNvSpPr>
              <a:spLocks/>
            </p:cNvSpPr>
            <p:nvPr/>
          </p:nvSpPr>
          <p:spPr bwMode="auto">
            <a:xfrm>
              <a:off x="1513894" y="629395"/>
              <a:ext cx="1122973" cy="940546"/>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3" name="Freeform 720">
              <a:extLst>
                <a:ext uri="{FF2B5EF4-FFF2-40B4-BE49-F238E27FC236}">
                  <a16:creationId xmlns:a16="http://schemas.microsoft.com/office/drawing/2014/main" id="{45687CD3-3218-EA42-A7E9-5002F0AC7A36}"/>
                </a:ext>
              </a:extLst>
            </p:cNvPr>
            <p:cNvSpPr>
              <a:spLocks noEditPoints="1"/>
            </p:cNvSpPr>
            <p:nvPr/>
          </p:nvSpPr>
          <p:spPr bwMode="auto">
            <a:xfrm>
              <a:off x="2469169" y="66265"/>
              <a:ext cx="7112153" cy="2480166"/>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4" name="Freeform 721">
              <a:extLst>
                <a:ext uri="{FF2B5EF4-FFF2-40B4-BE49-F238E27FC236}">
                  <a16:creationId xmlns:a16="http://schemas.microsoft.com/office/drawing/2014/main" id="{2216D5EF-9C22-5548-8D06-737B0EB966F2}"/>
                </a:ext>
              </a:extLst>
            </p:cNvPr>
            <p:cNvSpPr>
              <a:spLocks/>
            </p:cNvSpPr>
            <p:nvPr/>
          </p:nvSpPr>
          <p:spPr bwMode="auto">
            <a:xfrm>
              <a:off x="7404254" y="1815562"/>
              <a:ext cx="131760" cy="281566"/>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5" name="Freeform 722">
              <a:extLst>
                <a:ext uri="{FF2B5EF4-FFF2-40B4-BE49-F238E27FC236}">
                  <a16:creationId xmlns:a16="http://schemas.microsoft.com/office/drawing/2014/main" id="{25DF5B3B-575F-A044-94ED-8310CAC591AD}"/>
                </a:ext>
              </a:extLst>
            </p:cNvPr>
            <p:cNvSpPr>
              <a:spLocks/>
            </p:cNvSpPr>
            <p:nvPr/>
          </p:nvSpPr>
          <p:spPr bwMode="auto">
            <a:xfrm>
              <a:off x="7431204" y="2088138"/>
              <a:ext cx="131760" cy="20368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6" name="Freeform 723">
              <a:extLst>
                <a:ext uri="{FF2B5EF4-FFF2-40B4-BE49-F238E27FC236}">
                  <a16:creationId xmlns:a16="http://schemas.microsoft.com/office/drawing/2014/main" id="{0C6F75C6-9D31-2743-B137-BAFF30882431}"/>
                </a:ext>
              </a:extLst>
            </p:cNvPr>
            <p:cNvSpPr>
              <a:spLocks/>
            </p:cNvSpPr>
            <p:nvPr/>
          </p:nvSpPr>
          <p:spPr bwMode="auto">
            <a:xfrm>
              <a:off x="6736460" y="2687214"/>
              <a:ext cx="185665" cy="221657"/>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7" name="Freeform 724">
              <a:extLst>
                <a:ext uri="{FF2B5EF4-FFF2-40B4-BE49-F238E27FC236}">
                  <a16:creationId xmlns:a16="http://schemas.microsoft.com/office/drawing/2014/main" id="{9CCA0CED-A29E-D149-8E28-0326552636FD}"/>
                </a:ext>
              </a:extLst>
            </p:cNvPr>
            <p:cNvSpPr>
              <a:spLocks/>
            </p:cNvSpPr>
            <p:nvPr/>
          </p:nvSpPr>
          <p:spPr bwMode="auto">
            <a:xfrm>
              <a:off x="6658601" y="2450578"/>
              <a:ext cx="281492" cy="272581"/>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8" name="Freeform 725">
              <a:extLst>
                <a:ext uri="{FF2B5EF4-FFF2-40B4-BE49-F238E27FC236}">
                  <a16:creationId xmlns:a16="http://schemas.microsoft.com/office/drawing/2014/main" id="{CC97B2AE-787C-E146-B04B-F4F9AE2739DF}"/>
                </a:ext>
              </a:extLst>
            </p:cNvPr>
            <p:cNvSpPr>
              <a:spLocks/>
            </p:cNvSpPr>
            <p:nvPr/>
          </p:nvSpPr>
          <p:spPr bwMode="auto">
            <a:xfrm>
              <a:off x="837119" y="1755650"/>
              <a:ext cx="209624" cy="218659"/>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29" name="Freeform 726">
              <a:extLst>
                <a:ext uri="{FF2B5EF4-FFF2-40B4-BE49-F238E27FC236}">
                  <a16:creationId xmlns:a16="http://schemas.microsoft.com/office/drawing/2014/main" id="{C2BF091C-F17A-6542-B7B3-7C056D8E2765}"/>
                </a:ext>
              </a:extLst>
            </p:cNvPr>
            <p:cNvSpPr>
              <a:spLocks/>
            </p:cNvSpPr>
            <p:nvPr/>
          </p:nvSpPr>
          <p:spPr bwMode="auto">
            <a:xfrm>
              <a:off x="941927" y="1746670"/>
              <a:ext cx="140746" cy="86864"/>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0" name="Freeform 727">
              <a:extLst>
                <a:ext uri="{FF2B5EF4-FFF2-40B4-BE49-F238E27FC236}">
                  <a16:creationId xmlns:a16="http://schemas.microsoft.com/office/drawing/2014/main" id="{68E179AF-4B15-5845-8446-1725C44B8DF2}"/>
                </a:ext>
              </a:extLst>
            </p:cNvPr>
            <p:cNvSpPr>
              <a:spLocks/>
            </p:cNvSpPr>
            <p:nvPr/>
          </p:nvSpPr>
          <p:spPr bwMode="auto">
            <a:xfrm>
              <a:off x="891021" y="2405647"/>
              <a:ext cx="551003" cy="404376"/>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1" name="Freeform 728">
              <a:extLst>
                <a:ext uri="{FF2B5EF4-FFF2-40B4-BE49-F238E27FC236}">
                  <a16:creationId xmlns:a16="http://schemas.microsoft.com/office/drawing/2014/main" id="{C9CB8FAC-73D9-5843-9611-0E4BA3306C47}"/>
                </a:ext>
              </a:extLst>
            </p:cNvPr>
            <p:cNvSpPr>
              <a:spLocks/>
            </p:cNvSpPr>
            <p:nvPr/>
          </p:nvSpPr>
          <p:spPr bwMode="auto">
            <a:xfrm>
              <a:off x="891021" y="2492516"/>
              <a:ext cx="140746" cy="266590"/>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2" name="Freeform 729">
              <a:extLst>
                <a:ext uri="{FF2B5EF4-FFF2-40B4-BE49-F238E27FC236}">
                  <a16:creationId xmlns:a16="http://schemas.microsoft.com/office/drawing/2014/main" id="{AE00F7E4-B96B-2746-8351-53295CB83E14}"/>
                </a:ext>
              </a:extLst>
            </p:cNvPr>
            <p:cNvSpPr>
              <a:spLocks/>
            </p:cNvSpPr>
            <p:nvPr/>
          </p:nvSpPr>
          <p:spPr bwMode="auto">
            <a:xfrm>
              <a:off x="2585958" y="4903784"/>
              <a:ext cx="464164" cy="775801"/>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3" name="Freeform 730">
              <a:extLst>
                <a:ext uri="{FF2B5EF4-FFF2-40B4-BE49-F238E27FC236}">
                  <a16:creationId xmlns:a16="http://schemas.microsoft.com/office/drawing/2014/main" id="{132CAD96-98E9-B748-8049-EAB66483CC74}"/>
                </a:ext>
              </a:extLst>
            </p:cNvPr>
            <p:cNvSpPr>
              <a:spLocks/>
            </p:cNvSpPr>
            <p:nvPr/>
          </p:nvSpPr>
          <p:spPr bwMode="auto">
            <a:xfrm>
              <a:off x="2690769" y="4879820"/>
              <a:ext cx="140746" cy="33248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4" name="Freeform 731">
              <a:extLst>
                <a:ext uri="{FF2B5EF4-FFF2-40B4-BE49-F238E27FC236}">
                  <a16:creationId xmlns:a16="http://schemas.microsoft.com/office/drawing/2014/main" id="{F3302C7D-96EE-C14F-9638-3B5DAA166A1C}"/>
                </a:ext>
              </a:extLst>
            </p:cNvPr>
            <p:cNvSpPr>
              <a:spLocks/>
            </p:cNvSpPr>
            <p:nvPr/>
          </p:nvSpPr>
          <p:spPr bwMode="auto">
            <a:xfrm>
              <a:off x="2214627" y="4816918"/>
              <a:ext cx="527046" cy="440321"/>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5" name="Freeform 732">
              <a:extLst>
                <a:ext uri="{FF2B5EF4-FFF2-40B4-BE49-F238E27FC236}">
                  <a16:creationId xmlns:a16="http://schemas.microsoft.com/office/drawing/2014/main" id="{D67445BB-47BC-E942-AD0A-7E9EDE1BDA33}"/>
                </a:ext>
              </a:extLst>
            </p:cNvPr>
            <p:cNvSpPr>
              <a:spLocks/>
            </p:cNvSpPr>
            <p:nvPr/>
          </p:nvSpPr>
          <p:spPr bwMode="auto">
            <a:xfrm>
              <a:off x="1813355" y="5212308"/>
              <a:ext cx="559989" cy="554147"/>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6" name="Freeform 733">
              <a:extLst>
                <a:ext uri="{FF2B5EF4-FFF2-40B4-BE49-F238E27FC236}">
                  <a16:creationId xmlns:a16="http://schemas.microsoft.com/office/drawing/2014/main" id="{95C09F8A-4E19-0644-8ADE-1F0C77455065}"/>
                </a:ext>
              </a:extLst>
            </p:cNvPr>
            <p:cNvSpPr>
              <a:spLocks/>
            </p:cNvSpPr>
            <p:nvPr/>
          </p:nvSpPr>
          <p:spPr bwMode="auto">
            <a:xfrm>
              <a:off x="1828326" y="4217847"/>
              <a:ext cx="799557" cy="835708"/>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7" name="Freeform 734">
              <a:extLst>
                <a:ext uri="{FF2B5EF4-FFF2-40B4-BE49-F238E27FC236}">
                  <a16:creationId xmlns:a16="http://schemas.microsoft.com/office/drawing/2014/main" id="{A4D59592-D66A-0443-8DE2-6A57036AB601}"/>
                </a:ext>
              </a:extLst>
            </p:cNvPr>
            <p:cNvSpPr>
              <a:spLocks/>
            </p:cNvSpPr>
            <p:nvPr/>
          </p:nvSpPr>
          <p:spPr bwMode="auto">
            <a:xfrm>
              <a:off x="1819341" y="4712085"/>
              <a:ext cx="494109" cy="554147"/>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8" name="Freeform 735">
              <a:extLst>
                <a:ext uri="{FF2B5EF4-FFF2-40B4-BE49-F238E27FC236}">
                  <a16:creationId xmlns:a16="http://schemas.microsoft.com/office/drawing/2014/main" id="{2DA7B071-88F3-2D46-8FD4-3A946A496449}"/>
                </a:ext>
              </a:extLst>
            </p:cNvPr>
            <p:cNvSpPr>
              <a:spLocks/>
            </p:cNvSpPr>
            <p:nvPr/>
          </p:nvSpPr>
          <p:spPr bwMode="auto">
            <a:xfrm>
              <a:off x="2136771" y="5239267"/>
              <a:ext cx="404272" cy="422347"/>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39" name="Freeform 736">
              <a:extLst>
                <a:ext uri="{FF2B5EF4-FFF2-40B4-BE49-F238E27FC236}">
                  <a16:creationId xmlns:a16="http://schemas.microsoft.com/office/drawing/2014/main" id="{4AD3E1D4-504B-4940-9A84-5EE375D71AC4}"/>
                </a:ext>
              </a:extLst>
            </p:cNvPr>
            <p:cNvSpPr>
              <a:spLocks/>
            </p:cNvSpPr>
            <p:nvPr/>
          </p:nvSpPr>
          <p:spPr bwMode="auto">
            <a:xfrm>
              <a:off x="2355375" y="5152398"/>
              <a:ext cx="344379" cy="305528"/>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0" name="Freeform 737">
              <a:extLst>
                <a:ext uri="{FF2B5EF4-FFF2-40B4-BE49-F238E27FC236}">
                  <a16:creationId xmlns:a16="http://schemas.microsoft.com/office/drawing/2014/main" id="{BC78CC90-3FC2-0A4C-9DC1-3ED52549A24B}"/>
                </a:ext>
              </a:extLst>
            </p:cNvPr>
            <p:cNvSpPr>
              <a:spLocks/>
            </p:cNvSpPr>
            <p:nvPr/>
          </p:nvSpPr>
          <p:spPr bwMode="auto">
            <a:xfrm>
              <a:off x="2585958" y="5607695"/>
              <a:ext cx="86842" cy="98847"/>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1" name="Freeform 738">
              <a:extLst>
                <a:ext uri="{FF2B5EF4-FFF2-40B4-BE49-F238E27FC236}">
                  <a16:creationId xmlns:a16="http://schemas.microsoft.com/office/drawing/2014/main" id="{04D9C034-99AC-024E-8C26-312B2B363D5F}"/>
                </a:ext>
              </a:extLst>
            </p:cNvPr>
            <p:cNvSpPr>
              <a:spLocks noEditPoints="1"/>
            </p:cNvSpPr>
            <p:nvPr/>
          </p:nvSpPr>
          <p:spPr bwMode="auto">
            <a:xfrm>
              <a:off x="1996025" y="5448943"/>
              <a:ext cx="694744" cy="608059"/>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rgbClr val="0082CA"/>
            </a:solidFill>
            <a:ln w="9525"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2" name="Freeform 739">
              <a:extLst>
                <a:ext uri="{FF2B5EF4-FFF2-40B4-BE49-F238E27FC236}">
                  <a16:creationId xmlns:a16="http://schemas.microsoft.com/office/drawing/2014/main" id="{EEC82765-2C25-8C4D-9B68-D6D684D0F915}"/>
                </a:ext>
              </a:extLst>
            </p:cNvPr>
            <p:cNvSpPr>
              <a:spLocks/>
            </p:cNvSpPr>
            <p:nvPr/>
          </p:nvSpPr>
          <p:spPr bwMode="auto">
            <a:xfrm>
              <a:off x="2445212" y="5739493"/>
              <a:ext cx="113794" cy="116821"/>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3" name="Freeform 740">
              <a:extLst>
                <a:ext uri="{FF2B5EF4-FFF2-40B4-BE49-F238E27FC236}">
                  <a16:creationId xmlns:a16="http://schemas.microsoft.com/office/drawing/2014/main" id="{5D23BA5A-7FFA-664F-B0DE-73D10D62AB49}"/>
                </a:ext>
              </a:extLst>
            </p:cNvPr>
            <p:cNvSpPr>
              <a:spLocks/>
            </p:cNvSpPr>
            <p:nvPr/>
          </p:nvSpPr>
          <p:spPr bwMode="auto">
            <a:xfrm>
              <a:off x="1828326" y="4649175"/>
              <a:ext cx="44919" cy="71888"/>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4" name="Freeform 741">
              <a:extLst>
                <a:ext uri="{FF2B5EF4-FFF2-40B4-BE49-F238E27FC236}">
                  <a16:creationId xmlns:a16="http://schemas.microsoft.com/office/drawing/2014/main" id="{90A01120-A0AA-C148-9E20-90F8DF128BA8}"/>
                </a:ext>
              </a:extLst>
            </p:cNvPr>
            <p:cNvSpPr>
              <a:spLocks/>
            </p:cNvSpPr>
            <p:nvPr/>
          </p:nvSpPr>
          <p:spPr bwMode="auto">
            <a:xfrm>
              <a:off x="1786401" y="4289735"/>
              <a:ext cx="305449" cy="395390"/>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5" name="Freeform 742">
              <a:extLst>
                <a:ext uri="{FF2B5EF4-FFF2-40B4-BE49-F238E27FC236}">
                  <a16:creationId xmlns:a16="http://schemas.microsoft.com/office/drawing/2014/main" id="{438C9C0A-54FD-054B-B3E5-18672A638735}"/>
                </a:ext>
              </a:extLst>
            </p:cNvPr>
            <p:cNvSpPr>
              <a:spLocks/>
            </p:cNvSpPr>
            <p:nvPr/>
          </p:nvSpPr>
          <p:spPr bwMode="auto">
            <a:xfrm>
              <a:off x="1918163" y="3972224"/>
              <a:ext cx="559989" cy="395390"/>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6" name="Freeform 743">
              <a:extLst>
                <a:ext uri="{FF2B5EF4-FFF2-40B4-BE49-F238E27FC236}">
                  <a16:creationId xmlns:a16="http://schemas.microsoft.com/office/drawing/2014/main" id="{2EA3A05A-9D98-284A-82AC-4325B1F02F60}"/>
                </a:ext>
              </a:extLst>
            </p:cNvPr>
            <p:cNvSpPr>
              <a:spLocks/>
            </p:cNvSpPr>
            <p:nvPr/>
          </p:nvSpPr>
          <p:spPr bwMode="auto">
            <a:xfrm>
              <a:off x="1295290" y="3409096"/>
              <a:ext cx="1027145" cy="72188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7" name="Freeform 744">
              <a:extLst>
                <a:ext uri="{FF2B5EF4-FFF2-40B4-BE49-F238E27FC236}">
                  <a16:creationId xmlns:a16="http://schemas.microsoft.com/office/drawing/2014/main" id="{551FE45E-028E-5B4F-A73E-3E119F318E67}"/>
                </a:ext>
              </a:extLst>
            </p:cNvPr>
            <p:cNvSpPr>
              <a:spLocks/>
            </p:cNvSpPr>
            <p:nvPr/>
          </p:nvSpPr>
          <p:spPr bwMode="auto">
            <a:xfrm>
              <a:off x="2223610" y="3427070"/>
              <a:ext cx="721696" cy="88962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8" name="Freeform 745">
              <a:extLst>
                <a:ext uri="{FF2B5EF4-FFF2-40B4-BE49-F238E27FC236}">
                  <a16:creationId xmlns:a16="http://schemas.microsoft.com/office/drawing/2014/main" id="{AE0C6A38-0DF8-4346-AD05-65A5E0EE2360}"/>
                </a:ext>
              </a:extLst>
            </p:cNvPr>
            <p:cNvSpPr>
              <a:spLocks/>
            </p:cNvSpPr>
            <p:nvPr/>
          </p:nvSpPr>
          <p:spPr bwMode="auto">
            <a:xfrm>
              <a:off x="2855474" y="3654717"/>
              <a:ext cx="281492" cy="254607"/>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49" name="Freeform 746">
              <a:extLst>
                <a:ext uri="{FF2B5EF4-FFF2-40B4-BE49-F238E27FC236}">
                  <a16:creationId xmlns:a16="http://schemas.microsoft.com/office/drawing/2014/main" id="{D9F20872-3B68-1E4B-B6CB-42BE6FDEA43F}"/>
                </a:ext>
              </a:extLst>
            </p:cNvPr>
            <p:cNvSpPr>
              <a:spLocks/>
            </p:cNvSpPr>
            <p:nvPr/>
          </p:nvSpPr>
          <p:spPr bwMode="auto">
            <a:xfrm>
              <a:off x="2708735" y="3777529"/>
              <a:ext cx="649826" cy="539166"/>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0" name="Freeform 747">
              <a:extLst>
                <a:ext uri="{FF2B5EF4-FFF2-40B4-BE49-F238E27FC236}">
                  <a16:creationId xmlns:a16="http://schemas.microsoft.com/office/drawing/2014/main" id="{95728F8B-3685-944F-8044-91308942145D}"/>
                </a:ext>
              </a:extLst>
            </p:cNvPr>
            <p:cNvSpPr>
              <a:spLocks/>
            </p:cNvSpPr>
            <p:nvPr/>
          </p:nvSpPr>
          <p:spPr bwMode="auto">
            <a:xfrm>
              <a:off x="2741678" y="3936281"/>
              <a:ext cx="763620" cy="730868"/>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1" name="Freeform 748">
              <a:extLst>
                <a:ext uri="{FF2B5EF4-FFF2-40B4-BE49-F238E27FC236}">
                  <a16:creationId xmlns:a16="http://schemas.microsoft.com/office/drawing/2014/main" id="{6EFEDF0F-7301-5A41-B7E7-BCA548B79333}"/>
                </a:ext>
              </a:extLst>
            </p:cNvPr>
            <p:cNvSpPr>
              <a:spLocks/>
            </p:cNvSpPr>
            <p:nvPr/>
          </p:nvSpPr>
          <p:spPr bwMode="auto">
            <a:xfrm>
              <a:off x="3086057" y="3894348"/>
              <a:ext cx="77859" cy="9585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2" name="Freeform 749">
              <a:extLst>
                <a:ext uri="{FF2B5EF4-FFF2-40B4-BE49-F238E27FC236}">
                  <a16:creationId xmlns:a16="http://schemas.microsoft.com/office/drawing/2014/main" id="{87961840-63F1-7140-9D44-DFD85F9478EA}"/>
                </a:ext>
              </a:extLst>
            </p:cNvPr>
            <p:cNvSpPr>
              <a:spLocks/>
            </p:cNvSpPr>
            <p:nvPr/>
          </p:nvSpPr>
          <p:spPr bwMode="auto">
            <a:xfrm>
              <a:off x="2559008" y="4280750"/>
              <a:ext cx="227585" cy="245621"/>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3" name="Freeform 750">
              <a:extLst>
                <a:ext uri="{FF2B5EF4-FFF2-40B4-BE49-F238E27FC236}">
                  <a16:creationId xmlns:a16="http://schemas.microsoft.com/office/drawing/2014/main" id="{2EC3AE4F-0554-494C-B2C9-70E18D0AB6B4}"/>
                </a:ext>
              </a:extLst>
            </p:cNvPr>
            <p:cNvSpPr>
              <a:spLocks/>
            </p:cNvSpPr>
            <p:nvPr/>
          </p:nvSpPr>
          <p:spPr bwMode="auto">
            <a:xfrm>
              <a:off x="2532056" y="4562313"/>
              <a:ext cx="86842" cy="86864"/>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4" name="Freeform 751">
              <a:extLst>
                <a:ext uri="{FF2B5EF4-FFF2-40B4-BE49-F238E27FC236}">
                  <a16:creationId xmlns:a16="http://schemas.microsoft.com/office/drawing/2014/main" id="{6FBF0D93-E2E7-1F4C-BA3A-258F83C2321E}"/>
                </a:ext>
              </a:extLst>
            </p:cNvPr>
            <p:cNvSpPr>
              <a:spLocks/>
            </p:cNvSpPr>
            <p:nvPr/>
          </p:nvSpPr>
          <p:spPr bwMode="auto">
            <a:xfrm>
              <a:off x="2532056" y="4508397"/>
              <a:ext cx="95825" cy="80876"/>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5" name="Freeform 752">
              <a:extLst>
                <a:ext uri="{FF2B5EF4-FFF2-40B4-BE49-F238E27FC236}">
                  <a16:creationId xmlns:a16="http://schemas.microsoft.com/office/drawing/2014/main" id="{556EF9BE-FF76-7A4A-A507-1514AA813D57}"/>
                </a:ext>
              </a:extLst>
            </p:cNvPr>
            <p:cNvSpPr>
              <a:spLocks/>
            </p:cNvSpPr>
            <p:nvPr/>
          </p:nvSpPr>
          <p:spPr bwMode="auto">
            <a:xfrm>
              <a:off x="2550025" y="4481437"/>
              <a:ext cx="473144" cy="51220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6" name="Freeform 753">
              <a:extLst>
                <a:ext uri="{FF2B5EF4-FFF2-40B4-BE49-F238E27FC236}">
                  <a16:creationId xmlns:a16="http://schemas.microsoft.com/office/drawing/2014/main" id="{A8DADDCA-EB4A-684E-965C-AE99C13B8000}"/>
                </a:ext>
              </a:extLst>
            </p:cNvPr>
            <p:cNvSpPr>
              <a:spLocks/>
            </p:cNvSpPr>
            <p:nvPr/>
          </p:nvSpPr>
          <p:spPr bwMode="auto">
            <a:xfrm>
              <a:off x="1690578" y="4358628"/>
              <a:ext cx="236571" cy="272581"/>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7" name="Freeform 754">
              <a:extLst>
                <a:ext uri="{FF2B5EF4-FFF2-40B4-BE49-F238E27FC236}">
                  <a16:creationId xmlns:a16="http://schemas.microsoft.com/office/drawing/2014/main" id="{50545E8D-9002-4344-A9A1-E29BFA2C9057}"/>
                </a:ext>
              </a:extLst>
            </p:cNvPr>
            <p:cNvSpPr>
              <a:spLocks/>
            </p:cNvSpPr>
            <p:nvPr/>
          </p:nvSpPr>
          <p:spPr bwMode="auto">
            <a:xfrm>
              <a:off x="1705549" y="4358628"/>
              <a:ext cx="98823" cy="62902"/>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8" name="Freeform 755">
              <a:extLst>
                <a:ext uri="{FF2B5EF4-FFF2-40B4-BE49-F238E27FC236}">
                  <a16:creationId xmlns:a16="http://schemas.microsoft.com/office/drawing/2014/main" id="{2C58B37F-E3B0-2D4C-A087-B18DA355C6C2}"/>
                </a:ext>
              </a:extLst>
            </p:cNvPr>
            <p:cNvSpPr>
              <a:spLocks/>
            </p:cNvSpPr>
            <p:nvPr/>
          </p:nvSpPr>
          <p:spPr bwMode="auto">
            <a:xfrm>
              <a:off x="1672607" y="3885362"/>
              <a:ext cx="323415" cy="500228"/>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59" name="Freeform 756">
              <a:extLst>
                <a:ext uri="{FF2B5EF4-FFF2-40B4-BE49-F238E27FC236}">
                  <a16:creationId xmlns:a16="http://schemas.microsoft.com/office/drawing/2014/main" id="{B95A6C13-3C9A-F24F-87DE-50912446E1C9}"/>
                </a:ext>
              </a:extLst>
            </p:cNvPr>
            <p:cNvSpPr>
              <a:spLocks/>
            </p:cNvSpPr>
            <p:nvPr/>
          </p:nvSpPr>
          <p:spPr bwMode="auto">
            <a:xfrm>
              <a:off x="1328232" y="3909324"/>
              <a:ext cx="131760" cy="272581"/>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0" name="Freeform 757">
              <a:extLst>
                <a:ext uri="{FF2B5EF4-FFF2-40B4-BE49-F238E27FC236}">
                  <a16:creationId xmlns:a16="http://schemas.microsoft.com/office/drawing/2014/main" id="{AB30CE5C-6487-6F48-9ACF-EC633D1FCC23}"/>
                </a:ext>
              </a:extLst>
            </p:cNvPr>
            <p:cNvSpPr>
              <a:spLocks/>
            </p:cNvSpPr>
            <p:nvPr/>
          </p:nvSpPr>
          <p:spPr bwMode="auto">
            <a:xfrm>
              <a:off x="1418069" y="3840426"/>
              <a:ext cx="518065" cy="449307"/>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1" name="Freeform 758">
              <a:extLst>
                <a:ext uri="{FF2B5EF4-FFF2-40B4-BE49-F238E27FC236}">
                  <a16:creationId xmlns:a16="http://schemas.microsoft.com/office/drawing/2014/main" id="{6486110E-8A3D-E14B-BAB0-4BD2BED67DE1}"/>
                </a:ext>
              </a:extLst>
            </p:cNvPr>
            <p:cNvSpPr>
              <a:spLocks/>
            </p:cNvSpPr>
            <p:nvPr/>
          </p:nvSpPr>
          <p:spPr bwMode="auto">
            <a:xfrm>
              <a:off x="1046740" y="3786510"/>
              <a:ext cx="371329" cy="263593"/>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2" name="Freeform 759">
              <a:extLst>
                <a:ext uri="{FF2B5EF4-FFF2-40B4-BE49-F238E27FC236}">
                  <a16:creationId xmlns:a16="http://schemas.microsoft.com/office/drawing/2014/main" id="{091A9188-74EA-4B42-A93B-DBD8A42749DA}"/>
                </a:ext>
              </a:extLst>
            </p:cNvPr>
            <p:cNvSpPr>
              <a:spLocks/>
            </p:cNvSpPr>
            <p:nvPr/>
          </p:nvSpPr>
          <p:spPr bwMode="auto">
            <a:xfrm>
              <a:off x="1295290" y="3981209"/>
              <a:ext cx="86842" cy="209678"/>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3" name="Freeform 760">
              <a:extLst>
                <a:ext uri="{FF2B5EF4-FFF2-40B4-BE49-F238E27FC236}">
                  <a16:creationId xmlns:a16="http://schemas.microsoft.com/office/drawing/2014/main" id="{2C8F6389-4756-3644-8B8F-61E6508AD809}"/>
                </a:ext>
              </a:extLst>
            </p:cNvPr>
            <p:cNvSpPr>
              <a:spLocks/>
            </p:cNvSpPr>
            <p:nvPr/>
          </p:nvSpPr>
          <p:spPr bwMode="auto">
            <a:xfrm>
              <a:off x="917970" y="3990197"/>
              <a:ext cx="278497" cy="272581"/>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4" name="Freeform 761">
              <a:extLst>
                <a:ext uri="{FF2B5EF4-FFF2-40B4-BE49-F238E27FC236}">
                  <a16:creationId xmlns:a16="http://schemas.microsoft.com/office/drawing/2014/main" id="{7C14507D-2C7D-8942-B2E1-3C9833948CB7}"/>
                </a:ext>
              </a:extLst>
            </p:cNvPr>
            <p:cNvSpPr>
              <a:spLocks/>
            </p:cNvSpPr>
            <p:nvPr/>
          </p:nvSpPr>
          <p:spPr bwMode="auto">
            <a:xfrm>
              <a:off x="1154544" y="3981209"/>
              <a:ext cx="200641" cy="263593"/>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5" name="Freeform 762">
              <a:extLst>
                <a:ext uri="{FF2B5EF4-FFF2-40B4-BE49-F238E27FC236}">
                  <a16:creationId xmlns:a16="http://schemas.microsoft.com/office/drawing/2014/main" id="{3CDBC009-F220-2E46-B299-365D4FEB3303}"/>
                </a:ext>
              </a:extLst>
            </p:cNvPr>
            <p:cNvSpPr>
              <a:spLocks/>
            </p:cNvSpPr>
            <p:nvPr/>
          </p:nvSpPr>
          <p:spPr bwMode="auto">
            <a:xfrm>
              <a:off x="714339" y="4008166"/>
              <a:ext cx="131760" cy="15875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6" name="Freeform 763">
              <a:extLst>
                <a:ext uri="{FF2B5EF4-FFF2-40B4-BE49-F238E27FC236}">
                  <a16:creationId xmlns:a16="http://schemas.microsoft.com/office/drawing/2014/main" id="{093BB159-4460-E64B-A8C1-6163FA2F72FF}"/>
                </a:ext>
              </a:extLst>
            </p:cNvPr>
            <p:cNvSpPr>
              <a:spLocks/>
            </p:cNvSpPr>
            <p:nvPr/>
          </p:nvSpPr>
          <p:spPr bwMode="auto">
            <a:xfrm>
              <a:off x="792198" y="4077062"/>
              <a:ext cx="194648" cy="185714"/>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7" name="Freeform 764">
              <a:extLst>
                <a:ext uri="{FF2B5EF4-FFF2-40B4-BE49-F238E27FC236}">
                  <a16:creationId xmlns:a16="http://schemas.microsoft.com/office/drawing/2014/main" id="{8F3F0D84-1734-B94C-9412-FCC795F6CDEC}"/>
                </a:ext>
              </a:extLst>
            </p:cNvPr>
            <p:cNvSpPr>
              <a:spLocks/>
            </p:cNvSpPr>
            <p:nvPr/>
          </p:nvSpPr>
          <p:spPr bwMode="auto">
            <a:xfrm>
              <a:off x="654445" y="3900336"/>
              <a:ext cx="305449" cy="257602"/>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8" name="Freeform 765">
              <a:extLst>
                <a:ext uri="{FF2B5EF4-FFF2-40B4-BE49-F238E27FC236}">
                  <a16:creationId xmlns:a16="http://schemas.microsoft.com/office/drawing/2014/main" id="{4B20EAAD-718F-C744-A0AB-9231D6E44701}"/>
                </a:ext>
              </a:extLst>
            </p:cNvPr>
            <p:cNvSpPr>
              <a:spLocks/>
            </p:cNvSpPr>
            <p:nvPr/>
          </p:nvSpPr>
          <p:spPr bwMode="auto">
            <a:xfrm>
              <a:off x="573593" y="3909324"/>
              <a:ext cx="140746" cy="62902"/>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69" name="Freeform 766">
              <a:extLst>
                <a:ext uri="{FF2B5EF4-FFF2-40B4-BE49-F238E27FC236}">
                  <a16:creationId xmlns:a16="http://schemas.microsoft.com/office/drawing/2014/main" id="{E0F6AF29-1CA7-814A-A6DE-F600C14C2031}"/>
                </a:ext>
              </a:extLst>
            </p:cNvPr>
            <p:cNvSpPr>
              <a:spLocks/>
            </p:cNvSpPr>
            <p:nvPr/>
          </p:nvSpPr>
          <p:spPr bwMode="auto">
            <a:xfrm>
              <a:off x="564608" y="3849414"/>
              <a:ext cx="131760" cy="3594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0" name="Freeform 767">
              <a:extLst>
                <a:ext uri="{FF2B5EF4-FFF2-40B4-BE49-F238E27FC236}">
                  <a16:creationId xmlns:a16="http://schemas.microsoft.com/office/drawing/2014/main" id="{4EC93DEF-70E2-C64B-8F40-F27061CD2A6E}"/>
                </a:ext>
              </a:extLst>
            </p:cNvPr>
            <p:cNvSpPr>
              <a:spLocks/>
            </p:cNvSpPr>
            <p:nvPr/>
          </p:nvSpPr>
          <p:spPr bwMode="auto">
            <a:xfrm>
              <a:off x="546641" y="3232370"/>
              <a:ext cx="527046" cy="59907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1" name="Freeform 768">
              <a:extLst>
                <a:ext uri="{FF2B5EF4-FFF2-40B4-BE49-F238E27FC236}">
                  <a16:creationId xmlns:a16="http://schemas.microsoft.com/office/drawing/2014/main" id="{82A93847-8690-814E-8096-63A07ACE41A0}"/>
                </a:ext>
              </a:extLst>
            </p:cNvPr>
            <p:cNvSpPr>
              <a:spLocks/>
            </p:cNvSpPr>
            <p:nvPr/>
          </p:nvSpPr>
          <p:spPr bwMode="auto">
            <a:xfrm>
              <a:off x="546641" y="3726602"/>
              <a:ext cx="254540" cy="200693"/>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2" name="Freeform 769">
              <a:extLst>
                <a:ext uri="{FF2B5EF4-FFF2-40B4-BE49-F238E27FC236}">
                  <a16:creationId xmlns:a16="http://schemas.microsoft.com/office/drawing/2014/main" id="{3FA5D9A4-3446-3941-9027-1506A1317F0E}"/>
                </a:ext>
              </a:extLst>
            </p:cNvPr>
            <p:cNvSpPr>
              <a:spLocks/>
            </p:cNvSpPr>
            <p:nvPr/>
          </p:nvSpPr>
          <p:spPr bwMode="auto">
            <a:xfrm>
              <a:off x="768241" y="3331215"/>
              <a:ext cx="736668" cy="68594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3" name="Freeform 770">
              <a:extLst>
                <a:ext uri="{FF2B5EF4-FFF2-40B4-BE49-F238E27FC236}">
                  <a16:creationId xmlns:a16="http://schemas.microsoft.com/office/drawing/2014/main" id="{CBC69A8B-D0BC-A649-9882-05F091BBBB53}"/>
                </a:ext>
              </a:extLst>
            </p:cNvPr>
            <p:cNvSpPr>
              <a:spLocks/>
            </p:cNvSpPr>
            <p:nvPr/>
          </p:nvSpPr>
          <p:spPr bwMode="auto">
            <a:xfrm>
              <a:off x="2346392" y="3013706"/>
              <a:ext cx="485123" cy="473268"/>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4" name="Freeform 771">
              <a:extLst>
                <a:ext uri="{FF2B5EF4-FFF2-40B4-BE49-F238E27FC236}">
                  <a16:creationId xmlns:a16="http://schemas.microsoft.com/office/drawing/2014/main" id="{F62973BC-C53E-EA46-B484-C24D2A529F54}"/>
                </a:ext>
              </a:extLst>
            </p:cNvPr>
            <p:cNvSpPr>
              <a:spLocks/>
            </p:cNvSpPr>
            <p:nvPr/>
          </p:nvSpPr>
          <p:spPr bwMode="auto">
            <a:xfrm>
              <a:off x="1627688" y="2741128"/>
              <a:ext cx="176684" cy="34147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5" name="Freeform 772">
              <a:extLst>
                <a:ext uri="{FF2B5EF4-FFF2-40B4-BE49-F238E27FC236}">
                  <a16:creationId xmlns:a16="http://schemas.microsoft.com/office/drawing/2014/main" id="{6E35814F-C6E0-A748-AB3E-F4E162D8E75B}"/>
                </a:ext>
              </a:extLst>
            </p:cNvPr>
            <p:cNvSpPr>
              <a:spLocks/>
            </p:cNvSpPr>
            <p:nvPr/>
          </p:nvSpPr>
          <p:spPr bwMode="auto">
            <a:xfrm>
              <a:off x="1705552" y="2941818"/>
              <a:ext cx="667795" cy="644006"/>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6" name="Freeform 773">
              <a:extLst>
                <a:ext uri="{FF2B5EF4-FFF2-40B4-BE49-F238E27FC236}">
                  <a16:creationId xmlns:a16="http://schemas.microsoft.com/office/drawing/2014/main" id="{EB2D1E65-FBAA-C54F-B15D-001092353D19}"/>
                </a:ext>
              </a:extLst>
            </p:cNvPr>
            <p:cNvSpPr>
              <a:spLocks/>
            </p:cNvSpPr>
            <p:nvPr/>
          </p:nvSpPr>
          <p:spPr bwMode="auto">
            <a:xfrm>
              <a:off x="555627" y="3214399"/>
              <a:ext cx="368336" cy="29953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7" name="Freeform 774">
              <a:extLst>
                <a:ext uri="{FF2B5EF4-FFF2-40B4-BE49-F238E27FC236}">
                  <a16:creationId xmlns:a16="http://schemas.microsoft.com/office/drawing/2014/main" id="{FA30CD1A-F5D5-7047-B090-4245F2E7DEBB}"/>
                </a:ext>
              </a:extLst>
            </p:cNvPr>
            <p:cNvSpPr>
              <a:spLocks/>
            </p:cNvSpPr>
            <p:nvPr/>
          </p:nvSpPr>
          <p:spPr bwMode="auto">
            <a:xfrm>
              <a:off x="732306" y="2792049"/>
              <a:ext cx="527046" cy="422347"/>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8" name="Freeform 775">
              <a:extLst>
                <a:ext uri="{FF2B5EF4-FFF2-40B4-BE49-F238E27FC236}">
                  <a16:creationId xmlns:a16="http://schemas.microsoft.com/office/drawing/2014/main" id="{D2462C10-24E8-6B4C-A1F5-07E19104A7AA}"/>
                </a:ext>
              </a:extLst>
            </p:cNvPr>
            <p:cNvSpPr>
              <a:spLocks/>
            </p:cNvSpPr>
            <p:nvPr/>
          </p:nvSpPr>
          <p:spPr bwMode="auto">
            <a:xfrm>
              <a:off x="917973" y="2750113"/>
              <a:ext cx="910356" cy="868656"/>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79" name="Freeform 776">
              <a:extLst>
                <a:ext uri="{FF2B5EF4-FFF2-40B4-BE49-F238E27FC236}">
                  <a16:creationId xmlns:a16="http://schemas.microsoft.com/office/drawing/2014/main" id="{BD4731C9-9895-1841-9DBE-8CA95C2824F3}"/>
                </a:ext>
              </a:extLst>
            </p:cNvPr>
            <p:cNvSpPr>
              <a:spLocks/>
            </p:cNvSpPr>
            <p:nvPr/>
          </p:nvSpPr>
          <p:spPr bwMode="auto">
            <a:xfrm>
              <a:off x="-1902933" y="-541794"/>
              <a:ext cx="2680159" cy="1997912"/>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0" name="Freeform 777">
              <a:extLst>
                <a:ext uri="{FF2B5EF4-FFF2-40B4-BE49-F238E27FC236}">
                  <a16:creationId xmlns:a16="http://schemas.microsoft.com/office/drawing/2014/main" id="{CC7F5114-5D5D-B341-B60E-3EDE56C2339C}"/>
                </a:ext>
              </a:extLst>
            </p:cNvPr>
            <p:cNvSpPr>
              <a:spLocks/>
            </p:cNvSpPr>
            <p:nvPr/>
          </p:nvSpPr>
          <p:spPr bwMode="auto">
            <a:xfrm>
              <a:off x="-1112361" y="698288"/>
              <a:ext cx="140746" cy="98847"/>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1" name="Freeform 778">
              <a:extLst>
                <a:ext uri="{FF2B5EF4-FFF2-40B4-BE49-F238E27FC236}">
                  <a16:creationId xmlns:a16="http://schemas.microsoft.com/office/drawing/2014/main" id="{6DF9B8B7-DCAE-834C-89BD-01552A1E1AD9}"/>
                </a:ext>
              </a:extLst>
            </p:cNvPr>
            <p:cNvSpPr>
              <a:spLocks/>
            </p:cNvSpPr>
            <p:nvPr/>
          </p:nvSpPr>
          <p:spPr bwMode="auto">
            <a:xfrm>
              <a:off x="-1067440" y="629395"/>
              <a:ext cx="35935" cy="1797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2" name="Freeform 779">
              <a:extLst>
                <a:ext uri="{FF2B5EF4-FFF2-40B4-BE49-F238E27FC236}">
                  <a16:creationId xmlns:a16="http://schemas.microsoft.com/office/drawing/2014/main" id="{5E614D19-4301-AC4E-8F83-33FE1FE962EE}"/>
                </a:ext>
              </a:extLst>
            </p:cNvPr>
            <p:cNvSpPr>
              <a:spLocks/>
            </p:cNvSpPr>
            <p:nvPr/>
          </p:nvSpPr>
          <p:spPr bwMode="auto">
            <a:xfrm>
              <a:off x="-1040488" y="-409999"/>
              <a:ext cx="95825" cy="53914"/>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3" name="Freeform 780">
              <a:extLst>
                <a:ext uri="{FF2B5EF4-FFF2-40B4-BE49-F238E27FC236}">
                  <a16:creationId xmlns:a16="http://schemas.microsoft.com/office/drawing/2014/main" id="{BFE24925-86F1-4342-830B-080CA79FEAB4}"/>
                </a:ext>
              </a:extLst>
            </p:cNvPr>
            <p:cNvSpPr>
              <a:spLocks/>
            </p:cNvSpPr>
            <p:nvPr/>
          </p:nvSpPr>
          <p:spPr bwMode="auto">
            <a:xfrm>
              <a:off x="-744025" y="-487880"/>
              <a:ext cx="71868" cy="41936"/>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4" name="Freeform 782">
              <a:extLst>
                <a:ext uri="{FF2B5EF4-FFF2-40B4-BE49-F238E27FC236}">
                  <a16:creationId xmlns:a16="http://schemas.microsoft.com/office/drawing/2014/main" id="{4EF2F691-8D72-7E42-B98F-8F97575F91C5}"/>
                </a:ext>
              </a:extLst>
            </p:cNvPr>
            <p:cNvSpPr>
              <a:spLocks/>
            </p:cNvSpPr>
            <p:nvPr/>
          </p:nvSpPr>
          <p:spPr bwMode="auto">
            <a:xfrm>
              <a:off x="390924" y="-374054"/>
              <a:ext cx="50909" cy="3594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5" name="Freeform 783">
              <a:extLst>
                <a:ext uri="{FF2B5EF4-FFF2-40B4-BE49-F238E27FC236}">
                  <a16:creationId xmlns:a16="http://schemas.microsoft.com/office/drawing/2014/main" id="{6290D29C-339C-9D4B-88D7-FAC75866FB40}"/>
                </a:ext>
              </a:extLst>
            </p:cNvPr>
            <p:cNvSpPr>
              <a:spLocks/>
            </p:cNvSpPr>
            <p:nvPr/>
          </p:nvSpPr>
          <p:spPr bwMode="auto">
            <a:xfrm>
              <a:off x="459802" y="-338111"/>
              <a:ext cx="44919" cy="898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6" name="Freeform 784">
              <a:extLst>
                <a:ext uri="{FF2B5EF4-FFF2-40B4-BE49-F238E27FC236}">
                  <a16:creationId xmlns:a16="http://schemas.microsoft.com/office/drawing/2014/main" id="{9815C92B-F033-A542-A1D8-2DFB12E68AF3}"/>
                </a:ext>
              </a:extLst>
            </p:cNvPr>
            <p:cNvSpPr>
              <a:spLocks/>
            </p:cNvSpPr>
            <p:nvPr/>
          </p:nvSpPr>
          <p:spPr bwMode="auto">
            <a:xfrm>
              <a:off x="459802" y="162117"/>
              <a:ext cx="35935" cy="62902"/>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7" name="Freeform 785">
              <a:extLst>
                <a:ext uri="{FF2B5EF4-FFF2-40B4-BE49-F238E27FC236}">
                  <a16:creationId xmlns:a16="http://schemas.microsoft.com/office/drawing/2014/main" id="{AD15FEF7-E0D6-9B41-9D60-F7DB290F5B0C}"/>
                </a:ext>
              </a:extLst>
            </p:cNvPr>
            <p:cNvSpPr>
              <a:spLocks/>
            </p:cNvSpPr>
            <p:nvPr/>
          </p:nvSpPr>
          <p:spPr bwMode="auto">
            <a:xfrm>
              <a:off x="477768" y="275938"/>
              <a:ext cx="59892" cy="3594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8" name="Freeform 786">
              <a:extLst>
                <a:ext uri="{FF2B5EF4-FFF2-40B4-BE49-F238E27FC236}">
                  <a16:creationId xmlns:a16="http://schemas.microsoft.com/office/drawing/2014/main" id="{A0611F00-2E3A-0641-A23D-CF5E2BAAC78B}"/>
                </a:ext>
              </a:extLst>
            </p:cNvPr>
            <p:cNvSpPr>
              <a:spLocks/>
            </p:cNvSpPr>
            <p:nvPr/>
          </p:nvSpPr>
          <p:spPr bwMode="auto">
            <a:xfrm>
              <a:off x="232209" y="470640"/>
              <a:ext cx="149729" cy="86864"/>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89" name="Freeform 787">
              <a:extLst>
                <a:ext uri="{FF2B5EF4-FFF2-40B4-BE49-F238E27FC236}">
                  <a16:creationId xmlns:a16="http://schemas.microsoft.com/office/drawing/2014/main" id="{B7CA7BC5-E7EC-C24B-8C4F-AEBC6105B47F}"/>
                </a:ext>
              </a:extLst>
            </p:cNvPr>
            <p:cNvSpPr>
              <a:spLocks/>
            </p:cNvSpPr>
            <p:nvPr/>
          </p:nvSpPr>
          <p:spPr bwMode="auto">
            <a:xfrm>
              <a:off x="205262" y="452669"/>
              <a:ext cx="77859" cy="26960"/>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0" name="Freeform 788">
              <a:extLst>
                <a:ext uri="{FF2B5EF4-FFF2-40B4-BE49-F238E27FC236}">
                  <a16:creationId xmlns:a16="http://schemas.microsoft.com/office/drawing/2014/main" id="{40D31152-0692-0749-98BD-510344538F77}"/>
                </a:ext>
              </a:extLst>
            </p:cNvPr>
            <p:cNvSpPr>
              <a:spLocks/>
            </p:cNvSpPr>
            <p:nvPr/>
          </p:nvSpPr>
          <p:spPr bwMode="auto">
            <a:xfrm>
              <a:off x="82483" y="638381"/>
              <a:ext cx="113794" cy="5990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chemeClr val="accent4"/>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1" name="Freeform 789">
              <a:extLst>
                <a:ext uri="{FF2B5EF4-FFF2-40B4-BE49-F238E27FC236}">
                  <a16:creationId xmlns:a16="http://schemas.microsoft.com/office/drawing/2014/main" id="{6B37CF6F-5F15-EC4F-ACCE-3827E4C864FD}"/>
                </a:ext>
              </a:extLst>
            </p:cNvPr>
            <p:cNvSpPr>
              <a:spLocks/>
            </p:cNvSpPr>
            <p:nvPr/>
          </p:nvSpPr>
          <p:spPr bwMode="auto">
            <a:xfrm>
              <a:off x="-953646" y="725247"/>
              <a:ext cx="35935" cy="53914"/>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2" name="Freeform 790">
              <a:extLst>
                <a:ext uri="{FF2B5EF4-FFF2-40B4-BE49-F238E27FC236}">
                  <a16:creationId xmlns:a16="http://schemas.microsoft.com/office/drawing/2014/main" id="{80502CAF-8833-CB42-9240-BC0687AC586B}"/>
                </a:ext>
              </a:extLst>
            </p:cNvPr>
            <p:cNvSpPr>
              <a:spLocks/>
            </p:cNvSpPr>
            <p:nvPr/>
          </p:nvSpPr>
          <p:spPr bwMode="auto">
            <a:xfrm>
              <a:off x="-1031507" y="611421"/>
              <a:ext cx="32943" cy="3594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3" name="Freeform 791">
              <a:extLst>
                <a:ext uri="{FF2B5EF4-FFF2-40B4-BE49-F238E27FC236}">
                  <a16:creationId xmlns:a16="http://schemas.microsoft.com/office/drawing/2014/main" id="{E00B5730-18E0-DA42-95FE-E7EEAFD72AB2}"/>
                </a:ext>
              </a:extLst>
            </p:cNvPr>
            <p:cNvSpPr>
              <a:spLocks/>
            </p:cNvSpPr>
            <p:nvPr/>
          </p:nvSpPr>
          <p:spPr bwMode="auto">
            <a:xfrm>
              <a:off x="513704" y="48293"/>
              <a:ext cx="17969" cy="1797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4" name="Freeform 792">
              <a:extLst>
                <a:ext uri="{FF2B5EF4-FFF2-40B4-BE49-F238E27FC236}">
                  <a16:creationId xmlns:a16="http://schemas.microsoft.com/office/drawing/2014/main" id="{4F69531F-BED3-9C44-92F3-DC6BC4126FD8}"/>
                </a:ext>
              </a:extLst>
            </p:cNvPr>
            <p:cNvSpPr>
              <a:spLocks/>
            </p:cNvSpPr>
            <p:nvPr/>
          </p:nvSpPr>
          <p:spPr bwMode="auto">
            <a:xfrm>
              <a:off x="441833" y="-47559"/>
              <a:ext cx="26952" cy="14976"/>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5" name="Freeform 793">
              <a:extLst>
                <a:ext uri="{FF2B5EF4-FFF2-40B4-BE49-F238E27FC236}">
                  <a16:creationId xmlns:a16="http://schemas.microsoft.com/office/drawing/2014/main" id="{BBBB146C-CDE9-2F44-B2B7-E6974C9DB501}"/>
                </a:ext>
              </a:extLst>
            </p:cNvPr>
            <p:cNvSpPr>
              <a:spLocks/>
            </p:cNvSpPr>
            <p:nvPr/>
          </p:nvSpPr>
          <p:spPr bwMode="auto">
            <a:xfrm>
              <a:off x="513704" y="-83504"/>
              <a:ext cx="23957" cy="26960"/>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6" name="Freeform 794">
              <a:extLst>
                <a:ext uri="{FF2B5EF4-FFF2-40B4-BE49-F238E27FC236}">
                  <a16:creationId xmlns:a16="http://schemas.microsoft.com/office/drawing/2014/main" id="{125A9BE9-E833-C84E-9829-26F65933D34A}"/>
                </a:ext>
              </a:extLst>
            </p:cNvPr>
            <p:cNvSpPr>
              <a:spLocks/>
            </p:cNvSpPr>
            <p:nvPr/>
          </p:nvSpPr>
          <p:spPr bwMode="auto">
            <a:xfrm>
              <a:off x="-1884964" y="93224"/>
              <a:ext cx="44919" cy="599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7" name="Freeform 795">
              <a:extLst>
                <a:ext uri="{FF2B5EF4-FFF2-40B4-BE49-F238E27FC236}">
                  <a16:creationId xmlns:a16="http://schemas.microsoft.com/office/drawing/2014/main" id="{43C68BCB-46A4-EE40-8ABE-1BB3BA1C0605}"/>
                </a:ext>
              </a:extLst>
            </p:cNvPr>
            <p:cNvSpPr>
              <a:spLocks/>
            </p:cNvSpPr>
            <p:nvPr/>
          </p:nvSpPr>
          <p:spPr bwMode="auto">
            <a:xfrm>
              <a:off x="-1831064" y="93224"/>
              <a:ext cx="53902"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8" name="Freeform 796">
              <a:extLst>
                <a:ext uri="{FF2B5EF4-FFF2-40B4-BE49-F238E27FC236}">
                  <a16:creationId xmlns:a16="http://schemas.microsoft.com/office/drawing/2014/main" id="{A6069D71-F886-604C-93C7-0F2A82EC336C}"/>
                </a:ext>
              </a:extLst>
            </p:cNvPr>
            <p:cNvSpPr>
              <a:spLocks/>
            </p:cNvSpPr>
            <p:nvPr/>
          </p:nvSpPr>
          <p:spPr bwMode="auto">
            <a:xfrm>
              <a:off x="-821883" y="-463913"/>
              <a:ext cx="35935" cy="1797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399" name="Freeform 797">
              <a:extLst>
                <a:ext uri="{FF2B5EF4-FFF2-40B4-BE49-F238E27FC236}">
                  <a16:creationId xmlns:a16="http://schemas.microsoft.com/office/drawing/2014/main" id="{FFFCF8CF-0D1F-C54F-B524-D1F51EE52D15}"/>
                </a:ext>
              </a:extLst>
            </p:cNvPr>
            <p:cNvSpPr>
              <a:spLocks/>
            </p:cNvSpPr>
            <p:nvPr/>
          </p:nvSpPr>
          <p:spPr bwMode="auto">
            <a:xfrm>
              <a:off x="-4562148" y="1683740"/>
              <a:ext cx="80854" cy="104838"/>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rgbClr val="0082CA"/>
            </a:solidFill>
            <a:ln w="4763" cap="flat">
              <a:no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ndParaRPr>
            </a:p>
          </p:txBody>
        </p:sp>
        <p:sp>
          <p:nvSpPr>
            <p:cNvPr id="406" name="Freeform 405">
              <a:extLst>
                <a:ext uri="{FF2B5EF4-FFF2-40B4-BE49-F238E27FC236}">
                  <a16:creationId xmlns:a16="http://schemas.microsoft.com/office/drawing/2014/main" id="{8BA74D3E-F797-5B4C-B314-95AC5BD77064}"/>
                </a:ext>
              </a:extLst>
            </p:cNvPr>
            <p:cNvSpPr>
              <a:spLocks/>
            </p:cNvSpPr>
            <p:nvPr/>
          </p:nvSpPr>
          <p:spPr bwMode="auto">
            <a:xfrm>
              <a:off x="2742399" y="4236218"/>
              <a:ext cx="386334" cy="431476"/>
            </a:xfrm>
            <a:custGeom>
              <a:avLst/>
              <a:gdLst>
                <a:gd name="connsiteX0" fmla="*/ 61441 w 386334"/>
                <a:gd name="connsiteY0" fmla="*/ 0 h 431476"/>
                <a:gd name="connsiteX1" fmla="*/ 96550 w 386334"/>
                <a:gd name="connsiteY1" fmla="*/ 26417 h 431476"/>
                <a:gd name="connsiteX2" fmla="*/ 140436 w 386334"/>
                <a:gd name="connsiteY2" fmla="*/ 26417 h 431476"/>
                <a:gd name="connsiteX3" fmla="*/ 184322 w 386334"/>
                <a:gd name="connsiteY3" fmla="*/ 61639 h 431476"/>
                <a:gd name="connsiteX4" fmla="*/ 228208 w 386334"/>
                <a:gd name="connsiteY4" fmla="*/ 70445 h 431476"/>
                <a:gd name="connsiteX5" fmla="*/ 280872 w 386334"/>
                <a:gd name="connsiteY5" fmla="*/ 44028 h 431476"/>
                <a:gd name="connsiteX6" fmla="*/ 315981 w 386334"/>
                <a:gd name="connsiteY6" fmla="*/ 44028 h 431476"/>
                <a:gd name="connsiteX7" fmla="*/ 368644 w 386334"/>
                <a:gd name="connsiteY7" fmla="*/ 35222 h 431476"/>
                <a:gd name="connsiteX8" fmla="*/ 386334 w 386334"/>
                <a:gd name="connsiteY8" fmla="*/ 24131 h 431476"/>
                <a:gd name="connsiteX9" fmla="*/ 383611 w 386334"/>
                <a:gd name="connsiteY9" fmla="*/ 58373 h 431476"/>
                <a:gd name="connsiteX10" fmla="*/ 372673 w 386334"/>
                <a:gd name="connsiteY10" fmla="*/ 158541 h 431476"/>
                <a:gd name="connsiteX11" fmla="*/ 370410 w 386334"/>
                <a:gd name="connsiteY11" fmla="*/ 247748 h 431476"/>
                <a:gd name="connsiteX12" fmla="*/ 351090 w 386334"/>
                <a:gd name="connsiteY12" fmla="*/ 272975 h 431476"/>
                <a:gd name="connsiteX13" fmla="*/ 307204 w 386334"/>
                <a:gd name="connsiteY13" fmla="*/ 308197 h 431476"/>
                <a:gd name="connsiteX14" fmla="*/ 289649 w 386334"/>
                <a:gd name="connsiteY14" fmla="*/ 334614 h 431476"/>
                <a:gd name="connsiteX15" fmla="*/ 263317 w 386334"/>
                <a:gd name="connsiteY15" fmla="*/ 369837 h 431476"/>
                <a:gd name="connsiteX16" fmla="*/ 228208 w 386334"/>
                <a:gd name="connsiteY16" fmla="*/ 431476 h 431476"/>
                <a:gd name="connsiteX17" fmla="*/ 166768 w 386334"/>
                <a:gd name="connsiteY17" fmla="*/ 378642 h 431476"/>
                <a:gd name="connsiteX18" fmla="*/ 131659 w 386334"/>
                <a:gd name="connsiteY18" fmla="*/ 343420 h 431476"/>
                <a:gd name="connsiteX19" fmla="*/ 35109 w 386334"/>
                <a:gd name="connsiteY19" fmla="*/ 281780 h 431476"/>
                <a:gd name="connsiteX20" fmla="*/ 8777 w 386334"/>
                <a:gd name="connsiteY20" fmla="*/ 272975 h 431476"/>
                <a:gd name="connsiteX21" fmla="*/ 26332 w 386334"/>
                <a:gd name="connsiteY21" fmla="*/ 228947 h 431476"/>
                <a:gd name="connsiteX22" fmla="*/ 0 w 386334"/>
                <a:gd name="connsiteY22" fmla="*/ 211335 h 431476"/>
                <a:gd name="connsiteX23" fmla="*/ 26332 w 386334"/>
                <a:gd name="connsiteY23" fmla="*/ 176113 h 431476"/>
                <a:gd name="connsiteX24" fmla="*/ 35109 w 386334"/>
                <a:gd name="connsiteY24" fmla="*/ 96862 h 431476"/>
                <a:gd name="connsiteX25" fmla="*/ 26332 w 386334"/>
                <a:gd name="connsiteY25" fmla="*/ 61639 h 431476"/>
                <a:gd name="connsiteX26" fmla="*/ 0 w 386334"/>
                <a:gd name="connsiteY26" fmla="*/ 44028 h 431476"/>
                <a:gd name="connsiteX27" fmla="*/ 61441 w 386334"/>
                <a:gd name="connsiteY27" fmla="*/ 0 h 43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6334" h="431476">
                  <a:moveTo>
                    <a:pt x="61441" y="0"/>
                  </a:moveTo>
                  <a:cubicBezTo>
                    <a:pt x="70218" y="0"/>
                    <a:pt x="87773" y="17611"/>
                    <a:pt x="96550" y="26417"/>
                  </a:cubicBezTo>
                  <a:cubicBezTo>
                    <a:pt x="105327" y="35222"/>
                    <a:pt x="131659" y="26417"/>
                    <a:pt x="140436" y="26417"/>
                  </a:cubicBezTo>
                  <a:cubicBezTo>
                    <a:pt x="149213" y="35222"/>
                    <a:pt x="166768" y="52834"/>
                    <a:pt x="184322" y="61639"/>
                  </a:cubicBezTo>
                  <a:cubicBezTo>
                    <a:pt x="193099" y="61639"/>
                    <a:pt x="210654" y="61639"/>
                    <a:pt x="228208" y="70445"/>
                  </a:cubicBezTo>
                  <a:cubicBezTo>
                    <a:pt x="254540" y="79251"/>
                    <a:pt x="254540" y="61639"/>
                    <a:pt x="280872" y="44028"/>
                  </a:cubicBezTo>
                  <a:cubicBezTo>
                    <a:pt x="289649" y="35222"/>
                    <a:pt x="307204" y="44028"/>
                    <a:pt x="315981" y="44028"/>
                  </a:cubicBezTo>
                  <a:cubicBezTo>
                    <a:pt x="333535" y="52834"/>
                    <a:pt x="351090" y="44028"/>
                    <a:pt x="368644" y="35222"/>
                  </a:cubicBezTo>
                  <a:lnTo>
                    <a:pt x="386334" y="24131"/>
                  </a:lnTo>
                  <a:lnTo>
                    <a:pt x="383611" y="58373"/>
                  </a:lnTo>
                  <a:cubicBezTo>
                    <a:pt x="380058" y="91406"/>
                    <a:pt x="375993" y="124646"/>
                    <a:pt x="372673" y="158541"/>
                  </a:cubicBezTo>
                  <a:lnTo>
                    <a:pt x="370410" y="247748"/>
                  </a:lnTo>
                  <a:lnTo>
                    <a:pt x="351090" y="272975"/>
                  </a:lnTo>
                  <a:cubicBezTo>
                    <a:pt x="333535" y="290586"/>
                    <a:pt x="324758" y="299392"/>
                    <a:pt x="307204" y="308197"/>
                  </a:cubicBezTo>
                  <a:cubicBezTo>
                    <a:pt x="298426" y="317003"/>
                    <a:pt x="298426" y="325809"/>
                    <a:pt x="289649" y="334614"/>
                  </a:cubicBezTo>
                  <a:cubicBezTo>
                    <a:pt x="272095" y="334614"/>
                    <a:pt x="263317" y="352225"/>
                    <a:pt x="263317" y="369837"/>
                  </a:cubicBezTo>
                  <a:cubicBezTo>
                    <a:pt x="254540" y="387448"/>
                    <a:pt x="245763" y="405059"/>
                    <a:pt x="228208" y="431476"/>
                  </a:cubicBezTo>
                  <a:cubicBezTo>
                    <a:pt x="219431" y="422671"/>
                    <a:pt x="166768" y="396254"/>
                    <a:pt x="166768" y="378642"/>
                  </a:cubicBezTo>
                  <a:cubicBezTo>
                    <a:pt x="166768" y="352225"/>
                    <a:pt x="157990" y="352225"/>
                    <a:pt x="131659" y="343420"/>
                  </a:cubicBezTo>
                  <a:cubicBezTo>
                    <a:pt x="105327" y="325809"/>
                    <a:pt x="70218" y="308197"/>
                    <a:pt x="35109" y="281780"/>
                  </a:cubicBezTo>
                  <a:cubicBezTo>
                    <a:pt x="26332" y="281780"/>
                    <a:pt x="17555" y="272975"/>
                    <a:pt x="8777" y="272975"/>
                  </a:cubicBezTo>
                  <a:cubicBezTo>
                    <a:pt x="0" y="264169"/>
                    <a:pt x="26332" y="228947"/>
                    <a:pt x="26332" y="228947"/>
                  </a:cubicBezTo>
                  <a:cubicBezTo>
                    <a:pt x="17555" y="220141"/>
                    <a:pt x="0" y="237752"/>
                    <a:pt x="0" y="211335"/>
                  </a:cubicBezTo>
                  <a:cubicBezTo>
                    <a:pt x="8777" y="193724"/>
                    <a:pt x="17555" y="184918"/>
                    <a:pt x="26332" y="176113"/>
                  </a:cubicBezTo>
                  <a:cubicBezTo>
                    <a:pt x="43886" y="158501"/>
                    <a:pt x="52664" y="114473"/>
                    <a:pt x="35109" y="96862"/>
                  </a:cubicBezTo>
                  <a:cubicBezTo>
                    <a:pt x="26332" y="88056"/>
                    <a:pt x="26332" y="79251"/>
                    <a:pt x="26332" y="61639"/>
                  </a:cubicBezTo>
                  <a:cubicBezTo>
                    <a:pt x="26332" y="52834"/>
                    <a:pt x="0" y="52834"/>
                    <a:pt x="0" y="44028"/>
                  </a:cubicBezTo>
                  <a:cubicBezTo>
                    <a:pt x="17555" y="17611"/>
                    <a:pt x="26332" y="8806"/>
                    <a:pt x="61441" y="0"/>
                  </a:cubicBezTo>
                  <a:close/>
                </a:path>
              </a:pathLst>
            </a:custGeom>
            <a:solidFill>
              <a:schemeClr val="accent1"/>
            </a:solidFill>
            <a:ln w="4763" cap="flat">
              <a:noFill/>
              <a:prstDash val="solid"/>
              <a:round/>
              <a:headEnd/>
              <a:tailEnd/>
            </a:ln>
          </p:spPr>
          <p:txBody>
            <a:bodyPr wrap="square">
              <a:noAutofit/>
            </a:bodyPr>
            <a:lstStyle/>
            <a:p>
              <a:pPr defTabSz="1828434" eaLnBrk="1" fontAlgn="auto" hangingPunct="1">
                <a:spcBef>
                  <a:spcPts val="0"/>
                </a:spcBef>
                <a:spcAft>
                  <a:spcPts val="0"/>
                </a:spcAft>
                <a:defRPr/>
              </a:pPr>
              <a:endParaRPr lang="id-ID" dirty="0">
                <a:latin typeface="Montserrat" charset="0"/>
              </a:endParaRPr>
            </a:p>
          </p:txBody>
        </p:sp>
      </p:grpSp>
      <p:grpSp>
        <p:nvGrpSpPr>
          <p:cNvPr id="408" name="Group 407">
            <a:extLst>
              <a:ext uri="{FF2B5EF4-FFF2-40B4-BE49-F238E27FC236}">
                <a16:creationId xmlns:a16="http://schemas.microsoft.com/office/drawing/2014/main" id="{C240DA9C-5B76-3F4E-8BF5-2770B81AECCE}"/>
              </a:ext>
            </a:extLst>
          </p:cNvPr>
          <p:cNvGrpSpPr/>
          <p:nvPr/>
        </p:nvGrpSpPr>
        <p:grpSpPr>
          <a:xfrm>
            <a:off x="827277" y="3872105"/>
            <a:ext cx="1136799" cy="289823"/>
            <a:chOff x="7240481" y="2460425"/>
            <a:chExt cx="1136799" cy="289823"/>
          </a:xfrm>
        </p:grpSpPr>
        <p:sp>
          <p:nvSpPr>
            <p:cNvPr id="409" name="TextBox 408">
              <a:extLst>
                <a:ext uri="{FF2B5EF4-FFF2-40B4-BE49-F238E27FC236}">
                  <a16:creationId xmlns:a16="http://schemas.microsoft.com/office/drawing/2014/main" id="{D0C97BB5-880D-1846-861C-F22B3EA6193A}"/>
                </a:ext>
              </a:extLst>
            </p:cNvPr>
            <p:cNvSpPr txBox="1"/>
            <p:nvPr/>
          </p:nvSpPr>
          <p:spPr>
            <a:xfrm>
              <a:off x="7368047" y="2460425"/>
              <a:ext cx="1009233" cy="289823"/>
            </a:xfrm>
            <a:prstGeom prst="rect">
              <a:avLst/>
            </a:prstGeom>
            <a:noFill/>
          </p:spPr>
          <p:txBody>
            <a:bodyPr wrap="square" rtlCol="0" anchor="ctr">
              <a:spAutoFit/>
            </a:bodyPr>
            <a:lstStyle/>
            <a:p>
              <a:pPr>
                <a:lnSpc>
                  <a:spcPct val="200000"/>
                </a:lnSpc>
              </a:pPr>
              <a:r>
                <a:rPr lang="ta-IN" sz="700" dirty="0">
                  <a:solidFill>
                    <a:srgbClr val="434343"/>
                  </a:solidFill>
                  <a:latin typeface="Verdana" panose="020B0604030504040204" pitchFamily="34" charset="0"/>
                  <a:ea typeface="Verdana" panose="020B0604030504040204" pitchFamily="34" charset="0"/>
                  <a:cs typeface="Verdana" panose="020B0604030504040204" pitchFamily="34" charset="0"/>
                </a:rPr>
                <a:t>Naša prisutnost</a:t>
              </a:r>
              <a:endParaRPr lang="en-US" sz="700"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410" name="Rectangle 409">
              <a:extLst>
                <a:ext uri="{FF2B5EF4-FFF2-40B4-BE49-F238E27FC236}">
                  <a16:creationId xmlns:a16="http://schemas.microsoft.com/office/drawing/2014/main" id="{BC2CCA5B-AA79-2A48-A6B6-480DC65BD771}"/>
                </a:ext>
              </a:extLst>
            </p:cNvPr>
            <p:cNvSpPr/>
            <p:nvPr/>
          </p:nvSpPr>
          <p:spPr>
            <a:xfrm>
              <a:off x="7240481" y="2583180"/>
              <a:ext cx="129600" cy="1255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70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 name="Triangle 4">
            <a:extLst>
              <a:ext uri="{FF2B5EF4-FFF2-40B4-BE49-F238E27FC236}">
                <a16:creationId xmlns:a16="http://schemas.microsoft.com/office/drawing/2014/main" id="{0F6303D1-CA7C-404F-ACBF-98DC8BA2442F}"/>
              </a:ext>
            </a:extLst>
          </p:cNvPr>
          <p:cNvSpPr/>
          <p:nvPr/>
        </p:nvSpPr>
        <p:spPr>
          <a:xfrm>
            <a:off x="3564451" y="1970467"/>
            <a:ext cx="4914273" cy="1500389"/>
          </a:xfrm>
          <a:custGeom>
            <a:avLst/>
            <a:gdLst>
              <a:gd name="connsiteX0" fmla="*/ 0 w 4093469"/>
              <a:gd name="connsiteY0" fmla="*/ 695460 h 695460"/>
              <a:gd name="connsiteX1" fmla="*/ 2046735 w 4093469"/>
              <a:gd name="connsiteY1" fmla="*/ 0 h 695460"/>
              <a:gd name="connsiteX2" fmla="*/ 4093469 w 4093469"/>
              <a:gd name="connsiteY2" fmla="*/ 695460 h 695460"/>
              <a:gd name="connsiteX3" fmla="*/ 0 w 4093469"/>
              <a:gd name="connsiteY3" fmla="*/ 695460 h 695460"/>
              <a:gd name="connsiteX0" fmla="*/ 0 w 4093469"/>
              <a:gd name="connsiteY0" fmla="*/ 824248 h 824248"/>
              <a:gd name="connsiteX1" fmla="*/ 3141439 w 4093469"/>
              <a:gd name="connsiteY1" fmla="*/ 0 h 824248"/>
              <a:gd name="connsiteX2" fmla="*/ 4093469 w 4093469"/>
              <a:gd name="connsiteY2" fmla="*/ 824248 h 824248"/>
              <a:gd name="connsiteX3" fmla="*/ 0 w 4093469"/>
              <a:gd name="connsiteY3" fmla="*/ 824248 h 824248"/>
              <a:gd name="connsiteX0" fmla="*/ 0 w 4885519"/>
              <a:gd name="connsiteY0" fmla="*/ 824248 h 1513268"/>
              <a:gd name="connsiteX1" fmla="*/ 3141439 w 4885519"/>
              <a:gd name="connsiteY1" fmla="*/ 0 h 1513268"/>
              <a:gd name="connsiteX2" fmla="*/ 4885519 w 4885519"/>
              <a:gd name="connsiteY2" fmla="*/ 1513268 h 1513268"/>
              <a:gd name="connsiteX3" fmla="*/ 0 w 4885519"/>
              <a:gd name="connsiteY3" fmla="*/ 824248 h 1513268"/>
              <a:gd name="connsiteX0" fmla="*/ 0 w 4885519"/>
              <a:gd name="connsiteY0" fmla="*/ 824248 h 1513268"/>
              <a:gd name="connsiteX1" fmla="*/ 3141439 w 4885519"/>
              <a:gd name="connsiteY1" fmla="*/ 0 h 1513268"/>
              <a:gd name="connsiteX2" fmla="*/ 3393583 w 4885519"/>
              <a:gd name="connsiteY2" fmla="*/ 225380 h 1513268"/>
              <a:gd name="connsiteX3" fmla="*/ 4885519 w 4885519"/>
              <a:gd name="connsiteY3" fmla="*/ 1513268 h 1513268"/>
              <a:gd name="connsiteX4" fmla="*/ 0 w 4885519"/>
              <a:gd name="connsiteY4" fmla="*/ 824248 h 1513268"/>
              <a:gd name="connsiteX0" fmla="*/ 0 w 4885519"/>
              <a:gd name="connsiteY0" fmla="*/ 824248 h 1513268"/>
              <a:gd name="connsiteX1" fmla="*/ 3141439 w 4885519"/>
              <a:gd name="connsiteY1" fmla="*/ 0 h 1513268"/>
              <a:gd name="connsiteX2" fmla="*/ 3554569 w 4885519"/>
              <a:gd name="connsiteY2" fmla="*/ 70834 h 1513268"/>
              <a:gd name="connsiteX3" fmla="*/ 4885519 w 4885519"/>
              <a:gd name="connsiteY3" fmla="*/ 1513268 h 1513268"/>
              <a:gd name="connsiteX4" fmla="*/ 0 w 4885519"/>
              <a:gd name="connsiteY4" fmla="*/ 824248 h 1513268"/>
              <a:gd name="connsiteX0" fmla="*/ 0 w 4885519"/>
              <a:gd name="connsiteY0" fmla="*/ 753414 h 1442434"/>
              <a:gd name="connsiteX1" fmla="*/ 3141439 w 4885519"/>
              <a:gd name="connsiteY1" fmla="*/ 0 h 1442434"/>
              <a:gd name="connsiteX2" fmla="*/ 3554569 w 4885519"/>
              <a:gd name="connsiteY2" fmla="*/ 0 h 1442434"/>
              <a:gd name="connsiteX3" fmla="*/ 4885519 w 4885519"/>
              <a:gd name="connsiteY3" fmla="*/ 1442434 h 1442434"/>
              <a:gd name="connsiteX4" fmla="*/ 0 w 4885519"/>
              <a:gd name="connsiteY4" fmla="*/ 753414 h 1442434"/>
              <a:gd name="connsiteX0" fmla="*/ 0 w 4885519"/>
              <a:gd name="connsiteY0" fmla="*/ 811369 h 1500389"/>
              <a:gd name="connsiteX1" fmla="*/ 3135000 w 4885519"/>
              <a:gd name="connsiteY1" fmla="*/ 0 h 1500389"/>
              <a:gd name="connsiteX2" fmla="*/ 3554569 w 4885519"/>
              <a:gd name="connsiteY2" fmla="*/ 57955 h 1500389"/>
              <a:gd name="connsiteX3" fmla="*/ 4885519 w 4885519"/>
              <a:gd name="connsiteY3" fmla="*/ 1500389 h 1500389"/>
              <a:gd name="connsiteX4" fmla="*/ 0 w 4885519"/>
              <a:gd name="connsiteY4" fmla="*/ 811369 h 1500389"/>
              <a:gd name="connsiteX0" fmla="*/ 0 w 4885519"/>
              <a:gd name="connsiteY0" fmla="*/ 811369 h 1500389"/>
              <a:gd name="connsiteX1" fmla="*/ 3135000 w 4885519"/>
              <a:gd name="connsiteY1" fmla="*/ 0 h 1500389"/>
              <a:gd name="connsiteX2" fmla="*/ 3554569 w 4885519"/>
              <a:gd name="connsiteY2" fmla="*/ 57955 h 1500389"/>
              <a:gd name="connsiteX3" fmla="*/ 4885519 w 4885519"/>
              <a:gd name="connsiteY3" fmla="*/ 1500389 h 1500389"/>
              <a:gd name="connsiteX4" fmla="*/ 0 w 4885519"/>
              <a:gd name="connsiteY4" fmla="*/ 811369 h 1500389"/>
              <a:gd name="connsiteX0" fmla="*/ 0 w 4898398"/>
              <a:gd name="connsiteY0" fmla="*/ 850006 h 1500389"/>
              <a:gd name="connsiteX1" fmla="*/ 3147879 w 4898398"/>
              <a:gd name="connsiteY1" fmla="*/ 0 h 1500389"/>
              <a:gd name="connsiteX2" fmla="*/ 3567448 w 4898398"/>
              <a:gd name="connsiteY2" fmla="*/ 57955 h 1500389"/>
              <a:gd name="connsiteX3" fmla="*/ 4898398 w 4898398"/>
              <a:gd name="connsiteY3" fmla="*/ 1500389 h 1500389"/>
              <a:gd name="connsiteX4" fmla="*/ 0 w 4898398"/>
              <a:gd name="connsiteY4" fmla="*/ 850006 h 1500389"/>
              <a:gd name="connsiteX0" fmla="*/ 0 w 4914273"/>
              <a:gd name="connsiteY0" fmla="*/ 853181 h 1500389"/>
              <a:gd name="connsiteX1" fmla="*/ 3163754 w 4914273"/>
              <a:gd name="connsiteY1" fmla="*/ 0 h 1500389"/>
              <a:gd name="connsiteX2" fmla="*/ 3583323 w 4914273"/>
              <a:gd name="connsiteY2" fmla="*/ 57955 h 1500389"/>
              <a:gd name="connsiteX3" fmla="*/ 4914273 w 4914273"/>
              <a:gd name="connsiteY3" fmla="*/ 1500389 h 1500389"/>
              <a:gd name="connsiteX4" fmla="*/ 0 w 4914273"/>
              <a:gd name="connsiteY4" fmla="*/ 853181 h 1500389"/>
              <a:gd name="connsiteX0" fmla="*/ 0 w 4914273"/>
              <a:gd name="connsiteY0" fmla="*/ 853181 h 1500389"/>
              <a:gd name="connsiteX1" fmla="*/ 3163754 w 4914273"/>
              <a:gd name="connsiteY1" fmla="*/ 0 h 1500389"/>
              <a:gd name="connsiteX2" fmla="*/ 3583323 w 4914273"/>
              <a:gd name="connsiteY2" fmla="*/ 57955 h 1500389"/>
              <a:gd name="connsiteX3" fmla="*/ 4914273 w 4914273"/>
              <a:gd name="connsiteY3" fmla="*/ 1500389 h 1500389"/>
              <a:gd name="connsiteX4" fmla="*/ 0 w 4914273"/>
              <a:gd name="connsiteY4" fmla="*/ 853181 h 1500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273" h="1500389">
                <a:moveTo>
                  <a:pt x="0" y="853181"/>
                </a:moveTo>
                <a:lnTo>
                  <a:pt x="3163754" y="0"/>
                </a:lnTo>
                <a:cubicBezTo>
                  <a:pt x="3303610" y="90152"/>
                  <a:pt x="3443467" y="38637"/>
                  <a:pt x="3583323" y="57955"/>
                </a:cubicBezTo>
                <a:cubicBezTo>
                  <a:pt x="3976173" y="713391"/>
                  <a:pt x="4470623" y="1019578"/>
                  <a:pt x="4914273" y="1500389"/>
                </a:cubicBezTo>
                <a:lnTo>
                  <a:pt x="0" y="853181"/>
                </a:lnTo>
                <a:close/>
              </a:path>
            </a:pathLst>
          </a:custGeom>
          <a:solidFill>
            <a:schemeClr val="accent3">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grpSp>
        <p:nvGrpSpPr>
          <p:cNvPr id="403" name="Group 402">
            <a:extLst>
              <a:ext uri="{FF2B5EF4-FFF2-40B4-BE49-F238E27FC236}">
                <a16:creationId xmlns:a16="http://schemas.microsoft.com/office/drawing/2014/main" id="{C43513C0-5AE9-6F4E-92A8-01386EE1602B}"/>
              </a:ext>
            </a:extLst>
          </p:cNvPr>
          <p:cNvGrpSpPr/>
          <p:nvPr/>
        </p:nvGrpSpPr>
        <p:grpSpPr>
          <a:xfrm>
            <a:off x="6709986" y="1434778"/>
            <a:ext cx="2114961" cy="2056902"/>
            <a:chOff x="2799781" y="1033983"/>
            <a:chExt cx="4059908" cy="3948457"/>
          </a:xfrm>
          <a:solidFill>
            <a:schemeClr val="tx2"/>
          </a:solidFill>
        </p:grpSpPr>
        <p:sp>
          <p:nvSpPr>
            <p:cNvPr id="404" name="任意多边形 64">
              <a:extLst>
                <a:ext uri="{FF2B5EF4-FFF2-40B4-BE49-F238E27FC236}">
                  <a16:creationId xmlns:a16="http://schemas.microsoft.com/office/drawing/2014/main" id="{1DD4D50D-48D6-A247-9784-F00933D94883}"/>
                </a:ext>
              </a:extLst>
            </p:cNvPr>
            <p:cNvSpPr>
              <a:spLocks/>
            </p:cNvSpPr>
            <p:nvPr/>
          </p:nvSpPr>
          <p:spPr bwMode="auto">
            <a:xfrm>
              <a:off x="2799781" y="1033983"/>
              <a:ext cx="4059908" cy="3433768"/>
            </a:xfrm>
            <a:custGeom>
              <a:avLst/>
              <a:gdLst/>
              <a:ahLst/>
              <a:cxnLst/>
              <a:rect l="0" t="0" r="r" b="b"/>
              <a:pathLst>
                <a:path w="67110126" h="56772661">
                  <a:moveTo>
                    <a:pt x="26494892" y="20808304"/>
                  </a:moveTo>
                  <a:lnTo>
                    <a:pt x="26987988" y="20834298"/>
                  </a:lnTo>
                  <a:lnTo>
                    <a:pt x="27321824" y="20710104"/>
                  </a:lnTo>
                  <a:lnTo>
                    <a:pt x="27593817" y="20963733"/>
                  </a:lnTo>
                  <a:lnTo>
                    <a:pt x="28082900" y="20745877"/>
                  </a:lnTo>
                  <a:lnTo>
                    <a:pt x="28427668" y="20883978"/>
                  </a:lnTo>
                  <a:lnTo>
                    <a:pt x="28499208" y="21231721"/>
                  </a:lnTo>
                  <a:lnTo>
                    <a:pt x="28364083" y="21477133"/>
                  </a:lnTo>
                  <a:lnTo>
                    <a:pt x="28921468" y="21648029"/>
                  </a:lnTo>
                  <a:lnTo>
                    <a:pt x="29067525" y="22095127"/>
                  </a:lnTo>
                  <a:lnTo>
                    <a:pt x="29191719" y="22588927"/>
                  </a:lnTo>
                  <a:lnTo>
                    <a:pt x="29440107" y="22894949"/>
                  </a:lnTo>
                  <a:lnTo>
                    <a:pt x="29884229" y="22916812"/>
                  </a:lnTo>
                  <a:lnTo>
                    <a:pt x="30055125" y="23264555"/>
                  </a:lnTo>
                  <a:lnTo>
                    <a:pt x="30212114" y="23722584"/>
                  </a:lnTo>
                  <a:lnTo>
                    <a:pt x="30573764" y="23992836"/>
                  </a:lnTo>
                  <a:lnTo>
                    <a:pt x="31078496" y="24064376"/>
                  </a:lnTo>
                  <a:lnTo>
                    <a:pt x="31448102" y="24312764"/>
                  </a:lnTo>
                  <a:lnTo>
                    <a:pt x="31991580" y="24373373"/>
                  </a:lnTo>
                  <a:lnTo>
                    <a:pt x="32247924" y="24050469"/>
                  </a:lnTo>
                  <a:lnTo>
                    <a:pt x="32362222" y="23623229"/>
                  </a:lnTo>
                  <a:lnTo>
                    <a:pt x="32486416" y="23264555"/>
                  </a:lnTo>
                  <a:lnTo>
                    <a:pt x="32632473" y="22944626"/>
                  </a:lnTo>
                  <a:lnTo>
                    <a:pt x="32682150" y="22447851"/>
                  </a:lnTo>
                  <a:lnTo>
                    <a:pt x="33352797" y="22301794"/>
                  </a:lnTo>
                  <a:lnTo>
                    <a:pt x="33534625" y="21893441"/>
                  </a:lnTo>
                  <a:lnTo>
                    <a:pt x="33573371" y="21385734"/>
                  </a:lnTo>
                  <a:lnTo>
                    <a:pt x="33708497" y="21002221"/>
                  </a:lnTo>
                  <a:lnTo>
                    <a:pt x="34155595" y="20856164"/>
                  </a:lnTo>
                  <a:lnTo>
                    <a:pt x="34480504" y="20905841"/>
                  </a:lnTo>
                  <a:lnTo>
                    <a:pt x="34828247" y="20668385"/>
                  </a:lnTo>
                  <a:lnTo>
                    <a:pt x="35175990" y="20955519"/>
                  </a:lnTo>
                  <a:lnTo>
                    <a:pt x="35661834" y="21228745"/>
                  </a:lnTo>
                  <a:lnTo>
                    <a:pt x="36127820" y="21264516"/>
                  </a:lnTo>
                  <a:lnTo>
                    <a:pt x="36599757" y="21090644"/>
                  </a:lnTo>
                  <a:lnTo>
                    <a:pt x="37079650" y="21388709"/>
                  </a:lnTo>
                  <a:lnTo>
                    <a:pt x="37427393" y="21474157"/>
                  </a:lnTo>
                  <a:lnTo>
                    <a:pt x="37573450" y="21176092"/>
                  </a:lnTo>
                  <a:lnTo>
                    <a:pt x="37697644" y="20891934"/>
                  </a:lnTo>
                  <a:lnTo>
                    <a:pt x="38108971" y="20731970"/>
                  </a:lnTo>
                  <a:lnTo>
                    <a:pt x="38428900" y="20334549"/>
                  </a:lnTo>
                  <a:lnTo>
                    <a:pt x="38677288" y="19975874"/>
                  </a:lnTo>
                  <a:lnTo>
                    <a:pt x="38848184" y="20660428"/>
                  </a:lnTo>
                  <a:lnTo>
                    <a:pt x="39184995" y="20433904"/>
                  </a:lnTo>
                  <a:lnTo>
                    <a:pt x="39394637" y="20820392"/>
                  </a:lnTo>
                  <a:lnTo>
                    <a:pt x="39640049" y="20544190"/>
                  </a:lnTo>
                  <a:lnTo>
                    <a:pt x="39888437" y="20856163"/>
                  </a:lnTo>
                  <a:lnTo>
                    <a:pt x="39998724" y="21189999"/>
                  </a:lnTo>
                  <a:lnTo>
                    <a:pt x="40197434" y="21512903"/>
                  </a:lnTo>
                  <a:lnTo>
                    <a:pt x="40772158" y="21613553"/>
                  </a:lnTo>
                  <a:lnTo>
                    <a:pt x="41308582" y="21907350"/>
                  </a:lnTo>
                  <a:lnTo>
                    <a:pt x="41948763" y="21984518"/>
                  </a:lnTo>
                  <a:lnTo>
                    <a:pt x="42246505" y="21785808"/>
                  </a:lnTo>
                  <a:lnTo>
                    <a:pt x="42445215" y="21410574"/>
                  </a:lnTo>
                  <a:lnTo>
                    <a:pt x="43062886" y="21598353"/>
                  </a:lnTo>
                  <a:lnTo>
                    <a:pt x="43184427" y="22062010"/>
                  </a:lnTo>
                  <a:lnTo>
                    <a:pt x="43824285" y="22127923"/>
                  </a:lnTo>
                  <a:lnTo>
                    <a:pt x="44431347" y="21929213"/>
                  </a:lnTo>
                  <a:lnTo>
                    <a:pt x="44607547" y="22348820"/>
                  </a:lnTo>
                  <a:lnTo>
                    <a:pt x="44960594" y="22182905"/>
                  </a:lnTo>
                  <a:lnTo>
                    <a:pt x="45071205" y="22470039"/>
                  </a:lnTo>
                  <a:lnTo>
                    <a:pt x="45379878" y="22580325"/>
                  </a:lnTo>
                  <a:lnTo>
                    <a:pt x="45700130" y="22315379"/>
                  </a:lnTo>
                  <a:lnTo>
                    <a:pt x="46251888" y="22569394"/>
                  </a:lnTo>
                  <a:lnTo>
                    <a:pt x="46891745" y="22282260"/>
                  </a:lnTo>
                  <a:lnTo>
                    <a:pt x="47475974" y="22679681"/>
                  </a:lnTo>
                  <a:lnTo>
                    <a:pt x="48346690" y="23054914"/>
                  </a:lnTo>
                  <a:lnTo>
                    <a:pt x="48799092" y="23397029"/>
                  </a:lnTo>
                  <a:lnTo>
                    <a:pt x="49284613" y="23418892"/>
                  </a:lnTo>
                  <a:lnTo>
                    <a:pt x="49792320" y="23187063"/>
                  </a:lnTo>
                  <a:cubicBezTo>
                    <a:pt x="49792212" y="23039906"/>
                    <a:pt x="49792105" y="22892750"/>
                    <a:pt x="49791997" y="22745593"/>
                  </a:cubicBezTo>
                  <a:lnTo>
                    <a:pt x="50156299" y="22304123"/>
                  </a:lnTo>
                  <a:lnTo>
                    <a:pt x="50619633" y="22094481"/>
                  </a:lnTo>
                  <a:lnTo>
                    <a:pt x="51171713" y="21917957"/>
                  </a:lnTo>
                  <a:lnTo>
                    <a:pt x="51524760" y="22470038"/>
                  </a:lnTo>
                  <a:lnTo>
                    <a:pt x="51700961" y="22823085"/>
                  </a:lnTo>
                  <a:lnTo>
                    <a:pt x="52297091" y="22823085"/>
                  </a:lnTo>
                  <a:lnTo>
                    <a:pt x="52871035" y="22900253"/>
                  </a:lnTo>
                  <a:lnTo>
                    <a:pt x="53168777" y="22635306"/>
                  </a:lnTo>
                  <a:lnTo>
                    <a:pt x="53036304" y="22260073"/>
                  </a:lnTo>
                  <a:lnTo>
                    <a:pt x="53588385" y="21984194"/>
                  </a:lnTo>
                  <a:lnTo>
                    <a:pt x="53808958" y="22216023"/>
                  </a:lnTo>
                  <a:lnTo>
                    <a:pt x="54128887" y="22491901"/>
                  </a:lnTo>
                  <a:lnTo>
                    <a:pt x="54559426" y="22591256"/>
                  </a:lnTo>
                  <a:lnTo>
                    <a:pt x="55177420" y="22558138"/>
                  </a:lnTo>
                  <a:lnTo>
                    <a:pt x="55530467" y="22624375"/>
                  </a:lnTo>
                  <a:lnTo>
                    <a:pt x="55828532" y="22999608"/>
                  </a:lnTo>
                  <a:lnTo>
                    <a:pt x="56128149" y="23300326"/>
                  </a:lnTo>
                  <a:lnTo>
                    <a:pt x="56369358" y="23507315"/>
                  </a:lnTo>
                  <a:lnTo>
                    <a:pt x="56656168" y="23289511"/>
                  </a:lnTo>
                  <a:lnTo>
                    <a:pt x="56699895" y="23033373"/>
                  </a:lnTo>
                  <a:lnTo>
                    <a:pt x="57042333" y="23126453"/>
                  </a:lnTo>
                  <a:lnTo>
                    <a:pt x="57287746" y="22792617"/>
                  </a:lnTo>
                  <a:lnTo>
                    <a:pt x="57452884" y="23134733"/>
                  </a:lnTo>
                  <a:lnTo>
                    <a:pt x="57875920" y="22878065"/>
                  </a:lnTo>
                  <a:lnTo>
                    <a:pt x="57663303" y="23300325"/>
                  </a:lnTo>
                  <a:lnTo>
                    <a:pt x="57908715" y="23289393"/>
                  </a:lnTo>
                  <a:lnTo>
                    <a:pt x="58306136" y="22679355"/>
                  </a:lnTo>
                  <a:lnTo>
                    <a:pt x="58430330" y="22977420"/>
                  </a:lnTo>
                  <a:lnTo>
                    <a:pt x="58306136" y="23336095"/>
                  </a:lnTo>
                  <a:lnTo>
                    <a:pt x="58430330" y="23584483"/>
                  </a:lnTo>
                  <a:lnTo>
                    <a:pt x="58753234" y="23708677"/>
                  </a:lnTo>
                  <a:lnTo>
                    <a:pt x="58935061" y="23865666"/>
                  </a:lnTo>
                  <a:lnTo>
                    <a:pt x="59105957" y="24238247"/>
                  </a:lnTo>
                  <a:lnTo>
                    <a:pt x="59646269" y="24331328"/>
                  </a:lnTo>
                  <a:lnTo>
                    <a:pt x="59566963" y="24732047"/>
                  </a:lnTo>
                  <a:lnTo>
                    <a:pt x="59768648" y="25179145"/>
                  </a:lnTo>
                  <a:lnTo>
                    <a:pt x="59084094" y="25264593"/>
                  </a:lnTo>
                  <a:lnTo>
                    <a:pt x="59307643" y="25697784"/>
                  </a:lnTo>
                  <a:lnTo>
                    <a:pt x="59591801" y="25995850"/>
                  </a:lnTo>
                  <a:lnTo>
                    <a:pt x="59776604" y="26180653"/>
                  </a:lnTo>
                  <a:lnTo>
                    <a:pt x="60297249" y="26569147"/>
                  </a:lnTo>
                  <a:lnTo>
                    <a:pt x="60876497" y="26593986"/>
                  </a:lnTo>
                  <a:lnTo>
                    <a:pt x="61569007" y="26643663"/>
                  </a:lnTo>
                  <a:lnTo>
                    <a:pt x="62120762" y="26576649"/>
                  </a:lnTo>
                  <a:lnTo>
                    <a:pt x="61942108" y="26114354"/>
                  </a:lnTo>
                  <a:lnTo>
                    <a:pt x="61824123" y="25701282"/>
                  </a:lnTo>
                  <a:lnTo>
                    <a:pt x="62165654" y="25505547"/>
                  </a:lnTo>
                  <a:lnTo>
                    <a:pt x="62488559" y="25831685"/>
                  </a:lnTo>
                  <a:lnTo>
                    <a:pt x="62791349" y="25865708"/>
                  </a:lnTo>
                  <a:lnTo>
                    <a:pt x="63117484" y="25454383"/>
                  </a:lnTo>
                  <a:lnTo>
                    <a:pt x="63649772" y="25135938"/>
                  </a:lnTo>
                  <a:lnTo>
                    <a:pt x="63577003" y="24665491"/>
                  </a:lnTo>
                  <a:lnTo>
                    <a:pt x="63055389" y="24704236"/>
                  </a:lnTo>
                  <a:lnTo>
                    <a:pt x="62693739" y="24600159"/>
                  </a:lnTo>
                  <a:lnTo>
                    <a:pt x="62982361" y="24093941"/>
                  </a:lnTo>
                  <a:lnTo>
                    <a:pt x="63146788" y="23522390"/>
                  </a:lnTo>
                  <a:lnTo>
                    <a:pt x="63038248" y="22929235"/>
                  </a:lnTo>
                  <a:lnTo>
                    <a:pt x="62845747" y="22412085"/>
                  </a:lnTo>
                  <a:lnTo>
                    <a:pt x="63093683" y="21927728"/>
                  </a:lnTo>
                  <a:lnTo>
                    <a:pt x="63617496" y="22205416"/>
                  </a:lnTo>
                  <a:lnTo>
                    <a:pt x="64001010" y="21773714"/>
                  </a:lnTo>
                  <a:lnTo>
                    <a:pt x="63990602" y="21178358"/>
                  </a:lnTo>
                  <a:lnTo>
                    <a:pt x="64232515" y="21135602"/>
                  </a:lnTo>
                  <a:lnTo>
                    <a:pt x="64583491" y="21488067"/>
                  </a:lnTo>
                  <a:lnTo>
                    <a:pt x="65072572" y="21590398"/>
                  </a:lnTo>
                  <a:lnTo>
                    <a:pt x="65018429" y="20980360"/>
                  </a:lnTo>
                  <a:lnTo>
                    <a:pt x="65476198" y="20963477"/>
                  </a:lnTo>
                  <a:lnTo>
                    <a:pt x="65717149" y="21464717"/>
                  </a:lnTo>
                  <a:lnTo>
                    <a:pt x="66142642" y="21688264"/>
                  </a:lnTo>
                  <a:lnTo>
                    <a:pt x="66721890" y="21654243"/>
                  </a:lnTo>
                  <a:lnTo>
                    <a:pt x="67110126" y="21500485"/>
                  </a:lnTo>
                  <a:lnTo>
                    <a:pt x="66825968" y="20994267"/>
                  </a:lnTo>
                  <a:lnTo>
                    <a:pt x="66726354" y="20498981"/>
                  </a:lnTo>
                  <a:lnTo>
                    <a:pt x="66086758" y="20570263"/>
                  </a:lnTo>
                  <a:lnTo>
                    <a:pt x="65345227" y="20612371"/>
                  </a:lnTo>
                  <a:lnTo>
                    <a:pt x="64732524" y="20427440"/>
                  </a:lnTo>
                  <a:lnTo>
                    <a:pt x="64126950" y="20188236"/>
                  </a:lnTo>
                  <a:lnTo>
                    <a:pt x="63580237" y="19792305"/>
                  </a:lnTo>
                  <a:lnTo>
                    <a:pt x="63108302" y="19621406"/>
                  </a:lnTo>
                  <a:lnTo>
                    <a:pt x="62941868" y="19101281"/>
                  </a:lnTo>
                  <a:lnTo>
                    <a:pt x="62545934" y="18801471"/>
                  </a:lnTo>
                  <a:lnTo>
                    <a:pt x="61990038" y="18492474"/>
                  </a:lnTo>
                  <a:lnTo>
                    <a:pt x="61577482" y="18340205"/>
                  </a:lnTo>
                  <a:lnTo>
                    <a:pt x="61649994" y="17980044"/>
                  </a:lnTo>
                  <a:lnTo>
                    <a:pt x="62027295" y="17865035"/>
                  </a:lnTo>
                  <a:lnTo>
                    <a:pt x="62396643" y="17829264"/>
                  </a:lnTo>
                  <a:lnTo>
                    <a:pt x="62157701" y="17507847"/>
                  </a:lnTo>
                  <a:lnTo>
                    <a:pt x="61805882" y="17328671"/>
                  </a:lnTo>
                  <a:cubicBezTo>
                    <a:pt x="61806249" y="17187034"/>
                    <a:pt x="61806615" y="17045397"/>
                    <a:pt x="61806982" y="16903760"/>
                  </a:cubicBezTo>
                  <a:lnTo>
                    <a:pt x="62007179" y="16524969"/>
                  </a:lnTo>
                  <a:lnTo>
                    <a:pt x="62396904" y="16675488"/>
                  </a:lnTo>
                  <a:lnTo>
                    <a:pt x="62724528" y="16720446"/>
                  </a:lnTo>
                  <a:lnTo>
                    <a:pt x="63070785" y="16596249"/>
                  </a:lnTo>
                  <a:lnTo>
                    <a:pt x="63106555" y="16293464"/>
                  </a:lnTo>
                  <a:lnTo>
                    <a:pt x="63061081" y="15969071"/>
                  </a:lnTo>
                  <a:lnTo>
                    <a:pt x="62691994" y="15917649"/>
                  </a:lnTo>
                  <a:lnTo>
                    <a:pt x="62401624" y="15844619"/>
                  </a:lnTo>
                  <a:lnTo>
                    <a:pt x="62154464" y="15464339"/>
                  </a:lnTo>
                  <a:lnTo>
                    <a:pt x="61848704" y="15641186"/>
                  </a:lnTo>
                  <a:lnTo>
                    <a:pt x="61539706" y="15752962"/>
                  </a:lnTo>
                  <a:lnTo>
                    <a:pt x="61235429" y="15841385"/>
                  </a:lnTo>
                  <a:lnTo>
                    <a:pt x="61184007" y="15529413"/>
                  </a:lnTo>
                  <a:lnTo>
                    <a:pt x="60853405" y="15148875"/>
                  </a:lnTo>
                  <a:lnTo>
                    <a:pt x="61103282" y="14734311"/>
                  </a:lnTo>
                  <a:lnTo>
                    <a:pt x="61326779" y="14485018"/>
                  </a:lnTo>
                  <a:lnTo>
                    <a:pt x="61333298" y="14172206"/>
                  </a:lnTo>
                  <a:lnTo>
                    <a:pt x="61695999" y="13945291"/>
                  </a:lnTo>
                  <a:lnTo>
                    <a:pt x="61496238" y="13527629"/>
                  </a:lnTo>
                  <a:lnTo>
                    <a:pt x="61763256" y="13367662"/>
                  </a:lnTo>
                  <a:lnTo>
                    <a:pt x="61649733" y="13119274"/>
                  </a:lnTo>
                  <a:lnTo>
                    <a:pt x="60886200" y="12801093"/>
                  </a:lnTo>
                  <a:lnTo>
                    <a:pt x="61773926" y="12889258"/>
                  </a:lnTo>
                  <a:lnTo>
                    <a:pt x="61587637" y="12446880"/>
                  </a:lnTo>
                  <a:lnTo>
                    <a:pt x="60632832" y="12474697"/>
                  </a:lnTo>
                  <a:lnTo>
                    <a:pt x="60333280" y="12126693"/>
                  </a:lnTo>
                  <a:lnTo>
                    <a:pt x="60536452" y="11850491"/>
                  </a:lnTo>
                  <a:lnTo>
                    <a:pt x="60870288" y="12008711"/>
                  </a:lnTo>
                  <a:lnTo>
                    <a:pt x="61036464" y="11563099"/>
                  </a:lnTo>
                  <a:lnTo>
                    <a:pt x="60978827" y="11181075"/>
                  </a:lnTo>
                  <a:lnTo>
                    <a:pt x="60590852" y="11247893"/>
                  </a:lnTo>
                  <a:lnTo>
                    <a:pt x="60328557" y="11443370"/>
                  </a:lnTo>
                  <a:lnTo>
                    <a:pt x="60361094" y="10760302"/>
                  </a:lnTo>
                  <a:lnTo>
                    <a:pt x="60808192" y="10625177"/>
                  </a:lnTo>
                  <a:lnTo>
                    <a:pt x="60604759" y="10354925"/>
                  </a:lnTo>
                  <a:lnTo>
                    <a:pt x="60357545" y="10055501"/>
                  </a:lnTo>
                  <a:lnTo>
                    <a:pt x="59955715" y="9952785"/>
                  </a:lnTo>
                  <a:lnTo>
                    <a:pt x="59837472" y="10451044"/>
                  </a:lnTo>
                  <a:lnTo>
                    <a:pt x="59464890" y="10398394"/>
                  </a:lnTo>
                  <a:lnTo>
                    <a:pt x="58980277" y="10132863"/>
                  </a:lnTo>
                  <a:lnTo>
                    <a:pt x="58325284" y="9897154"/>
                  </a:lnTo>
                  <a:lnTo>
                    <a:pt x="58059495" y="10139074"/>
                  </a:lnTo>
                  <a:lnTo>
                    <a:pt x="57857551" y="10600338"/>
                  </a:lnTo>
                  <a:lnTo>
                    <a:pt x="57537622" y="11163932"/>
                  </a:lnTo>
                  <a:lnTo>
                    <a:pt x="56759664" y="11842535"/>
                  </a:lnTo>
                  <a:lnTo>
                    <a:pt x="56239536" y="11838073"/>
                  </a:lnTo>
                  <a:lnTo>
                    <a:pt x="55927305" y="12209168"/>
                  </a:lnTo>
                  <a:lnTo>
                    <a:pt x="55761132" y="12543004"/>
                  </a:lnTo>
                  <a:lnTo>
                    <a:pt x="55316748" y="12624958"/>
                  </a:lnTo>
                  <a:lnTo>
                    <a:pt x="54864930" y="12280709"/>
                  </a:lnTo>
                  <a:lnTo>
                    <a:pt x="54467507" y="12487115"/>
                  </a:lnTo>
                  <a:lnTo>
                    <a:pt x="53967498" y="12451344"/>
                  </a:lnTo>
                  <a:lnTo>
                    <a:pt x="53468978" y="12215375"/>
                  </a:lnTo>
                  <a:lnTo>
                    <a:pt x="53068321" y="11915823"/>
                  </a:lnTo>
                  <a:lnTo>
                    <a:pt x="52563589" y="12025852"/>
                  </a:lnTo>
                  <a:lnTo>
                    <a:pt x="52212613" y="11850491"/>
                  </a:lnTo>
                  <a:lnTo>
                    <a:pt x="51836798" y="12173137"/>
                  </a:lnTo>
                  <a:lnTo>
                    <a:pt x="51172101" y="12204446"/>
                  </a:lnTo>
                  <a:lnTo>
                    <a:pt x="50808707" y="11856703"/>
                  </a:lnTo>
                  <a:lnTo>
                    <a:pt x="50352163" y="11807025"/>
                  </a:lnTo>
                  <a:lnTo>
                    <a:pt x="49822851" y="11838070"/>
                  </a:lnTo>
                  <a:lnTo>
                    <a:pt x="49492058" y="12031802"/>
                  </a:lnTo>
                  <a:lnTo>
                    <a:pt x="49088103" y="12121970"/>
                  </a:lnTo>
                  <a:lnTo>
                    <a:pt x="48724445" y="11493306"/>
                  </a:lnTo>
                  <a:lnTo>
                    <a:pt x="47979282" y="11328619"/>
                  </a:lnTo>
                  <a:lnTo>
                    <a:pt x="47606442" y="11168654"/>
                  </a:lnTo>
                  <a:lnTo>
                    <a:pt x="46932819" y="11024086"/>
                  </a:lnTo>
                  <a:lnTo>
                    <a:pt x="46836181" y="10459001"/>
                  </a:lnTo>
                  <a:lnTo>
                    <a:pt x="46446459" y="9932666"/>
                  </a:lnTo>
                  <a:lnTo>
                    <a:pt x="46028403" y="9514869"/>
                  </a:lnTo>
                  <a:lnTo>
                    <a:pt x="45522443" y="9586152"/>
                  </a:lnTo>
                  <a:lnTo>
                    <a:pt x="44961822" y="9449537"/>
                  </a:lnTo>
                  <a:lnTo>
                    <a:pt x="44562657" y="9255552"/>
                  </a:lnTo>
                  <a:lnTo>
                    <a:pt x="44334385" y="9524056"/>
                  </a:lnTo>
                  <a:lnTo>
                    <a:pt x="44002688" y="9653489"/>
                  </a:lnTo>
                  <a:lnTo>
                    <a:pt x="43697762" y="9417003"/>
                  </a:lnTo>
                  <a:lnTo>
                    <a:pt x="43436956" y="9345462"/>
                  </a:lnTo>
                  <a:lnTo>
                    <a:pt x="43630943" y="8657674"/>
                  </a:lnTo>
                  <a:lnTo>
                    <a:pt x="43250405" y="8694934"/>
                  </a:lnTo>
                  <a:lnTo>
                    <a:pt x="42789400" y="8744350"/>
                  </a:lnTo>
                  <a:lnTo>
                    <a:pt x="42438424" y="8320605"/>
                  </a:lnTo>
                  <a:lnTo>
                    <a:pt x="42907124" y="8155918"/>
                  </a:lnTo>
                  <a:lnTo>
                    <a:pt x="42348253" y="7966392"/>
                  </a:lnTo>
                  <a:lnTo>
                    <a:pt x="42332599" y="7483524"/>
                  </a:lnTo>
                  <a:lnTo>
                    <a:pt x="42121468" y="7404285"/>
                  </a:lnTo>
                  <a:lnTo>
                    <a:pt x="41983367" y="7222715"/>
                  </a:lnTo>
                  <a:lnTo>
                    <a:pt x="41900894" y="6848386"/>
                  </a:lnTo>
                  <a:lnTo>
                    <a:pt x="41584202" y="6789266"/>
                  </a:lnTo>
                  <a:lnTo>
                    <a:pt x="41326369" y="6374705"/>
                  </a:lnTo>
                  <a:lnTo>
                    <a:pt x="41288854" y="5991192"/>
                  </a:lnTo>
                  <a:lnTo>
                    <a:pt x="40816917" y="5691379"/>
                  </a:lnTo>
                  <a:lnTo>
                    <a:pt x="40309210" y="5543835"/>
                  </a:lnTo>
                  <a:lnTo>
                    <a:pt x="39922460" y="5332705"/>
                  </a:lnTo>
                  <a:lnTo>
                    <a:pt x="39594833" y="5234838"/>
                  </a:lnTo>
                  <a:lnTo>
                    <a:pt x="39181761" y="4963101"/>
                  </a:lnTo>
                  <a:lnTo>
                    <a:pt x="38885182" y="4779784"/>
                  </a:lnTo>
                  <a:lnTo>
                    <a:pt x="38603999" y="4402480"/>
                  </a:lnTo>
                  <a:lnTo>
                    <a:pt x="38205092" y="4059199"/>
                  </a:lnTo>
                  <a:lnTo>
                    <a:pt x="38116411" y="3664754"/>
                  </a:lnTo>
                  <a:lnTo>
                    <a:pt x="38160398" y="3323609"/>
                  </a:lnTo>
                  <a:lnTo>
                    <a:pt x="37858578" y="2992362"/>
                  </a:lnTo>
                  <a:lnTo>
                    <a:pt x="37297959" y="2652317"/>
                  </a:lnTo>
                  <a:lnTo>
                    <a:pt x="36742063" y="2498562"/>
                  </a:lnTo>
                  <a:lnTo>
                    <a:pt x="36389598" y="2333875"/>
                  </a:lnTo>
                  <a:lnTo>
                    <a:pt x="36088041" y="1998420"/>
                  </a:lnTo>
                  <a:lnTo>
                    <a:pt x="35779041" y="1467493"/>
                  </a:lnTo>
                  <a:lnTo>
                    <a:pt x="35227865" y="1260827"/>
                  </a:lnTo>
                  <a:lnTo>
                    <a:pt x="34793707" y="1077901"/>
                  </a:lnTo>
                  <a:lnTo>
                    <a:pt x="34184509" y="656993"/>
                  </a:lnTo>
                  <a:lnTo>
                    <a:pt x="32921804" y="207897"/>
                  </a:lnTo>
                  <a:lnTo>
                    <a:pt x="32563130" y="0"/>
                  </a:lnTo>
                  <a:lnTo>
                    <a:pt x="31991580" y="181572"/>
                  </a:lnTo>
                  <a:lnTo>
                    <a:pt x="31895393" y="578599"/>
                  </a:lnTo>
                  <a:lnTo>
                    <a:pt x="31466732" y="500012"/>
                  </a:lnTo>
                  <a:lnTo>
                    <a:pt x="31111033" y="722074"/>
                  </a:lnTo>
                  <a:lnTo>
                    <a:pt x="31073773" y="1026349"/>
                  </a:lnTo>
                  <a:lnTo>
                    <a:pt x="31315952" y="1333857"/>
                  </a:lnTo>
                  <a:lnTo>
                    <a:pt x="31388982" y="1704952"/>
                  </a:lnTo>
                  <a:lnTo>
                    <a:pt x="31575271" y="2020158"/>
                  </a:lnTo>
                  <a:lnTo>
                    <a:pt x="31642220" y="2383683"/>
                  </a:lnTo>
                  <a:lnTo>
                    <a:pt x="31365629" y="2624245"/>
                  </a:lnTo>
                  <a:lnTo>
                    <a:pt x="31008444" y="2529612"/>
                  </a:lnTo>
                  <a:lnTo>
                    <a:pt x="30531784" y="2718880"/>
                  </a:lnTo>
                  <a:lnTo>
                    <a:pt x="30379518" y="2431744"/>
                  </a:lnTo>
                  <a:lnTo>
                    <a:pt x="29954025" y="2226827"/>
                  </a:lnTo>
                  <a:lnTo>
                    <a:pt x="29478855" y="2425535"/>
                  </a:lnTo>
                  <a:lnTo>
                    <a:pt x="28966683" y="2543778"/>
                  </a:lnTo>
                  <a:lnTo>
                    <a:pt x="29300000" y="3043529"/>
                  </a:lnTo>
                  <a:lnTo>
                    <a:pt x="29084407" y="3220634"/>
                  </a:lnTo>
                  <a:lnTo>
                    <a:pt x="28727222" y="3386810"/>
                  </a:lnTo>
                  <a:lnTo>
                    <a:pt x="28543905" y="3708225"/>
                  </a:lnTo>
                  <a:lnTo>
                    <a:pt x="28283099" y="3601172"/>
                  </a:lnTo>
                  <a:lnTo>
                    <a:pt x="27963168" y="3948915"/>
                  </a:lnTo>
                  <a:lnTo>
                    <a:pt x="27629332" y="4104159"/>
                  </a:lnTo>
                  <a:lnTo>
                    <a:pt x="27230036" y="4170132"/>
                  </a:lnTo>
                  <a:lnTo>
                    <a:pt x="26595032" y="4354291"/>
                  </a:lnTo>
                  <a:lnTo>
                    <a:pt x="26114748" y="4521369"/>
                  </a:lnTo>
                  <a:lnTo>
                    <a:pt x="26147676" y="4827975"/>
                  </a:lnTo>
                  <a:lnTo>
                    <a:pt x="25877422" y="5264142"/>
                  </a:lnTo>
                  <a:lnTo>
                    <a:pt x="25517261" y="5023710"/>
                  </a:lnTo>
                  <a:lnTo>
                    <a:pt x="24933293" y="5017501"/>
                  </a:lnTo>
                  <a:lnTo>
                    <a:pt x="24503333" y="5251982"/>
                  </a:lnTo>
                  <a:lnTo>
                    <a:pt x="24535291" y="5660660"/>
                  </a:lnTo>
                  <a:lnTo>
                    <a:pt x="24206180" y="5983561"/>
                  </a:lnTo>
                  <a:lnTo>
                    <a:pt x="24000090" y="6418176"/>
                  </a:lnTo>
                  <a:lnTo>
                    <a:pt x="24178682" y="6927370"/>
                  </a:lnTo>
                  <a:lnTo>
                    <a:pt x="24489168" y="7261463"/>
                  </a:lnTo>
                  <a:lnTo>
                    <a:pt x="24945711" y="7539413"/>
                  </a:lnTo>
                  <a:lnTo>
                    <a:pt x="25208006" y="7884180"/>
                  </a:lnTo>
                  <a:lnTo>
                    <a:pt x="25198821" y="8548876"/>
                  </a:lnTo>
                  <a:lnTo>
                    <a:pt x="25013499" y="9022302"/>
                  </a:lnTo>
                  <a:lnTo>
                    <a:pt x="25088535" y="9806728"/>
                  </a:lnTo>
                  <a:lnTo>
                    <a:pt x="24813819" y="10288110"/>
                  </a:lnTo>
                  <a:lnTo>
                    <a:pt x="24759419" y="10662438"/>
                  </a:lnTo>
                  <a:lnTo>
                    <a:pt x="25088274" y="11154491"/>
                  </a:lnTo>
                  <a:lnTo>
                    <a:pt x="24635225" y="11129911"/>
                  </a:lnTo>
                  <a:lnTo>
                    <a:pt x="24397511" y="11459024"/>
                  </a:lnTo>
                  <a:lnTo>
                    <a:pt x="24069884" y="11359669"/>
                  </a:lnTo>
                  <a:lnTo>
                    <a:pt x="23706489" y="11060115"/>
                  </a:lnTo>
                  <a:lnTo>
                    <a:pt x="23361722" y="11160959"/>
                  </a:lnTo>
                  <a:lnTo>
                    <a:pt x="22843080" y="11544472"/>
                  </a:lnTo>
                  <a:lnTo>
                    <a:pt x="22580785" y="11485610"/>
                  </a:lnTo>
                  <a:lnTo>
                    <a:pt x="22346046" y="12014922"/>
                  </a:lnTo>
                  <a:lnTo>
                    <a:pt x="21974046" y="12026629"/>
                  </a:lnTo>
                  <a:lnTo>
                    <a:pt x="21530831" y="12196750"/>
                  </a:lnTo>
                  <a:lnTo>
                    <a:pt x="21061158" y="12496563"/>
                  </a:lnTo>
                  <a:lnTo>
                    <a:pt x="20569556" y="12577288"/>
                  </a:lnTo>
                  <a:lnTo>
                    <a:pt x="20096133" y="12977942"/>
                  </a:lnTo>
                  <a:lnTo>
                    <a:pt x="20392451" y="13392506"/>
                  </a:lnTo>
                  <a:lnTo>
                    <a:pt x="20855203" y="13747944"/>
                  </a:lnTo>
                  <a:lnTo>
                    <a:pt x="20945371" y="13415853"/>
                  </a:lnTo>
                  <a:lnTo>
                    <a:pt x="21145571" y="13358480"/>
                  </a:lnTo>
                  <a:lnTo>
                    <a:pt x="21409613" y="13582029"/>
                  </a:lnTo>
                  <a:lnTo>
                    <a:pt x="21437685" y="13853766"/>
                  </a:lnTo>
                  <a:lnTo>
                    <a:pt x="21753861" y="14327453"/>
                  </a:lnTo>
                  <a:lnTo>
                    <a:pt x="21432965" y="14507531"/>
                  </a:lnTo>
                  <a:lnTo>
                    <a:pt x="21044726" y="14401967"/>
                  </a:lnTo>
                  <a:lnTo>
                    <a:pt x="20762315" y="14468785"/>
                  </a:lnTo>
                  <a:lnTo>
                    <a:pt x="20412828" y="14908188"/>
                  </a:lnTo>
                  <a:lnTo>
                    <a:pt x="20515156" y="15195579"/>
                  </a:lnTo>
                  <a:lnTo>
                    <a:pt x="20583463" y="15633493"/>
                  </a:lnTo>
                  <a:lnTo>
                    <a:pt x="20687541" y="16023215"/>
                  </a:lnTo>
                  <a:lnTo>
                    <a:pt x="20870858" y="16358540"/>
                  </a:lnTo>
                  <a:lnTo>
                    <a:pt x="21165293" y="16501103"/>
                  </a:lnTo>
                  <a:lnTo>
                    <a:pt x="21538266" y="16796188"/>
                  </a:lnTo>
                  <a:lnTo>
                    <a:pt x="21155016" y="16941022"/>
                  </a:lnTo>
                  <a:lnTo>
                    <a:pt x="20929720" y="17164571"/>
                  </a:lnTo>
                  <a:lnTo>
                    <a:pt x="20583463" y="17243810"/>
                  </a:lnTo>
                  <a:lnTo>
                    <a:pt x="20189018" y="17026470"/>
                  </a:lnTo>
                  <a:lnTo>
                    <a:pt x="19840561" y="17021426"/>
                  </a:lnTo>
                  <a:lnTo>
                    <a:pt x="19423480" y="17504357"/>
                  </a:lnTo>
                  <a:lnTo>
                    <a:pt x="19072504" y="17419426"/>
                  </a:lnTo>
                  <a:lnTo>
                    <a:pt x="18733945" y="17782565"/>
                  </a:lnTo>
                  <a:lnTo>
                    <a:pt x="18496228" y="17403774"/>
                  </a:lnTo>
                  <a:lnTo>
                    <a:pt x="18031990" y="17007840"/>
                  </a:lnTo>
                  <a:lnTo>
                    <a:pt x="17763228" y="16660097"/>
                  </a:lnTo>
                  <a:lnTo>
                    <a:pt x="17236891" y="16627302"/>
                  </a:lnTo>
                  <a:lnTo>
                    <a:pt x="16752277" y="16549552"/>
                  </a:lnTo>
                  <a:lnTo>
                    <a:pt x="16393600" y="16083824"/>
                  </a:lnTo>
                  <a:lnTo>
                    <a:pt x="16060283" y="15975543"/>
                  </a:lnTo>
                  <a:lnTo>
                    <a:pt x="15906012" y="16485968"/>
                  </a:lnTo>
                  <a:lnTo>
                    <a:pt x="15890357" y="16863269"/>
                  </a:lnTo>
                  <a:lnTo>
                    <a:pt x="15438537" y="16972070"/>
                  </a:lnTo>
                  <a:lnTo>
                    <a:pt x="15011557" y="17036883"/>
                  </a:lnTo>
                  <a:lnTo>
                    <a:pt x="14842148" y="16600974"/>
                  </a:lnTo>
                  <a:lnTo>
                    <a:pt x="14400998" y="16149154"/>
                  </a:lnTo>
                  <a:lnTo>
                    <a:pt x="13879386" y="15909953"/>
                  </a:lnTo>
                  <a:lnTo>
                    <a:pt x="13646392" y="16041842"/>
                  </a:lnTo>
                  <a:lnTo>
                    <a:pt x="13321999" y="15928322"/>
                  </a:lnTo>
                  <a:lnTo>
                    <a:pt x="13542314" y="15653609"/>
                  </a:lnTo>
                  <a:lnTo>
                    <a:pt x="13469287" y="15220418"/>
                  </a:lnTo>
                  <a:lnTo>
                    <a:pt x="13022189" y="14825973"/>
                  </a:lnTo>
                  <a:lnTo>
                    <a:pt x="12545532" y="14453131"/>
                  </a:lnTo>
                  <a:lnTo>
                    <a:pt x="12681883" y="13818257"/>
                  </a:lnTo>
                  <a:lnTo>
                    <a:pt x="12242027" y="13686227"/>
                  </a:lnTo>
                  <a:lnTo>
                    <a:pt x="11879086" y="14540068"/>
                  </a:lnTo>
                  <a:lnTo>
                    <a:pt x="11320215" y="14746734"/>
                  </a:lnTo>
                  <a:lnTo>
                    <a:pt x="11552948" y="15111618"/>
                  </a:lnTo>
                  <a:lnTo>
                    <a:pt x="11434966" y="15488922"/>
                  </a:lnTo>
                  <a:lnTo>
                    <a:pt x="11039032" y="15979747"/>
                  </a:lnTo>
                  <a:lnTo>
                    <a:pt x="10750154" y="16245017"/>
                  </a:lnTo>
                  <a:lnTo>
                    <a:pt x="10259837" y="16256854"/>
                  </a:lnTo>
                  <a:lnTo>
                    <a:pt x="9944120" y="16608672"/>
                  </a:lnTo>
                  <a:lnTo>
                    <a:pt x="9501745" y="16825493"/>
                  </a:lnTo>
                  <a:lnTo>
                    <a:pt x="9254585" y="16650655"/>
                  </a:lnTo>
                  <a:lnTo>
                    <a:pt x="8683293" y="16546577"/>
                  </a:lnTo>
                  <a:lnTo>
                    <a:pt x="8489045" y="16298189"/>
                  </a:lnTo>
                  <a:lnTo>
                    <a:pt x="8060970" y="16639399"/>
                  </a:lnTo>
                  <a:lnTo>
                    <a:pt x="7990525" y="16906738"/>
                  </a:lnTo>
                  <a:lnTo>
                    <a:pt x="7670596" y="16843153"/>
                  </a:lnTo>
                  <a:lnTo>
                    <a:pt x="7316642" y="16686167"/>
                  </a:lnTo>
                  <a:lnTo>
                    <a:pt x="6776139" y="16819803"/>
                  </a:lnTo>
                  <a:lnTo>
                    <a:pt x="6356858" y="16515526"/>
                  </a:lnTo>
                  <a:lnTo>
                    <a:pt x="5943462" y="16049475"/>
                  </a:lnTo>
                  <a:lnTo>
                    <a:pt x="5574435" y="16343144"/>
                  </a:lnTo>
                  <a:lnTo>
                    <a:pt x="5830263" y="16750007"/>
                  </a:lnTo>
                  <a:lnTo>
                    <a:pt x="5533801" y="17247943"/>
                  </a:lnTo>
                  <a:lnTo>
                    <a:pt x="4959158" y="17056031"/>
                  </a:lnTo>
                  <a:lnTo>
                    <a:pt x="4351835" y="17473310"/>
                  </a:lnTo>
                  <a:lnTo>
                    <a:pt x="3701307" y="17212759"/>
                  </a:lnTo>
                  <a:lnTo>
                    <a:pt x="3304343" y="16906414"/>
                  </a:lnTo>
                  <a:lnTo>
                    <a:pt x="2390542" y="17133523"/>
                  </a:lnTo>
                  <a:lnTo>
                    <a:pt x="1742989" y="17027956"/>
                  </a:lnTo>
                  <a:lnTo>
                    <a:pt x="1203973" y="16599488"/>
                  </a:lnTo>
                  <a:lnTo>
                    <a:pt x="609331" y="16534156"/>
                  </a:lnTo>
                  <a:lnTo>
                    <a:pt x="156024" y="16358796"/>
                  </a:lnTo>
                  <a:lnTo>
                    <a:pt x="0" y="16661453"/>
                  </a:lnTo>
                  <a:lnTo>
                    <a:pt x="287655" y="16961719"/>
                  </a:lnTo>
                  <a:cubicBezTo>
                    <a:pt x="289229" y="17089558"/>
                    <a:pt x="275413" y="17201419"/>
                    <a:pt x="276987" y="17329258"/>
                  </a:cubicBezTo>
                  <a:lnTo>
                    <a:pt x="325175" y="17804428"/>
                  </a:lnTo>
                  <a:lnTo>
                    <a:pt x="666709" y="18431865"/>
                  </a:lnTo>
                  <a:lnTo>
                    <a:pt x="489862" y="18979807"/>
                  </a:lnTo>
                  <a:lnTo>
                    <a:pt x="718132" y="19413256"/>
                  </a:lnTo>
                  <a:lnTo>
                    <a:pt x="1290910" y="19298507"/>
                  </a:lnTo>
                  <a:lnTo>
                    <a:pt x="952612" y="19545406"/>
                  </a:lnTo>
                  <a:lnTo>
                    <a:pt x="1034827" y="20163400"/>
                  </a:lnTo>
                  <a:lnTo>
                    <a:pt x="1227328" y="20644782"/>
                  </a:lnTo>
                  <a:lnTo>
                    <a:pt x="907657" y="21099836"/>
                  </a:lnTo>
                  <a:lnTo>
                    <a:pt x="1152809" y="21461742"/>
                  </a:lnTo>
                  <a:lnTo>
                    <a:pt x="1188579" y="21780184"/>
                  </a:lnTo>
                  <a:lnTo>
                    <a:pt x="1331403" y="22165187"/>
                  </a:lnTo>
                  <a:lnTo>
                    <a:pt x="1379594" y="22517652"/>
                  </a:lnTo>
                  <a:lnTo>
                    <a:pt x="1682379" y="22775482"/>
                  </a:lnTo>
                  <a:lnTo>
                    <a:pt x="1646353" y="23178204"/>
                  </a:lnTo>
                  <a:lnTo>
                    <a:pt x="2193323" y="23336359"/>
                  </a:lnTo>
                  <a:lnTo>
                    <a:pt x="2384335" y="23815994"/>
                  </a:lnTo>
                  <a:lnTo>
                    <a:pt x="2635959" y="24255396"/>
                  </a:lnTo>
                  <a:lnTo>
                    <a:pt x="3127556" y="24656243"/>
                  </a:lnTo>
                  <a:lnTo>
                    <a:pt x="3542832" y="25364215"/>
                  </a:lnTo>
                  <a:lnTo>
                    <a:pt x="3570646" y="25580066"/>
                  </a:lnTo>
                  <a:lnTo>
                    <a:pt x="3350591" y="26098963"/>
                  </a:lnTo>
                  <a:lnTo>
                    <a:pt x="3821039" y="26240558"/>
                  </a:lnTo>
                  <a:lnTo>
                    <a:pt x="3749498" y="26463847"/>
                  </a:lnTo>
                  <a:lnTo>
                    <a:pt x="4022725" y="26810101"/>
                  </a:lnTo>
                  <a:lnTo>
                    <a:pt x="4404749" y="27463865"/>
                  </a:lnTo>
                  <a:lnTo>
                    <a:pt x="4750416" y="27880885"/>
                  </a:lnTo>
                  <a:lnTo>
                    <a:pt x="4946740" y="27811608"/>
                  </a:lnTo>
                  <a:lnTo>
                    <a:pt x="4987233" y="27174987"/>
                  </a:lnTo>
                  <a:lnTo>
                    <a:pt x="5272881" y="27285274"/>
                  </a:lnTo>
                  <a:lnTo>
                    <a:pt x="5584850" y="27165544"/>
                  </a:lnTo>
                  <a:lnTo>
                    <a:pt x="5575666" y="26741796"/>
                  </a:lnTo>
                  <a:lnTo>
                    <a:pt x="5687442" y="26199807"/>
                  </a:lnTo>
                  <a:lnTo>
                    <a:pt x="5620882" y="25873667"/>
                  </a:lnTo>
                  <a:lnTo>
                    <a:pt x="6025998" y="25715189"/>
                  </a:lnTo>
                  <a:lnTo>
                    <a:pt x="6352138" y="24954374"/>
                  </a:lnTo>
                  <a:lnTo>
                    <a:pt x="6538428" y="24573836"/>
                  </a:lnTo>
                  <a:lnTo>
                    <a:pt x="6215523" y="24154552"/>
                  </a:lnTo>
                  <a:lnTo>
                    <a:pt x="6176780" y="23733782"/>
                  </a:lnTo>
                  <a:lnTo>
                    <a:pt x="6397354" y="23774533"/>
                  </a:lnTo>
                  <a:lnTo>
                    <a:pt x="6566503" y="24129714"/>
                  </a:lnTo>
                  <a:lnTo>
                    <a:pt x="6745094" y="24606373"/>
                  </a:lnTo>
                  <a:lnTo>
                    <a:pt x="7041673" y="24923065"/>
                  </a:lnTo>
                  <a:lnTo>
                    <a:pt x="7543169" y="24736518"/>
                  </a:lnTo>
                  <a:lnTo>
                    <a:pt x="7609987" y="24062895"/>
                  </a:lnTo>
                  <a:lnTo>
                    <a:pt x="7363346" y="23221352"/>
                  </a:lnTo>
                  <a:lnTo>
                    <a:pt x="7793304" y="22756853"/>
                  </a:lnTo>
                  <a:lnTo>
                    <a:pt x="7959480" y="22356199"/>
                  </a:lnTo>
                  <a:lnTo>
                    <a:pt x="8324363" y="21748878"/>
                  </a:lnTo>
                  <a:lnTo>
                    <a:pt x="8515375" y="21061088"/>
                  </a:lnTo>
                  <a:lnTo>
                    <a:pt x="8518609" y="20559332"/>
                  </a:lnTo>
                  <a:lnTo>
                    <a:pt x="8798047" y="19966179"/>
                  </a:lnTo>
                  <a:lnTo>
                    <a:pt x="8914543" y="19442817"/>
                  </a:lnTo>
                  <a:lnTo>
                    <a:pt x="9141326" y="18941319"/>
                  </a:lnTo>
                  <a:lnTo>
                    <a:pt x="9501289" y="18819000"/>
                  </a:lnTo>
                  <a:lnTo>
                    <a:pt x="10017153" y="18949017"/>
                  </a:lnTo>
                  <a:lnTo>
                    <a:pt x="10639867" y="19213057"/>
                  </a:lnTo>
                  <a:lnTo>
                    <a:pt x="11285933" y="19607502"/>
                  </a:lnTo>
                  <a:lnTo>
                    <a:pt x="11913115" y="20056347"/>
                  </a:lnTo>
                  <a:lnTo>
                    <a:pt x="13066495" y="21108312"/>
                  </a:lnTo>
                  <a:lnTo>
                    <a:pt x="14255204" y="22168162"/>
                  </a:lnTo>
                  <a:lnTo>
                    <a:pt x="15343646" y="22575283"/>
                  </a:lnTo>
                  <a:lnTo>
                    <a:pt x="15301925" y="23132668"/>
                  </a:lnTo>
                  <a:lnTo>
                    <a:pt x="15633560" y="23505054"/>
                  </a:lnTo>
                  <a:lnTo>
                    <a:pt x="15646695" y="23938701"/>
                  </a:lnTo>
                  <a:lnTo>
                    <a:pt x="15982017" y="24548997"/>
                  </a:lnTo>
                  <a:lnTo>
                    <a:pt x="16047091" y="25038333"/>
                  </a:lnTo>
                  <a:lnTo>
                    <a:pt x="16005367" y="25455872"/>
                  </a:lnTo>
                  <a:lnTo>
                    <a:pt x="15857823" y="25985443"/>
                  </a:lnTo>
                  <a:lnTo>
                    <a:pt x="15727418" y="26283505"/>
                  </a:lnTo>
                  <a:lnTo>
                    <a:pt x="15572179" y="26754217"/>
                  </a:lnTo>
                  <a:lnTo>
                    <a:pt x="15555035" y="27878429"/>
                  </a:lnTo>
                  <a:lnTo>
                    <a:pt x="15598504" y="28220221"/>
                  </a:lnTo>
                  <a:lnTo>
                    <a:pt x="15674055" y="28611688"/>
                  </a:lnTo>
                  <a:lnTo>
                    <a:pt x="15845402" y="29002902"/>
                  </a:lnTo>
                  <a:lnTo>
                    <a:pt x="16117143" y="29484281"/>
                  </a:lnTo>
                  <a:lnTo>
                    <a:pt x="16281830" y="29908288"/>
                  </a:lnTo>
                  <a:lnTo>
                    <a:pt x="16603245" y="30538702"/>
                  </a:lnTo>
                  <a:lnTo>
                    <a:pt x="16991481" y="30968915"/>
                  </a:lnTo>
                  <a:lnTo>
                    <a:pt x="17345691" y="31476625"/>
                  </a:lnTo>
                  <a:lnTo>
                    <a:pt x="18039690" y="31841767"/>
                  </a:lnTo>
                  <a:lnTo>
                    <a:pt x="18241637" y="32281167"/>
                  </a:lnTo>
                  <a:lnTo>
                    <a:pt x="18530515" y="32656982"/>
                  </a:lnTo>
                  <a:lnTo>
                    <a:pt x="18994754" y="33032800"/>
                  </a:lnTo>
                  <a:lnTo>
                    <a:pt x="19384476" y="33465991"/>
                  </a:lnTo>
                  <a:lnTo>
                    <a:pt x="19523091" y="33765874"/>
                  </a:lnTo>
                  <a:lnTo>
                    <a:pt x="19848976" y="34110571"/>
                  </a:lnTo>
                  <a:lnTo>
                    <a:pt x="20095875" y="34285929"/>
                  </a:lnTo>
                  <a:lnTo>
                    <a:pt x="20591805" y="34664589"/>
                  </a:lnTo>
                  <a:lnTo>
                    <a:pt x="21081988" y="34905667"/>
                  </a:lnTo>
                  <a:lnTo>
                    <a:pt x="21653541" y="35126243"/>
                  </a:lnTo>
                  <a:lnTo>
                    <a:pt x="21814536" y="35386152"/>
                  </a:lnTo>
                  <a:lnTo>
                    <a:pt x="22108593" y="35657300"/>
                  </a:lnTo>
                  <a:lnTo>
                    <a:pt x="22555691" y="35769076"/>
                  </a:lnTo>
                  <a:lnTo>
                    <a:pt x="22721864" y="35674441"/>
                  </a:lnTo>
                  <a:lnTo>
                    <a:pt x="23018185" y="35935250"/>
                  </a:lnTo>
                  <a:lnTo>
                    <a:pt x="22905181" y="36168241"/>
                  </a:lnTo>
                  <a:lnTo>
                    <a:pt x="22872647" y="36410420"/>
                  </a:lnTo>
                  <a:lnTo>
                    <a:pt x="23114823" y="36655832"/>
                  </a:lnTo>
                  <a:lnTo>
                    <a:pt x="23467286" y="36933781"/>
                  </a:lnTo>
                  <a:lnTo>
                    <a:pt x="23616321" y="36915152"/>
                  </a:lnTo>
                  <a:lnTo>
                    <a:pt x="23637147" y="37287217"/>
                  </a:lnTo>
                  <a:lnTo>
                    <a:pt x="23207969" y="37179194"/>
                  </a:lnTo>
                  <a:lnTo>
                    <a:pt x="22770055" y="37248987"/>
                  </a:lnTo>
                  <a:lnTo>
                    <a:pt x="22246952" y="36797167"/>
                  </a:lnTo>
                  <a:lnTo>
                    <a:pt x="22710935" y="36632480"/>
                  </a:lnTo>
                  <a:lnTo>
                    <a:pt x="22589456" y="36144891"/>
                  </a:lnTo>
                  <a:lnTo>
                    <a:pt x="22186085" y="35989650"/>
                  </a:lnTo>
                  <a:lnTo>
                    <a:pt x="21735753" y="35947670"/>
                  </a:lnTo>
                  <a:lnTo>
                    <a:pt x="21198484" y="35832661"/>
                  </a:lnTo>
                  <a:lnTo>
                    <a:pt x="20255839" y="35047004"/>
                  </a:lnTo>
                  <a:lnTo>
                    <a:pt x="20046197" y="34780248"/>
                  </a:lnTo>
                  <a:lnTo>
                    <a:pt x="19903373" y="34941438"/>
                  </a:lnTo>
                  <a:lnTo>
                    <a:pt x="20283653" y="35413374"/>
                  </a:lnTo>
                  <a:lnTo>
                    <a:pt x="20022847" y="35672696"/>
                  </a:lnTo>
                  <a:lnTo>
                    <a:pt x="20125178" y="36115072"/>
                  </a:lnTo>
                  <a:lnTo>
                    <a:pt x="19665659" y="35620041"/>
                  </a:lnTo>
                  <a:lnTo>
                    <a:pt x="19130396" y="35383106"/>
                  </a:lnTo>
                  <a:lnTo>
                    <a:pt x="19191978" y="35798635"/>
                  </a:lnTo>
                  <a:lnTo>
                    <a:pt x="19094109" y="36136935"/>
                  </a:lnTo>
                  <a:lnTo>
                    <a:pt x="18723016" y="35780008"/>
                  </a:lnTo>
                  <a:lnTo>
                    <a:pt x="18331805" y="35502059"/>
                  </a:lnTo>
                  <a:lnTo>
                    <a:pt x="18210845" y="35926062"/>
                  </a:lnTo>
                  <a:lnTo>
                    <a:pt x="18600309" y="36373163"/>
                  </a:lnTo>
                  <a:lnTo>
                    <a:pt x="18736923" y="36686880"/>
                  </a:lnTo>
                  <a:lnTo>
                    <a:pt x="18578706" y="36876406"/>
                  </a:lnTo>
                  <a:lnTo>
                    <a:pt x="19098506" y="37586252"/>
                  </a:lnTo>
                  <a:lnTo>
                    <a:pt x="19535256" y="38145189"/>
                  </a:lnTo>
                  <a:lnTo>
                    <a:pt x="20083456" y="39010084"/>
                  </a:lnTo>
                  <a:lnTo>
                    <a:pt x="20414831" y="39439202"/>
                  </a:lnTo>
                  <a:lnTo>
                    <a:pt x="20769758" y="39494700"/>
                  </a:lnTo>
                  <a:lnTo>
                    <a:pt x="21061872" y="39976079"/>
                  </a:lnTo>
                  <a:lnTo>
                    <a:pt x="21550950" y="40511859"/>
                  </a:lnTo>
                  <a:lnTo>
                    <a:pt x="22415843" y="41347193"/>
                  </a:lnTo>
                  <a:lnTo>
                    <a:pt x="22908156" y="41597325"/>
                  </a:lnTo>
                  <a:lnTo>
                    <a:pt x="23031120" y="41938862"/>
                  </a:lnTo>
                  <a:lnTo>
                    <a:pt x="23462566" y="41797783"/>
                  </a:lnTo>
                  <a:lnTo>
                    <a:pt x="23877064" y="42540036"/>
                  </a:lnTo>
                  <a:lnTo>
                    <a:pt x="23982631" y="42875361"/>
                  </a:lnTo>
                  <a:lnTo>
                    <a:pt x="24322997" y="42870831"/>
                  </a:lnTo>
                  <a:lnTo>
                    <a:pt x="24700622" y="43091347"/>
                  </a:lnTo>
                  <a:lnTo>
                    <a:pt x="24642926" y="43333586"/>
                  </a:lnTo>
                  <a:lnTo>
                    <a:pt x="24866475" y="43659465"/>
                  </a:lnTo>
                  <a:lnTo>
                    <a:pt x="25197335" y="43814965"/>
                  </a:lnTo>
                  <a:lnTo>
                    <a:pt x="26113394" y="44092914"/>
                  </a:lnTo>
                  <a:lnTo>
                    <a:pt x="26220706" y="44217108"/>
                  </a:lnTo>
                  <a:lnTo>
                    <a:pt x="26608037" y="44015876"/>
                  </a:lnTo>
                  <a:lnTo>
                    <a:pt x="26355831" y="43759076"/>
                  </a:lnTo>
                  <a:lnTo>
                    <a:pt x="26180471" y="43364634"/>
                  </a:lnTo>
                  <a:lnTo>
                    <a:pt x="26599497" y="43106801"/>
                  </a:lnTo>
                  <a:lnTo>
                    <a:pt x="26318833" y="42473410"/>
                  </a:lnTo>
                  <a:lnTo>
                    <a:pt x="26762697" y="42760544"/>
                  </a:lnTo>
                  <a:lnTo>
                    <a:pt x="26970850" y="42979373"/>
                  </a:lnTo>
                  <a:lnTo>
                    <a:pt x="27390134" y="42814947"/>
                  </a:lnTo>
                  <a:lnTo>
                    <a:pt x="27795252" y="42923226"/>
                  </a:lnTo>
                  <a:cubicBezTo>
                    <a:pt x="27797365" y="42776866"/>
                    <a:pt x="27875609" y="42605605"/>
                    <a:pt x="27877722" y="42459245"/>
                  </a:cubicBezTo>
                  <a:lnTo>
                    <a:pt x="27759740" y="42140805"/>
                  </a:lnTo>
                  <a:lnTo>
                    <a:pt x="27820349" y="41507415"/>
                  </a:lnTo>
                  <a:lnTo>
                    <a:pt x="28023266" y="41394930"/>
                  </a:lnTo>
                  <a:cubicBezTo>
                    <a:pt x="28023934" y="41532277"/>
                    <a:pt x="28024603" y="41669623"/>
                    <a:pt x="28025271" y="41806970"/>
                  </a:cubicBezTo>
                  <a:lnTo>
                    <a:pt x="27988139" y="42129811"/>
                  </a:lnTo>
                  <a:lnTo>
                    <a:pt x="28143253" y="42327353"/>
                  </a:lnTo>
                  <a:lnTo>
                    <a:pt x="28260978" y="43010421"/>
                  </a:lnTo>
                  <a:lnTo>
                    <a:pt x="27944543" y="43106801"/>
                  </a:lnTo>
                  <a:lnTo>
                    <a:pt x="27716272" y="43088171"/>
                  </a:lnTo>
                  <a:lnTo>
                    <a:pt x="27335867" y="42956083"/>
                  </a:lnTo>
                  <a:lnTo>
                    <a:pt x="27042002" y="43242119"/>
                  </a:lnTo>
                  <a:lnTo>
                    <a:pt x="26781327" y="43234228"/>
                  </a:lnTo>
                  <a:lnTo>
                    <a:pt x="26471099" y="43468709"/>
                  </a:lnTo>
                  <a:lnTo>
                    <a:pt x="26571682" y="43740449"/>
                  </a:lnTo>
                  <a:lnTo>
                    <a:pt x="26699816" y="43895114"/>
                  </a:lnTo>
                  <a:lnTo>
                    <a:pt x="26528216" y="44400422"/>
                  </a:lnTo>
                  <a:lnTo>
                    <a:pt x="26210549" y="44761814"/>
                  </a:lnTo>
                  <a:lnTo>
                    <a:pt x="26517282" y="44978184"/>
                  </a:lnTo>
                  <a:lnTo>
                    <a:pt x="26702476" y="45353024"/>
                  </a:lnTo>
                  <a:lnTo>
                    <a:pt x="26952223" y="44779471"/>
                  </a:lnTo>
                  <a:lnTo>
                    <a:pt x="27312384" y="44871128"/>
                  </a:lnTo>
                  <a:lnTo>
                    <a:pt x="27168074" y="45089957"/>
                  </a:lnTo>
                  <a:lnTo>
                    <a:pt x="27501907" y="45186337"/>
                  </a:lnTo>
                  <a:lnTo>
                    <a:pt x="27612194" y="45439447"/>
                  </a:lnTo>
                  <a:lnTo>
                    <a:pt x="27824556" y="45810540"/>
                  </a:lnTo>
                  <a:lnTo>
                    <a:pt x="27231917" y="45492358"/>
                  </a:lnTo>
                  <a:lnTo>
                    <a:pt x="27404041" y="46453375"/>
                  </a:lnTo>
                  <a:lnTo>
                    <a:pt x="27526746" y="46778024"/>
                  </a:lnTo>
                  <a:lnTo>
                    <a:pt x="27463164" y="47015480"/>
                  </a:lnTo>
                  <a:lnTo>
                    <a:pt x="27691435" y="47265615"/>
                  </a:lnTo>
                  <a:lnTo>
                    <a:pt x="28046874" y="47215935"/>
                  </a:lnTo>
                  <a:lnTo>
                    <a:pt x="27722350" y="47666533"/>
                  </a:lnTo>
                  <a:lnTo>
                    <a:pt x="27913493" y="47936520"/>
                  </a:lnTo>
                  <a:lnTo>
                    <a:pt x="28424045" y="47954180"/>
                  </a:lnTo>
                  <a:lnTo>
                    <a:pt x="28944176" y="48166015"/>
                  </a:lnTo>
                  <a:lnTo>
                    <a:pt x="30040704" y="48031153"/>
                  </a:lnTo>
                  <a:lnTo>
                    <a:pt x="29533255" y="47683410"/>
                  </a:lnTo>
                  <a:lnTo>
                    <a:pt x="29632610" y="47500354"/>
                  </a:lnTo>
                  <a:lnTo>
                    <a:pt x="30269234" y="47844861"/>
                  </a:lnTo>
                  <a:lnTo>
                    <a:pt x="30551906" y="47824745"/>
                  </a:lnTo>
                  <a:lnTo>
                    <a:pt x="30848159" y="48107674"/>
                  </a:lnTo>
                  <a:lnTo>
                    <a:pt x="31011680" y="47796672"/>
                  </a:lnTo>
                  <a:lnTo>
                    <a:pt x="31229020" y="47511027"/>
                  </a:lnTo>
                  <a:lnTo>
                    <a:pt x="31490084" y="47310831"/>
                  </a:lnTo>
                  <a:lnTo>
                    <a:pt x="32142101" y="47147630"/>
                  </a:lnTo>
                  <a:lnTo>
                    <a:pt x="32629695" y="47133723"/>
                  </a:lnTo>
                  <a:lnTo>
                    <a:pt x="33052213" y="47245757"/>
                  </a:lnTo>
                  <a:lnTo>
                    <a:pt x="33131452" y="47660060"/>
                  </a:lnTo>
                  <a:lnTo>
                    <a:pt x="33583530" y="48018735"/>
                  </a:lnTo>
                  <a:lnTo>
                    <a:pt x="33837089" y="47829731"/>
                  </a:lnTo>
                  <a:lnTo>
                    <a:pt x="34359285" y="48087371"/>
                  </a:lnTo>
                  <a:lnTo>
                    <a:pt x="34771327" y="48354318"/>
                  </a:lnTo>
                  <a:lnTo>
                    <a:pt x="35109886" y="48619846"/>
                  </a:lnTo>
                  <a:lnTo>
                    <a:pt x="35415907" y="48824765"/>
                  </a:lnTo>
                  <a:lnTo>
                    <a:pt x="35934544" y="48815581"/>
                  </a:lnTo>
                  <a:lnTo>
                    <a:pt x="36215729" y="49194372"/>
                  </a:lnTo>
                  <a:lnTo>
                    <a:pt x="36773114" y="49340429"/>
                  </a:lnTo>
                  <a:lnTo>
                    <a:pt x="37414458" y="49427366"/>
                  </a:lnTo>
                  <a:lnTo>
                    <a:pt x="37963887" y="49422901"/>
                  </a:lnTo>
                  <a:lnTo>
                    <a:pt x="38554327" y="49888629"/>
                  </a:lnTo>
                  <a:lnTo>
                    <a:pt x="38967402" y="50307913"/>
                  </a:lnTo>
                  <a:lnTo>
                    <a:pt x="39281119" y="50756758"/>
                  </a:lnTo>
                  <a:lnTo>
                    <a:pt x="39737660" y="51245836"/>
                  </a:lnTo>
                  <a:lnTo>
                    <a:pt x="40166131" y="51615442"/>
                  </a:lnTo>
                  <a:lnTo>
                    <a:pt x="40420986" y="52113962"/>
                  </a:lnTo>
                  <a:lnTo>
                    <a:pt x="40775198" y="52559574"/>
                  </a:lnTo>
                  <a:lnTo>
                    <a:pt x="41382258" y="52994512"/>
                  </a:lnTo>
                  <a:lnTo>
                    <a:pt x="42472450" y="53511662"/>
                  </a:lnTo>
                  <a:lnTo>
                    <a:pt x="42927504" y="53930948"/>
                  </a:lnTo>
                  <a:lnTo>
                    <a:pt x="43347883" y="54260896"/>
                  </a:lnTo>
                  <a:lnTo>
                    <a:pt x="43790911" y="54848752"/>
                  </a:lnTo>
                  <a:lnTo>
                    <a:pt x="44089625" y="55207808"/>
                  </a:lnTo>
                  <a:lnTo>
                    <a:pt x="44207219" y="54800822"/>
                  </a:lnTo>
                  <a:lnTo>
                    <a:pt x="44290920" y="54896941"/>
                  </a:lnTo>
                  <a:lnTo>
                    <a:pt x="44308060" y="55174890"/>
                  </a:lnTo>
                  <a:lnTo>
                    <a:pt x="44499075" y="55399928"/>
                  </a:lnTo>
                  <a:lnTo>
                    <a:pt x="44857747" y="55345786"/>
                  </a:lnTo>
                  <a:lnTo>
                    <a:pt x="44926055" y="55459051"/>
                  </a:lnTo>
                  <a:lnTo>
                    <a:pt x="44682648" y="55637900"/>
                  </a:lnTo>
                  <a:lnTo>
                    <a:pt x="44997598" y="56173422"/>
                  </a:lnTo>
                  <a:lnTo>
                    <a:pt x="45436998" y="56639149"/>
                  </a:lnTo>
                  <a:lnTo>
                    <a:pt x="45996002" y="56772661"/>
                  </a:lnTo>
                  <a:lnTo>
                    <a:pt x="46711990" y="56524398"/>
                  </a:lnTo>
                  <a:lnTo>
                    <a:pt x="47573968" y="56159129"/>
                  </a:lnTo>
                  <a:lnTo>
                    <a:pt x="46912189" y="54409352"/>
                  </a:lnTo>
                  <a:lnTo>
                    <a:pt x="44551986" y="52933902"/>
                  </a:lnTo>
                  <a:cubicBezTo>
                    <a:pt x="44553474" y="52781721"/>
                    <a:pt x="44554963" y="52629540"/>
                    <a:pt x="44556451" y="52477359"/>
                  </a:cubicBezTo>
                  <a:lnTo>
                    <a:pt x="44219376" y="52075216"/>
                  </a:lnTo>
                  <a:lnTo>
                    <a:pt x="43387278" y="51687950"/>
                  </a:lnTo>
                  <a:lnTo>
                    <a:pt x="43053182" y="51185224"/>
                  </a:lnTo>
                  <a:lnTo>
                    <a:pt x="42601364" y="50351376"/>
                  </a:lnTo>
                  <a:lnTo>
                    <a:pt x="42326648" y="49508089"/>
                  </a:lnTo>
                  <a:lnTo>
                    <a:pt x="42716112" y="49095014"/>
                  </a:lnTo>
                  <a:lnTo>
                    <a:pt x="42702205" y="48501859"/>
                  </a:lnTo>
                  <a:lnTo>
                    <a:pt x="42523356" y="48166534"/>
                  </a:lnTo>
                  <a:lnTo>
                    <a:pt x="42140098" y="47997127"/>
                  </a:lnTo>
                  <a:lnTo>
                    <a:pt x="41775214" y="48021966"/>
                  </a:lnTo>
                  <a:lnTo>
                    <a:pt x="41400888" y="48130505"/>
                  </a:lnTo>
                  <a:lnTo>
                    <a:pt x="40844989" y="47664778"/>
                  </a:lnTo>
                  <a:lnTo>
                    <a:pt x="40436379" y="47233076"/>
                  </a:lnTo>
                  <a:lnTo>
                    <a:pt x="39805964" y="46965800"/>
                  </a:lnTo>
                  <a:lnTo>
                    <a:pt x="39478338" y="46593218"/>
                  </a:lnTo>
                  <a:lnTo>
                    <a:pt x="39225227" y="46184866"/>
                  </a:lnTo>
                  <a:lnTo>
                    <a:pt x="38823087" y="45822958"/>
                  </a:lnTo>
                  <a:lnTo>
                    <a:pt x="38709564" y="45484400"/>
                  </a:lnTo>
                  <a:lnTo>
                    <a:pt x="38274427" y="45159949"/>
                  </a:lnTo>
                  <a:lnTo>
                    <a:pt x="38047846" y="44664459"/>
                  </a:lnTo>
                  <a:lnTo>
                    <a:pt x="37666079" y="44450097"/>
                  </a:lnTo>
                  <a:lnTo>
                    <a:pt x="37255980" y="43875572"/>
                  </a:lnTo>
                  <a:lnTo>
                    <a:pt x="36708038" y="43648789"/>
                  </a:lnTo>
                  <a:lnTo>
                    <a:pt x="36428344" y="43179825"/>
                  </a:lnTo>
                  <a:lnTo>
                    <a:pt x="36473299" y="42735705"/>
                  </a:lnTo>
                  <a:lnTo>
                    <a:pt x="36302403" y="42395658"/>
                  </a:lnTo>
                  <a:lnTo>
                    <a:pt x="35647149" y="41867576"/>
                  </a:lnTo>
                  <a:lnTo>
                    <a:pt x="35114606" y="41547648"/>
                  </a:lnTo>
                  <a:lnTo>
                    <a:pt x="34833420" y="40904812"/>
                  </a:lnTo>
                  <a:lnTo>
                    <a:pt x="34443701" y="40755524"/>
                  </a:lnTo>
                  <a:lnTo>
                    <a:pt x="34255661" y="40229187"/>
                  </a:lnTo>
                  <a:lnTo>
                    <a:pt x="33856496" y="39567725"/>
                  </a:lnTo>
                  <a:lnTo>
                    <a:pt x="33384557" y="39558279"/>
                  </a:lnTo>
                  <a:lnTo>
                    <a:pt x="33086494" y="39367267"/>
                  </a:lnTo>
                  <a:cubicBezTo>
                    <a:pt x="33085480" y="39166530"/>
                    <a:pt x="33084465" y="38965792"/>
                    <a:pt x="33083451" y="38765055"/>
                  </a:cubicBezTo>
                  <a:lnTo>
                    <a:pt x="32410866" y="38640475"/>
                  </a:lnTo>
                  <a:lnTo>
                    <a:pt x="32129683" y="38294222"/>
                  </a:lnTo>
                  <a:lnTo>
                    <a:pt x="31687305" y="38042598"/>
                  </a:lnTo>
                  <a:lnTo>
                    <a:pt x="31742934" y="37696344"/>
                  </a:lnTo>
                  <a:lnTo>
                    <a:pt x="30782245" y="36609772"/>
                  </a:lnTo>
                  <a:lnTo>
                    <a:pt x="30314447" y="35623016"/>
                  </a:lnTo>
                  <a:lnTo>
                    <a:pt x="30395491" y="35155218"/>
                  </a:lnTo>
                  <a:lnTo>
                    <a:pt x="30589160" y="34857476"/>
                  </a:lnTo>
                  <a:lnTo>
                    <a:pt x="30703911" y="34435217"/>
                  </a:lnTo>
                  <a:lnTo>
                    <a:pt x="30280163" y="34152548"/>
                  </a:lnTo>
                  <a:lnTo>
                    <a:pt x="29915279" y="34099634"/>
                  </a:lnTo>
                  <a:lnTo>
                    <a:pt x="29739919" y="33815478"/>
                  </a:lnTo>
                  <a:lnTo>
                    <a:pt x="29972652" y="33723821"/>
                  </a:lnTo>
                  <a:lnTo>
                    <a:pt x="30172852" y="33528084"/>
                  </a:lnTo>
                  <a:lnTo>
                    <a:pt x="29834554" y="33192762"/>
                  </a:lnTo>
                  <a:lnTo>
                    <a:pt x="29879506" y="32983120"/>
                  </a:lnTo>
                  <a:lnTo>
                    <a:pt x="29643281" y="32795341"/>
                  </a:lnTo>
                  <a:lnTo>
                    <a:pt x="29733452" y="32243907"/>
                  </a:lnTo>
                  <a:lnTo>
                    <a:pt x="29469410" y="31854185"/>
                  </a:lnTo>
                  <a:lnTo>
                    <a:pt x="29030010" y="31579211"/>
                  </a:lnTo>
                  <a:lnTo>
                    <a:pt x="28565768" y="31403593"/>
                  </a:lnTo>
                  <a:lnTo>
                    <a:pt x="28244353" y="30894396"/>
                  </a:lnTo>
                  <a:lnTo>
                    <a:pt x="28815775" y="30500212"/>
                  </a:lnTo>
                  <a:lnTo>
                    <a:pt x="28719265" y="30096064"/>
                  </a:lnTo>
                  <a:lnTo>
                    <a:pt x="28446039" y="29791787"/>
                  </a:lnTo>
                  <a:lnTo>
                    <a:pt x="27969379" y="29529234"/>
                  </a:lnTo>
                  <a:lnTo>
                    <a:pt x="27619889" y="28897335"/>
                  </a:lnTo>
                  <a:lnTo>
                    <a:pt x="27397829" y="28734135"/>
                  </a:lnTo>
                  <a:lnTo>
                    <a:pt x="27015023" y="28294476"/>
                  </a:lnTo>
                  <a:lnTo>
                    <a:pt x="26175746" y="28755740"/>
                  </a:lnTo>
                  <a:lnTo>
                    <a:pt x="25810862" y="28142468"/>
                  </a:lnTo>
                  <a:lnTo>
                    <a:pt x="25478515" y="27797698"/>
                  </a:lnTo>
                  <a:lnTo>
                    <a:pt x="25197591" y="27125307"/>
                  </a:lnTo>
                  <a:lnTo>
                    <a:pt x="25635246" y="26883128"/>
                  </a:lnTo>
                  <a:lnTo>
                    <a:pt x="26010803" y="26789724"/>
                  </a:lnTo>
                  <a:lnTo>
                    <a:pt x="25534404" y="26379885"/>
                  </a:lnTo>
                  <a:lnTo>
                    <a:pt x="25419395" y="25923342"/>
                  </a:lnTo>
                  <a:lnTo>
                    <a:pt x="25361180" y="25513050"/>
                  </a:lnTo>
                  <a:lnTo>
                    <a:pt x="25425604" y="25064658"/>
                  </a:lnTo>
                  <a:lnTo>
                    <a:pt x="25596500" y="24738521"/>
                  </a:lnTo>
                  <a:lnTo>
                    <a:pt x="25815326" y="24679400"/>
                  </a:lnTo>
                  <a:lnTo>
                    <a:pt x="25709762" y="24111084"/>
                  </a:lnTo>
                  <a:lnTo>
                    <a:pt x="25504843" y="23741475"/>
                  </a:lnTo>
                  <a:lnTo>
                    <a:pt x="25472306" y="23354728"/>
                  </a:lnTo>
                  <a:lnTo>
                    <a:pt x="25726903" y="22873349"/>
                  </a:lnTo>
                  <a:lnTo>
                    <a:pt x="25927102" y="22601609"/>
                  </a:lnTo>
                  <a:lnTo>
                    <a:pt x="25764160" y="22196232"/>
                  </a:lnTo>
                  <a:lnTo>
                    <a:pt x="25678973" y="21748873"/>
                  </a:lnTo>
                  <a:lnTo>
                    <a:pt x="25874449" y="21272216"/>
                  </a:lnTo>
                  <a:lnTo>
                    <a:pt x="26245542" y="20963219"/>
                  </a:lnTo>
                  <a:lnTo>
                    <a:pt x="26494892" y="20808304"/>
                  </a:lnTo>
                  <a:close/>
                </a:path>
              </a:pathLst>
            </a:custGeom>
            <a:grpFill/>
            <a:ln w="19050" cmpd="sng">
              <a:noFill/>
              <a:prstDash val="solid"/>
              <a:round/>
              <a:headEnd/>
              <a:tailEnd/>
            </a:ln>
            <a:effectLst>
              <a:outerShdw sx="1000" sy="1000" algn="ctr" rotWithShape="0">
                <a:srgbClr val="B2B2B2"/>
              </a:outerShdw>
            </a:effectLst>
          </p:spPr>
          <p:txBody>
            <a:bodyPr/>
            <a:lstStyle/>
            <a:p>
              <a:endParaRPr lang="zh-CN" altLang="en-US" sz="1200" kern="0">
                <a:ln w="0"/>
                <a:effectLst>
                  <a:outerShdw blurRad="38100" dist="19050" dir="2700000" algn="tl" rotWithShape="0">
                    <a:schemeClr val="dk1">
                      <a:alpha val="40000"/>
                    </a:schemeClr>
                  </a:outerShdw>
                </a:effectLst>
              </a:endParaRPr>
            </a:p>
          </p:txBody>
        </p:sp>
        <p:sp>
          <p:nvSpPr>
            <p:cNvPr id="405" name="任意多边形 65">
              <a:extLst>
                <a:ext uri="{FF2B5EF4-FFF2-40B4-BE49-F238E27FC236}">
                  <a16:creationId xmlns:a16="http://schemas.microsoft.com/office/drawing/2014/main" id="{5EF0283D-5C14-D543-9F0C-5E83A0F9DFEE}"/>
                </a:ext>
              </a:extLst>
            </p:cNvPr>
            <p:cNvSpPr>
              <a:spLocks/>
            </p:cNvSpPr>
            <p:nvPr/>
          </p:nvSpPr>
          <p:spPr bwMode="auto">
            <a:xfrm>
              <a:off x="4797176" y="4030703"/>
              <a:ext cx="315576" cy="127733"/>
            </a:xfrm>
            <a:custGeom>
              <a:avLst/>
              <a:gdLst>
                <a:gd name="T0" fmla="*/ 0 w 3299339"/>
                <a:gd name="T1" fmla="*/ 430907 h 1327266"/>
                <a:gd name="T2" fmla="*/ 46891 w 3299339"/>
                <a:gd name="T3" fmla="*/ 570884 h 1327266"/>
                <a:gd name="T4" fmla="*/ 235843 w 3299339"/>
                <a:gd name="T5" fmla="*/ 578743 h 1327266"/>
                <a:gd name="T6" fmla="*/ 406152 w 3299339"/>
                <a:gd name="T7" fmla="*/ 721618 h 1327266"/>
                <a:gd name="T8" fmla="*/ 724670 w 3299339"/>
                <a:gd name="T9" fmla="*/ 802010 h 1327266"/>
                <a:gd name="T10" fmla="*/ 1108720 w 3299339"/>
                <a:gd name="T11" fmla="*/ 806202 h 1327266"/>
                <a:gd name="T12" fmla="*/ 1457723 w 3299339"/>
                <a:gd name="T13" fmla="*/ 773435 h 1327266"/>
                <a:gd name="T14" fmla="*/ 1841773 w 3299339"/>
                <a:gd name="T15" fmla="*/ 754385 h 1327266"/>
                <a:gd name="T16" fmla="*/ 1971677 w 3299339"/>
                <a:gd name="T17" fmla="*/ 603451 h 1327266"/>
                <a:gd name="T18" fmla="*/ 2004070 w 3299339"/>
                <a:gd name="T19" fmla="*/ 461392 h 1327266"/>
                <a:gd name="T20" fmla="*/ 1780803 w 3299339"/>
                <a:gd name="T21" fmla="*/ 357758 h 1327266"/>
                <a:gd name="T22" fmla="*/ 1635646 w 3299339"/>
                <a:gd name="T23" fmla="*/ 304800 h 1327266"/>
                <a:gd name="T24" fmla="*/ 1432571 w 3299339"/>
                <a:gd name="T25" fmla="*/ 186308 h 1327266"/>
                <a:gd name="T26" fmla="*/ 1124720 w 3299339"/>
                <a:gd name="T27" fmla="*/ 157733 h 1327266"/>
                <a:gd name="T28" fmla="*/ 859161 w 3299339"/>
                <a:gd name="T29" fmla="*/ 100583 h 1327266"/>
                <a:gd name="T30" fmla="*/ 585986 w 3299339"/>
                <a:gd name="T31" fmla="*/ 47625 h 1327266"/>
                <a:gd name="T32" fmla="*/ 354335 w 3299339"/>
                <a:gd name="T33" fmla="*/ 62483 h 1327266"/>
                <a:gd name="T34" fmla="*/ 112018 w 3299339"/>
                <a:gd name="T35" fmla="*/ 0 h 1327266"/>
                <a:gd name="T36" fmla="*/ 38869 w 3299339"/>
                <a:gd name="T37" fmla="*/ 103634 h 1327266"/>
                <a:gd name="T38" fmla="*/ 168027 w 3299339"/>
                <a:gd name="T39" fmla="*/ 198884 h 1327266"/>
                <a:gd name="T40" fmla="*/ 69726 w 3299339"/>
                <a:gd name="T41" fmla="*/ 260227 h 1327266"/>
                <a:gd name="T42" fmla="*/ 0 w 3299339"/>
                <a:gd name="T43" fmla="*/ 430907 h 13272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99339" h="1327266">
                  <a:moveTo>
                    <a:pt x="0" y="709410"/>
                  </a:moveTo>
                  <a:lnTo>
                    <a:pt x="77198" y="939858"/>
                  </a:lnTo>
                  <a:lnTo>
                    <a:pt x="388273" y="952796"/>
                  </a:lnTo>
                  <a:lnTo>
                    <a:pt x="668656" y="1188014"/>
                  </a:lnTo>
                  <a:lnTo>
                    <a:pt x="1193037" y="1320365"/>
                  </a:lnTo>
                  <a:lnTo>
                    <a:pt x="1825307" y="1327266"/>
                  </a:lnTo>
                  <a:lnTo>
                    <a:pt x="2399876" y="1273321"/>
                  </a:lnTo>
                  <a:lnTo>
                    <a:pt x="3032146" y="1241959"/>
                  </a:lnTo>
                  <a:lnTo>
                    <a:pt x="3246008" y="993473"/>
                  </a:lnTo>
                  <a:lnTo>
                    <a:pt x="3299339" y="759599"/>
                  </a:lnTo>
                  <a:lnTo>
                    <a:pt x="2931770" y="588984"/>
                  </a:lnTo>
                  <a:lnTo>
                    <a:pt x="2692795" y="501798"/>
                  </a:lnTo>
                  <a:lnTo>
                    <a:pt x="2358468" y="306722"/>
                  </a:lnTo>
                  <a:lnTo>
                    <a:pt x="1851647" y="259679"/>
                  </a:lnTo>
                  <a:lnTo>
                    <a:pt x="1414452" y="165592"/>
                  </a:lnTo>
                  <a:lnTo>
                    <a:pt x="964720" y="78406"/>
                  </a:lnTo>
                  <a:lnTo>
                    <a:pt x="583349" y="102867"/>
                  </a:lnTo>
                  <a:lnTo>
                    <a:pt x="184417" y="0"/>
                  </a:lnTo>
                  <a:lnTo>
                    <a:pt x="63991" y="170615"/>
                  </a:lnTo>
                  <a:lnTo>
                    <a:pt x="276626" y="327427"/>
                  </a:lnTo>
                  <a:lnTo>
                    <a:pt x="114791" y="428416"/>
                  </a:lnTo>
                  <a:lnTo>
                    <a:pt x="0" y="70941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11" name="任意多边形 66">
              <a:extLst>
                <a:ext uri="{FF2B5EF4-FFF2-40B4-BE49-F238E27FC236}">
                  <a16:creationId xmlns:a16="http://schemas.microsoft.com/office/drawing/2014/main" id="{DBCC9C39-76FA-4C4F-B776-AC4210AE1AE6}"/>
                </a:ext>
              </a:extLst>
            </p:cNvPr>
            <p:cNvSpPr>
              <a:spLocks/>
            </p:cNvSpPr>
            <p:nvPr/>
          </p:nvSpPr>
          <p:spPr bwMode="auto">
            <a:xfrm>
              <a:off x="3437194" y="2273746"/>
              <a:ext cx="266737" cy="291783"/>
            </a:xfrm>
            <a:custGeom>
              <a:avLst/>
              <a:gdLst>
                <a:gd name="T0" fmla="*/ 494232 w 2780187"/>
                <a:gd name="T1" fmla="*/ 307108 h 3032401"/>
                <a:gd name="T2" fmla="*/ 427608 w 2780187"/>
                <a:gd name="T3" fmla="*/ 503684 h 3032401"/>
                <a:gd name="T4" fmla="*/ 359916 w 2780187"/>
                <a:gd name="T5" fmla="*/ 719584 h 3032401"/>
                <a:gd name="T6" fmla="*/ 203324 w 2780187"/>
                <a:gd name="T7" fmla="*/ 698376 h 3032401"/>
                <a:gd name="T8" fmla="*/ 127124 w 2780187"/>
                <a:gd name="T9" fmla="*/ 812676 h 3032401"/>
                <a:gd name="T10" fmla="*/ 0 w 2780187"/>
                <a:gd name="T11" fmla="*/ 956320 h 3032401"/>
                <a:gd name="T12" fmla="*/ 152401 w 2780187"/>
                <a:gd name="T13" fmla="*/ 1155081 h 3032401"/>
                <a:gd name="T14" fmla="*/ 444377 w 2780187"/>
                <a:gd name="T15" fmla="*/ 1332757 h 3032401"/>
                <a:gd name="T16" fmla="*/ 672853 w 2780187"/>
                <a:gd name="T17" fmla="*/ 1315741 h 3032401"/>
                <a:gd name="T18" fmla="*/ 871737 w 2780187"/>
                <a:gd name="T19" fmla="*/ 1341141 h 3032401"/>
                <a:gd name="T20" fmla="*/ 837829 w 2780187"/>
                <a:gd name="T21" fmla="*/ 1480842 h 3032401"/>
                <a:gd name="T22" fmla="*/ 939429 w 2780187"/>
                <a:gd name="T23" fmla="*/ 1586633 h 3032401"/>
                <a:gd name="T24" fmla="*/ 1108721 w 2780187"/>
                <a:gd name="T25" fmla="*/ 1726333 h 3032401"/>
                <a:gd name="T26" fmla="*/ 1277724 w 2780187"/>
                <a:gd name="T27" fmla="*/ 1841927 h 3032401"/>
                <a:gd name="T28" fmla="*/ 1434730 w 2780187"/>
                <a:gd name="T29" fmla="*/ 1683916 h 3032401"/>
                <a:gd name="T30" fmla="*/ 1485529 w 2780187"/>
                <a:gd name="T31" fmla="*/ 1569617 h 3032401"/>
                <a:gd name="T32" fmla="*/ 1688729 w 2780187"/>
                <a:gd name="T33" fmla="*/ 1527323 h 3032401"/>
                <a:gd name="T34" fmla="*/ 1573733 w 2780187"/>
                <a:gd name="T35" fmla="*/ 1409927 h 3032401"/>
                <a:gd name="T36" fmla="*/ 1417217 w 2780187"/>
                <a:gd name="T37" fmla="*/ 1231404 h 3032401"/>
                <a:gd name="T38" fmla="*/ 1379116 w 2780187"/>
                <a:gd name="T39" fmla="*/ 1062112 h 3032401"/>
                <a:gd name="T40" fmla="*/ 1256432 w 2780187"/>
                <a:gd name="T41" fmla="*/ 1024012 h 3032401"/>
                <a:gd name="T42" fmla="*/ 1116732 w 2780187"/>
                <a:gd name="T43" fmla="*/ 943620 h 3032401"/>
                <a:gd name="T44" fmla="*/ 1074440 w 2780187"/>
                <a:gd name="T45" fmla="*/ 770136 h 3032401"/>
                <a:gd name="T46" fmla="*/ 1108349 w 2780187"/>
                <a:gd name="T47" fmla="*/ 575444 h 3032401"/>
                <a:gd name="T48" fmla="*/ 981348 w 2780187"/>
                <a:gd name="T49" fmla="*/ 452636 h 3032401"/>
                <a:gd name="T50" fmla="*/ 778272 w 2780187"/>
                <a:gd name="T51" fmla="*/ 452760 h 3032401"/>
                <a:gd name="T52" fmla="*/ 837580 w 2780187"/>
                <a:gd name="T53" fmla="*/ 283468 h 3032401"/>
                <a:gd name="T54" fmla="*/ 740296 w 2780187"/>
                <a:gd name="T55" fmla="*/ 148084 h 3032401"/>
                <a:gd name="T56" fmla="*/ 596652 w 2780187"/>
                <a:gd name="T57" fmla="*/ 0 h 3032401"/>
                <a:gd name="T58" fmla="*/ 473472 w 2780187"/>
                <a:gd name="T59" fmla="*/ 75951 h 3032401"/>
                <a:gd name="T60" fmla="*/ 494232 w 2780187"/>
                <a:gd name="T61" fmla="*/ 307108 h 30324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780187" h="3032401">
                  <a:moveTo>
                    <a:pt x="813664" y="505598"/>
                  </a:moveTo>
                  <a:lnTo>
                    <a:pt x="703979" y="829225"/>
                  </a:lnTo>
                  <a:cubicBezTo>
                    <a:pt x="704427" y="1026315"/>
                    <a:pt x="592089" y="987575"/>
                    <a:pt x="592537" y="1184665"/>
                  </a:cubicBezTo>
                  <a:lnTo>
                    <a:pt x="334736" y="1149750"/>
                  </a:lnTo>
                  <a:lnTo>
                    <a:pt x="209287" y="1337924"/>
                  </a:lnTo>
                  <a:lnTo>
                    <a:pt x="0" y="1574408"/>
                  </a:lnTo>
                  <a:lnTo>
                    <a:pt x="250901" y="1901633"/>
                  </a:lnTo>
                  <a:lnTo>
                    <a:pt x="731586" y="2194144"/>
                  </a:lnTo>
                  <a:lnTo>
                    <a:pt x="1107731" y="2166131"/>
                  </a:lnTo>
                  <a:lnTo>
                    <a:pt x="1435157" y="2207947"/>
                  </a:lnTo>
                  <a:lnTo>
                    <a:pt x="1379334" y="2437938"/>
                  </a:lnTo>
                  <a:lnTo>
                    <a:pt x="1546600" y="2612105"/>
                  </a:lnTo>
                  <a:lnTo>
                    <a:pt x="1825309" y="2842096"/>
                  </a:lnTo>
                  <a:lnTo>
                    <a:pt x="2103540" y="3032401"/>
                  </a:lnTo>
                  <a:lnTo>
                    <a:pt x="2362022" y="2772264"/>
                  </a:lnTo>
                  <a:lnTo>
                    <a:pt x="2445655" y="2584090"/>
                  </a:lnTo>
                  <a:lnTo>
                    <a:pt x="2780187" y="2514463"/>
                  </a:lnTo>
                  <a:lnTo>
                    <a:pt x="2590867" y="2321190"/>
                  </a:lnTo>
                  <a:lnTo>
                    <a:pt x="2333190" y="2027285"/>
                  </a:lnTo>
                  <a:lnTo>
                    <a:pt x="2270465" y="1748576"/>
                  </a:lnTo>
                  <a:lnTo>
                    <a:pt x="2068488" y="1685851"/>
                  </a:lnTo>
                  <a:lnTo>
                    <a:pt x="1838497" y="1553500"/>
                  </a:lnTo>
                  <a:lnTo>
                    <a:pt x="1768871" y="1267890"/>
                  </a:lnTo>
                  <a:lnTo>
                    <a:pt x="1824695" y="947365"/>
                  </a:lnTo>
                  <a:lnTo>
                    <a:pt x="1615612" y="745184"/>
                  </a:lnTo>
                  <a:lnTo>
                    <a:pt x="1281284" y="745388"/>
                  </a:lnTo>
                  <a:lnTo>
                    <a:pt x="1378924" y="466679"/>
                  </a:lnTo>
                  <a:lnTo>
                    <a:pt x="1218763" y="243794"/>
                  </a:lnTo>
                  <a:lnTo>
                    <a:pt x="982280" y="0"/>
                  </a:lnTo>
                  <a:lnTo>
                    <a:pt x="779486" y="125040"/>
                  </a:lnTo>
                  <a:lnTo>
                    <a:pt x="813664" y="505598"/>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12" name="任意多边形 67">
              <a:extLst>
                <a:ext uri="{FF2B5EF4-FFF2-40B4-BE49-F238E27FC236}">
                  <a16:creationId xmlns:a16="http://schemas.microsoft.com/office/drawing/2014/main" id="{E9E5BBE1-A78A-DE47-9182-B257F782126D}"/>
                </a:ext>
              </a:extLst>
            </p:cNvPr>
            <p:cNvSpPr>
              <a:spLocks/>
            </p:cNvSpPr>
            <p:nvPr/>
          </p:nvSpPr>
          <p:spPr bwMode="auto">
            <a:xfrm>
              <a:off x="3333254" y="2340117"/>
              <a:ext cx="174068" cy="538483"/>
            </a:xfrm>
            <a:custGeom>
              <a:avLst/>
              <a:gdLst>
                <a:gd name="T0" fmla="*/ 331961 w 1822942"/>
                <a:gd name="T1" fmla="*/ 996356 h 5622280"/>
                <a:gd name="T2" fmla="*/ 468214 w 1822942"/>
                <a:gd name="T3" fmla="*/ 1134244 h 5622280"/>
                <a:gd name="T4" fmla="*/ 493614 w 1822942"/>
                <a:gd name="T5" fmla="*/ 1307728 h 5622280"/>
                <a:gd name="T6" fmla="*/ 489422 w 1822942"/>
                <a:gd name="T7" fmla="*/ 1587128 h 5622280"/>
                <a:gd name="T8" fmla="*/ 307430 w 1822942"/>
                <a:gd name="T9" fmla="*/ 1532135 h 5622280"/>
                <a:gd name="T10" fmla="*/ 155030 w 1822942"/>
                <a:gd name="T11" fmla="*/ 1405136 h 5622280"/>
                <a:gd name="T12" fmla="*/ 91530 w 1822942"/>
                <a:gd name="T13" fmla="*/ 1587128 h 5622280"/>
                <a:gd name="T14" fmla="*/ 205830 w 1822942"/>
                <a:gd name="T15" fmla="*/ 1781819 h 5622280"/>
                <a:gd name="T16" fmla="*/ 226914 w 1822942"/>
                <a:gd name="T17" fmla="*/ 2010047 h 5622280"/>
                <a:gd name="T18" fmla="*/ 349722 w 1822942"/>
                <a:gd name="T19" fmla="*/ 2191792 h 5622280"/>
                <a:gd name="T20" fmla="*/ 455514 w 1822942"/>
                <a:gd name="T21" fmla="*/ 2509168 h 5622280"/>
                <a:gd name="T22" fmla="*/ 494093 w 1822942"/>
                <a:gd name="T23" fmla="*/ 2810922 h 5622280"/>
                <a:gd name="T24" fmla="*/ 624310 w 1822942"/>
                <a:gd name="T25" fmla="*/ 3029990 h 5622280"/>
                <a:gd name="T26" fmla="*/ 751186 w 1822942"/>
                <a:gd name="T27" fmla="*/ 3309392 h 5622280"/>
                <a:gd name="T28" fmla="*/ 941686 w 1822942"/>
                <a:gd name="T29" fmla="*/ 3415060 h 5622280"/>
                <a:gd name="T30" fmla="*/ 1106661 w 1822942"/>
                <a:gd name="T31" fmla="*/ 3267575 h 5622280"/>
                <a:gd name="T32" fmla="*/ 988667 w 1822942"/>
                <a:gd name="T33" fmla="*/ 3068464 h 5622280"/>
                <a:gd name="T34" fmla="*/ 882875 w 1822942"/>
                <a:gd name="T35" fmla="*/ 2890664 h 5622280"/>
                <a:gd name="T36" fmla="*/ 777083 w 1822942"/>
                <a:gd name="T37" fmla="*/ 2670571 h 5622280"/>
                <a:gd name="T38" fmla="*/ 798291 w 1822942"/>
                <a:gd name="T39" fmla="*/ 2514103 h 5622280"/>
                <a:gd name="T40" fmla="*/ 760191 w 1822942"/>
                <a:gd name="T41" fmla="*/ 2294135 h 5622280"/>
                <a:gd name="T42" fmla="*/ 810991 w 1822942"/>
                <a:gd name="T43" fmla="*/ 2175519 h 5622280"/>
                <a:gd name="T44" fmla="*/ 751683 w 1822942"/>
                <a:gd name="T45" fmla="*/ 1917328 h 5622280"/>
                <a:gd name="T46" fmla="*/ 709391 w 1822942"/>
                <a:gd name="T47" fmla="*/ 1591443 h 5622280"/>
                <a:gd name="T48" fmla="*/ 810991 w 1822942"/>
                <a:gd name="T49" fmla="*/ 1337568 h 5622280"/>
                <a:gd name="T50" fmla="*/ 912591 w 1822942"/>
                <a:gd name="T51" fmla="*/ 1164084 h 5622280"/>
                <a:gd name="T52" fmla="*/ 1107283 w 1822942"/>
                <a:gd name="T53" fmla="*/ 1248792 h 5622280"/>
                <a:gd name="T54" fmla="*/ 1102967 w 1822942"/>
                <a:gd name="T55" fmla="*/ 1138684 h 5622280"/>
                <a:gd name="T56" fmla="*/ 950567 w 1822942"/>
                <a:gd name="T57" fmla="*/ 1032892 h 5622280"/>
                <a:gd name="T58" fmla="*/ 789783 w 1822942"/>
                <a:gd name="T59" fmla="*/ 1104900 h 5622280"/>
                <a:gd name="T60" fmla="*/ 658591 w 1822942"/>
                <a:gd name="T61" fmla="*/ 1168400 h 5622280"/>
                <a:gd name="T62" fmla="*/ 552799 w 1822942"/>
                <a:gd name="T63" fmla="*/ 901700 h 5622280"/>
                <a:gd name="T64" fmla="*/ 459707 w 1822942"/>
                <a:gd name="T65" fmla="*/ 740916 h 5622280"/>
                <a:gd name="T66" fmla="*/ 332707 w 1822942"/>
                <a:gd name="T67" fmla="*/ 364232 h 5622280"/>
                <a:gd name="T68" fmla="*/ 408659 w 1822942"/>
                <a:gd name="T69" fmla="*/ 67320 h 5622280"/>
                <a:gd name="T70" fmla="*/ 193131 w 1822942"/>
                <a:gd name="T71" fmla="*/ 0 h 5622280"/>
                <a:gd name="T72" fmla="*/ 83147 w 1822942"/>
                <a:gd name="T73" fmla="*/ 127000 h 5622280"/>
                <a:gd name="T74" fmla="*/ 0 w 1822942"/>
                <a:gd name="T75" fmla="*/ 329307 h 5622280"/>
                <a:gd name="T76" fmla="*/ 133946 w 1822942"/>
                <a:gd name="T77" fmla="*/ 469776 h 5622280"/>
                <a:gd name="T78" fmla="*/ 176238 w 1822942"/>
                <a:gd name="T79" fmla="*/ 685676 h 5622280"/>
                <a:gd name="T80" fmla="*/ 328638 w 1822942"/>
                <a:gd name="T81" fmla="*/ 766068 h 5622280"/>
                <a:gd name="T82" fmla="*/ 331961 w 1822942"/>
                <a:gd name="T83" fmla="*/ 996356 h 5622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22942" h="5622280">
                  <a:moveTo>
                    <a:pt x="546514" y="1640320"/>
                  </a:moveTo>
                  <a:lnTo>
                    <a:pt x="770830" y="1867328"/>
                  </a:lnTo>
                  <a:lnTo>
                    <a:pt x="812646" y="2152938"/>
                  </a:lnTo>
                  <a:lnTo>
                    <a:pt x="805745" y="2612920"/>
                  </a:lnTo>
                  <a:lnTo>
                    <a:pt x="506128" y="2522385"/>
                  </a:lnTo>
                  <a:lnTo>
                    <a:pt x="255229" y="2313303"/>
                  </a:lnTo>
                  <a:lnTo>
                    <a:pt x="150688" y="2612920"/>
                  </a:lnTo>
                  <a:lnTo>
                    <a:pt x="338862" y="2933445"/>
                  </a:lnTo>
                  <a:lnTo>
                    <a:pt x="373573" y="3309181"/>
                  </a:lnTo>
                  <a:lnTo>
                    <a:pt x="575754" y="3608390"/>
                  </a:lnTo>
                  <a:lnTo>
                    <a:pt x="749922" y="4130892"/>
                  </a:lnTo>
                  <a:lnTo>
                    <a:pt x="813435" y="4627676"/>
                  </a:lnTo>
                  <a:lnTo>
                    <a:pt x="1027814" y="4988335"/>
                  </a:lnTo>
                  <a:lnTo>
                    <a:pt x="1236692" y="5448317"/>
                  </a:lnTo>
                  <a:lnTo>
                    <a:pt x="1550316" y="5622280"/>
                  </a:lnTo>
                  <a:lnTo>
                    <a:pt x="1821918" y="5379473"/>
                  </a:lnTo>
                  <a:lnTo>
                    <a:pt x="1627662" y="5051672"/>
                  </a:lnTo>
                  <a:lnTo>
                    <a:pt x="1453495" y="4758957"/>
                  </a:lnTo>
                  <a:lnTo>
                    <a:pt x="1279327" y="4396615"/>
                  </a:lnTo>
                  <a:lnTo>
                    <a:pt x="1314242" y="4139019"/>
                  </a:lnTo>
                  <a:lnTo>
                    <a:pt x="1251518" y="3776881"/>
                  </a:lnTo>
                  <a:lnTo>
                    <a:pt x="1335151" y="3581601"/>
                  </a:lnTo>
                  <a:lnTo>
                    <a:pt x="1237511" y="3156535"/>
                  </a:lnTo>
                  <a:lnTo>
                    <a:pt x="1167885" y="2620025"/>
                  </a:lnTo>
                  <a:lnTo>
                    <a:pt x="1335151" y="2202064"/>
                  </a:lnTo>
                  <a:lnTo>
                    <a:pt x="1502417" y="1916454"/>
                  </a:lnTo>
                  <a:lnTo>
                    <a:pt x="1822942" y="2055911"/>
                  </a:lnTo>
                  <a:lnTo>
                    <a:pt x="1815836" y="1874638"/>
                  </a:lnTo>
                  <a:lnTo>
                    <a:pt x="1564937" y="1700470"/>
                  </a:lnTo>
                  <a:lnTo>
                    <a:pt x="1300235" y="1819018"/>
                  </a:lnTo>
                  <a:lnTo>
                    <a:pt x="1084251" y="1923560"/>
                  </a:lnTo>
                  <a:lnTo>
                    <a:pt x="910084" y="1484486"/>
                  </a:lnTo>
                  <a:lnTo>
                    <a:pt x="756825" y="1219784"/>
                  </a:lnTo>
                  <a:lnTo>
                    <a:pt x="547742" y="599642"/>
                  </a:lnTo>
                  <a:lnTo>
                    <a:pt x="672784" y="110830"/>
                  </a:lnTo>
                  <a:lnTo>
                    <a:pt x="317956" y="0"/>
                  </a:lnTo>
                  <a:lnTo>
                    <a:pt x="136887" y="209083"/>
                  </a:lnTo>
                  <a:lnTo>
                    <a:pt x="0" y="542145"/>
                  </a:lnTo>
                  <a:lnTo>
                    <a:pt x="220518" y="773401"/>
                  </a:lnTo>
                  <a:cubicBezTo>
                    <a:pt x="260395" y="901709"/>
                    <a:pt x="289593" y="978189"/>
                    <a:pt x="290144" y="1128842"/>
                  </a:cubicBezTo>
                  <a:lnTo>
                    <a:pt x="541043" y="1261193"/>
                  </a:lnTo>
                  <a:cubicBezTo>
                    <a:pt x="542867" y="1387569"/>
                    <a:pt x="544690" y="1513944"/>
                    <a:pt x="546514" y="1640320"/>
                  </a:cubicBez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13" name="任意多边形 68">
              <a:extLst>
                <a:ext uri="{FF2B5EF4-FFF2-40B4-BE49-F238E27FC236}">
                  <a16:creationId xmlns:a16="http://schemas.microsoft.com/office/drawing/2014/main" id="{E743AC04-7C2D-FC46-8E86-16E1CA3B7637}"/>
                </a:ext>
              </a:extLst>
            </p:cNvPr>
            <p:cNvSpPr>
              <a:spLocks/>
            </p:cNvSpPr>
            <p:nvPr/>
          </p:nvSpPr>
          <p:spPr bwMode="auto">
            <a:xfrm>
              <a:off x="4636883" y="4014423"/>
              <a:ext cx="127733" cy="67623"/>
            </a:xfrm>
            <a:custGeom>
              <a:avLst/>
              <a:gdLst>
                <a:gd name="T0" fmla="*/ 0 w 1332905"/>
                <a:gd name="T1" fmla="*/ 18681 h 694998"/>
                <a:gd name="T2" fmla="*/ 71274 w 1332905"/>
                <a:gd name="T3" fmla="*/ 168184 h 694998"/>
                <a:gd name="T4" fmla="*/ 278334 w 1332905"/>
                <a:gd name="T5" fmla="*/ 170310 h 694998"/>
                <a:gd name="T6" fmla="*/ 425401 w 1332905"/>
                <a:gd name="T7" fmla="*/ 328043 h 694998"/>
                <a:gd name="T8" fmla="*/ 596851 w 1332905"/>
                <a:gd name="T9" fmla="*/ 408435 h 694998"/>
                <a:gd name="T10" fmla="*/ 776685 w 1332905"/>
                <a:gd name="T11" fmla="*/ 422152 h 694998"/>
                <a:gd name="T12" fmla="*/ 809627 w 1332905"/>
                <a:gd name="T13" fmla="*/ 262093 h 694998"/>
                <a:gd name="T14" fmla="*/ 666577 w 1332905"/>
                <a:gd name="T15" fmla="*/ 152401 h 694998"/>
                <a:gd name="T16" fmla="*/ 432644 w 1332905"/>
                <a:gd name="T17" fmla="*/ 32768 h 694998"/>
                <a:gd name="T18" fmla="*/ 244426 w 1332905"/>
                <a:gd name="T19" fmla="*/ 0 h 694998"/>
                <a:gd name="T20" fmla="*/ 0 w 1332905"/>
                <a:gd name="T21" fmla="*/ 18681 h 6949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2905" h="694998">
                  <a:moveTo>
                    <a:pt x="0" y="30755"/>
                  </a:moveTo>
                  <a:lnTo>
                    <a:pt x="117340" y="276885"/>
                  </a:lnTo>
                  <a:lnTo>
                    <a:pt x="458227" y="280385"/>
                  </a:lnTo>
                  <a:lnTo>
                    <a:pt x="700346" y="540064"/>
                  </a:lnTo>
                  <a:lnTo>
                    <a:pt x="982608" y="672415"/>
                  </a:lnTo>
                  <a:lnTo>
                    <a:pt x="1278672" y="694998"/>
                  </a:lnTo>
                  <a:lnTo>
                    <a:pt x="1332905" y="431489"/>
                  </a:lnTo>
                  <a:lnTo>
                    <a:pt x="1097399" y="250901"/>
                  </a:lnTo>
                  <a:lnTo>
                    <a:pt x="712271" y="53947"/>
                  </a:lnTo>
                  <a:lnTo>
                    <a:pt x="402404" y="0"/>
                  </a:lnTo>
                  <a:lnTo>
                    <a:pt x="0" y="30755"/>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14" name="任意多边形 69">
              <a:extLst>
                <a:ext uri="{FF2B5EF4-FFF2-40B4-BE49-F238E27FC236}">
                  <a16:creationId xmlns:a16="http://schemas.microsoft.com/office/drawing/2014/main" id="{8075D629-8288-FE43-BD5F-B4CF916FBB81}"/>
                </a:ext>
              </a:extLst>
            </p:cNvPr>
            <p:cNvSpPr>
              <a:spLocks/>
            </p:cNvSpPr>
            <p:nvPr/>
          </p:nvSpPr>
          <p:spPr bwMode="auto">
            <a:xfrm>
              <a:off x="4762112" y="4175968"/>
              <a:ext cx="552258" cy="127733"/>
            </a:xfrm>
            <a:custGeom>
              <a:avLst/>
              <a:gdLst>
                <a:gd name="T0" fmla="*/ 296388 w 5763816"/>
                <a:gd name="T1" fmla="*/ 476274 h 1329147"/>
                <a:gd name="T2" fmla="*/ 465186 w 5763816"/>
                <a:gd name="T3" fmla="*/ 467495 h 1329147"/>
                <a:gd name="T4" fmla="*/ 649212 w 5763816"/>
                <a:gd name="T5" fmla="*/ 584845 h 1329147"/>
                <a:gd name="T6" fmla="*/ 867154 w 5763816"/>
                <a:gd name="T7" fmla="*/ 616251 h 1329147"/>
                <a:gd name="T8" fmla="*/ 1072901 w 5763816"/>
                <a:gd name="T9" fmla="*/ 678186 h 1329147"/>
                <a:gd name="T10" fmla="*/ 1304552 w 5763816"/>
                <a:gd name="T11" fmla="*/ 735336 h 1329147"/>
                <a:gd name="T12" fmla="*/ 1538484 w 5763816"/>
                <a:gd name="T13" fmla="*/ 659136 h 1329147"/>
                <a:gd name="T14" fmla="*/ 1754509 w 5763816"/>
                <a:gd name="T15" fmla="*/ 712093 h 1329147"/>
                <a:gd name="T16" fmla="*/ 2069602 w 5763816"/>
                <a:gd name="T17" fmla="*/ 735336 h 1329147"/>
                <a:gd name="T18" fmla="*/ 2281063 w 5763816"/>
                <a:gd name="T19" fmla="*/ 720478 h 1329147"/>
                <a:gd name="T20" fmla="*/ 2527572 w 5763816"/>
                <a:gd name="T21" fmla="*/ 758578 h 1329147"/>
                <a:gd name="T22" fmla="*/ 2741313 w 5763816"/>
                <a:gd name="T23" fmla="*/ 768103 h 1329147"/>
                <a:gd name="T24" fmla="*/ 2967580 w 5763816"/>
                <a:gd name="T25" fmla="*/ 791693 h 1329147"/>
                <a:gd name="T26" fmla="*/ 3177182 w 5763816"/>
                <a:gd name="T27" fmla="*/ 807344 h 1329147"/>
                <a:gd name="T28" fmla="*/ 3366541 w 5763816"/>
                <a:gd name="T29" fmla="*/ 797818 h 1329147"/>
                <a:gd name="T30" fmla="*/ 3501032 w 5763816"/>
                <a:gd name="T31" fmla="*/ 706760 h 1329147"/>
                <a:gd name="T32" fmla="*/ 3353965 w 5763816"/>
                <a:gd name="T33" fmla="*/ 621036 h 1329147"/>
                <a:gd name="T34" fmla="*/ 3211091 w 5763816"/>
                <a:gd name="T35" fmla="*/ 668661 h 1329147"/>
                <a:gd name="T36" fmla="*/ 3088405 w 5763816"/>
                <a:gd name="T37" fmla="*/ 630561 h 1329147"/>
                <a:gd name="T38" fmla="*/ 2888381 w 5763816"/>
                <a:gd name="T39" fmla="*/ 621036 h 1329147"/>
                <a:gd name="T40" fmla="*/ 2709689 w 5763816"/>
                <a:gd name="T41" fmla="*/ 569218 h 1329147"/>
                <a:gd name="T42" fmla="*/ 2372122 w 5763816"/>
                <a:gd name="T43" fmla="*/ 550169 h 1329147"/>
                <a:gd name="T44" fmla="*/ 2144663 w 5763816"/>
                <a:gd name="T45" fmla="*/ 493019 h 1329147"/>
                <a:gd name="T46" fmla="*/ 1712986 w 5763816"/>
                <a:gd name="T47" fmla="*/ 493019 h 1329147"/>
                <a:gd name="T48" fmla="*/ 1496194 w 5763816"/>
                <a:gd name="T49" fmla="*/ 513210 h 1329147"/>
                <a:gd name="T50" fmla="*/ 1374279 w 5763816"/>
                <a:gd name="T51" fmla="*/ 393576 h 1329147"/>
                <a:gd name="T52" fmla="*/ 1315219 w 5763816"/>
                <a:gd name="T53" fmla="*/ 242318 h 1329147"/>
                <a:gd name="T54" fmla="*/ 1140718 w 5763816"/>
                <a:gd name="T55" fmla="*/ 114301 h 1329147"/>
                <a:gd name="T56" fmla="*/ 888876 w 5763816"/>
                <a:gd name="T57" fmla="*/ 138684 h 1329147"/>
                <a:gd name="T58" fmla="*/ 818009 w 5763816"/>
                <a:gd name="T59" fmla="*/ 0 h 1329147"/>
                <a:gd name="T60" fmla="*/ 607318 w 5763816"/>
                <a:gd name="T61" fmla="*/ 89917 h 1329147"/>
                <a:gd name="T62" fmla="*/ 803151 w 5763816"/>
                <a:gd name="T63" fmla="*/ 170308 h 1329147"/>
                <a:gd name="T64" fmla="*/ 861442 w 5763816"/>
                <a:gd name="T65" fmla="*/ 318516 h 1329147"/>
                <a:gd name="T66" fmla="*/ 585217 w 5763816"/>
                <a:gd name="T67" fmla="*/ 194691 h 1329147"/>
                <a:gd name="T68" fmla="*/ 410716 w 5763816"/>
                <a:gd name="T69" fmla="*/ 194691 h 1329147"/>
                <a:gd name="T70" fmla="*/ 273174 w 5763816"/>
                <a:gd name="T71" fmla="*/ 270890 h 1329147"/>
                <a:gd name="T72" fmla="*/ 0 w 5763816"/>
                <a:gd name="T73" fmla="*/ 284607 h 1329147"/>
                <a:gd name="T74" fmla="*/ 224408 w 5763816"/>
                <a:gd name="T75" fmla="*/ 374524 h 1329147"/>
                <a:gd name="T76" fmla="*/ 296388 w 5763816"/>
                <a:gd name="T77" fmla="*/ 476274 h 13291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763816" h="1329147">
                  <a:moveTo>
                    <a:pt x="487949" y="784099"/>
                  </a:moveTo>
                  <a:lnTo>
                    <a:pt x="765845" y="769646"/>
                  </a:lnTo>
                  <a:lnTo>
                    <a:pt x="1068810" y="962843"/>
                  </a:lnTo>
                  <a:lnTo>
                    <a:pt x="1427612" y="1014546"/>
                  </a:lnTo>
                  <a:lnTo>
                    <a:pt x="1766337" y="1116511"/>
                  </a:lnTo>
                  <a:lnTo>
                    <a:pt x="2147709" y="1210598"/>
                  </a:lnTo>
                  <a:lnTo>
                    <a:pt x="2532837" y="1085149"/>
                  </a:lnTo>
                  <a:lnTo>
                    <a:pt x="2888482" y="1172334"/>
                  </a:lnTo>
                  <a:lnTo>
                    <a:pt x="3407227" y="1210598"/>
                  </a:lnTo>
                  <a:lnTo>
                    <a:pt x="3755358" y="1186137"/>
                  </a:lnTo>
                  <a:lnTo>
                    <a:pt x="4161190" y="1248862"/>
                  </a:lnTo>
                  <a:lnTo>
                    <a:pt x="4513078" y="1264543"/>
                  </a:lnTo>
                  <a:lnTo>
                    <a:pt x="4885585" y="1303380"/>
                  </a:lnTo>
                  <a:lnTo>
                    <a:pt x="5230656" y="1329147"/>
                  </a:lnTo>
                  <a:lnTo>
                    <a:pt x="5542401" y="1313464"/>
                  </a:lnTo>
                  <a:lnTo>
                    <a:pt x="5763816" y="1163554"/>
                  </a:lnTo>
                  <a:lnTo>
                    <a:pt x="5521698" y="1022424"/>
                  </a:lnTo>
                  <a:lnTo>
                    <a:pt x="5286480" y="1100830"/>
                  </a:lnTo>
                  <a:lnTo>
                    <a:pt x="5084503" y="1038105"/>
                  </a:lnTo>
                  <a:lnTo>
                    <a:pt x="4755198" y="1022424"/>
                  </a:lnTo>
                  <a:lnTo>
                    <a:pt x="4461013" y="937116"/>
                  </a:lnTo>
                  <a:lnTo>
                    <a:pt x="3905270" y="905754"/>
                  </a:lnTo>
                  <a:lnTo>
                    <a:pt x="3530800" y="811667"/>
                  </a:lnTo>
                  <a:lnTo>
                    <a:pt x="2820123" y="811667"/>
                  </a:lnTo>
                  <a:lnTo>
                    <a:pt x="2463213" y="844908"/>
                  </a:lnTo>
                  <a:lnTo>
                    <a:pt x="2262502" y="647953"/>
                  </a:lnTo>
                  <a:lnTo>
                    <a:pt x="2165270" y="398933"/>
                  </a:lnTo>
                  <a:lnTo>
                    <a:pt x="1877986" y="188176"/>
                  </a:lnTo>
                  <a:lnTo>
                    <a:pt x="1463374" y="228318"/>
                  </a:lnTo>
                  <a:lnTo>
                    <a:pt x="1346704" y="0"/>
                  </a:lnTo>
                  <a:lnTo>
                    <a:pt x="999839" y="148032"/>
                  </a:lnTo>
                  <a:lnTo>
                    <a:pt x="1322243" y="280381"/>
                  </a:lnTo>
                  <a:lnTo>
                    <a:pt x="1418208" y="524379"/>
                  </a:lnTo>
                  <a:lnTo>
                    <a:pt x="963454" y="320523"/>
                  </a:lnTo>
                  <a:lnTo>
                    <a:pt x="676170" y="320523"/>
                  </a:lnTo>
                  <a:lnTo>
                    <a:pt x="449732" y="445971"/>
                  </a:lnTo>
                  <a:lnTo>
                    <a:pt x="0" y="468554"/>
                  </a:lnTo>
                  <a:lnTo>
                    <a:pt x="369447" y="616586"/>
                  </a:lnTo>
                  <a:lnTo>
                    <a:pt x="487949" y="784099"/>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15" name="任意多边形 70">
              <a:extLst>
                <a:ext uri="{FF2B5EF4-FFF2-40B4-BE49-F238E27FC236}">
                  <a16:creationId xmlns:a16="http://schemas.microsoft.com/office/drawing/2014/main" id="{83A74F17-6DD5-5A43-B2F0-98420C2EF1A0}"/>
                </a:ext>
              </a:extLst>
            </p:cNvPr>
            <p:cNvSpPr>
              <a:spLocks/>
            </p:cNvSpPr>
            <p:nvPr/>
          </p:nvSpPr>
          <p:spPr bwMode="auto">
            <a:xfrm>
              <a:off x="5422066" y="4236078"/>
              <a:ext cx="255466" cy="231673"/>
            </a:xfrm>
            <a:custGeom>
              <a:avLst/>
              <a:gdLst>
                <a:gd name="T0" fmla="*/ 453033 w 2658257"/>
                <a:gd name="T1" fmla="*/ 0 h 2421351"/>
                <a:gd name="T2" fmla="*/ 351435 w 2658257"/>
                <a:gd name="T3" fmla="*/ 124105 h 2421351"/>
                <a:gd name="T4" fmla="*/ 162075 w 2658257"/>
                <a:gd name="T5" fmla="*/ 181255 h 2421351"/>
                <a:gd name="T6" fmla="*/ 28725 w 2658257"/>
                <a:gd name="T7" fmla="*/ 86005 h 2421351"/>
                <a:gd name="T8" fmla="*/ 6723 w 2658257"/>
                <a:gd name="T9" fmla="*/ 177733 h 2421351"/>
                <a:gd name="T10" fmla="*/ 158453 w 2658257"/>
                <a:gd name="T11" fmla="*/ 270030 h 2421351"/>
                <a:gd name="T12" fmla="*/ 241227 w 2658257"/>
                <a:gd name="T13" fmla="*/ 457580 h 2421351"/>
                <a:gd name="T14" fmla="*/ 122165 w 2658257"/>
                <a:gd name="T15" fmla="*/ 444532 h 2421351"/>
                <a:gd name="T16" fmla="*/ 0 w 2658257"/>
                <a:gd name="T17" fmla="*/ 513065 h 2421351"/>
                <a:gd name="T18" fmla="*/ 156171 w 2658257"/>
                <a:gd name="T19" fmla="*/ 730863 h 2421351"/>
                <a:gd name="T20" fmla="*/ 278856 w 2658257"/>
                <a:gd name="T21" fmla="*/ 872979 h 2421351"/>
                <a:gd name="T22" fmla="*/ 321148 w 2658257"/>
                <a:gd name="T23" fmla="*/ 713723 h 2421351"/>
                <a:gd name="T24" fmla="*/ 351627 w 2658257"/>
                <a:gd name="T25" fmla="*/ 751059 h 2421351"/>
                <a:gd name="T26" fmla="*/ 359247 w 2658257"/>
                <a:gd name="T27" fmla="*/ 854311 h 2421351"/>
                <a:gd name="T28" fmla="*/ 435447 w 2658257"/>
                <a:gd name="T29" fmla="*/ 949179 h 2421351"/>
                <a:gd name="T30" fmla="*/ 576799 w 2658257"/>
                <a:gd name="T31" fmla="*/ 927083 h 2421351"/>
                <a:gd name="T32" fmla="*/ 603852 w 2658257"/>
                <a:gd name="T33" fmla="*/ 968610 h 2421351"/>
                <a:gd name="T34" fmla="*/ 504791 w 2658257"/>
                <a:gd name="T35" fmla="*/ 1037191 h 2421351"/>
                <a:gd name="T36" fmla="*/ 626711 w 2658257"/>
                <a:gd name="T37" fmla="*/ 1240267 h 2421351"/>
                <a:gd name="T38" fmla="*/ 793212 w 2658257"/>
                <a:gd name="T39" fmla="*/ 1423690 h 2421351"/>
                <a:gd name="T40" fmla="*/ 1005440 w 2658257"/>
                <a:gd name="T41" fmla="*/ 1470766 h 2421351"/>
                <a:gd name="T42" fmla="*/ 1268711 w 2658257"/>
                <a:gd name="T43" fmla="*/ 1379327 h 2421351"/>
                <a:gd name="T44" fmla="*/ 1437880 w 2658257"/>
                <a:gd name="T45" fmla="*/ 1306555 h 2421351"/>
                <a:gd name="T46" fmla="*/ 1614667 w 2658257"/>
                <a:gd name="T47" fmla="*/ 1233783 h 2421351"/>
                <a:gd name="T48" fmla="*/ 1355924 w 2658257"/>
                <a:gd name="T49" fmla="*/ 566622 h 2421351"/>
                <a:gd name="T50" fmla="*/ 888083 w 2658257"/>
                <a:gd name="T51" fmla="*/ 277463 h 2421351"/>
                <a:gd name="T52" fmla="*/ 612235 w 2658257"/>
                <a:gd name="T53" fmla="*/ 97247 h 2421351"/>
                <a:gd name="T54" fmla="*/ 453033 w 2658257"/>
                <a:gd name="T55" fmla="*/ 0 h 24213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58257" h="2421351">
                  <a:moveTo>
                    <a:pt x="745837" y="0"/>
                  </a:moveTo>
                  <a:lnTo>
                    <a:pt x="578574" y="204317"/>
                  </a:lnTo>
                  <a:lnTo>
                    <a:pt x="266827" y="298404"/>
                  </a:lnTo>
                  <a:lnTo>
                    <a:pt x="47290" y="141592"/>
                  </a:lnTo>
                  <a:lnTo>
                    <a:pt x="11068" y="292606"/>
                  </a:lnTo>
                  <a:lnTo>
                    <a:pt x="260864" y="444556"/>
                  </a:lnTo>
                  <a:lnTo>
                    <a:pt x="397136" y="753322"/>
                  </a:lnTo>
                  <a:lnTo>
                    <a:pt x="201123" y="731842"/>
                  </a:lnTo>
                  <a:lnTo>
                    <a:pt x="0" y="844668"/>
                  </a:lnTo>
                  <a:lnTo>
                    <a:pt x="257108" y="1203233"/>
                  </a:lnTo>
                  <a:lnTo>
                    <a:pt x="459085" y="1437202"/>
                  </a:lnTo>
                  <a:lnTo>
                    <a:pt x="528711" y="1175015"/>
                  </a:lnTo>
                  <a:lnTo>
                    <a:pt x="578890" y="1236482"/>
                  </a:lnTo>
                  <a:lnTo>
                    <a:pt x="591435" y="1406468"/>
                  </a:lnTo>
                  <a:lnTo>
                    <a:pt x="716885" y="1562651"/>
                  </a:lnTo>
                  <a:lnTo>
                    <a:pt x="949595" y="1526274"/>
                  </a:lnTo>
                  <a:lnTo>
                    <a:pt x="994132" y="1594642"/>
                  </a:lnTo>
                  <a:lnTo>
                    <a:pt x="831047" y="1707547"/>
                  </a:lnTo>
                  <a:lnTo>
                    <a:pt x="1031766" y="2041875"/>
                  </a:lnTo>
                  <a:lnTo>
                    <a:pt x="1305879" y="2343849"/>
                  </a:lnTo>
                  <a:lnTo>
                    <a:pt x="1655274" y="2421351"/>
                  </a:lnTo>
                  <a:lnTo>
                    <a:pt x="2088703" y="2270812"/>
                  </a:lnTo>
                  <a:lnTo>
                    <a:pt x="2367208" y="2151006"/>
                  </a:lnTo>
                  <a:lnTo>
                    <a:pt x="2658257" y="2031200"/>
                  </a:lnTo>
                  <a:lnTo>
                    <a:pt x="2232282" y="932841"/>
                  </a:lnTo>
                  <a:lnTo>
                    <a:pt x="1462068" y="456792"/>
                  </a:lnTo>
                  <a:lnTo>
                    <a:pt x="1007934" y="160099"/>
                  </a:lnTo>
                  <a:lnTo>
                    <a:pt x="745837" y="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16" name="任意多边形 71">
              <a:extLst>
                <a:ext uri="{FF2B5EF4-FFF2-40B4-BE49-F238E27FC236}">
                  <a16:creationId xmlns:a16="http://schemas.microsoft.com/office/drawing/2014/main" id="{AB527450-91CA-BE42-BBB5-9DF32881775D}"/>
                </a:ext>
              </a:extLst>
            </p:cNvPr>
            <p:cNvSpPr>
              <a:spLocks/>
            </p:cNvSpPr>
            <p:nvPr/>
          </p:nvSpPr>
          <p:spPr bwMode="auto">
            <a:xfrm>
              <a:off x="4547971" y="4331251"/>
              <a:ext cx="131490" cy="66371"/>
            </a:xfrm>
            <a:custGeom>
              <a:avLst/>
              <a:gdLst>
                <a:gd name="T0" fmla="*/ 0 w 1365940"/>
                <a:gd name="T1" fmla="*/ 145309 h 689768"/>
                <a:gd name="T2" fmla="*/ 89183 w 1365940"/>
                <a:gd name="T3" fmla="*/ 253536 h 689768"/>
                <a:gd name="T4" fmla="*/ 91730 w 1365940"/>
                <a:gd name="T5" fmla="*/ 418976 h 689768"/>
                <a:gd name="T6" fmla="*/ 320330 w 1365940"/>
                <a:gd name="T7" fmla="*/ 397768 h 689768"/>
                <a:gd name="T8" fmla="*/ 481114 w 1365940"/>
                <a:gd name="T9" fmla="*/ 368176 h 689768"/>
                <a:gd name="T10" fmla="*/ 663106 w 1365940"/>
                <a:gd name="T11" fmla="*/ 304676 h 689768"/>
                <a:gd name="T12" fmla="*/ 829693 w 1365940"/>
                <a:gd name="T13" fmla="*/ 130528 h 689768"/>
                <a:gd name="T14" fmla="*/ 743249 w 1365940"/>
                <a:gd name="T15" fmla="*/ 4192 h 689768"/>
                <a:gd name="T16" fmla="*/ 590849 w 1365940"/>
                <a:gd name="T17" fmla="*/ 101600 h 689768"/>
                <a:gd name="T18" fmla="*/ 531665 w 1365940"/>
                <a:gd name="T19" fmla="*/ 0 h 689768"/>
                <a:gd name="T20" fmla="*/ 180381 w 1365940"/>
                <a:gd name="T21" fmla="*/ 4192 h 689768"/>
                <a:gd name="T22" fmla="*/ 0 w 1365940"/>
                <a:gd name="T23" fmla="*/ 145309 h 689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5940" h="689768">
                  <a:moveTo>
                    <a:pt x="0" y="239225"/>
                  </a:moveTo>
                  <a:lnTo>
                    <a:pt x="146824" y="417401"/>
                  </a:lnTo>
                  <a:cubicBezTo>
                    <a:pt x="148222" y="508190"/>
                    <a:pt x="149619" y="598979"/>
                    <a:pt x="151017" y="689768"/>
                  </a:cubicBezTo>
                  <a:lnTo>
                    <a:pt x="527366" y="654853"/>
                  </a:lnTo>
                  <a:lnTo>
                    <a:pt x="792067" y="606135"/>
                  </a:lnTo>
                  <a:lnTo>
                    <a:pt x="1091685" y="501594"/>
                  </a:lnTo>
                  <a:lnTo>
                    <a:pt x="1365940" y="214891"/>
                  </a:lnTo>
                  <a:lnTo>
                    <a:pt x="1223626" y="6901"/>
                  </a:lnTo>
                  <a:lnTo>
                    <a:pt x="972726" y="167266"/>
                  </a:lnTo>
                  <a:lnTo>
                    <a:pt x="875291" y="0"/>
                  </a:lnTo>
                  <a:lnTo>
                    <a:pt x="296965" y="6901"/>
                  </a:lnTo>
                  <a:lnTo>
                    <a:pt x="0" y="239225"/>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17" name="任意多边形 73">
              <a:extLst>
                <a:ext uri="{FF2B5EF4-FFF2-40B4-BE49-F238E27FC236}">
                  <a16:creationId xmlns:a16="http://schemas.microsoft.com/office/drawing/2014/main" id="{E7994DFB-F284-B449-9A02-8F9B7A1BCA36}"/>
                </a:ext>
              </a:extLst>
            </p:cNvPr>
            <p:cNvSpPr>
              <a:spLocks/>
            </p:cNvSpPr>
            <p:nvPr/>
          </p:nvSpPr>
          <p:spPr bwMode="auto">
            <a:xfrm>
              <a:off x="4934927" y="4411398"/>
              <a:ext cx="386956" cy="97678"/>
            </a:xfrm>
            <a:custGeom>
              <a:avLst/>
              <a:gdLst>
                <a:gd name="T0" fmla="*/ 194542 w 4036723"/>
                <a:gd name="T1" fmla="*/ 0 h 1011716"/>
                <a:gd name="T2" fmla="*/ 0 w 4036723"/>
                <a:gd name="T3" fmla="*/ 91030 h 1011716"/>
                <a:gd name="T4" fmla="*/ 147067 w 4036723"/>
                <a:gd name="T5" fmla="*/ 161898 h 1011716"/>
                <a:gd name="T6" fmla="*/ 318517 w 4036723"/>
                <a:gd name="T7" fmla="*/ 247622 h 1011716"/>
                <a:gd name="T8" fmla="*/ 202875 w 4036723"/>
                <a:gd name="T9" fmla="*/ 244622 h 1011716"/>
                <a:gd name="T10" fmla="*/ 47625 w 4036723"/>
                <a:gd name="T11" fmla="*/ 318490 h 1011716"/>
                <a:gd name="T12" fmla="*/ 108083 w 4036723"/>
                <a:gd name="T13" fmla="*/ 482876 h 1011716"/>
                <a:gd name="T14" fmla="*/ 296045 w 4036723"/>
                <a:gd name="T15" fmla="*/ 443083 h 1011716"/>
                <a:gd name="T16" fmla="*/ 481981 w 4036723"/>
                <a:gd name="T17" fmla="*/ 500233 h 1011716"/>
                <a:gd name="T18" fmla="*/ 747540 w 4036723"/>
                <a:gd name="T19" fmla="*/ 528808 h 1011716"/>
                <a:gd name="T20" fmla="*/ 965474 w 4036723"/>
                <a:gd name="T21" fmla="*/ 494899 h 1011716"/>
                <a:gd name="T22" fmla="*/ 978050 w 4036723"/>
                <a:gd name="T23" fmla="*/ 614532 h 1011716"/>
                <a:gd name="T24" fmla="*/ 1282850 w 4036723"/>
                <a:gd name="T25" fmla="*/ 532999 h 1011716"/>
                <a:gd name="T26" fmla="*/ 1434109 w 4036723"/>
                <a:gd name="T27" fmla="*/ 409174 h 1011716"/>
                <a:gd name="T28" fmla="*/ 1703860 w 4036723"/>
                <a:gd name="T29" fmla="*/ 414507 h 1011716"/>
                <a:gd name="T30" fmla="*/ 1955703 w 4036723"/>
                <a:gd name="T31" fmla="*/ 509757 h 1011716"/>
                <a:gd name="T32" fmla="*/ 2196879 w 4036723"/>
                <a:gd name="T33" fmla="*/ 547857 h 1011716"/>
                <a:gd name="T34" fmla="*/ 2451969 w 4036723"/>
                <a:gd name="T35" fmla="*/ 458295 h 1011716"/>
                <a:gd name="T36" fmla="*/ 2276501 w 4036723"/>
                <a:gd name="T37" fmla="*/ 335256 h 1011716"/>
                <a:gd name="T38" fmla="*/ 2190777 w 4036723"/>
                <a:gd name="T39" fmla="*/ 226289 h 1011716"/>
                <a:gd name="T40" fmla="*/ 1989610 w 4036723"/>
                <a:gd name="T41" fmla="*/ 131039 h 1011716"/>
                <a:gd name="T42" fmla="*/ 1791867 w 4036723"/>
                <a:gd name="T43" fmla="*/ 126847 h 1011716"/>
                <a:gd name="T44" fmla="*/ 1494310 w 4036723"/>
                <a:gd name="T45" fmla="*/ 91799 h 1011716"/>
                <a:gd name="T46" fmla="*/ 1310285 w 4036723"/>
                <a:gd name="T47" fmla="*/ 148949 h 1011716"/>
                <a:gd name="T48" fmla="*/ 1059584 w 4036723"/>
                <a:gd name="T49" fmla="*/ 206099 h 1011716"/>
                <a:gd name="T50" fmla="*/ 808882 w 4036723"/>
                <a:gd name="T51" fmla="*/ 211432 h 1011716"/>
                <a:gd name="T52" fmla="*/ 629048 w 4036723"/>
                <a:gd name="T53" fmla="*/ 116182 h 1011716"/>
                <a:gd name="T54" fmla="*/ 439689 w 4036723"/>
                <a:gd name="T55" fmla="*/ 45315 h 1011716"/>
                <a:gd name="T56" fmla="*/ 194542 w 4036723"/>
                <a:gd name="T57" fmla="*/ 0 h 10117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036723" h="1011716">
                  <a:moveTo>
                    <a:pt x="320278" y="0"/>
                  </a:moveTo>
                  <a:lnTo>
                    <a:pt x="0" y="149865"/>
                  </a:lnTo>
                  <a:lnTo>
                    <a:pt x="242119" y="266536"/>
                  </a:lnTo>
                  <a:lnTo>
                    <a:pt x="524381" y="407665"/>
                  </a:lnTo>
                  <a:lnTo>
                    <a:pt x="333997" y="402726"/>
                  </a:lnTo>
                  <a:lnTo>
                    <a:pt x="78406" y="524336"/>
                  </a:lnTo>
                  <a:lnTo>
                    <a:pt x="177939" y="794968"/>
                  </a:lnTo>
                  <a:lnTo>
                    <a:pt x="487385" y="729456"/>
                  </a:lnTo>
                  <a:lnTo>
                    <a:pt x="793495" y="823543"/>
                  </a:lnTo>
                  <a:lnTo>
                    <a:pt x="1230689" y="870587"/>
                  </a:lnTo>
                  <a:lnTo>
                    <a:pt x="1589478" y="814762"/>
                  </a:lnTo>
                  <a:lnTo>
                    <a:pt x="1610182" y="1011716"/>
                  </a:lnTo>
                  <a:lnTo>
                    <a:pt x="2111981" y="877487"/>
                  </a:lnTo>
                  <a:lnTo>
                    <a:pt x="2361001" y="673631"/>
                  </a:lnTo>
                  <a:lnTo>
                    <a:pt x="2805097" y="682411"/>
                  </a:lnTo>
                  <a:lnTo>
                    <a:pt x="3219710" y="839223"/>
                  </a:lnTo>
                  <a:lnTo>
                    <a:pt x="3616762" y="901948"/>
                  </a:lnTo>
                  <a:lnTo>
                    <a:pt x="4036723" y="754500"/>
                  </a:lnTo>
                  <a:lnTo>
                    <a:pt x="3747847" y="551938"/>
                  </a:lnTo>
                  <a:lnTo>
                    <a:pt x="3606716" y="372544"/>
                  </a:lnTo>
                  <a:lnTo>
                    <a:pt x="3275533" y="215732"/>
                  </a:lnTo>
                  <a:lnTo>
                    <a:pt x="2949985" y="208831"/>
                  </a:lnTo>
                  <a:lnTo>
                    <a:pt x="2460111" y="151130"/>
                  </a:lnTo>
                  <a:lnTo>
                    <a:pt x="2157146" y="245218"/>
                  </a:lnTo>
                  <a:lnTo>
                    <a:pt x="1744412" y="339305"/>
                  </a:lnTo>
                  <a:lnTo>
                    <a:pt x="1331678" y="348085"/>
                  </a:lnTo>
                  <a:lnTo>
                    <a:pt x="1035614" y="191273"/>
                  </a:lnTo>
                  <a:lnTo>
                    <a:pt x="723868" y="74603"/>
                  </a:lnTo>
                  <a:lnTo>
                    <a:pt x="320278" y="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18" name="任意多边形 74">
              <a:extLst>
                <a:ext uri="{FF2B5EF4-FFF2-40B4-BE49-F238E27FC236}">
                  <a16:creationId xmlns:a16="http://schemas.microsoft.com/office/drawing/2014/main" id="{270A85C9-AB18-5E41-B594-5524A892BB09}"/>
                </a:ext>
              </a:extLst>
            </p:cNvPr>
            <p:cNvSpPr>
              <a:spLocks/>
            </p:cNvSpPr>
            <p:nvPr/>
          </p:nvSpPr>
          <p:spPr bwMode="auto">
            <a:xfrm>
              <a:off x="5400777" y="4592979"/>
              <a:ext cx="294287" cy="112706"/>
            </a:xfrm>
            <a:custGeom>
              <a:avLst/>
              <a:gdLst>
                <a:gd name="T0" fmla="*/ 128750 w 3061696"/>
                <a:gd name="T1" fmla="*/ 59634 h 1181983"/>
                <a:gd name="T2" fmla="*/ 0 w 3061696"/>
                <a:gd name="T3" fmla="*/ 165705 h 1181983"/>
                <a:gd name="T4" fmla="*/ 259894 w 3061696"/>
                <a:gd name="T5" fmla="*/ 236984 h 1181983"/>
                <a:gd name="T6" fmla="*/ 453445 w 3061696"/>
                <a:gd name="T7" fmla="*/ 256034 h 1181983"/>
                <a:gd name="T8" fmla="*/ 610037 w 3061696"/>
                <a:gd name="T9" fmla="*/ 360809 h 1181983"/>
                <a:gd name="T10" fmla="*/ 785679 w 3061696"/>
                <a:gd name="T11" fmla="*/ 340618 h 1181983"/>
                <a:gd name="T12" fmla="*/ 869122 w 3061696"/>
                <a:gd name="T13" fmla="*/ 416818 h 1181983"/>
                <a:gd name="T14" fmla="*/ 1078672 w 3061696"/>
                <a:gd name="T15" fmla="*/ 459110 h 1181983"/>
                <a:gd name="T16" fmla="*/ 1319476 w 3061696"/>
                <a:gd name="T17" fmla="*/ 506735 h 1181983"/>
                <a:gd name="T18" fmla="*/ 1509976 w 3061696"/>
                <a:gd name="T19" fmla="*/ 592460 h 1181983"/>
                <a:gd name="T20" fmla="*/ 1800958 w 3061696"/>
                <a:gd name="T21" fmla="*/ 717955 h 1181983"/>
                <a:gd name="T22" fmla="*/ 1859722 w 3061696"/>
                <a:gd name="T23" fmla="*/ 612651 h 1181983"/>
                <a:gd name="T24" fmla="*/ 1706950 w 3061696"/>
                <a:gd name="T25" fmla="*/ 482352 h 1181983"/>
                <a:gd name="T26" fmla="*/ 1459300 w 3061696"/>
                <a:gd name="T27" fmla="*/ 421010 h 1181983"/>
                <a:gd name="T28" fmla="*/ 1189549 w 3061696"/>
                <a:gd name="T29" fmla="*/ 287660 h 1181983"/>
                <a:gd name="T30" fmla="*/ 752912 w 3061696"/>
                <a:gd name="T31" fmla="*/ 175642 h 1181983"/>
                <a:gd name="T32" fmla="*/ 424870 w 3061696"/>
                <a:gd name="T33" fmla="*/ 123825 h 1181983"/>
                <a:gd name="T34" fmla="*/ 259894 w 3061696"/>
                <a:gd name="T35" fmla="*/ 0 h 1181983"/>
                <a:gd name="T36" fmla="*/ 128750 w 3061696"/>
                <a:gd name="T37" fmla="*/ 59634 h 11819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61696" h="1181983">
                  <a:moveTo>
                    <a:pt x="211964" y="98177"/>
                  </a:moveTo>
                  <a:lnTo>
                    <a:pt x="0" y="272803"/>
                  </a:lnTo>
                  <a:lnTo>
                    <a:pt x="427869" y="390151"/>
                  </a:lnTo>
                  <a:lnTo>
                    <a:pt x="746515" y="421514"/>
                  </a:lnTo>
                  <a:lnTo>
                    <a:pt x="1004316" y="594007"/>
                  </a:lnTo>
                  <a:lnTo>
                    <a:pt x="1293479" y="560766"/>
                  </a:lnTo>
                  <a:lnTo>
                    <a:pt x="1430852" y="686216"/>
                  </a:lnTo>
                  <a:lnTo>
                    <a:pt x="1775839" y="755842"/>
                  </a:lnTo>
                  <a:lnTo>
                    <a:pt x="2172279" y="834248"/>
                  </a:lnTo>
                  <a:lnTo>
                    <a:pt x="2485903" y="975378"/>
                  </a:lnTo>
                  <a:lnTo>
                    <a:pt x="2964952" y="1181983"/>
                  </a:lnTo>
                  <a:lnTo>
                    <a:pt x="3061696" y="1008619"/>
                  </a:lnTo>
                  <a:lnTo>
                    <a:pt x="2810185" y="794105"/>
                  </a:lnTo>
                  <a:lnTo>
                    <a:pt x="2402474" y="693117"/>
                  </a:lnTo>
                  <a:lnTo>
                    <a:pt x="1958377" y="473580"/>
                  </a:lnTo>
                  <a:lnTo>
                    <a:pt x="1239533" y="289163"/>
                  </a:lnTo>
                  <a:lnTo>
                    <a:pt x="699472" y="203855"/>
                  </a:lnTo>
                  <a:lnTo>
                    <a:pt x="427869" y="0"/>
                  </a:lnTo>
                  <a:lnTo>
                    <a:pt x="211964" y="98177"/>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19" name="任意多边形 75">
              <a:extLst>
                <a:ext uri="{FF2B5EF4-FFF2-40B4-BE49-F238E27FC236}">
                  <a16:creationId xmlns:a16="http://schemas.microsoft.com/office/drawing/2014/main" id="{8ABE4F04-C40B-3A43-A928-0BD278361F53}"/>
                </a:ext>
              </a:extLst>
            </p:cNvPr>
            <p:cNvSpPr>
              <a:spLocks/>
            </p:cNvSpPr>
            <p:nvPr/>
          </p:nvSpPr>
          <p:spPr bwMode="auto">
            <a:xfrm>
              <a:off x="5186636" y="4357549"/>
              <a:ext cx="827760" cy="415759"/>
            </a:xfrm>
            <a:custGeom>
              <a:avLst/>
              <a:gdLst>
                <a:gd name="T0" fmla="*/ 0 w 8640382"/>
                <a:gd name="T1" fmla="*/ 0 h 4348212"/>
                <a:gd name="T2" fmla="*/ 108574 w 8640382"/>
                <a:gd name="T3" fmla="*/ 161597 h 4348212"/>
                <a:gd name="T4" fmla="*/ 75807 w 8640382"/>
                <a:gd name="T5" fmla="*/ 294947 h 4348212"/>
                <a:gd name="T6" fmla="*/ 255641 w 8640382"/>
                <a:gd name="T7" fmla="*/ 394389 h 4348212"/>
                <a:gd name="T8" fmla="*/ 612258 w 8640382"/>
                <a:gd name="T9" fmla="*/ 465256 h 4348212"/>
                <a:gd name="T10" fmla="*/ 868871 w 8640382"/>
                <a:gd name="T11" fmla="*/ 427589 h 4348212"/>
                <a:gd name="T12" fmla="*/ 1144988 w 8640382"/>
                <a:gd name="T13" fmla="*/ 570926 h 4348212"/>
                <a:gd name="T14" fmla="*/ 1360639 w 8640382"/>
                <a:gd name="T15" fmla="*/ 732851 h 4348212"/>
                <a:gd name="T16" fmla="*/ 1510757 w 8640382"/>
                <a:gd name="T17" fmla="*/ 841819 h 4348212"/>
                <a:gd name="T18" fmla="*/ 1681066 w 8640382"/>
                <a:gd name="T19" fmla="*/ 859727 h 4348212"/>
                <a:gd name="T20" fmla="*/ 1810991 w 8640382"/>
                <a:gd name="T21" fmla="*/ 882969 h 4348212"/>
                <a:gd name="T22" fmla="*/ 1918820 w 8640382"/>
                <a:gd name="T23" fmla="*/ 948503 h 4348212"/>
                <a:gd name="T24" fmla="*/ 1924550 w 8640382"/>
                <a:gd name="T25" fmla="*/ 1119954 h 4348212"/>
                <a:gd name="T26" fmla="*/ 2260976 w 8640382"/>
                <a:gd name="T27" fmla="*/ 1204538 h 4348212"/>
                <a:gd name="T28" fmla="*/ 2521100 w 8640382"/>
                <a:gd name="T29" fmla="*/ 1334226 h 4348212"/>
                <a:gd name="T30" fmla="*/ 2796558 w 8640382"/>
                <a:gd name="T31" fmla="*/ 1469200 h 4348212"/>
                <a:gd name="T32" fmla="*/ 3264052 w 8640382"/>
                <a:gd name="T33" fmla="*/ 1671135 h 4348212"/>
                <a:gd name="T34" fmla="*/ 3238528 w 8640382"/>
                <a:gd name="T35" fmla="*/ 1541977 h 4348212"/>
                <a:gd name="T36" fmla="*/ 3511703 w 8640382"/>
                <a:gd name="T37" fmla="*/ 1547310 h 4348212"/>
                <a:gd name="T38" fmla="*/ 3749829 w 8640382"/>
                <a:gd name="T39" fmla="*/ 1627701 h 4348212"/>
                <a:gd name="T40" fmla="*/ 3799363 w 8640382"/>
                <a:gd name="T41" fmla="*/ 1798011 h 4348212"/>
                <a:gd name="T42" fmla="*/ 4097689 w 8640382"/>
                <a:gd name="T43" fmla="*/ 2006420 h 4348212"/>
                <a:gd name="T44" fmla="*/ 4492407 w 8640382"/>
                <a:gd name="T45" fmla="*/ 2220161 h 4348212"/>
                <a:gd name="T46" fmla="*/ 4634141 w 8640382"/>
                <a:gd name="T47" fmla="*/ 2348179 h 4348212"/>
                <a:gd name="T48" fmla="*/ 4812833 w 8640382"/>
                <a:gd name="T49" fmla="*/ 2547062 h 4348212"/>
                <a:gd name="T50" fmla="*/ 5152312 w 8640382"/>
                <a:gd name="T51" fmla="*/ 2641172 h 4348212"/>
                <a:gd name="T52" fmla="*/ 5248303 w 8640382"/>
                <a:gd name="T53" fmla="*/ 2531436 h 4348212"/>
                <a:gd name="T54" fmla="*/ 5064303 w 8640382"/>
                <a:gd name="T55" fmla="*/ 2336372 h 4348212"/>
                <a:gd name="T56" fmla="*/ 4862343 w 8640382"/>
                <a:gd name="T57" fmla="*/ 2269300 h 4348212"/>
                <a:gd name="T58" fmla="*/ 4823128 w 8640382"/>
                <a:gd name="T59" fmla="*/ 2085671 h 4348212"/>
                <a:gd name="T60" fmla="*/ 4666536 w 8640382"/>
                <a:gd name="T61" fmla="*/ 1961845 h 4348212"/>
                <a:gd name="T62" fmla="*/ 4504611 w 8640382"/>
                <a:gd name="T63" fmla="*/ 1809446 h 4348212"/>
                <a:gd name="T64" fmla="*/ 4381925 w 8640382"/>
                <a:gd name="T65" fmla="*/ 1782012 h 4348212"/>
                <a:gd name="T66" fmla="*/ 4272960 w 8640382"/>
                <a:gd name="T67" fmla="*/ 1678378 h 4348212"/>
                <a:gd name="T68" fmla="*/ 4055026 w 8640382"/>
                <a:gd name="T69" fmla="*/ 1468828 h 4348212"/>
                <a:gd name="T70" fmla="*/ 3854999 w 8640382"/>
                <a:gd name="T71" fmla="*/ 1421203 h 4348212"/>
                <a:gd name="T72" fmla="*/ 3860332 w 8640382"/>
                <a:gd name="T73" fmla="*/ 1327094 h 4348212"/>
                <a:gd name="T74" fmla="*/ 3734597 w 8640382"/>
                <a:gd name="T75" fmla="*/ 1145350 h 4348212"/>
                <a:gd name="T76" fmla="*/ 3700689 w 8640382"/>
                <a:gd name="T77" fmla="*/ 944184 h 4348212"/>
                <a:gd name="T78" fmla="*/ 3519716 w 8640382"/>
                <a:gd name="T79" fmla="*/ 838268 h 4348212"/>
                <a:gd name="T80" fmla="*/ 3372648 w 8640382"/>
                <a:gd name="T81" fmla="*/ 957901 h 4348212"/>
                <a:gd name="T82" fmla="*/ 3264822 w 8640382"/>
                <a:gd name="T83" fmla="*/ 839409 h 4348212"/>
                <a:gd name="T84" fmla="*/ 2958111 w 8640382"/>
                <a:gd name="T85" fmla="*/ 754825 h 4348212"/>
                <a:gd name="T86" fmla="*/ 2870478 w 8640382"/>
                <a:gd name="T87" fmla="*/ 907225 h 4348212"/>
                <a:gd name="T88" fmla="*/ 2793606 w 8640382"/>
                <a:gd name="T89" fmla="*/ 1053280 h 4348212"/>
                <a:gd name="T90" fmla="*/ 2561583 w 8640382"/>
                <a:gd name="T91" fmla="*/ 895546 h 4348212"/>
                <a:gd name="T92" fmla="*/ 2456561 w 8640382"/>
                <a:gd name="T93" fmla="*/ 841742 h 4348212"/>
                <a:gd name="T94" fmla="*/ 2284491 w 8640382"/>
                <a:gd name="T95" fmla="*/ 867215 h 4348212"/>
                <a:gd name="T96" fmla="*/ 2137425 w 8640382"/>
                <a:gd name="T97" fmla="*/ 872548 h 4348212"/>
                <a:gd name="T98" fmla="*/ 1939407 w 8640382"/>
                <a:gd name="T99" fmla="*/ 763337 h 4348212"/>
                <a:gd name="T100" fmla="*/ 1924823 w 8640382"/>
                <a:gd name="T101" fmla="*/ 616514 h 4348212"/>
                <a:gd name="T102" fmla="*/ 1700513 w 8640382"/>
                <a:gd name="T103" fmla="*/ 573978 h 4348212"/>
                <a:gd name="T104" fmla="*/ 1640904 w 8640382"/>
                <a:gd name="T105" fmla="*/ 464292 h 4348212"/>
                <a:gd name="T106" fmla="*/ 1413598 w 8640382"/>
                <a:gd name="T107" fmla="*/ 344608 h 4348212"/>
                <a:gd name="T108" fmla="*/ 1128766 w 8640382"/>
                <a:gd name="T109" fmla="*/ 261884 h 4348212"/>
                <a:gd name="T110" fmla="*/ 729609 w 8640382"/>
                <a:gd name="T111" fmla="*/ 157404 h 4348212"/>
                <a:gd name="T112" fmla="*/ 365749 w 8640382"/>
                <a:gd name="T113" fmla="*/ 187120 h 4348212"/>
                <a:gd name="T114" fmla="*/ 0 w 8640382"/>
                <a:gd name="T115" fmla="*/ 0 h 4348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640382" h="4348212">
                  <a:moveTo>
                    <a:pt x="0" y="0"/>
                  </a:moveTo>
                  <a:lnTo>
                    <a:pt x="178747" y="266040"/>
                  </a:lnTo>
                  <a:lnTo>
                    <a:pt x="124803" y="485577"/>
                  </a:lnTo>
                  <a:lnTo>
                    <a:pt x="420867" y="649290"/>
                  </a:lnTo>
                  <a:lnTo>
                    <a:pt x="1007972" y="765960"/>
                  </a:lnTo>
                  <a:lnTo>
                    <a:pt x="1430439" y="703948"/>
                  </a:lnTo>
                  <a:lnTo>
                    <a:pt x="1885014" y="939927"/>
                  </a:lnTo>
                  <a:lnTo>
                    <a:pt x="2240044" y="1206507"/>
                  </a:lnTo>
                  <a:lnTo>
                    <a:pt x="2487187" y="1385903"/>
                  </a:lnTo>
                  <a:lnTo>
                    <a:pt x="2767570" y="1415385"/>
                  </a:lnTo>
                  <a:lnTo>
                    <a:pt x="2981469" y="1453649"/>
                  </a:lnTo>
                  <a:lnTo>
                    <a:pt x="3158989" y="1561539"/>
                  </a:lnTo>
                  <a:lnTo>
                    <a:pt x="3168422" y="1843802"/>
                  </a:lnTo>
                  <a:lnTo>
                    <a:pt x="3722287" y="1983054"/>
                  </a:lnTo>
                  <a:lnTo>
                    <a:pt x="4150535" y="2196562"/>
                  </a:lnTo>
                  <a:lnTo>
                    <a:pt x="4604027" y="2418772"/>
                  </a:lnTo>
                  <a:lnTo>
                    <a:pt x="5373671" y="2751222"/>
                  </a:lnTo>
                  <a:lnTo>
                    <a:pt x="5331651" y="2538586"/>
                  </a:lnTo>
                  <a:lnTo>
                    <a:pt x="5781382" y="2547366"/>
                  </a:lnTo>
                  <a:lnTo>
                    <a:pt x="6173412" y="2679717"/>
                  </a:lnTo>
                  <a:lnTo>
                    <a:pt x="6254963" y="2960100"/>
                  </a:lnTo>
                  <a:lnTo>
                    <a:pt x="6746102" y="3303208"/>
                  </a:lnTo>
                  <a:lnTo>
                    <a:pt x="7395933" y="3655095"/>
                  </a:lnTo>
                  <a:lnTo>
                    <a:pt x="7629272" y="3865852"/>
                  </a:lnTo>
                  <a:lnTo>
                    <a:pt x="7923458" y="4193279"/>
                  </a:lnTo>
                  <a:lnTo>
                    <a:pt x="8482345" y="4348212"/>
                  </a:lnTo>
                  <a:lnTo>
                    <a:pt x="8640382" y="4167552"/>
                  </a:lnTo>
                  <a:lnTo>
                    <a:pt x="8337458" y="3846414"/>
                  </a:lnTo>
                  <a:lnTo>
                    <a:pt x="8004967" y="3735992"/>
                  </a:lnTo>
                  <a:lnTo>
                    <a:pt x="7940405" y="3433680"/>
                  </a:lnTo>
                  <a:lnTo>
                    <a:pt x="7682605" y="3229825"/>
                  </a:lnTo>
                  <a:lnTo>
                    <a:pt x="7416024" y="2978926"/>
                  </a:lnTo>
                  <a:lnTo>
                    <a:pt x="7214047" y="2933760"/>
                  </a:lnTo>
                  <a:lnTo>
                    <a:pt x="7034653" y="2763146"/>
                  </a:lnTo>
                  <a:lnTo>
                    <a:pt x="6675864" y="2418160"/>
                  </a:lnTo>
                  <a:lnTo>
                    <a:pt x="6346559" y="2339754"/>
                  </a:lnTo>
                  <a:lnTo>
                    <a:pt x="6355339" y="2184820"/>
                  </a:lnTo>
                  <a:lnTo>
                    <a:pt x="6148339" y="1885612"/>
                  </a:lnTo>
                  <a:lnTo>
                    <a:pt x="6092515" y="1554428"/>
                  </a:lnTo>
                  <a:lnTo>
                    <a:pt x="5794573" y="1380057"/>
                  </a:lnTo>
                  <a:lnTo>
                    <a:pt x="5552454" y="1577011"/>
                  </a:lnTo>
                  <a:lnTo>
                    <a:pt x="5374938" y="1381935"/>
                  </a:lnTo>
                  <a:lnTo>
                    <a:pt x="4869995" y="1242683"/>
                  </a:lnTo>
                  <a:lnTo>
                    <a:pt x="4725720" y="1493582"/>
                  </a:lnTo>
                  <a:lnTo>
                    <a:pt x="4599164" y="1734035"/>
                  </a:lnTo>
                  <a:lnTo>
                    <a:pt x="4217183" y="1474355"/>
                  </a:lnTo>
                  <a:lnTo>
                    <a:pt x="4044282" y="1385776"/>
                  </a:lnTo>
                  <a:lnTo>
                    <a:pt x="3761001" y="1427713"/>
                  </a:lnTo>
                  <a:lnTo>
                    <a:pt x="3518882" y="1436493"/>
                  </a:lnTo>
                  <a:lnTo>
                    <a:pt x="3192883" y="1256696"/>
                  </a:lnTo>
                  <a:lnTo>
                    <a:pt x="3168873" y="1014979"/>
                  </a:lnTo>
                  <a:lnTo>
                    <a:pt x="2799586" y="944951"/>
                  </a:lnTo>
                  <a:lnTo>
                    <a:pt x="2701450" y="764373"/>
                  </a:lnTo>
                  <a:lnTo>
                    <a:pt x="2327232" y="567335"/>
                  </a:lnTo>
                  <a:lnTo>
                    <a:pt x="1858308" y="431145"/>
                  </a:lnTo>
                  <a:lnTo>
                    <a:pt x="1201169" y="259137"/>
                  </a:lnTo>
                  <a:lnTo>
                    <a:pt x="602140" y="308059"/>
                  </a:lnTo>
                  <a:lnTo>
                    <a:pt x="0" y="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0" name="任意多边形 76">
              <a:extLst>
                <a:ext uri="{FF2B5EF4-FFF2-40B4-BE49-F238E27FC236}">
                  <a16:creationId xmlns:a16="http://schemas.microsoft.com/office/drawing/2014/main" id="{40F981D2-86CA-3742-A13B-E7A4BD579BFB}"/>
                </a:ext>
              </a:extLst>
            </p:cNvPr>
            <p:cNvSpPr>
              <a:spLocks/>
            </p:cNvSpPr>
            <p:nvPr/>
          </p:nvSpPr>
          <p:spPr bwMode="auto">
            <a:xfrm>
              <a:off x="5058903" y="4615520"/>
              <a:ext cx="93921" cy="55101"/>
            </a:xfrm>
            <a:custGeom>
              <a:avLst/>
              <a:gdLst>
                <a:gd name="T0" fmla="*/ 0 w 2555427"/>
                <a:gd name="T1" fmla="*/ 110676 h 1497869"/>
                <a:gd name="T2" fmla="*/ 59218 w 2555427"/>
                <a:gd name="T3" fmla="*/ 349466 h 1497869"/>
                <a:gd name="T4" fmla="*/ 255214 w 2555427"/>
                <a:gd name="T5" fmla="*/ 230634 h 1497869"/>
                <a:gd name="T6" fmla="*/ 375740 w 2555427"/>
                <a:gd name="T7" fmla="*/ 321692 h 1497869"/>
                <a:gd name="T8" fmla="*/ 512280 w 2555427"/>
                <a:gd name="T9" fmla="*/ 181866 h 1497869"/>
                <a:gd name="T10" fmla="*/ 596204 w 2555427"/>
                <a:gd name="T11" fmla="*/ 101724 h 1497869"/>
                <a:gd name="T12" fmla="*/ 405456 w 2555427"/>
                <a:gd name="T13" fmla="*/ 91058 h 1497869"/>
                <a:gd name="T14" fmla="*/ 248864 w 2555427"/>
                <a:gd name="T15" fmla="*/ 21208 h 1497869"/>
                <a:gd name="T16" fmla="*/ 60522 w 2555427"/>
                <a:gd name="T17" fmla="*/ 0 h 1497869"/>
                <a:gd name="T18" fmla="*/ 0 w 2555427"/>
                <a:gd name="T19" fmla="*/ 110676 h 14978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55427" h="1497869">
                  <a:moveTo>
                    <a:pt x="0" y="474376"/>
                  </a:moveTo>
                  <a:lnTo>
                    <a:pt x="253818" y="1497869"/>
                  </a:lnTo>
                  <a:lnTo>
                    <a:pt x="1093888" y="988536"/>
                  </a:lnTo>
                  <a:lnTo>
                    <a:pt x="1610482" y="1378825"/>
                  </a:lnTo>
                  <a:lnTo>
                    <a:pt x="2195715" y="779508"/>
                  </a:lnTo>
                  <a:lnTo>
                    <a:pt x="2555427" y="436006"/>
                  </a:lnTo>
                  <a:lnTo>
                    <a:pt x="1737850" y="390290"/>
                  </a:lnTo>
                  <a:lnTo>
                    <a:pt x="1066671" y="90901"/>
                  </a:lnTo>
                  <a:lnTo>
                    <a:pt x="259407" y="0"/>
                  </a:lnTo>
                  <a:lnTo>
                    <a:pt x="0" y="474376"/>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1" name="任意多边形 81">
              <a:extLst>
                <a:ext uri="{FF2B5EF4-FFF2-40B4-BE49-F238E27FC236}">
                  <a16:creationId xmlns:a16="http://schemas.microsoft.com/office/drawing/2014/main" id="{6C36D06B-ED76-9348-B6A2-7F41D147D9FA}"/>
                </a:ext>
              </a:extLst>
            </p:cNvPr>
            <p:cNvSpPr>
              <a:spLocks/>
            </p:cNvSpPr>
            <p:nvPr/>
          </p:nvSpPr>
          <p:spPr bwMode="auto">
            <a:xfrm>
              <a:off x="6013144" y="4772056"/>
              <a:ext cx="196609" cy="210384"/>
            </a:xfrm>
            <a:custGeom>
              <a:avLst/>
              <a:gdLst>
                <a:gd name="T0" fmla="*/ 143643 w 5354759"/>
                <a:gd name="T1" fmla="*/ 46486 h 5736861"/>
                <a:gd name="T2" fmla="*/ 0 w 5354759"/>
                <a:gd name="T3" fmla="*/ 216795 h 5736861"/>
                <a:gd name="T4" fmla="*/ 133350 w 5354759"/>
                <a:gd name="T5" fmla="*/ 406154 h 5736861"/>
                <a:gd name="T6" fmla="*/ 302304 w 5354759"/>
                <a:gd name="T7" fmla="*/ 580551 h 5736861"/>
                <a:gd name="T8" fmla="*/ 576461 w 5354759"/>
                <a:gd name="T9" fmla="*/ 721620 h 5736861"/>
                <a:gd name="T10" fmla="*/ 775345 w 5354759"/>
                <a:gd name="T11" fmla="*/ 849636 h 5736861"/>
                <a:gd name="T12" fmla="*/ 893837 w 5354759"/>
                <a:gd name="T13" fmla="*/ 1053853 h 5736861"/>
                <a:gd name="T14" fmla="*/ 1064146 w 5354759"/>
                <a:gd name="T15" fmla="*/ 1015753 h 5736861"/>
                <a:gd name="T16" fmla="*/ 1149871 w 5354759"/>
                <a:gd name="T17" fmla="*/ 1162820 h 5736861"/>
                <a:gd name="T18" fmla="*/ 1239788 w 5354759"/>
                <a:gd name="T19" fmla="*/ 1338461 h 5736861"/>
                <a:gd name="T20" fmla="*/ 1249313 w 5354759"/>
                <a:gd name="T21" fmla="*/ 1071761 h 5736861"/>
                <a:gd name="T22" fmla="*/ 1077864 w 5354759"/>
                <a:gd name="T23" fmla="*/ 852686 h 5736861"/>
                <a:gd name="T24" fmla="*/ 930796 w 5354759"/>
                <a:gd name="T25" fmla="*/ 791344 h 5736861"/>
                <a:gd name="T26" fmla="*/ 955179 w 5354759"/>
                <a:gd name="T27" fmla="*/ 520452 h 5736861"/>
                <a:gd name="T28" fmla="*/ 980791 w 5354759"/>
                <a:gd name="T29" fmla="*/ 351609 h 5736861"/>
                <a:gd name="T30" fmla="*/ 761629 w 5354759"/>
                <a:gd name="T31" fmla="*/ 194692 h 5736861"/>
                <a:gd name="T32" fmla="*/ 663328 w 5354759"/>
                <a:gd name="T33" fmla="*/ 4192 h 5736861"/>
                <a:gd name="T34" fmla="*/ 365002 w 5354759"/>
                <a:gd name="T35" fmla="*/ 0 h 5736861"/>
                <a:gd name="T36" fmla="*/ 143643 w 5354759"/>
                <a:gd name="T37" fmla="*/ 46486 h 57368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54759" h="5736861">
                  <a:moveTo>
                    <a:pt x="615677" y="199247"/>
                  </a:moveTo>
                  <a:lnTo>
                    <a:pt x="0" y="929219"/>
                  </a:lnTo>
                  <a:lnTo>
                    <a:pt x="571560" y="1740842"/>
                  </a:lnTo>
                  <a:lnTo>
                    <a:pt x="1295724" y="2488336"/>
                  </a:lnTo>
                  <a:lnTo>
                    <a:pt x="2470806" y="3092981"/>
                  </a:lnTo>
                  <a:lnTo>
                    <a:pt x="3323255" y="3641678"/>
                  </a:lnTo>
                  <a:lnTo>
                    <a:pt x="3831131" y="4516985"/>
                  </a:lnTo>
                  <a:lnTo>
                    <a:pt x="4561103" y="4353682"/>
                  </a:lnTo>
                  <a:lnTo>
                    <a:pt x="4928535" y="4984035"/>
                  </a:lnTo>
                  <a:lnTo>
                    <a:pt x="5313933" y="5736861"/>
                  </a:lnTo>
                  <a:lnTo>
                    <a:pt x="5354759" y="4593742"/>
                  </a:lnTo>
                  <a:lnTo>
                    <a:pt x="4619897" y="3654751"/>
                  </a:lnTo>
                  <a:lnTo>
                    <a:pt x="3989543" y="3391829"/>
                  </a:lnTo>
                  <a:lnTo>
                    <a:pt x="4094053" y="2230742"/>
                  </a:lnTo>
                  <a:lnTo>
                    <a:pt x="4203830" y="1507054"/>
                  </a:lnTo>
                  <a:lnTo>
                    <a:pt x="3264466" y="834481"/>
                  </a:lnTo>
                  <a:lnTo>
                    <a:pt x="2843132" y="17968"/>
                  </a:lnTo>
                  <a:lnTo>
                    <a:pt x="1564458" y="0"/>
                  </a:lnTo>
                  <a:lnTo>
                    <a:pt x="615677" y="199247"/>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2" name="任意多边形 82">
              <a:extLst>
                <a:ext uri="{FF2B5EF4-FFF2-40B4-BE49-F238E27FC236}">
                  <a16:creationId xmlns:a16="http://schemas.microsoft.com/office/drawing/2014/main" id="{EB82BA85-C717-2B4D-9C57-5BFE5C8D94FB}"/>
                </a:ext>
              </a:extLst>
            </p:cNvPr>
            <p:cNvSpPr>
              <a:spLocks/>
            </p:cNvSpPr>
            <p:nvPr/>
          </p:nvSpPr>
          <p:spPr bwMode="auto">
            <a:xfrm>
              <a:off x="4954964" y="4308710"/>
              <a:ext cx="58857" cy="25046"/>
            </a:xfrm>
            <a:custGeom>
              <a:avLst/>
              <a:gdLst>
                <a:gd name="T0" fmla="*/ 0 w 1596947"/>
                <a:gd name="T1" fmla="*/ 21209 h 669674"/>
                <a:gd name="T2" fmla="*/ 84618 w 1596947"/>
                <a:gd name="T3" fmla="*/ 156241 h 669674"/>
                <a:gd name="T4" fmla="*/ 247430 w 1596947"/>
                <a:gd name="T5" fmla="*/ 127001 h 669674"/>
                <a:gd name="T6" fmla="*/ 372582 w 1596947"/>
                <a:gd name="T7" fmla="*/ 47949 h 669674"/>
                <a:gd name="T8" fmla="*/ 192314 w 1596947"/>
                <a:gd name="T9" fmla="*/ 0 h 669674"/>
                <a:gd name="T10" fmla="*/ 0 w 1596947"/>
                <a:gd name="T11" fmla="*/ 21209 h 6696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6947" h="669674">
                  <a:moveTo>
                    <a:pt x="0" y="90905"/>
                  </a:moveTo>
                  <a:lnTo>
                    <a:pt x="362686" y="669674"/>
                  </a:lnTo>
                  <a:lnTo>
                    <a:pt x="1060525" y="544347"/>
                  </a:lnTo>
                  <a:lnTo>
                    <a:pt x="1596947" y="205517"/>
                  </a:lnTo>
                  <a:lnTo>
                    <a:pt x="824289" y="0"/>
                  </a:lnTo>
                  <a:lnTo>
                    <a:pt x="0" y="90905"/>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3" name="任意多边形 83">
              <a:extLst>
                <a:ext uri="{FF2B5EF4-FFF2-40B4-BE49-F238E27FC236}">
                  <a16:creationId xmlns:a16="http://schemas.microsoft.com/office/drawing/2014/main" id="{14ECB132-6B31-8C43-91A5-4B8D1BFD06A0}"/>
                </a:ext>
              </a:extLst>
            </p:cNvPr>
            <p:cNvSpPr>
              <a:spLocks/>
            </p:cNvSpPr>
            <p:nvPr/>
          </p:nvSpPr>
          <p:spPr bwMode="auto">
            <a:xfrm>
              <a:off x="5732632" y="4643071"/>
              <a:ext cx="86408" cy="45082"/>
            </a:xfrm>
            <a:custGeom>
              <a:avLst/>
              <a:gdLst>
                <a:gd name="T0" fmla="*/ 0 w 2331806"/>
                <a:gd name="T1" fmla="*/ 52042 h 1236464"/>
                <a:gd name="T2" fmla="*/ 162976 w 2331806"/>
                <a:gd name="T3" fmla="*/ 142624 h 1236464"/>
                <a:gd name="T4" fmla="*/ 358894 w 2331806"/>
                <a:gd name="T5" fmla="*/ 233486 h 1236464"/>
                <a:gd name="T6" fmla="*/ 490086 w 2331806"/>
                <a:gd name="T7" fmla="*/ 288478 h 1236464"/>
                <a:gd name="T8" fmla="*/ 544031 w 2331806"/>
                <a:gd name="T9" fmla="*/ 212132 h 1236464"/>
                <a:gd name="T10" fmla="*/ 348352 w 2331806"/>
                <a:gd name="T11" fmla="*/ 32444 h 1236464"/>
                <a:gd name="T12" fmla="*/ 184268 w 2331806"/>
                <a:gd name="T13" fmla="*/ 0 h 1236464"/>
                <a:gd name="T14" fmla="*/ 113526 w 2331806"/>
                <a:gd name="T15" fmla="*/ 28252 h 1236464"/>
                <a:gd name="T16" fmla="*/ 0 w 2331806"/>
                <a:gd name="T17" fmla="*/ 52042 h 1236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1806" h="1236464">
                  <a:moveTo>
                    <a:pt x="0" y="223061"/>
                  </a:moveTo>
                  <a:lnTo>
                    <a:pt x="698542" y="611310"/>
                  </a:lnTo>
                  <a:lnTo>
                    <a:pt x="1538278" y="1000759"/>
                  </a:lnTo>
                  <a:lnTo>
                    <a:pt x="2100589" y="1236464"/>
                  </a:lnTo>
                  <a:lnTo>
                    <a:pt x="2331806" y="909232"/>
                  </a:lnTo>
                  <a:lnTo>
                    <a:pt x="1493094" y="139061"/>
                  </a:lnTo>
                  <a:lnTo>
                    <a:pt x="789803" y="0"/>
                  </a:lnTo>
                  <a:lnTo>
                    <a:pt x="486591" y="121093"/>
                  </a:lnTo>
                  <a:lnTo>
                    <a:pt x="0" y="223061"/>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4" name="任意多边形 84">
              <a:extLst>
                <a:ext uri="{FF2B5EF4-FFF2-40B4-BE49-F238E27FC236}">
                  <a16:creationId xmlns:a16="http://schemas.microsoft.com/office/drawing/2014/main" id="{5F5217A9-ED16-AD48-885F-C5479010CB7F}"/>
                </a:ext>
              </a:extLst>
            </p:cNvPr>
            <p:cNvSpPr>
              <a:spLocks/>
            </p:cNvSpPr>
            <p:nvPr/>
          </p:nvSpPr>
          <p:spPr bwMode="auto">
            <a:xfrm>
              <a:off x="3641317" y="2780922"/>
              <a:ext cx="220402" cy="202870"/>
            </a:xfrm>
            <a:custGeom>
              <a:avLst/>
              <a:gdLst>
                <a:gd name="T0" fmla="*/ 0 w 6015621"/>
                <a:gd name="T1" fmla="*/ 146396 h 5484675"/>
                <a:gd name="T2" fmla="*/ 133423 w 6015621"/>
                <a:gd name="T3" fmla="*/ 330523 h 5484675"/>
                <a:gd name="T4" fmla="*/ 299540 w 6015621"/>
                <a:gd name="T5" fmla="*/ 585987 h 5484675"/>
                <a:gd name="T6" fmla="*/ 465657 w 6015621"/>
                <a:gd name="T7" fmla="*/ 765820 h 5484675"/>
                <a:gd name="T8" fmla="*/ 588341 w 6015621"/>
                <a:gd name="T9" fmla="*/ 903363 h 5484675"/>
                <a:gd name="T10" fmla="*/ 654531 w 6015621"/>
                <a:gd name="T11" fmla="*/ 1065655 h 5484675"/>
                <a:gd name="T12" fmla="*/ 776831 w 6015621"/>
                <a:gd name="T13" fmla="*/ 1044826 h 5484675"/>
                <a:gd name="T14" fmla="*/ 894481 w 6015621"/>
                <a:gd name="T15" fmla="*/ 968897 h 5484675"/>
                <a:gd name="T16" fmla="*/ 1032023 w 6015621"/>
                <a:gd name="T17" fmla="*/ 1102247 h 5484675"/>
                <a:gd name="T18" fmla="*/ 1169565 w 6015621"/>
                <a:gd name="T19" fmla="*/ 1106439 h 5484675"/>
                <a:gd name="T20" fmla="*/ 1299680 w 6015621"/>
                <a:gd name="T21" fmla="*/ 1279624 h 5484675"/>
                <a:gd name="T22" fmla="*/ 1403498 w 6015621"/>
                <a:gd name="T23" fmla="*/ 1217687 h 5484675"/>
                <a:gd name="T24" fmla="*/ 1363686 w 6015621"/>
                <a:gd name="T25" fmla="*/ 1126059 h 5484675"/>
                <a:gd name="T26" fmla="*/ 1177949 w 6015621"/>
                <a:gd name="T27" fmla="*/ 1045097 h 5484675"/>
                <a:gd name="T28" fmla="*/ 1117177 w 6015621"/>
                <a:gd name="T29" fmla="*/ 984326 h 5484675"/>
                <a:gd name="T30" fmla="*/ 1011832 w 6015621"/>
                <a:gd name="T31" fmla="*/ 876499 h 5484675"/>
                <a:gd name="T32" fmla="*/ 951060 w 6015621"/>
                <a:gd name="T33" fmla="*/ 738957 h 5484675"/>
                <a:gd name="T34" fmla="*/ 789706 w 6015621"/>
                <a:gd name="T35" fmla="*/ 587128 h 5484675"/>
                <a:gd name="T36" fmla="*/ 661118 w 6015621"/>
                <a:gd name="T37" fmla="*/ 591320 h 5484675"/>
                <a:gd name="T38" fmla="*/ 614634 w 6015621"/>
                <a:gd name="T39" fmla="*/ 657994 h 5484675"/>
                <a:gd name="T40" fmla="*/ 552722 w 6015621"/>
                <a:gd name="T41" fmla="*/ 597223 h 5484675"/>
                <a:gd name="T42" fmla="*/ 424705 w 6015621"/>
                <a:gd name="T43" fmla="*/ 430535 h 5484675"/>
                <a:gd name="T44" fmla="*/ 359171 w 6015621"/>
                <a:gd name="T45" fmla="*/ 326902 h 5484675"/>
                <a:gd name="T46" fmla="*/ 241249 w 6015621"/>
                <a:gd name="T47" fmla="*/ 151830 h 5484675"/>
                <a:gd name="T48" fmla="*/ 20835 w 6015621"/>
                <a:gd name="T49" fmla="*/ 0 h 5484675"/>
                <a:gd name="T50" fmla="*/ 0 w 6015621"/>
                <a:gd name="T51" fmla="*/ 146396 h 54846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15621" h="5484675">
                  <a:moveTo>
                    <a:pt x="0" y="627477"/>
                  </a:moveTo>
                  <a:lnTo>
                    <a:pt x="571873" y="1416675"/>
                  </a:lnTo>
                  <a:lnTo>
                    <a:pt x="1283877" y="2511635"/>
                  </a:lnTo>
                  <a:lnTo>
                    <a:pt x="1995882" y="3282428"/>
                  </a:lnTo>
                  <a:lnTo>
                    <a:pt x="2521725" y="3871960"/>
                  </a:lnTo>
                  <a:lnTo>
                    <a:pt x="2805426" y="4567569"/>
                  </a:lnTo>
                  <a:lnTo>
                    <a:pt x="3329624" y="4478289"/>
                  </a:lnTo>
                  <a:lnTo>
                    <a:pt x="3833891" y="4152849"/>
                  </a:lnTo>
                  <a:lnTo>
                    <a:pt x="4423419" y="4724404"/>
                  </a:lnTo>
                  <a:lnTo>
                    <a:pt x="5012946" y="4742372"/>
                  </a:lnTo>
                  <a:lnTo>
                    <a:pt x="5570640" y="5484675"/>
                  </a:lnTo>
                  <a:lnTo>
                    <a:pt x="6015621" y="5219203"/>
                  </a:lnTo>
                  <a:lnTo>
                    <a:pt x="5844980" y="4826471"/>
                  </a:lnTo>
                  <a:lnTo>
                    <a:pt x="5048881" y="4479454"/>
                  </a:lnTo>
                  <a:lnTo>
                    <a:pt x="4788403" y="4218976"/>
                  </a:lnTo>
                  <a:lnTo>
                    <a:pt x="4336877" y="3756816"/>
                  </a:lnTo>
                  <a:lnTo>
                    <a:pt x="4076398" y="3167289"/>
                  </a:lnTo>
                  <a:lnTo>
                    <a:pt x="3384808" y="2516525"/>
                  </a:lnTo>
                  <a:lnTo>
                    <a:pt x="2833659" y="2534493"/>
                  </a:lnTo>
                  <a:lnTo>
                    <a:pt x="2634421" y="2820269"/>
                  </a:lnTo>
                  <a:lnTo>
                    <a:pt x="2369056" y="2559794"/>
                  </a:lnTo>
                  <a:lnTo>
                    <a:pt x="1820355" y="1845343"/>
                  </a:lnTo>
                  <a:lnTo>
                    <a:pt x="1539465" y="1401155"/>
                  </a:lnTo>
                  <a:lnTo>
                    <a:pt x="1034032" y="650768"/>
                  </a:lnTo>
                  <a:lnTo>
                    <a:pt x="89302" y="0"/>
                  </a:lnTo>
                  <a:lnTo>
                    <a:pt x="0" y="627477"/>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5" name="任意多边形 85">
              <a:extLst>
                <a:ext uri="{FF2B5EF4-FFF2-40B4-BE49-F238E27FC236}">
                  <a16:creationId xmlns:a16="http://schemas.microsoft.com/office/drawing/2014/main" id="{C84C15FC-E593-E049-BCA4-F850303186FB}"/>
                </a:ext>
              </a:extLst>
            </p:cNvPr>
            <p:cNvSpPr>
              <a:spLocks/>
            </p:cNvSpPr>
            <p:nvPr/>
          </p:nvSpPr>
          <p:spPr bwMode="auto">
            <a:xfrm>
              <a:off x="3591225" y="2610611"/>
              <a:ext cx="145265" cy="184086"/>
            </a:xfrm>
            <a:custGeom>
              <a:avLst/>
              <a:gdLst>
                <a:gd name="T0" fmla="*/ 245363 w 3967217"/>
                <a:gd name="T1" fmla="*/ 255614 h 5011245"/>
                <a:gd name="T2" fmla="*/ 79375 w 3967217"/>
                <a:gd name="T3" fmla="*/ 244475 h 5011245"/>
                <a:gd name="T4" fmla="*/ 212725 w 3967217"/>
                <a:gd name="T5" fmla="*/ 375667 h 5011245"/>
                <a:gd name="T6" fmla="*/ 243458 w 3967217"/>
                <a:gd name="T7" fmla="*/ 497334 h 5011245"/>
                <a:gd name="T8" fmla="*/ 75183 w 3967217"/>
                <a:gd name="T9" fmla="*/ 529084 h 5011245"/>
                <a:gd name="T10" fmla="*/ 0 w 3967217"/>
                <a:gd name="T11" fmla="*/ 622052 h 5011245"/>
                <a:gd name="T12" fmla="*/ 73502 w 3967217"/>
                <a:gd name="T13" fmla="*/ 766413 h 5011245"/>
                <a:gd name="T14" fmla="*/ 276994 w 3967217"/>
                <a:gd name="T15" fmla="*/ 779785 h 5011245"/>
                <a:gd name="T16" fmla="*/ 362719 w 3967217"/>
                <a:gd name="T17" fmla="*/ 736352 h 5011245"/>
                <a:gd name="T18" fmla="*/ 477019 w 3967217"/>
                <a:gd name="T19" fmla="*/ 825252 h 5011245"/>
                <a:gd name="T20" fmla="*/ 609228 w 3967217"/>
                <a:gd name="T21" fmla="*/ 993526 h 5011245"/>
                <a:gd name="T22" fmla="*/ 749945 w 3967217"/>
                <a:gd name="T23" fmla="*/ 1169168 h 5011245"/>
                <a:gd name="T24" fmla="*/ 925587 w 3967217"/>
                <a:gd name="T25" fmla="*/ 1017785 h 5011245"/>
                <a:gd name="T26" fmla="*/ 732243 w 3967217"/>
                <a:gd name="T27" fmla="*/ 717328 h 5011245"/>
                <a:gd name="T28" fmla="*/ 559569 w 3967217"/>
                <a:gd name="T29" fmla="*/ 566042 h 5011245"/>
                <a:gd name="T30" fmla="*/ 469652 w 3967217"/>
                <a:gd name="T31" fmla="*/ 518417 h 5011245"/>
                <a:gd name="T32" fmla="*/ 399802 w 3967217"/>
                <a:gd name="T33" fmla="*/ 374525 h 5011245"/>
                <a:gd name="T34" fmla="*/ 450478 w 3967217"/>
                <a:gd name="T35" fmla="*/ 256034 h 5011245"/>
                <a:gd name="T36" fmla="*/ 451495 w 3967217"/>
                <a:gd name="T37" fmla="*/ 178817 h 5011245"/>
                <a:gd name="T38" fmla="*/ 593353 w 3967217"/>
                <a:gd name="T39" fmla="*/ 133350 h 5011245"/>
                <a:gd name="T40" fmla="*/ 480194 w 3967217"/>
                <a:gd name="T41" fmla="*/ 0 h 5011245"/>
                <a:gd name="T42" fmla="*/ 346844 w 3967217"/>
                <a:gd name="T43" fmla="*/ 51816 h 5011245"/>
                <a:gd name="T44" fmla="*/ 350019 w 3967217"/>
                <a:gd name="T45" fmla="*/ 141733 h 5011245"/>
                <a:gd name="T46" fmla="*/ 245363 w 3967217"/>
                <a:gd name="T47" fmla="*/ 255614 h 50112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67217" h="5011245">
                  <a:moveTo>
                    <a:pt x="1051666" y="1095604"/>
                  </a:moveTo>
                  <a:lnTo>
                    <a:pt x="340214" y="1047860"/>
                  </a:lnTo>
                  <a:lnTo>
                    <a:pt x="911774" y="1610170"/>
                  </a:lnTo>
                  <a:lnTo>
                    <a:pt x="1043501" y="2131655"/>
                  </a:lnTo>
                  <a:lnTo>
                    <a:pt x="322246" y="2267741"/>
                  </a:lnTo>
                  <a:lnTo>
                    <a:pt x="0" y="2666216"/>
                  </a:lnTo>
                  <a:lnTo>
                    <a:pt x="315042" y="3284971"/>
                  </a:lnTo>
                  <a:lnTo>
                    <a:pt x="1187241" y="3342286"/>
                  </a:lnTo>
                  <a:lnTo>
                    <a:pt x="1554673" y="3156125"/>
                  </a:lnTo>
                  <a:lnTo>
                    <a:pt x="2044581" y="3537165"/>
                  </a:lnTo>
                  <a:lnTo>
                    <a:pt x="2611250" y="4258415"/>
                  </a:lnTo>
                  <a:lnTo>
                    <a:pt x="3214386" y="5011245"/>
                  </a:lnTo>
                  <a:lnTo>
                    <a:pt x="3967217" y="4362393"/>
                  </a:lnTo>
                  <a:lnTo>
                    <a:pt x="3138513" y="3074585"/>
                  </a:lnTo>
                  <a:lnTo>
                    <a:pt x="2398404" y="2426148"/>
                  </a:lnTo>
                  <a:lnTo>
                    <a:pt x="2013005" y="2222020"/>
                  </a:lnTo>
                  <a:lnTo>
                    <a:pt x="1713617" y="1605275"/>
                  </a:lnTo>
                  <a:lnTo>
                    <a:pt x="1930822" y="1097403"/>
                  </a:lnTo>
                  <a:lnTo>
                    <a:pt x="1935181" y="766439"/>
                  </a:lnTo>
                  <a:lnTo>
                    <a:pt x="2543208" y="571560"/>
                  </a:lnTo>
                  <a:lnTo>
                    <a:pt x="2058190" y="0"/>
                  </a:lnTo>
                  <a:lnTo>
                    <a:pt x="1486630" y="222092"/>
                  </a:lnTo>
                  <a:lnTo>
                    <a:pt x="1500238" y="607491"/>
                  </a:lnTo>
                  <a:lnTo>
                    <a:pt x="1051666" y="1095604"/>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6" name="任意多边形 86">
              <a:extLst>
                <a:ext uri="{FF2B5EF4-FFF2-40B4-BE49-F238E27FC236}">
                  <a16:creationId xmlns:a16="http://schemas.microsoft.com/office/drawing/2014/main" id="{799C3B82-6115-944C-9A65-2BEECF11B949}"/>
                </a:ext>
              </a:extLst>
            </p:cNvPr>
            <p:cNvSpPr>
              <a:spLocks/>
            </p:cNvSpPr>
            <p:nvPr/>
          </p:nvSpPr>
          <p:spPr bwMode="auto">
            <a:xfrm>
              <a:off x="3655092" y="3052668"/>
              <a:ext cx="48839" cy="75137"/>
            </a:xfrm>
            <a:custGeom>
              <a:avLst/>
              <a:gdLst>
                <a:gd name="T0" fmla="*/ 31270 w 1315903"/>
                <a:gd name="T1" fmla="*/ 261219 h 2057549"/>
                <a:gd name="T2" fmla="*/ 0 w 1315903"/>
                <a:gd name="T3" fmla="*/ 342278 h 2057549"/>
                <a:gd name="T4" fmla="*/ 104549 w 1315903"/>
                <a:gd name="T5" fmla="*/ 432246 h 2057549"/>
                <a:gd name="T6" fmla="*/ 175417 w 1315903"/>
                <a:gd name="T7" fmla="*/ 474538 h 2057549"/>
                <a:gd name="T8" fmla="*/ 307012 w 1315903"/>
                <a:gd name="T9" fmla="*/ 480045 h 2057549"/>
                <a:gd name="T10" fmla="*/ 284384 w 1315903"/>
                <a:gd name="T11" fmla="*/ 351854 h 2057549"/>
                <a:gd name="T12" fmla="*/ 208754 w 1315903"/>
                <a:gd name="T13" fmla="*/ 223837 h 2057549"/>
                <a:gd name="T14" fmla="*/ 275429 w 1315903"/>
                <a:gd name="T15" fmla="*/ 128587 h 2057549"/>
                <a:gd name="T16" fmla="*/ 185512 w 1315903"/>
                <a:gd name="T17" fmla="*/ 0 h 2057549"/>
                <a:gd name="T18" fmla="*/ 80167 w 1315903"/>
                <a:gd name="T19" fmla="*/ 23242 h 2057549"/>
                <a:gd name="T20" fmla="*/ 42067 w 1315903"/>
                <a:gd name="T21" fmla="*/ 127446 h 2057549"/>
                <a:gd name="T22" fmla="*/ 31270 w 1315903"/>
                <a:gd name="T23" fmla="*/ 261219 h 2057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5903" h="2057549">
                  <a:moveTo>
                    <a:pt x="134028" y="1119626"/>
                  </a:moveTo>
                  <a:lnTo>
                    <a:pt x="0" y="1467058"/>
                  </a:lnTo>
                  <a:lnTo>
                    <a:pt x="448114" y="1852675"/>
                  </a:lnTo>
                  <a:lnTo>
                    <a:pt x="751866" y="2033945"/>
                  </a:lnTo>
                  <a:lnTo>
                    <a:pt x="1315903" y="2057549"/>
                  </a:lnTo>
                  <a:lnTo>
                    <a:pt x="1218916" y="1508102"/>
                  </a:lnTo>
                  <a:lnTo>
                    <a:pt x="894754" y="959401"/>
                  </a:lnTo>
                  <a:lnTo>
                    <a:pt x="1180533" y="551144"/>
                  </a:lnTo>
                  <a:lnTo>
                    <a:pt x="795135" y="0"/>
                  </a:lnTo>
                  <a:lnTo>
                    <a:pt x="343609" y="99619"/>
                  </a:lnTo>
                  <a:lnTo>
                    <a:pt x="180306" y="546254"/>
                  </a:lnTo>
                  <a:lnTo>
                    <a:pt x="134028" y="1119626"/>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7" name="任意多边形 87">
              <a:extLst>
                <a:ext uri="{FF2B5EF4-FFF2-40B4-BE49-F238E27FC236}">
                  <a16:creationId xmlns:a16="http://schemas.microsoft.com/office/drawing/2014/main" id="{7F841FE3-B009-C64C-9455-94178DF61E5A}"/>
                </a:ext>
              </a:extLst>
            </p:cNvPr>
            <p:cNvSpPr>
              <a:spLocks/>
            </p:cNvSpPr>
            <p:nvPr/>
          </p:nvSpPr>
          <p:spPr bwMode="auto">
            <a:xfrm>
              <a:off x="3781572" y="3260547"/>
              <a:ext cx="80146" cy="82651"/>
            </a:xfrm>
            <a:custGeom>
              <a:avLst/>
              <a:gdLst>
                <a:gd name="T0" fmla="*/ 11948 w 2165276"/>
                <a:gd name="T1" fmla="*/ 88430 h 2244876"/>
                <a:gd name="T2" fmla="*/ 61641 w 2165276"/>
                <a:gd name="T3" fmla="*/ 185366 h 2244876"/>
                <a:gd name="T4" fmla="*/ 173484 w 2165276"/>
                <a:gd name="T5" fmla="*/ 286767 h 2244876"/>
                <a:gd name="T6" fmla="*/ 222126 w 2165276"/>
                <a:gd name="T7" fmla="*/ 389384 h 2244876"/>
                <a:gd name="T8" fmla="*/ 305693 w 2165276"/>
                <a:gd name="T9" fmla="*/ 452883 h 2244876"/>
                <a:gd name="T10" fmla="*/ 394593 w 2165276"/>
                <a:gd name="T11" fmla="*/ 523750 h 2244876"/>
                <a:gd name="T12" fmla="*/ 440060 w 2165276"/>
                <a:gd name="T13" fmla="*/ 383032 h 2244876"/>
                <a:gd name="T14" fmla="*/ 505178 w 2165276"/>
                <a:gd name="T15" fmla="*/ 273920 h 2244876"/>
                <a:gd name="T16" fmla="*/ 397768 w 2165276"/>
                <a:gd name="T17" fmla="*/ 163957 h 2244876"/>
                <a:gd name="T18" fmla="*/ 279276 w 2165276"/>
                <a:gd name="T19" fmla="*/ 210565 h 2244876"/>
                <a:gd name="T20" fmla="*/ 183009 w 2165276"/>
                <a:gd name="T21" fmla="*/ 79373 h 2244876"/>
                <a:gd name="T22" fmla="*/ 124842 w 2165276"/>
                <a:gd name="T23" fmla="*/ 5333 h 2244876"/>
                <a:gd name="T24" fmla="*/ 0 w 2165276"/>
                <a:gd name="T25" fmla="*/ 0 h 2244876"/>
                <a:gd name="T26" fmla="*/ 11948 w 2165276"/>
                <a:gd name="T27" fmla="*/ 88430 h 2244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5276" h="2244876">
                  <a:moveTo>
                    <a:pt x="51212" y="379025"/>
                  </a:moveTo>
                  <a:lnTo>
                    <a:pt x="264204" y="794509"/>
                  </a:lnTo>
                  <a:lnTo>
                    <a:pt x="743581" y="1229129"/>
                  </a:lnTo>
                  <a:lnTo>
                    <a:pt x="952068" y="1668962"/>
                  </a:lnTo>
                  <a:lnTo>
                    <a:pt x="1310250" y="1941129"/>
                  </a:lnTo>
                  <a:lnTo>
                    <a:pt x="1691290" y="2244876"/>
                  </a:lnTo>
                  <a:lnTo>
                    <a:pt x="1886169" y="1641736"/>
                  </a:lnTo>
                  <a:lnTo>
                    <a:pt x="2165276" y="1174065"/>
                  </a:lnTo>
                  <a:lnTo>
                    <a:pt x="1704899" y="702746"/>
                  </a:lnTo>
                  <a:lnTo>
                    <a:pt x="1197023" y="902515"/>
                  </a:lnTo>
                  <a:lnTo>
                    <a:pt x="784407" y="340205"/>
                  </a:lnTo>
                  <a:lnTo>
                    <a:pt x="535093" y="22858"/>
                  </a:lnTo>
                  <a:lnTo>
                    <a:pt x="0" y="0"/>
                  </a:lnTo>
                  <a:lnTo>
                    <a:pt x="51212" y="379025"/>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8" name="任意多边形 88">
              <a:extLst>
                <a:ext uri="{FF2B5EF4-FFF2-40B4-BE49-F238E27FC236}">
                  <a16:creationId xmlns:a16="http://schemas.microsoft.com/office/drawing/2014/main" id="{F8559078-111A-1648-BE19-EA71CA80430F}"/>
                </a:ext>
              </a:extLst>
            </p:cNvPr>
            <p:cNvSpPr>
              <a:spLocks/>
            </p:cNvSpPr>
            <p:nvPr/>
          </p:nvSpPr>
          <p:spPr bwMode="auto">
            <a:xfrm>
              <a:off x="4152249" y="3573619"/>
              <a:ext cx="41325" cy="50091"/>
            </a:xfrm>
            <a:custGeom>
              <a:avLst/>
              <a:gdLst>
                <a:gd name="T0" fmla="*/ 24411 w 2878991"/>
                <a:gd name="T1" fmla="*/ 25324 h 3538912"/>
                <a:gd name="T2" fmla="*/ 0 w 2878991"/>
                <a:gd name="T3" fmla="*/ 128017 h 3538912"/>
                <a:gd name="T4" fmla="*/ 92076 w 2878991"/>
                <a:gd name="T5" fmla="*/ 157609 h 3538912"/>
                <a:gd name="T6" fmla="*/ 96268 w 2878991"/>
                <a:gd name="T7" fmla="*/ 236984 h 3538912"/>
                <a:gd name="T8" fmla="*/ 73242 w 2878991"/>
                <a:gd name="T9" fmla="*/ 313356 h 3538912"/>
                <a:gd name="T10" fmla="*/ 160785 w 2878991"/>
                <a:gd name="T11" fmla="*/ 317376 h 3538912"/>
                <a:gd name="T12" fmla="*/ 258193 w 2878991"/>
                <a:gd name="T13" fmla="*/ 271909 h 3538912"/>
                <a:gd name="T14" fmla="*/ 170310 w 2878991"/>
                <a:gd name="T15" fmla="*/ 185167 h 3538912"/>
                <a:gd name="T16" fmla="*/ 194616 w 2878991"/>
                <a:gd name="T17" fmla="*/ 52847 h 3538912"/>
                <a:gd name="T18" fmla="*/ 87760 w 2878991"/>
                <a:gd name="T19" fmla="*/ 0 h 3538912"/>
                <a:gd name="T20" fmla="*/ 24411 w 2878991"/>
                <a:gd name="T21" fmla="*/ 25324 h 35389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78991" h="3538912">
                  <a:moveTo>
                    <a:pt x="272196" y="282376"/>
                  </a:moveTo>
                  <a:lnTo>
                    <a:pt x="0" y="1427458"/>
                  </a:lnTo>
                  <a:lnTo>
                    <a:pt x="1026697" y="1757425"/>
                  </a:lnTo>
                  <a:lnTo>
                    <a:pt x="1073440" y="2642498"/>
                  </a:lnTo>
                  <a:lnTo>
                    <a:pt x="816685" y="3494087"/>
                  </a:lnTo>
                  <a:lnTo>
                    <a:pt x="1792839" y="3538912"/>
                  </a:lnTo>
                  <a:lnTo>
                    <a:pt x="2878991" y="3031931"/>
                  </a:lnTo>
                  <a:lnTo>
                    <a:pt x="1899048" y="2064711"/>
                  </a:lnTo>
                  <a:lnTo>
                    <a:pt x="2170073" y="589272"/>
                  </a:lnTo>
                  <a:lnTo>
                    <a:pt x="978571" y="0"/>
                  </a:lnTo>
                  <a:lnTo>
                    <a:pt x="272196" y="282376"/>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29" name="任意多边形 89">
              <a:extLst>
                <a:ext uri="{FF2B5EF4-FFF2-40B4-BE49-F238E27FC236}">
                  <a16:creationId xmlns:a16="http://schemas.microsoft.com/office/drawing/2014/main" id="{A8857760-2173-C842-B34C-A71A06B78A16}"/>
                </a:ext>
              </a:extLst>
            </p:cNvPr>
            <p:cNvSpPr>
              <a:spLocks/>
            </p:cNvSpPr>
            <p:nvPr/>
          </p:nvSpPr>
          <p:spPr bwMode="auto">
            <a:xfrm>
              <a:off x="3994461" y="3434615"/>
              <a:ext cx="137751" cy="127733"/>
            </a:xfrm>
            <a:custGeom>
              <a:avLst/>
              <a:gdLst>
                <a:gd name="T0" fmla="*/ 0 w 3723582"/>
                <a:gd name="T1" fmla="*/ 18184 h 3457958"/>
                <a:gd name="T2" fmla="*/ 106843 w 3723582"/>
                <a:gd name="T3" fmla="*/ 223641 h 3457958"/>
                <a:gd name="T4" fmla="*/ 239327 w 3723582"/>
                <a:gd name="T5" fmla="*/ 375096 h 3457958"/>
                <a:gd name="T6" fmla="*/ 360869 w 3723582"/>
                <a:gd name="T7" fmla="*/ 465012 h 3457958"/>
                <a:gd name="T8" fmla="*/ 474599 w 3723582"/>
                <a:gd name="T9" fmla="*/ 669800 h 3457958"/>
                <a:gd name="T10" fmla="*/ 603187 w 3723582"/>
                <a:gd name="T11" fmla="*/ 630559 h 3457958"/>
                <a:gd name="T12" fmla="*/ 659766 w 3723582"/>
                <a:gd name="T13" fmla="*/ 731142 h 3457958"/>
                <a:gd name="T14" fmla="*/ 644908 w 3723582"/>
                <a:gd name="T15" fmla="*/ 806772 h 3457958"/>
                <a:gd name="T16" fmla="*/ 793116 w 3723582"/>
                <a:gd name="T17" fmla="*/ 787721 h 3457958"/>
                <a:gd name="T18" fmla="*/ 868745 w 3723582"/>
                <a:gd name="T19" fmla="*/ 749621 h 3457958"/>
                <a:gd name="T20" fmla="*/ 779997 w 3723582"/>
                <a:gd name="T21" fmla="*/ 609058 h 3457958"/>
                <a:gd name="T22" fmla="*/ 607379 w 3723582"/>
                <a:gd name="T23" fmla="*/ 473396 h 3457958"/>
                <a:gd name="T24" fmla="*/ 626999 w 3723582"/>
                <a:gd name="T25" fmla="*/ 387671 h 3457958"/>
                <a:gd name="T26" fmla="*/ 547451 w 3723582"/>
                <a:gd name="T27" fmla="*/ 325981 h 3457958"/>
                <a:gd name="T28" fmla="*/ 357248 w 3723582"/>
                <a:gd name="T29" fmla="*/ 175070 h 3457958"/>
                <a:gd name="T30" fmla="*/ 304860 w 3723582"/>
                <a:gd name="T31" fmla="*/ 123825 h 3457958"/>
                <a:gd name="T32" fmla="*/ 124456 w 3723582"/>
                <a:gd name="T33" fmla="*/ 0 h 3457958"/>
                <a:gd name="T34" fmla="*/ 0 w 3723582"/>
                <a:gd name="T35" fmla="*/ 18184 h 34579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23582" h="3457958">
                  <a:moveTo>
                    <a:pt x="0" y="77940"/>
                  </a:moveTo>
                  <a:lnTo>
                    <a:pt x="457946" y="958562"/>
                  </a:lnTo>
                  <a:lnTo>
                    <a:pt x="1025794" y="1607723"/>
                  </a:lnTo>
                  <a:lnTo>
                    <a:pt x="1546743" y="1993118"/>
                  </a:lnTo>
                  <a:lnTo>
                    <a:pt x="2034208" y="2870873"/>
                  </a:lnTo>
                  <a:lnTo>
                    <a:pt x="2585358" y="2702680"/>
                  </a:lnTo>
                  <a:lnTo>
                    <a:pt x="2827864" y="3133795"/>
                  </a:lnTo>
                  <a:lnTo>
                    <a:pt x="2764181" y="3457958"/>
                  </a:lnTo>
                  <a:lnTo>
                    <a:pt x="3399424" y="3376302"/>
                  </a:lnTo>
                  <a:lnTo>
                    <a:pt x="3723582" y="3212999"/>
                  </a:lnTo>
                  <a:lnTo>
                    <a:pt x="3343194" y="2610523"/>
                  </a:lnTo>
                  <a:lnTo>
                    <a:pt x="2603325" y="2029053"/>
                  </a:lnTo>
                  <a:lnTo>
                    <a:pt x="2687419" y="1661622"/>
                  </a:lnTo>
                  <a:lnTo>
                    <a:pt x="2346464" y="1397208"/>
                  </a:lnTo>
                  <a:lnTo>
                    <a:pt x="1531223" y="750379"/>
                  </a:lnTo>
                  <a:lnTo>
                    <a:pt x="1306680" y="530734"/>
                  </a:lnTo>
                  <a:lnTo>
                    <a:pt x="533439" y="0"/>
                  </a:lnTo>
                  <a:lnTo>
                    <a:pt x="0" y="7794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0" name="任意多边形 90">
              <a:extLst>
                <a:ext uri="{FF2B5EF4-FFF2-40B4-BE49-F238E27FC236}">
                  <a16:creationId xmlns:a16="http://schemas.microsoft.com/office/drawing/2014/main" id="{CCC7EEFE-CBBF-D346-9520-A0D2087C13CB}"/>
                </a:ext>
              </a:extLst>
            </p:cNvPr>
            <p:cNvSpPr>
              <a:spLocks/>
            </p:cNvSpPr>
            <p:nvPr/>
          </p:nvSpPr>
          <p:spPr bwMode="auto">
            <a:xfrm>
              <a:off x="3435942" y="2921178"/>
              <a:ext cx="81399" cy="86408"/>
            </a:xfrm>
            <a:custGeom>
              <a:avLst/>
              <a:gdLst>
                <a:gd name="T0" fmla="*/ 86114 w 2218321"/>
                <a:gd name="T1" fmla="*/ 225203 h 2328964"/>
                <a:gd name="T2" fmla="*/ 342182 w 2218321"/>
                <a:gd name="T3" fmla="*/ 543368 h 2328964"/>
                <a:gd name="T4" fmla="*/ 443359 w 2218321"/>
                <a:gd name="T5" fmla="*/ 442342 h 2328964"/>
                <a:gd name="T6" fmla="*/ 517554 w 2218321"/>
                <a:gd name="T7" fmla="*/ 345210 h 2328964"/>
                <a:gd name="T8" fmla="*/ 369317 w 2218321"/>
                <a:gd name="T9" fmla="*/ 260350 h 2328964"/>
                <a:gd name="T10" fmla="*/ 222250 w 2218321"/>
                <a:gd name="T11" fmla="*/ 132333 h 2328964"/>
                <a:gd name="T12" fmla="*/ 141858 w 2218321"/>
                <a:gd name="T13" fmla="*/ 14858 h 2328964"/>
                <a:gd name="T14" fmla="*/ 30733 w 2218321"/>
                <a:gd name="T15" fmla="*/ 0 h 2328964"/>
                <a:gd name="T16" fmla="*/ 0 w 2218321"/>
                <a:gd name="T17" fmla="*/ 118492 h 2328964"/>
                <a:gd name="T18" fmla="*/ 86114 w 2218321"/>
                <a:gd name="T19" fmla="*/ 225203 h 23289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18321" h="2328964">
                  <a:moveTo>
                    <a:pt x="369099" y="965257"/>
                  </a:moveTo>
                  <a:lnTo>
                    <a:pt x="1466649" y="2328964"/>
                  </a:lnTo>
                  <a:lnTo>
                    <a:pt x="1900310" y="1895950"/>
                  </a:lnTo>
                  <a:lnTo>
                    <a:pt x="2218321" y="1479626"/>
                  </a:lnTo>
                  <a:lnTo>
                    <a:pt x="1582953" y="1115903"/>
                  </a:lnTo>
                  <a:lnTo>
                    <a:pt x="952600" y="567201"/>
                  </a:lnTo>
                  <a:lnTo>
                    <a:pt x="608027" y="63684"/>
                  </a:lnTo>
                  <a:lnTo>
                    <a:pt x="131727" y="0"/>
                  </a:lnTo>
                  <a:lnTo>
                    <a:pt x="0" y="507876"/>
                  </a:lnTo>
                  <a:lnTo>
                    <a:pt x="369099" y="965257"/>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1" name="任意多边形 91">
              <a:extLst>
                <a:ext uri="{FF2B5EF4-FFF2-40B4-BE49-F238E27FC236}">
                  <a16:creationId xmlns:a16="http://schemas.microsoft.com/office/drawing/2014/main" id="{23423E5E-4803-2249-B366-45758F12DA30}"/>
                </a:ext>
              </a:extLst>
            </p:cNvPr>
            <p:cNvSpPr>
              <a:spLocks/>
            </p:cNvSpPr>
            <p:nvPr/>
          </p:nvSpPr>
          <p:spPr bwMode="auto">
            <a:xfrm>
              <a:off x="4581783" y="3966836"/>
              <a:ext cx="47587" cy="32559"/>
            </a:xfrm>
            <a:custGeom>
              <a:avLst/>
              <a:gdLst>
                <a:gd name="T0" fmla="*/ 0 w 1292137"/>
                <a:gd name="T1" fmla="*/ 117228 h 885825"/>
                <a:gd name="T2" fmla="*/ 85635 w 1292137"/>
                <a:gd name="T3" fmla="*/ 206671 h 885825"/>
                <a:gd name="T4" fmla="*/ 231431 w 1292137"/>
                <a:gd name="T5" fmla="*/ 196481 h 885825"/>
                <a:gd name="T6" fmla="*/ 301467 w 1292137"/>
                <a:gd name="T7" fmla="*/ 110060 h 885825"/>
                <a:gd name="T8" fmla="*/ 216673 w 1292137"/>
                <a:gd name="T9" fmla="*/ 0 h 885825"/>
                <a:gd name="T10" fmla="*/ 115992 w 1292137"/>
                <a:gd name="T11" fmla="*/ 6027 h 885825"/>
                <a:gd name="T12" fmla="*/ 0 w 1292137"/>
                <a:gd name="T13" fmla="*/ 117228 h 8858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2137" h="885825">
                  <a:moveTo>
                    <a:pt x="0" y="502458"/>
                  </a:moveTo>
                  <a:lnTo>
                    <a:pt x="367046" y="885825"/>
                  </a:lnTo>
                  <a:lnTo>
                    <a:pt x="991951" y="842149"/>
                  </a:lnTo>
                  <a:lnTo>
                    <a:pt x="1292137" y="471735"/>
                  </a:lnTo>
                  <a:lnTo>
                    <a:pt x="928696" y="0"/>
                  </a:lnTo>
                  <a:lnTo>
                    <a:pt x="497161" y="25833"/>
                  </a:lnTo>
                  <a:lnTo>
                    <a:pt x="0" y="502458"/>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2" name="任意多边形 92">
              <a:extLst>
                <a:ext uri="{FF2B5EF4-FFF2-40B4-BE49-F238E27FC236}">
                  <a16:creationId xmlns:a16="http://schemas.microsoft.com/office/drawing/2014/main" id="{BAC2EE56-91AB-2842-B038-F4793ACA7D07}"/>
                </a:ext>
              </a:extLst>
            </p:cNvPr>
            <p:cNvSpPr>
              <a:spLocks/>
            </p:cNvSpPr>
            <p:nvPr/>
          </p:nvSpPr>
          <p:spPr bwMode="auto">
            <a:xfrm>
              <a:off x="4683218" y="3909231"/>
              <a:ext cx="80146" cy="38821"/>
            </a:xfrm>
            <a:custGeom>
              <a:avLst/>
              <a:gdLst>
                <a:gd name="T0" fmla="*/ 0 w 2166548"/>
                <a:gd name="T1" fmla="*/ 87588 h 1065827"/>
                <a:gd name="T2" fmla="*/ 28332 w 2166548"/>
                <a:gd name="T3" fmla="*/ 166117 h 1065827"/>
                <a:gd name="T4" fmla="*/ 134749 w 2166548"/>
                <a:gd name="T5" fmla="*/ 213219 h 1065827"/>
                <a:gd name="T6" fmla="*/ 320331 w 2166548"/>
                <a:gd name="T7" fmla="*/ 223991 h 1065827"/>
                <a:gd name="T8" fmla="*/ 441975 w 2166548"/>
                <a:gd name="T9" fmla="*/ 248667 h 1065827"/>
                <a:gd name="T10" fmla="*/ 505475 w 2166548"/>
                <a:gd name="T11" fmla="*/ 197867 h 1065827"/>
                <a:gd name="T12" fmla="*/ 422713 w 2166548"/>
                <a:gd name="T13" fmla="*/ 104927 h 1065827"/>
                <a:gd name="T14" fmla="*/ 242445 w 2166548"/>
                <a:gd name="T15" fmla="*/ 56978 h 1065827"/>
                <a:gd name="T16" fmla="*/ 139457 w 2166548"/>
                <a:gd name="T17" fmla="*/ 0 h 1065827"/>
                <a:gd name="T18" fmla="*/ 50558 w 2166548"/>
                <a:gd name="T19" fmla="*/ 3175 h 1065827"/>
                <a:gd name="T20" fmla="*/ 0 w 2166548"/>
                <a:gd name="T21" fmla="*/ 87588 h 10658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6548" h="1065827">
                  <a:moveTo>
                    <a:pt x="0" y="375416"/>
                  </a:moveTo>
                  <a:lnTo>
                    <a:pt x="121436" y="712004"/>
                  </a:lnTo>
                  <a:lnTo>
                    <a:pt x="577556" y="913891"/>
                  </a:lnTo>
                  <a:lnTo>
                    <a:pt x="1372991" y="960062"/>
                  </a:lnTo>
                  <a:lnTo>
                    <a:pt x="1894377" y="1065827"/>
                  </a:lnTo>
                  <a:lnTo>
                    <a:pt x="2166548" y="848090"/>
                  </a:lnTo>
                  <a:cubicBezTo>
                    <a:pt x="2165394" y="775552"/>
                    <a:pt x="1812971" y="522272"/>
                    <a:pt x="1811817" y="449734"/>
                  </a:cubicBezTo>
                  <a:lnTo>
                    <a:pt x="1039159" y="244217"/>
                  </a:lnTo>
                  <a:lnTo>
                    <a:pt x="597736" y="0"/>
                  </a:lnTo>
                  <a:lnTo>
                    <a:pt x="216700" y="13609"/>
                  </a:lnTo>
                  <a:lnTo>
                    <a:pt x="0" y="375416"/>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3" name="任意多边形 93">
              <a:extLst>
                <a:ext uri="{FF2B5EF4-FFF2-40B4-BE49-F238E27FC236}">
                  <a16:creationId xmlns:a16="http://schemas.microsoft.com/office/drawing/2014/main" id="{C84628EE-C244-E041-8EAC-9985E608C584}"/>
                </a:ext>
              </a:extLst>
            </p:cNvPr>
            <p:cNvSpPr>
              <a:spLocks/>
            </p:cNvSpPr>
            <p:nvPr/>
          </p:nvSpPr>
          <p:spPr bwMode="auto">
            <a:xfrm>
              <a:off x="4540457" y="3963079"/>
              <a:ext cx="31307" cy="21289"/>
            </a:xfrm>
            <a:custGeom>
              <a:avLst/>
              <a:gdLst>
                <a:gd name="T0" fmla="*/ 0 w 833273"/>
                <a:gd name="T1" fmla="*/ 97808 h 561997"/>
                <a:gd name="T2" fmla="*/ 83477 w 833273"/>
                <a:gd name="T3" fmla="*/ 131119 h 561997"/>
                <a:gd name="T4" fmla="*/ 176339 w 833273"/>
                <a:gd name="T5" fmla="*/ 123731 h 561997"/>
                <a:gd name="T6" fmla="*/ 194410 w 833273"/>
                <a:gd name="T7" fmla="*/ 46190 h 561997"/>
                <a:gd name="T8" fmla="*/ 160392 w 833273"/>
                <a:gd name="T9" fmla="*/ 0 h 561997"/>
                <a:gd name="T10" fmla="*/ 8911 w 833273"/>
                <a:gd name="T11" fmla="*/ 47304 h 561997"/>
                <a:gd name="T12" fmla="*/ 0 w 833273"/>
                <a:gd name="T13" fmla="*/ 97808 h 561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3273" h="561997">
                  <a:moveTo>
                    <a:pt x="0" y="419221"/>
                  </a:moveTo>
                  <a:lnTo>
                    <a:pt x="357796" y="561997"/>
                  </a:lnTo>
                  <a:lnTo>
                    <a:pt x="755818" y="530331"/>
                  </a:lnTo>
                  <a:lnTo>
                    <a:pt x="833273" y="197978"/>
                  </a:lnTo>
                  <a:lnTo>
                    <a:pt x="687466" y="0"/>
                  </a:lnTo>
                  <a:lnTo>
                    <a:pt x="38194" y="202753"/>
                  </a:lnTo>
                  <a:lnTo>
                    <a:pt x="0" y="419221"/>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4" name="任意多边形 94">
              <a:extLst>
                <a:ext uri="{FF2B5EF4-FFF2-40B4-BE49-F238E27FC236}">
                  <a16:creationId xmlns:a16="http://schemas.microsoft.com/office/drawing/2014/main" id="{360650FF-C924-5643-983E-F1A1135E4AFB}"/>
                </a:ext>
              </a:extLst>
            </p:cNvPr>
            <p:cNvSpPr>
              <a:spLocks/>
            </p:cNvSpPr>
            <p:nvPr/>
          </p:nvSpPr>
          <p:spPr bwMode="auto">
            <a:xfrm>
              <a:off x="4729552" y="4236078"/>
              <a:ext cx="58857" cy="25046"/>
            </a:xfrm>
            <a:custGeom>
              <a:avLst/>
              <a:gdLst>
                <a:gd name="T0" fmla="*/ 0 w 1596947"/>
                <a:gd name="T1" fmla="*/ 21209 h 669674"/>
                <a:gd name="T2" fmla="*/ 84618 w 1596947"/>
                <a:gd name="T3" fmla="*/ 156241 h 669674"/>
                <a:gd name="T4" fmla="*/ 247430 w 1596947"/>
                <a:gd name="T5" fmla="*/ 127001 h 669674"/>
                <a:gd name="T6" fmla="*/ 372582 w 1596947"/>
                <a:gd name="T7" fmla="*/ 47949 h 669674"/>
                <a:gd name="T8" fmla="*/ 192314 w 1596947"/>
                <a:gd name="T9" fmla="*/ 0 h 669674"/>
                <a:gd name="T10" fmla="*/ 0 w 1596947"/>
                <a:gd name="T11" fmla="*/ 21209 h 6696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6947" h="669674">
                  <a:moveTo>
                    <a:pt x="0" y="90905"/>
                  </a:moveTo>
                  <a:lnTo>
                    <a:pt x="362686" y="669674"/>
                  </a:lnTo>
                  <a:lnTo>
                    <a:pt x="1060525" y="544347"/>
                  </a:lnTo>
                  <a:lnTo>
                    <a:pt x="1596947" y="205517"/>
                  </a:lnTo>
                  <a:lnTo>
                    <a:pt x="824289" y="0"/>
                  </a:lnTo>
                  <a:lnTo>
                    <a:pt x="0" y="90905"/>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5" name="任意多边形 95">
              <a:extLst>
                <a:ext uri="{FF2B5EF4-FFF2-40B4-BE49-F238E27FC236}">
                  <a16:creationId xmlns:a16="http://schemas.microsoft.com/office/drawing/2014/main" id="{8B874054-2D7F-5847-A3B6-9D9C39D66057}"/>
                </a:ext>
              </a:extLst>
            </p:cNvPr>
            <p:cNvSpPr>
              <a:spLocks/>
            </p:cNvSpPr>
            <p:nvPr/>
          </p:nvSpPr>
          <p:spPr bwMode="auto">
            <a:xfrm>
              <a:off x="4497879" y="4408893"/>
              <a:ext cx="27550" cy="41325"/>
            </a:xfrm>
            <a:custGeom>
              <a:avLst/>
              <a:gdLst>
                <a:gd name="T0" fmla="*/ 23158 w 724576"/>
                <a:gd name="T1" fmla="*/ 86025 h 1117817"/>
                <a:gd name="T2" fmla="*/ 0 w 724576"/>
                <a:gd name="T3" fmla="*/ 195483 h 1117817"/>
                <a:gd name="T4" fmla="*/ 9124 w 724576"/>
                <a:gd name="T5" fmla="*/ 260797 h 1117817"/>
                <a:gd name="T6" fmla="*/ 140289 w 724576"/>
                <a:gd name="T7" fmla="*/ 204966 h 1117817"/>
                <a:gd name="T8" fmla="*/ 169050 w 724576"/>
                <a:gd name="T9" fmla="*/ 93714 h 1117817"/>
                <a:gd name="T10" fmla="*/ 146095 w 724576"/>
                <a:gd name="T11" fmla="*/ 0 h 1117817"/>
                <a:gd name="T12" fmla="*/ 47643 w 724576"/>
                <a:gd name="T13" fmla="*/ 2905 h 1117817"/>
                <a:gd name="T14" fmla="*/ 23158 w 724576"/>
                <a:gd name="T15" fmla="*/ 86025 h 1117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4576" h="1117817">
                  <a:moveTo>
                    <a:pt x="99259" y="368716"/>
                  </a:moveTo>
                  <a:lnTo>
                    <a:pt x="0" y="837871"/>
                  </a:lnTo>
                  <a:lnTo>
                    <a:pt x="39107" y="1117817"/>
                  </a:lnTo>
                  <a:lnTo>
                    <a:pt x="601302" y="878516"/>
                  </a:lnTo>
                  <a:lnTo>
                    <a:pt x="724576" y="401673"/>
                  </a:lnTo>
                  <a:lnTo>
                    <a:pt x="626187" y="0"/>
                  </a:lnTo>
                  <a:lnTo>
                    <a:pt x="204206" y="12451"/>
                  </a:lnTo>
                  <a:lnTo>
                    <a:pt x="99259" y="368716"/>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6" name="任意多边形 96">
              <a:extLst>
                <a:ext uri="{FF2B5EF4-FFF2-40B4-BE49-F238E27FC236}">
                  <a16:creationId xmlns:a16="http://schemas.microsoft.com/office/drawing/2014/main" id="{1AA1B5AD-7BC3-0349-84DE-670A7B8B53F8}"/>
                </a:ext>
              </a:extLst>
            </p:cNvPr>
            <p:cNvSpPr>
              <a:spLocks/>
            </p:cNvSpPr>
            <p:nvPr/>
          </p:nvSpPr>
          <p:spPr bwMode="auto">
            <a:xfrm>
              <a:off x="4312541" y="4368820"/>
              <a:ext cx="40073" cy="23793"/>
            </a:xfrm>
            <a:custGeom>
              <a:avLst/>
              <a:gdLst>
                <a:gd name="T0" fmla="*/ 0 w 1092367"/>
                <a:gd name="T1" fmla="*/ 49064 h 669674"/>
                <a:gd name="T2" fmla="*/ 48677 w 1092367"/>
                <a:gd name="T3" fmla="*/ 156241 h 669674"/>
                <a:gd name="T4" fmla="*/ 211489 w 1092367"/>
                <a:gd name="T5" fmla="*/ 127001 h 669674"/>
                <a:gd name="T6" fmla="*/ 254859 w 1092367"/>
                <a:gd name="T7" fmla="*/ 37704 h 669674"/>
                <a:gd name="T8" fmla="*/ 156373 w 1092367"/>
                <a:gd name="T9" fmla="*/ 0 h 669674"/>
                <a:gd name="T10" fmla="*/ 0 w 1092367"/>
                <a:gd name="T11" fmla="*/ 49064 h 6696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2367" h="669674">
                  <a:moveTo>
                    <a:pt x="0" y="210296"/>
                  </a:moveTo>
                  <a:lnTo>
                    <a:pt x="208637" y="669674"/>
                  </a:lnTo>
                  <a:lnTo>
                    <a:pt x="906476" y="544347"/>
                  </a:lnTo>
                  <a:lnTo>
                    <a:pt x="1092367" y="161605"/>
                  </a:lnTo>
                  <a:lnTo>
                    <a:pt x="670240" y="0"/>
                  </a:lnTo>
                  <a:lnTo>
                    <a:pt x="0" y="210296"/>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7" name="任意多边形 97">
              <a:extLst>
                <a:ext uri="{FF2B5EF4-FFF2-40B4-BE49-F238E27FC236}">
                  <a16:creationId xmlns:a16="http://schemas.microsoft.com/office/drawing/2014/main" id="{E4A92EF8-A94D-904B-AF9A-740BD05359F0}"/>
                </a:ext>
              </a:extLst>
            </p:cNvPr>
            <p:cNvSpPr>
              <a:spLocks/>
            </p:cNvSpPr>
            <p:nvPr/>
          </p:nvSpPr>
          <p:spPr bwMode="auto">
            <a:xfrm>
              <a:off x="4261198" y="3712622"/>
              <a:ext cx="57605" cy="58857"/>
            </a:xfrm>
            <a:custGeom>
              <a:avLst/>
              <a:gdLst>
                <a:gd name="T0" fmla="*/ 0 w 1560018"/>
                <a:gd name="T1" fmla="*/ 154464 h 1610174"/>
                <a:gd name="T2" fmla="*/ 51281 w 1560018"/>
                <a:gd name="T3" fmla="*/ 221680 h 1610174"/>
                <a:gd name="T4" fmla="*/ 158731 w 1560018"/>
                <a:gd name="T5" fmla="*/ 272409 h 1610174"/>
                <a:gd name="T6" fmla="*/ 296518 w 1560018"/>
                <a:gd name="T7" fmla="*/ 342162 h 1610174"/>
                <a:gd name="T8" fmla="*/ 331199 w 1560018"/>
                <a:gd name="T9" fmla="*/ 375668 h 1610174"/>
                <a:gd name="T10" fmla="*/ 363966 w 1560018"/>
                <a:gd name="T11" fmla="*/ 313754 h 1610174"/>
                <a:gd name="T12" fmla="*/ 335391 w 1560018"/>
                <a:gd name="T13" fmla="*/ 180405 h 1610174"/>
                <a:gd name="T14" fmla="*/ 317913 w 1560018"/>
                <a:gd name="T15" fmla="*/ 85954 h 1610174"/>
                <a:gd name="T16" fmla="*/ 188325 w 1560018"/>
                <a:gd name="T17" fmla="*/ 0 h 1610174"/>
                <a:gd name="T18" fmla="*/ 82979 w 1560018"/>
                <a:gd name="T19" fmla="*/ 47625 h 1610174"/>
                <a:gd name="T20" fmla="*/ 181648 w 1560018"/>
                <a:gd name="T21" fmla="*/ 138018 h 1610174"/>
                <a:gd name="T22" fmla="*/ 89453 w 1560018"/>
                <a:gd name="T23" fmla="*/ 109538 h 1610174"/>
                <a:gd name="T24" fmla="*/ 0 w 1560018"/>
                <a:gd name="T25" fmla="*/ 154464 h 1610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0018" h="1610174">
                  <a:moveTo>
                    <a:pt x="0" y="662058"/>
                  </a:moveTo>
                  <a:lnTo>
                    <a:pt x="219799" y="950156"/>
                  </a:lnTo>
                  <a:lnTo>
                    <a:pt x="680347" y="1167589"/>
                  </a:lnTo>
                  <a:lnTo>
                    <a:pt x="1270925" y="1466562"/>
                  </a:lnTo>
                  <a:lnTo>
                    <a:pt x="1419573" y="1610174"/>
                  </a:lnTo>
                  <a:lnTo>
                    <a:pt x="1560018" y="1344801"/>
                  </a:lnTo>
                  <a:lnTo>
                    <a:pt x="1437541" y="773245"/>
                  </a:lnTo>
                  <a:lnTo>
                    <a:pt x="1362627" y="368413"/>
                  </a:lnTo>
                  <a:lnTo>
                    <a:pt x="807192" y="0"/>
                  </a:lnTo>
                  <a:lnTo>
                    <a:pt x="355662" y="204128"/>
                  </a:lnTo>
                  <a:lnTo>
                    <a:pt x="778573" y="591567"/>
                  </a:lnTo>
                  <a:lnTo>
                    <a:pt x="383410" y="469497"/>
                  </a:lnTo>
                  <a:lnTo>
                    <a:pt x="0" y="662058"/>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8" name="任意多边形 98">
              <a:extLst>
                <a:ext uri="{FF2B5EF4-FFF2-40B4-BE49-F238E27FC236}">
                  <a16:creationId xmlns:a16="http://schemas.microsoft.com/office/drawing/2014/main" id="{80359569-0144-C74C-80F7-52D1EE5E7D0E}"/>
                </a:ext>
              </a:extLst>
            </p:cNvPr>
            <p:cNvSpPr>
              <a:spLocks/>
            </p:cNvSpPr>
            <p:nvPr/>
          </p:nvSpPr>
          <p:spPr bwMode="auto">
            <a:xfrm>
              <a:off x="4212358" y="3604926"/>
              <a:ext cx="66371" cy="73885"/>
            </a:xfrm>
            <a:custGeom>
              <a:avLst/>
              <a:gdLst>
                <a:gd name="T0" fmla="*/ 29809 w 1806964"/>
                <a:gd name="T1" fmla="*/ 196954 h 2015974"/>
                <a:gd name="T2" fmla="*/ 106166 w 1806964"/>
                <a:gd name="T3" fmla="*/ 286246 h 2015974"/>
                <a:gd name="T4" fmla="*/ 248787 w 1806964"/>
                <a:gd name="T5" fmla="*/ 414739 h 2015974"/>
                <a:gd name="T6" fmla="*/ 331094 w 1806964"/>
                <a:gd name="T7" fmla="*/ 455488 h 2015974"/>
                <a:gd name="T8" fmla="*/ 421581 w 1806964"/>
                <a:gd name="T9" fmla="*/ 470345 h 2015974"/>
                <a:gd name="T10" fmla="*/ 396611 w 1806964"/>
                <a:gd name="T11" fmla="*/ 317209 h 2015974"/>
                <a:gd name="T12" fmla="*/ 355477 w 1806964"/>
                <a:gd name="T13" fmla="*/ 222695 h 2015974"/>
                <a:gd name="T14" fmla="*/ 222123 w 1806964"/>
                <a:gd name="T15" fmla="*/ 175745 h 2015974"/>
                <a:gd name="T16" fmla="*/ 123255 w 1806964"/>
                <a:gd name="T17" fmla="*/ 0 h 2015974"/>
                <a:gd name="T18" fmla="*/ 0 w 1806964"/>
                <a:gd name="T19" fmla="*/ 42292 h 2015974"/>
                <a:gd name="T20" fmla="*/ 29809 w 1806964"/>
                <a:gd name="T21" fmla="*/ 196954 h 20159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6964" h="2015974">
                  <a:moveTo>
                    <a:pt x="127766" y="844176"/>
                  </a:moveTo>
                  <a:lnTo>
                    <a:pt x="455045" y="1226896"/>
                  </a:lnTo>
                  <a:lnTo>
                    <a:pt x="1066341" y="1777638"/>
                  </a:lnTo>
                  <a:lnTo>
                    <a:pt x="1419123" y="1952295"/>
                  </a:lnTo>
                  <a:lnTo>
                    <a:pt x="1806964" y="2015974"/>
                  </a:lnTo>
                  <a:lnTo>
                    <a:pt x="1699939" y="1359609"/>
                  </a:lnTo>
                  <a:lnTo>
                    <a:pt x="1523632" y="954506"/>
                  </a:lnTo>
                  <a:lnTo>
                    <a:pt x="952055" y="753271"/>
                  </a:lnTo>
                  <a:lnTo>
                    <a:pt x="528291" y="0"/>
                  </a:lnTo>
                  <a:lnTo>
                    <a:pt x="0" y="181270"/>
                  </a:lnTo>
                  <a:lnTo>
                    <a:pt x="127766" y="844176"/>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39" name="任意多边形 99">
              <a:extLst>
                <a:ext uri="{FF2B5EF4-FFF2-40B4-BE49-F238E27FC236}">
                  <a16:creationId xmlns:a16="http://schemas.microsoft.com/office/drawing/2014/main" id="{E7105075-DD92-0E48-BFB8-BE00763C00D3}"/>
                </a:ext>
              </a:extLst>
            </p:cNvPr>
            <p:cNvSpPr>
              <a:spLocks/>
            </p:cNvSpPr>
            <p:nvPr/>
          </p:nvSpPr>
          <p:spPr bwMode="auto">
            <a:xfrm>
              <a:off x="4236152" y="3755200"/>
              <a:ext cx="95174" cy="56353"/>
            </a:xfrm>
            <a:custGeom>
              <a:avLst/>
              <a:gdLst>
                <a:gd name="T0" fmla="*/ 0 w 2607354"/>
                <a:gd name="T1" fmla="*/ 141664 h 1528512"/>
                <a:gd name="T2" fmla="*/ 126910 w 2607354"/>
                <a:gd name="T3" fmla="*/ 194594 h 1528512"/>
                <a:gd name="T4" fmla="*/ 207619 w 2607354"/>
                <a:gd name="T5" fmla="*/ 265367 h 1528512"/>
                <a:gd name="T6" fmla="*/ 304089 w 2607354"/>
                <a:gd name="T7" fmla="*/ 308991 h 1528512"/>
                <a:gd name="T8" fmla="*/ 396165 w 2607354"/>
                <a:gd name="T9" fmla="*/ 313381 h 1528512"/>
                <a:gd name="T10" fmla="*/ 460681 w 2607354"/>
                <a:gd name="T11" fmla="*/ 337566 h 1528512"/>
                <a:gd name="T12" fmla="*/ 541643 w 2607354"/>
                <a:gd name="T13" fmla="*/ 356616 h 1528512"/>
                <a:gd name="T14" fmla="*/ 608319 w 2607354"/>
                <a:gd name="T15" fmla="*/ 294703 h 1528512"/>
                <a:gd name="T16" fmla="*/ 517261 w 2607354"/>
                <a:gd name="T17" fmla="*/ 222695 h 1528512"/>
                <a:gd name="T18" fmla="*/ 395701 w 2607354"/>
                <a:gd name="T19" fmla="*/ 191276 h 1528512"/>
                <a:gd name="T20" fmla="*/ 200698 w 2607354"/>
                <a:gd name="T21" fmla="*/ 72831 h 1528512"/>
                <a:gd name="T22" fmla="*/ 39100 w 2607354"/>
                <a:gd name="T23" fmla="*/ 0 h 1528512"/>
                <a:gd name="T24" fmla="*/ 5763 w 2607354"/>
                <a:gd name="T25" fmla="*/ 80962 h 1528512"/>
                <a:gd name="T26" fmla="*/ 0 w 2607354"/>
                <a:gd name="T27" fmla="*/ 141664 h 1528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07354" h="1528512">
                  <a:moveTo>
                    <a:pt x="0" y="607194"/>
                  </a:moveTo>
                  <a:lnTo>
                    <a:pt x="543957" y="834061"/>
                  </a:lnTo>
                  <a:lnTo>
                    <a:pt x="889889" y="1137405"/>
                  </a:lnTo>
                  <a:lnTo>
                    <a:pt x="1303375" y="1324384"/>
                  </a:lnTo>
                  <a:lnTo>
                    <a:pt x="1698028" y="1343200"/>
                  </a:lnTo>
                  <a:lnTo>
                    <a:pt x="1974554" y="1446861"/>
                  </a:lnTo>
                  <a:lnTo>
                    <a:pt x="2321570" y="1528512"/>
                  </a:lnTo>
                  <a:lnTo>
                    <a:pt x="2607354" y="1263143"/>
                  </a:lnTo>
                  <a:lnTo>
                    <a:pt x="2217065" y="954506"/>
                  </a:lnTo>
                  <a:lnTo>
                    <a:pt x="1696039" y="819839"/>
                  </a:lnTo>
                  <a:lnTo>
                    <a:pt x="860224" y="312165"/>
                  </a:lnTo>
                  <a:lnTo>
                    <a:pt x="167589" y="0"/>
                  </a:lnTo>
                  <a:lnTo>
                    <a:pt x="24701" y="347016"/>
                  </a:lnTo>
                  <a:lnTo>
                    <a:pt x="0" y="607194"/>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0" name="任意多边形 100">
              <a:extLst>
                <a:ext uri="{FF2B5EF4-FFF2-40B4-BE49-F238E27FC236}">
                  <a16:creationId xmlns:a16="http://schemas.microsoft.com/office/drawing/2014/main" id="{E5257EA5-18FF-4B4E-B240-F3EF1778624C}"/>
                </a:ext>
              </a:extLst>
            </p:cNvPr>
            <p:cNvSpPr>
              <a:spLocks/>
            </p:cNvSpPr>
            <p:nvPr/>
          </p:nvSpPr>
          <p:spPr bwMode="auto">
            <a:xfrm>
              <a:off x="4030777" y="3653765"/>
              <a:ext cx="152779" cy="96426"/>
            </a:xfrm>
            <a:custGeom>
              <a:avLst/>
              <a:gdLst>
                <a:gd name="T0" fmla="*/ 0 w 4153304"/>
                <a:gd name="T1" fmla="*/ 33585 h 2625663"/>
                <a:gd name="T2" fmla="*/ 118402 w 4153304"/>
                <a:gd name="T3" fmla="*/ 103975 h 2625663"/>
                <a:gd name="T4" fmla="*/ 263386 w 4153304"/>
                <a:gd name="T5" fmla="*/ 204158 h 2625663"/>
                <a:gd name="T6" fmla="*/ 356273 w 4153304"/>
                <a:gd name="T7" fmla="*/ 178493 h 2625663"/>
                <a:gd name="T8" fmla="*/ 456937 w 4153304"/>
                <a:gd name="T9" fmla="*/ 225366 h 2625663"/>
                <a:gd name="T10" fmla="*/ 564887 w 4153304"/>
                <a:gd name="T11" fmla="*/ 315283 h 2625663"/>
                <a:gd name="T12" fmla="*/ 635754 w 4153304"/>
                <a:gd name="T13" fmla="*/ 449649 h 2625663"/>
                <a:gd name="T14" fmla="*/ 684395 w 4153304"/>
                <a:gd name="T15" fmla="*/ 466541 h 2625663"/>
                <a:gd name="T16" fmla="*/ 665345 w 4153304"/>
                <a:gd name="T17" fmla="*/ 568141 h 2625663"/>
                <a:gd name="T18" fmla="*/ 744720 w 4153304"/>
                <a:gd name="T19" fmla="*/ 612591 h 2625663"/>
                <a:gd name="T20" fmla="*/ 811394 w 4153304"/>
                <a:gd name="T21" fmla="*/ 588208 h 2625663"/>
                <a:gd name="T22" fmla="*/ 910836 w 4153304"/>
                <a:gd name="T23" fmla="*/ 610433 h 2625663"/>
                <a:gd name="T24" fmla="*/ 969003 w 4153304"/>
                <a:gd name="T25" fmla="*/ 565983 h 2625663"/>
                <a:gd name="T26" fmla="*/ 908678 w 4153304"/>
                <a:gd name="T27" fmla="*/ 549091 h 2625663"/>
                <a:gd name="T28" fmla="*/ 800728 w 4153304"/>
                <a:gd name="T29" fmla="*/ 514166 h 2625663"/>
                <a:gd name="T30" fmla="*/ 761611 w 4153304"/>
                <a:gd name="T31" fmla="*/ 437966 h 2625663"/>
                <a:gd name="T32" fmla="*/ 756278 w 4153304"/>
                <a:gd name="T33" fmla="*/ 316175 h 2625663"/>
                <a:gd name="T34" fmla="*/ 650486 w 4153304"/>
                <a:gd name="T35" fmla="*/ 254833 h 2625663"/>
                <a:gd name="T36" fmla="*/ 522469 w 4153304"/>
                <a:gd name="T37" fmla="*/ 164916 h 2625663"/>
                <a:gd name="T38" fmla="*/ 402960 w 4153304"/>
                <a:gd name="T39" fmla="*/ 90874 h 2625663"/>
                <a:gd name="T40" fmla="*/ 260192 w 4153304"/>
                <a:gd name="T41" fmla="*/ 0 h 2625663"/>
                <a:gd name="T42" fmla="*/ 159149 w 4153304"/>
                <a:gd name="T43" fmla="*/ 19596 h 2625663"/>
                <a:gd name="T44" fmla="*/ 0 w 4153304"/>
                <a:gd name="T45" fmla="*/ 33585 h 26256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53304" h="2625663">
                  <a:moveTo>
                    <a:pt x="0" y="143950"/>
                  </a:moveTo>
                  <a:lnTo>
                    <a:pt x="507490" y="445653"/>
                  </a:lnTo>
                  <a:lnTo>
                    <a:pt x="1128915" y="875053"/>
                  </a:lnTo>
                  <a:lnTo>
                    <a:pt x="1527044" y="765049"/>
                  </a:lnTo>
                  <a:lnTo>
                    <a:pt x="1958506" y="965954"/>
                  </a:lnTo>
                  <a:lnTo>
                    <a:pt x="2421197" y="1351353"/>
                  </a:lnTo>
                  <a:lnTo>
                    <a:pt x="2724944" y="1927267"/>
                  </a:lnTo>
                  <a:lnTo>
                    <a:pt x="2933427" y="1999669"/>
                  </a:lnTo>
                  <a:lnTo>
                    <a:pt x="2851776" y="2435143"/>
                  </a:lnTo>
                  <a:lnTo>
                    <a:pt x="3191990" y="2625663"/>
                  </a:lnTo>
                  <a:lnTo>
                    <a:pt x="3477766" y="2521154"/>
                  </a:lnTo>
                  <a:lnTo>
                    <a:pt x="3903991" y="2616413"/>
                  </a:lnTo>
                  <a:lnTo>
                    <a:pt x="4153304" y="2425894"/>
                  </a:lnTo>
                  <a:lnTo>
                    <a:pt x="3894741" y="2353492"/>
                  </a:lnTo>
                  <a:lnTo>
                    <a:pt x="3432050" y="2203798"/>
                  </a:lnTo>
                  <a:lnTo>
                    <a:pt x="3264388" y="1877192"/>
                  </a:lnTo>
                  <a:lnTo>
                    <a:pt x="3241530" y="1355177"/>
                  </a:lnTo>
                  <a:lnTo>
                    <a:pt x="2788088" y="1092255"/>
                  </a:lnTo>
                  <a:lnTo>
                    <a:pt x="2239387" y="706856"/>
                  </a:lnTo>
                  <a:lnTo>
                    <a:pt x="1727152" y="389500"/>
                  </a:lnTo>
                  <a:lnTo>
                    <a:pt x="1115225" y="0"/>
                  </a:lnTo>
                  <a:lnTo>
                    <a:pt x="682138" y="83991"/>
                  </a:lnTo>
                  <a:lnTo>
                    <a:pt x="0" y="14395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1" name="任意多边形 101">
              <a:extLst>
                <a:ext uri="{FF2B5EF4-FFF2-40B4-BE49-F238E27FC236}">
                  <a16:creationId xmlns:a16="http://schemas.microsoft.com/office/drawing/2014/main" id="{BC2B570F-779C-F740-B1E0-6F7D3B67552E}"/>
                </a:ext>
              </a:extLst>
            </p:cNvPr>
            <p:cNvSpPr>
              <a:spLocks/>
            </p:cNvSpPr>
            <p:nvPr/>
          </p:nvSpPr>
          <p:spPr bwMode="auto">
            <a:xfrm>
              <a:off x="4833492" y="4616773"/>
              <a:ext cx="40073" cy="28803"/>
            </a:xfrm>
            <a:custGeom>
              <a:avLst/>
              <a:gdLst>
                <a:gd name="T0" fmla="*/ 2247 w 1081596"/>
                <a:gd name="T1" fmla="*/ 117477 h 801508"/>
                <a:gd name="T2" fmla="*/ 0 w 1081596"/>
                <a:gd name="T3" fmla="*/ 170405 h 801508"/>
                <a:gd name="T4" fmla="*/ 124717 w 1081596"/>
                <a:gd name="T5" fmla="*/ 186999 h 801508"/>
                <a:gd name="T6" fmla="*/ 230455 w 1081596"/>
                <a:gd name="T7" fmla="*/ 127001 h 801508"/>
                <a:gd name="T8" fmla="*/ 252346 w 1081596"/>
                <a:gd name="T9" fmla="*/ 29917 h 801508"/>
                <a:gd name="T10" fmla="*/ 175339 w 1081596"/>
                <a:gd name="T11" fmla="*/ 0 h 801508"/>
                <a:gd name="T12" fmla="*/ 58611 w 1081596"/>
                <a:gd name="T13" fmla="*/ 25645 h 801508"/>
                <a:gd name="T14" fmla="*/ 2247 w 1081596"/>
                <a:gd name="T15" fmla="*/ 117477 h 801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1596" h="801508">
                  <a:moveTo>
                    <a:pt x="9631" y="503525"/>
                  </a:moveTo>
                  <a:lnTo>
                    <a:pt x="0" y="730383"/>
                  </a:lnTo>
                  <a:lnTo>
                    <a:pt x="534557" y="801508"/>
                  </a:lnTo>
                  <a:lnTo>
                    <a:pt x="987767" y="544347"/>
                  </a:lnTo>
                  <a:lnTo>
                    <a:pt x="1081596" y="128229"/>
                  </a:lnTo>
                  <a:lnTo>
                    <a:pt x="751531" y="0"/>
                  </a:lnTo>
                  <a:lnTo>
                    <a:pt x="251216" y="109919"/>
                  </a:lnTo>
                  <a:lnTo>
                    <a:pt x="9631" y="503525"/>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2" name="任意多边形 104">
              <a:extLst>
                <a:ext uri="{FF2B5EF4-FFF2-40B4-BE49-F238E27FC236}">
                  <a16:creationId xmlns:a16="http://schemas.microsoft.com/office/drawing/2014/main" id="{69AE27BB-BA97-114A-9DE8-7C2F567F8900}"/>
                </a:ext>
              </a:extLst>
            </p:cNvPr>
            <p:cNvSpPr>
              <a:spLocks/>
            </p:cNvSpPr>
            <p:nvPr/>
          </p:nvSpPr>
          <p:spPr bwMode="auto">
            <a:xfrm>
              <a:off x="3762788" y="2953737"/>
              <a:ext cx="226664" cy="222907"/>
            </a:xfrm>
            <a:custGeom>
              <a:avLst/>
              <a:gdLst>
                <a:gd name="T0" fmla="*/ 33586 w 6159576"/>
                <a:gd name="T1" fmla="*/ 146396 h 6075372"/>
                <a:gd name="T2" fmla="*/ 0 w 6159576"/>
                <a:gd name="T3" fmla="*/ 256009 h 6075372"/>
                <a:gd name="T4" fmla="*/ 167009 w 6159576"/>
                <a:gd name="T5" fmla="*/ 330523 h 6075372"/>
                <a:gd name="T6" fmla="*/ 322709 w 6159576"/>
                <a:gd name="T7" fmla="*/ 431527 h 6075372"/>
                <a:gd name="T8" fmla="*/ 442811 w 6159576"/>
                <a:gd name="T9" fmla="*/ 586930 h 6075372"/>
                <a:gd name="T10" fmla="*/ 499243 w 6159576"/>
                <a:gd name="T11" fmla="*/ 765820 h 6075372"/>
                <a:gd name="T12" fmla="*/ 653130 w 6159576"/>
                <a:gd name="T13" fmla="*/ 873449 h 6075372"/>
                <a:gd name="T14" fmla="*/ 726687 w 6159576"/>
                <a:gd name="T15" fmla="*/ 762565 h 6075372"/>
                <a:gd name="T16" fmla="*/ 879596 w 6159576"/>
                <a:gd name="T17" fmla="*/ 905820 h 6075372"/>
                <a:gd name="T18" fmla="*/ 801413 w 6159576"/>
                <a:gd name="T19" fmla="*/ 985465 h 6075372"/>
                <a:gd name="T20" fmla="*/ 793254 w 6159576"/>
                <a:gd name="T21" fmla="*/ 1150863 h 6075372"/>
                <a:gd name="T22" fmla="*/ 915589 w 6159576"/>
                <a:gd name="T23" fmla="*/ 1256357 h 6075372"/>
                <a:gd name="T24" fmla="*/ 1016521 w 6159576"/>
                <a:gd name="T25" fmla="*/ 1183630 h 6075372"/>
                <a:gd name="T26" fmla="*/ 1010715 w 6159576"/>
                <a:gd name="T27" fmla="*/ 1320873 h 6075372"/>
                <a:gd name="T28" fmla="*/ 1107455 w 6159576"/>
                <a:gd name="T29" fmla="*/ 1417439 h 6075372"/>
                <a:gd name="T30" fmla="*/ 1235472 w 6159576"/>
                <a:gd name="T31" fmla="*/ 1379339 h 6075372"/>
                <a:gd name="T32" fmla="*/ 1292089 w 6159576"/>
                <a:gd name="T33" fmla="*/ 1255811 h 6075372"/>
                <a:gd name="T34" fmla="*/ 1437084 w 6159576"/>
                <a:gd name="T35" fmla="*/ 1217686 h 6075372"/>
                <a:gd name="T36" fmla="*/ 1397271 w 6159576"/>
                <a:gd name="T37" fmla="*/ 1126059 h 6075372"/>
                <a:gd name="T38" fmla="*/ 1428674 w 6159576"/>
                <a:gd name="T39" fmla="*/ 1074365 h 6075372"/>
                <a:gd name="T40" fmla="*/ 1312910 w 6159576"/>
                <a:gd name="T41" fmla="*/ 915170 h 6075372"/>
                <a:gd name="T42" fmla="*/ 1155748 w 6159576"/>
                <a:gd name="T43" fmla="*/ 868810 h 6075372"/>
                <a:gd name="T44" fmla="*/ 1086370 w 6159576"/>
                <a:gd name="T45" fmla="*/ 759445 h 6075372"/>
                <a:gd name="T46" fmla="*/ 963784 w 6159576"/>
                <a:gd name="T47" fmla="*/ 691134 h 6075372"/>
                <a:gd name="T48" fmla="*/ 895646 w 6159576"/>
                <a:gd name="T49" fmla="*/ 505520 h 6075372"/>
                <a:gd name="T50" fmla="*/ 761628 w 6159576"/>
                <a:gd name="T51" fmla="*/ 409302 h 6075372"/>
                <a:gd name="T52" fmla="*/ 672949 w 6159576"/>
                <a:gd name="T53" fmla="*/ 265237 h 6075372"/>
                <a:gd name="T54" fmla="*/ 625448 w 6159576"/>
                <a:gd name="T55" fmla="*/ 358328 h 6075372"/>
                <a:gd name="T56" fmla="*/ 566711 w 6159576"/>
                <a:gd name="T57" fmla="*/ 490214 h 6075372"/>
                <a:gd name="T58" fmla="*/ 500160 w 6159576"/>
                <a:gd name="T59" fmla="*/ 416744 h 6075372"/>
                <a:gd name="T60" fmla="*/ 405034 w 6159576"/>
                <a:gd name="T61" fmla="*/ 293043 h 6075372"/>
                <a:gd name="T62" fmla="*/ 274835 w 6159576"/>
                <a:gd name="T63" fmla="*/ 151830 h 6075372"/>
                <a:gd name="T64" fmla="*/ 54421 w 6159576"/>
                <a:gd name="T65" fmla="*/ 0 h 6075372"/>
                <a:gd name="T66" fmla="*/ 33586 w 6159576"/>
                <a:gd name="T67" fmla="*/ 146396 h 6075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59576" h="6075372">
                  <a:moveTo>
                    <a:pt x="143955" y="627477"/>
                  </a:moveTo>
                  <a:lnTo>
                    <a:pt x="0" y="1097296"/>
                  </a:lnTo>
                  <a:lnTo>
                    <a:pt x="715828" y="1416675"/>
                  </a:lnTo>
                  <a:lnTo>
                    <a:pt x="1383183" y="1849594"/>
                  </a:lnTo>
                  <a:lnTo>
                    <a:pt x="1897960" y="2515677"/>
                  </a:lnTo>
                  <a:lnTo>
                    <a:pt x="2139837" y="3282428"/>
                  </a:lnTo>
                  <a:lnTo>
                    <a:pt x="2799422" y="3743743"/>
                  </a:lnTo>
                  <a:lnTo>
                    <a:pt x="3114699" y="3268477"/>
                  </a:lnTo>
                  <a:lnTo>
                    <a:pt x="3770092" y="3882491"/>
                  </a:lnTo>
                  <a:lnTo>
                    <a:pt x="3434987" y="4223862"/>
                  </a:lnTo>
                  <a:lnTo>
                    <a:pt x="3400016" y="4932785"/>
                  </a:lnTo>
                  <a:lnTo>
                    <a:pt x="3924364" y="5384949"/>
                  </a:lnTo>
                  <a:lnTo>
                    <a:pt x="4356975" y="5073229"/>
                  </a:lnTo>
                  <a:lnTo>
                    <a:pt x="4332089" y="5661479"/>
                  </a:lnTo>
                  <a:lnTo>
                    <a:pt x="4746732" y="6075372"/>
                  </a:lnTo>
                  <a:lnTo>
                    <a:pt x="5295434" y="5912069"/>
                  </a:lnTo>
                  <a:lnTo>
                    <a:pt x="5538104" y="5382608"/>
                  </a:lnTo>
                  <a:lnTo>
                    <a:pt x="6159576" y="5219203"/>
                  </a:lnTo>
                  <a:lnTo>
                    <a:pt x="5988935" y="4826471"/>
                  </a:lnTo>
                  <a:lnTo>
                    <a:pt x="6123529" y="4604902"/>
                  </a:lnTo>
                  <a:lnTo>
                    <a:pt x="5627346" y="3922566"/>
                  </a:lnTo>
                  <a:lnTo>
                    <a:pt x="4953724" y="3723860"/>
                  </a:lnTo>
                  <a:lnTo>
                    <a:pt x="4656363" y="3255104"/>
                  </a:lnTo>
                  <a:lnTo>
                    <a:pt x="4130935" y="2962312"/>
                  </a:lnTo>
                  <a:lnTo>
                    <a:pt x="3838885" y="2166740"/>
                  </a:lnTo>
                  <a:lnTo>
                    <a:pt x="3264462" y="1754334"/>
                  </a:lnTo>
                  <a:lnTo>
                    <a:pt x="2884369" y="1136849"/>
                  </a:lnTo>
                  <a:lnTo>
                    <a:pt x="2680772" y="1535852"/>
                  </a:lnTo>
                  <a:lnTo>
                    <a:pt x="2429016" y="2101136"/>
                  </a:lnTo>
                  <a:lnTo>
                    <a:pt x="2143767" y="1786232"/>
                  </a:lnTo>
                  <a:lnTo>
                    <a:pt x="1736042" y="1256030"/>
                  </a:lnTo>
                  <a:lnTo>
                    <a:pt x="1177987" y="650768"/>
                  </a:lnTo>
                  <a:lnTo>
                    <a:pt x="233257" y="0"/>
                  </a:lnTo>
                  <a:lnTo>
                    <a:pt x="143955" y="627477"/>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3" name="任意多边形 105">
              <a:extLst>
                <a:ext uri="{FF2B5EF4-FFF2-40B4-BE49-F238E27FC236}">
                  <a16:creationId xmlns:a16="http://schemas.microsoft.com/office/drawing/2014/main" id="{4BE0DE5F-CCC6-1949-8530-AB4A60DD1AEE}"/>
                </a:ext>
              </a:extLst>
            </p:cNvPr>
            <p:cNvSpPr>
              <a:spLocks/>
            </p:cNvSpPr>
            <p:nvPr/>
          </p:nvSpPr>
          <p:spPr bwMode="auto">
            <a:xfrm>
              <a:off x="3836673" y="3136571"/>
              <a:ext cx="50091" cy="47587"/>
            </a:xfrm>
            <a:custGeom>
              <a:avLst/>
              <a:gdLst>
                <a:gd name="T0" fmla="*/ 0 w 1345465"/>
                <a:gd name="T1" fmla="*/ 133773 h 1303442"/>
                <a:gd name="T2" fmla="*/ 13774 w 1345465"/>
                <a:gd name="T3" fmla="*/ 201562 h 1303442"/>
                <a:gd name="T4" fmla="*/ 84415 w 1345465"/>
                <a:gd name="T5" fmla="*/ 270321 h 1303442"/>
                <a:gd name="T6" fmla="*/ 156300 w 1345465"/>
                <a:gd name="T7" fmla="*/ 304105 h 1303442"/>
                <a:gd name="T8" fmla="*/ 232779 w 1345465"/>
                <a:gd name="T9" fmla="*/ 290563 h 1303442"/>
                <a:gd name="T10" fmla="*/ 313909 w 1345465"/>
                <a:gd name="T11" fmla="*/ 173037 h 1303442"/>
                <a:gd name="T12" fmla="*/ 219229 w 1345465"/>
                <a:gd name="T13" fmla="*/ 87435 h 1303442"/>
                <a:gd name="T14" fmla="*/ 125120 w 1345465"/>
                <a:gd name="T15" fmla="*/ 9775 h 1303442"/>
                <a:gd name="T16" fmla="*/ 10797 w 1345465"/>
                <a:gd name="T17" fmla="*/ 0 h 1303442"/>
                <a:gd name="T18" fmla="*/ 0 w 1345465"/>
                <a:gd name="T19" fmla="*/ 133773 h 1303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5465" h="1303442">
                  <a:moveTo>
                    <a:pt x="0" y="573372"/>
                  </a:moveTo>
                  <a:lnTo>
                    <a:pt x="59038" y="863927"/>
                  </a:lnTo>
                  <a:lnTo>
                    <a:pt x="361817" y="1158639"/>
                  </a:lnTo>
                  <a:lnTo>
                    <a:pt x="669927" y="1303442"/>
                  </a:lnTo>
                  <a:lnTo>
                    <a:pt x="997729" y="1245399"/>
                  </a:lnTo>
                  <a:lnTo>
                    <a:pt x="1345465" y="741664"/>
                  </a:lnTo>
                  <a:lnTo>
                    <a:pt x="939651" y="374760"/>
                  </a:lnTo>
                  <a:lnTo>
                    <a:pt x="536285" y="41897"/>
                  </a:lnTo>
                  <a:lnTo>
                    <a:pt x="46278" y="0"/>
                  </a:lnTo>
                  <a:lnTo>
                    <a:pt x="0" y="573372"/>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4" name="任意多边形 131">
              <a:extLst>
                <a:ext uri="{FF2B5EF4-FFF2-40B4-BE49-F238E27FC236}">
                  <a16:creationId xmlns:a16="http://schemas.microsoft.com/office/drawing/2014/main" id="{B2F0A0AB-BD0D-1045-ACEE-E69155D497BC}"/>
                </a:ext>
              </a:extLst>
            </p:cNvPr>
            <p:cNvSpPr>
              <a:spLocks/>
            </p:cNvSpPr>
            <p:nvPr/>
          </p:nvSpPr>
          <p:spPr bwMode="auto">
            <a:xfrm>
              <a:off x="3861719" y="3308134"/>
              <a:ext cx="137751" cy="123976"/>
            </a:xfrm>
            <a:custGeom>
              <a:avLst/>
              <a:gdLst>
                <a:gd name="T0" fmla="*/ 0 w 3723582"/>
                <a:gd name="T1" fmla="*/ 18184 h 3376302"/>
                <a:gd name="T2" fmla="*/ 106843 w 3723582"/>
                <a:gd name="T3" fmla="*/ 223641 h 3376302"/>
                <a:gd name="T4" fmla="*/ 234763 w 3723582"/>
                <a:gd name="T5" fmla="*/ 304128 h 3376302"/>
                <a:gd name="T6" fmla="*/ 349781 w 3723582"/>
                <a:gd name="T7" fmla="*/ 442614 h 3376302"/>
                <a:gd name="T8" fmla="*/ 360869 w 3723582"/>
                <a:gd name="T9" fmla="*/ 465012 h 3376302"/>
                <a:gd name="T10" fmla="*/ 465296 w 3723582"/>
                <a:gd name="T11" fmla="*/ 561428 h 3376302"/>
                <a:gd name="T12" fmla="*/ 582201 w 3723582"/>
                <a:gd name="T13" fmla="*/ 686271 h 3376302"/>
                <a:gd name="T14" fmla="*/ 659766 w 3723582"/>
                <a:gd name="T15" fmla="*/ 731142 h 3376302"/>
                <a:gd name="T16" fmla="*/ 793116 w 3723582"/>
                <a:gd name="T17" fmla="*/ 787721 h 3376302"/>
                <a:gd name="T18" fmla="*/ 868745 w 3723582"/>
                <a:gd name="T19" fmla="*/ 749621 h 3376302"/>
                <a:gd name="T20" fmla="*/ 779997 w 3723582"/>
                <a:gd name="T21" fmla="*/ 609058 h 3376302"/>
                <a:gd name="T22" fmla="*/ 607379 w 3723582"/>
                <a:gd name="T23" fmla="*/ 473396 h 3376302"/>
                <a:gd name="T24" fmla="*/ 565755 w 3723582"/>
                <a:gd name="T25" fmla="*/ 360958 h 3376302"/>
                <a:gd name="T26" fmla="*/ 491540 w 3723582"/>
                <a:gd name="T27" fmla="*/ 326823 h 3376302"/>
                <a:gd name="T28" fmla="*/ 357248 w 3723582"/>
                <a:gd name="T29" fmla="*/ 175070 h 3376302"/>
                <a:gd name="T30" fmla="*/ 229006 w 3723582"/>
                <a:gd name="T31" fmla="*/ 99391 h 3376302"/>
                <a:gd name="T32" fmla="*/ 124456 w 3723582"/>
                <a:gd name="T33" fmla="*/ 0 h 3376302"/>
                <a:gd name="T34" fmla="*/ 0 w 3723582"/>
                <a:gd name="T35" fmla="*/ 18184 h 33763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23582" h="3376302">
                  <a:moveTo>
                    <a:pt x="0" y="77940"/>
                  </a:moveTo>
                  <a:lnTo>
                    <a:pt x="457946" y="958562"/>
                  </a:lnTo>
                  <a:lnTo>
                    <a:pt x="1006232" y="1303543"/>
                  </a:lnTo>
                  <a:lnTo>
                    <a:pt x="1499218" y="1897117"/>
                  </a:lnTo>
                  <a:lnTo>
                    <a:pt x="1546743" y="1993118"/>
                  </a:lnTo>
                  <a:lnTo>
                    <a:pt x="1994334" y="2406373"/>
                  </a:lnTo>
                  <a:lnTo>
                    <a:pt x="2495408" y="2941471"/>
                  </a:lnTo>
                  <a:lnTo>
                    <a:pt x="2827864" y="3133795"/>
                  </a:lnTo>
                  <a:lnTo>
                    <a:pt x="3399424" y="3376302"/>
                  </a:lnTo>
                  <a:lnTo>
                    <a:pt x="3723582" y="3212999"/>
                  </a:lnTo>
                  <a:lnTo>
                    <a:pt x="3343194" y="2610523"/>
                  </a:lnTo>
                  <a:lnTo>
                    <a:pt x="2603325" y="2029053"/>
                  </a:lnTo>
                  <a:lnTo>
                    <a:pt x="2424918" y="1547125"/>
                  </a:lnTo>
                  <a:lnTo>
                    <a:pt x="2106820" y="1400817"/>
                  </a:lnTo>
                  <a:lnTo>
                    <a:pt x="1531223" y="750379"/>
                  </a:lnTo>
                  <a:lnTo>
                    <a:pt x="981557" y="426006"/>
                  </a:lnTo>
                  <a:lnTo>
                    <a:pt x="533439" y="0"/>
                  </a:lnTo>
                  <a:lnTo>
                    <a:pt x="0" y="7794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5" name="任意多边形 132">
              <a:extLst>
                <a:ext uri="{FF2B5EF4-FFF2-40B4-BE49-F238E27FC236}">
                  <a16:creationId xmlns:a16="http://schemas.microsoft.com/office/drawing/2014/main" id="{B5180D13-F3D2-FA4D-B82A-D26B9D377156}"/>
                </a:ext>
              </a:extLst>
            </p:cNvPr>
            <p:cNvSpPr>
              <a:spLocks/>
            </p:cNvSpPr>
            <p:nvPr/>
          </p:nvSpPr>
          <p:spPr bwMode="auto">
            <a:xfrm>
              <a:off x="3697669" y="3284341"/>
              <a:ext cx="286773" cy="290530"/>
            </a:xfrm>
            <a:custGeom>
              <a:avLst/>
              <a:gdLst>
                <a:gd name="T0" fmla="*/ 0 w 7804244"/>
                <a:gd name="T1" fmla="*/ 174085 h 7884888"/>
                <a:gd name="T2" fmla="*/ 75321 w 7804244"/>
                <a:gd name="T3" fmla="*/ 205234 h 7884888"/>
                <a:gd name="T4" fmla="*/ 181113 w 7804244"/>
                <a:gd name="T5" fmla="*/ 268734 h 7884888"/>
                <a:gd name="T6" fmla="*/ 300569 w 7804244"/>
                <a:gd name="T7" fmla="*/ 339332 h 7884888"/>
                <a:gd name="T8" fmla="*/ 428489 w 7804244"/>
                <a:gd name="T9" fmla="*/ 419819 h 7884888"/>
                <a:gd name="T10" fmla="*/ 481866 w 7804244"/>
                <a:gd name="T11" fmla="*/ 506192 h 7884888"/>
                <a:gd name="T12" fmla="*/ 554595 w 7804244"/>
                <a:gd name="T13" fmla="*/ 580703 h 7884888"/>
                <a:gd name="T14" fmla="*/ 659022 w 7804244"/>
                <a:gd name="T15" fmla="*/ 677119 h 7884888"/>
                <a:gd name="T16" fmla="*/ 775927 w 7804244"/>
                <a:gd name="T17" fmla="*/ 801962 h 7884888"/>
                <a:gd name="T18" fmla="*/ 853492 w 7804244"/>
                <a:gd name="T19" fmla="*/ 846833 h 7884888"/>
                <a:gd name="T20" fmla="*/ 931303 w 7804244"/>
                <a:gd name="T21" fmla="*/ 1046883 h 7884888"/>
                <a:gd name="T22" fmla="*/ 1016784 w 7804244"/>
                <a:gd name="T23" fmla="*/ 1204863 h 7884888"/>
                <a:gd name="T24" fmla="*/ 1118854 w 7804244"/>
                <a:gd name="T25" fmla="*/ 1295375 h 7884888"/>
                <a:gd name="T26" fmla="*/ 1220454 w 7804244"/>
                <a:gd name="T27" fmla="*/ 1488034 h 7884888"/>
                <a:gd name="T28" fmla="*/ 1384958 w 7804244"/>
                <a:gd name="T29" fmla="*/ 1611138 h 7884888"/>
                <a:gd name="T30" fmla="*/ 1521705 w 7804244"/>
                <a:gd name="T31" fmla="*/ 1697085 h 7884888"/>
                <a:gd name="T32" fmla="*/ 1655726 w 7804244"/>
                <a:gd name="T33" fmla="*/ 1839614 h 7884888"/>
                <a:gd name="T34" fmla="*/ 1729768 w 7804244"/>
                <a:gd name="T35" fmla="*/ 1786655 h 7884888"/>
                <a:gd name="T36" fmla="*/ 1797460 w 7804244"/>
                <a:gd name="T37" fmla="*/ 1685054 h 7884888"/>
                <a:gd name="T38" fmla="*/ 1820800 w 7804244"/>
                <a:gd name="T39" fmla="*/ 1583680 h 7884888"/>
                <a:gd name="T40" fmla="*/ 1748694 w 7804244"/>
                <a:gd name="T41" fmla="*/ 1458612 h 7884888"/>
                <a:gd name="T42" fmla="*/ 1694719 w 7804244"/>
                <a:gd name="T43" fmla="*/ 1366538 h 7884888"/>
                <a:gd name="T44" fmla="*/ 1637569 w 7804244"/>
                <a:gd name="T45" fmla="*/ 1424705 h 7884888"/>
                <a:gd name="T46" fmla="*/ 1673634 w 7804244"/>
                <a:gd name="T47" fmla="*/ 1557038 h 7884888"/>
                <a:gd name="T48" fmla="*/ 1494943 w 7804244"/>
                <a:gd name="T49" fmla="*/ 1477788 h 7884888"/>
                <a:gd name="T50" fmla="*/ 1375310 w 7804244"/>
                <a:gd name="T51" fmla="*/ 1320055 h 7884888"/>
                <a:gd name="T52" fmla="*/ 1289585 w 7804244"/>
                <a:gd name="T53" fmla="*/ 1161305 h 7884888"/>
                <a:gd name="T54" fmla="*/ 1152042 w 7804244"/>
                <a:gd name="T55" fmla="*/ 1064021 h 7884888"/>
                <a:gd name="T56" fmla="*/ 1182901 w 7804244"/>
                <a:gd name="T57" fmla="*/ 993279 h 7884888"/>
                <a:gd name="T58" fmla="*/ 1062471 w 7804244"/>
                <a:gd name="T59" fmla="*/ 865312 h 7884888"/>
                <a:gd name="T60" fmla="*/ 944776 w 7804244"/>
                <a:gd name="T61" fmla="*/ 816620 h 7884888"/>
                <a:gd name="T62" fmla="*/ 973723 w 7804244"/>
                <a:gd name="T63" fmla="*/ 724749 h 7884888"/>
                <a:gd name="T64" fmla="*/ 926867 w 7804244"/>
                <a:gd name="T65" fmla="*/ 671711 h 7884888"/>
                <a:gd name="T66" fmla="*/ 845132 w 7804244"/>
                <a:gd name="T67" fmla="*/ 546497 h 7884888"/>
                <a:gd name="T68" fmla="*/ 751691 w 7804244"/>
                <a:gd name="T69" fmla="*/ 525117 h 7884888"/>
                <a:gd name="T70" fmla="*/ 685266 w 7804244"/>
                <a:gd name="T71" fmla="*/ 442514 h 7884888"/>
                <a:gd name="T72" fmla="*/ 540133 w 7804244"/>
                <a:gd name="T73" fmla="*/ 317130 h 7884888"/>
                <a:gd name="T74" fmla="*/ 422732 w 7804244"/>
                <a:gd name="T75" fmla="*/ 215082 h 7884888"/>
                <a:gd name="T76" fmla="*/ 436007 w 7804244"/>
                <a:gd name="T77" fmla="*/ 148084 h 7884888"/>
                <a:gd name="T78" fmla="*/ 619140 w 7804244"/>
                <a:gd name="T79" fmla="*/ 205234 h 7884888"/>
                <a:gd name="T80" fmla="*/ 516523 w 7804244"/>
                <a:gd name="T81" fmla="*/ 77217 h 7884888"/>
                <a:gd name="T82" fmla="*/ 386348 w 7804244"/>
                <a:gd name="T83" fmla="*/ 10542 h 7884888"/>
                <a:gd name="T84" fmla="*/ 297940 w 7804244"/>
                <a:gd name="T85" fmla="*/ 13026 h 7884888"/>
                <a:gd name="T86" fmla="*/ 260489 w 7804244"/>
                <a:gd name="T87" fmla="*/ 0 h 7884888"/>
                <a:gd name="T88" fmla="*/ 144031 w 7804244"/>
                <a:gd name="T89" fmla="*/ 10542 h 7884888"/>
                <a:gd name="T90" fmla="*/ 192797 w 7804244"/>
                <a:gd name="T91" fmla="*/ 184150 h 7884888"/>
                <a:gd name="T92" fmla="*/ 28714 w 7804244"/>
                <a:gd name="T93" fmla="*/ 67692 h 7884888"/>
                <a:gd name="T94" fmla="*/ 0 w 7804244"/>
                <a:gd name="T95" fmla="*/ 174085 h 78848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04244" h="7884888">
                  <a:moveTo>
                    <a:pt x="0" y="746157"/>
                  </a:moveTo>
                  <a:lnTo>
                    <a:pt x="322838" y="879667"/>
                  </a:lnTo>
                  <a:lnTo>
                    <a:pt x="776280" y="1151839"/>
                  </a:lnTo>
                  <a:lnTo>
                    <a:pt x="1288287" y="1454433"/>
                  </a:lnTo>
                  <a:lnTo>
                    <a:pt x="1836573" y="1799414"/>
                  </a:lnTo>
                  <a:lnTo>
                    <a:pt x="2065356" y="2169622"/>
                  </a:lnTo>
                  <a:lnTo>
                    <a:pt x="2377084" y="2488989"/>
                  </a:lnTo>
                  <a:lnTo>
                    <a:pt x="2824675" y="2902244"/>
                  </a:lnTo>
                  <a:lnTo>
                    <a:pt x="3325749" y="3437342"/>
                  </a:lnTo>
                  <a:lnTo>
                    <a:pt x="3658205" y="3629666"/>
                  </a:lnTo>
                  <a:lnTo>
                    <a:pt x="3991716" y="4487113"/>
                  </a:lnTo>
                  <a:lnTo>
                    <a:pt x="4358102" y="5164241"/>
                  </a:lnTo>
                  <a:lnTo>
                    <a:pt x="4795590" y="5552190"/>
                  </a:lnTo>
                  <a:lnTo>
                    <a:pt x="5231064" y="6377958"/>
                  </a:lnTo>
                  <a:lnTo>
                    <a:pt x="5936159" y="6905602"/>
                  </a:lnTo>
                  <a:lnTo>
                    <a:pt x="6522279" y="7273985"/>
                  </a:lnTo>
                  <a:lnTo>
                    <a:pt x="7096710" y="7884888"/>
                  </a:lnTo>
                  <a:lnTo>
                    <a:pt x="7414066" y="7657897"/>
                  </a:lnTo>
                  <a:lnTo>
                    <a:pt x="7704205" y="7222423"/>
                  </a:lnTo>
                  <a:lnTo>
                    <a:pt x="7804244" y="6787913"/>
                  </a:lnTo>
                  <a:lnTo>
                    <a:pt x="7495186" y="6251855"/>
                  </a:lnTo>
                  <a:lnTo>
                    <a:pt x="7263840" y="5857206"/>
                  </a:lnTo>
                  <a:lnTo>
                    <a:pt x="7018886" y="6106520"/>
                  </a:lnTo>
                  <a:lnTo>
                    <a:pt x="7173471" y="6673721"/>
                  </a:lnTo>
                  <a:lnTo>
                    <a:pt x="6407568" y="6334042"/>
                  </a:lnTo>
                  <a:lnTo>
                    <a:pt x="5894802" y="5657972"/>
                  </a:lnTo>
                  <a:lnTo>
                    <a:pt x="5527370" y="4977544"/>
                  </a:lnTo>
                  <a:lnTo>
                    <a:pt x="4937843" y="4560569"/>
                  </a:lnTo>
                  <a:lnTo>
                    <a:pt x="5070106" y="4257357"/>
                  </a:lnTo>
                  <a:lnTo>
                    <a:pt x="4553923" y="3708870"/>
                  </a:lnTo>
                  <a:lnTo>
                    <a:pt x="4049463" y="3500168"/>
                  </a:lnTo>
                  <a:lnTo>
                    <a:pt x="4173535" y="3106394"/>
                  </a:lnTo>
                  <a:lnTo>
                    <a:pt x="3972702" y="2879064"/>
                  </a:lnTo>
                  <a:lnTo>
                    <a:pt x="3622373" y="2342376"/>
                  </a:lnTo>
                  <a:lnTo>
                    <a:pt x="3221870" y="2250738"/>
                  </a:lnTo>
                  <a:lnTo>
                    <a:pt x="2937161" y="1896688"/>
                  </a:lnTo>
                  <a:lnTo>
                    <a:pt x="2315098" y="1359272"/>
                  </a:lnTo>
                  <a:lnTo>
                    <a:pt x="1811898" y="921877"/>
                  </a:lnTo>
                  <a:lnTo>
                    <a:pt x="1868797" y="634712"/>
                  </a:lnTo>
                  <a:lnTo>
                    <a:pt x="2653734" y="879667"/>
                  </a:lnTo>
                  <a:lnTo>
                    <a:pt x="2213901" y="330965"/>
                  </a:lnTo>
                  <a:lnTo>
                    <a:pt x="1655950" y="45185"/>
                  </a:lnTo>
                  <a:lnTo>
                    <a:pt x="1277019" y="55832"/>
                  </a:lnTo>
                  <a:lnTo>
                    <a:pt x="1116498" y="0"/>
                  </a:lnTo>
                  <a:lnTo>
                    <a:pt x="617340" y="45185"/>
                  </a:lnTo>
                  <a:lnTo>
                    <a:pt x="826359" y="789297"/>
                  </a:lnTo>
                  <a:lnTo>
                    <a:pt x="123073" y="290139"/>
                  </a:lnTo>
                  <a:lnTo>
                    <a:pt x="0" y="746157"/>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6" name="任意多边形 133">
              <a:extLst>
                <a:ext uri="{FF2B5EF4-FFF2-40B4-BE49-F238E27FC236}">
                  <a16:creationId xmlns:a16="http://schemas.microsoft.com/office/drawing/2014/main" id="{B4981E82-8E25-CC44-B18F-7838B9C92A0E}"/>
                </a:ext>
              </a:extLst>
            </p:cNvPr>
            <p:cNvSpPr>
              <a:spLocks/>
            </p:cNvSpPr>
            <p:nvPr/>
          </p:nvSpPr>
          <p:spPr bwMode="auto">
            <a:xfrm>
              <a:off x="4014497" y="3556087"/>
              <a:ext cx="70128" cy="67623"/>
            </a:xfrm>
            <a:custGeom>
              <a:avLst/>
              <a:gdLst>
                <a:gd name="T0" fmla="*/ 95276 w 4930966"/>
                <a:gd name="T1" fmla="*/ 15777 h 4766687"/>
                <a:gd name="T2" fmla="*/ 0 w 4930966"/>
                <a:gd name="T3" fmla="*/ 125984 h 4766687"/>
                <a:gd name="T4" fmla="*/ 144107 w 4930966"/>
                <a:gd name="T5" fmla="*/ 303809 h 4766687"/>
                <a:gd name="T6" fmla="*/ 238001 w 4930966"/>
                <a:gd name="T7" fmla="*/ 334393 h 4766687"/>
                <a:gd name="T8" fmla="*/ 318393 w 4930966"/>
                <a:gd name="T9" fmla="*/ 413768 h 4766687"/>
                <a:gd name="T10" fmla="*/ 378718 w 4930966"/>
                <a:gd name="T11" fmla="*/ 427485 h 4766687"/>
                <a:gd name="T12" fmla="*/ 442218 w 4930966"/>
                <a:gd name="T13" fmla="*/ 395734 h 4766687"/>
                <a:gd name="T14" fmla="*/ 330494 w 4930966"/>
                <a:gd name="T15" fmla="*/ 292092 h 4766687"/>
                <a:gd name="T16" fmla="*/ 259209 w 4930966"/>
                <a:gd name="T17" fmla="*/ 137543 h 4766687"/>
                <a:gd name="T18" fmla="*/ 207392 w 4930966"/>
                <a:gd name="T19" fmla="*/ 0 h 4766687"/>
                <a:gd name="T20" fmla="*/ 95276 w 4930966"/>
                <a:gd name="T21" fmla="*/ 15777 h 47666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0966" h="4766687">
                  <a:moveTo>
                    <a:pt x="1062378" y="175922"/>
                  </a:moveTo>
                  <a:lnTo>
                    <a:pt x="0" y="1404789"/>
                  </a:lnTo>
                  <a:lnTo>
                    <a:pt x="1606867" y="3387633"/>
                  </a:lnTo>
                  <a:lnTo>
                    <a:pt x="2653838" y="3728661"/>
                  </a:lnTo>
                  <a:lnTo>
                    <a:pt x="3550252" y="4613735"/>
                  </a:lnTo>
                  <a:lnTo>
                    <a:pt x="4222907" y="4766687"/>
                  </a:lnTo>
                  <a:lnTo>
                    <a:pt x="4930966" y="4412646"/>
                  </a:lnTo>
                  <a:lnTo>
                    <a:pt x="3685184" y="3256982"/>
                  </a:lnTo>
                  <a:lnTo>
                    <a:pt x="2890318" y="1533678"/>
                  </a:lnTo>
                  <a:lnTo>
                    <a:pt x="2312531" y="0"/>
                  </a:lnTo>
                  <a:lnTo>
                    <a:pt x="1062378" y="175922"/>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7" name="任意多边形 134">
              <a:extLst>
                <a:ext uri="{FF2B5EF4-FFF2-40B4-BE49-F238E27FC236}">
                  <a16:creationId xmlns:a16="http://schemas.microsoft.com/office/drawing/2014/main" id="{0CD0DDA8-0F8A-C642-A122-9DBD673E0137}"/>
                </a:ext>
              </a:extLst>
            </p:cNvPr>
            <p:cNvSpPr>
              <a:spLocks/>
            </p:cNvSpPr>
            <p:nvPr/>
          </p:nvSpPr>
          <p:spPr bwMode="auto">
            <a:xfrm>
              <a:off x="3983190" y="3586141"/>
              <a:ext cx="78894" cy="66371"/>
            </a:xfrm>
            <a:custGeom>
              <a:avLst/>
              <a:gdLst>
                <a:gd name="T0" fmla="*/ 91977 w 5650366"/>
                <a:gd name="T1" fmla="*/ 80417 h 4695881"/>
                <a:gd name="T2" fmla="*/ 73025 w 5650366"/>
                <a:gd name="T3" fmla="*/ 147068 h 4695881"/>
                <a:gd name="T4" fmla="*/ 0 w 5650366"/>
                <a:gd name="T5" fmla="*/ 177677 h 4695881"/>
                <a:gd name="T6" fmla="*/ 34925 w 5650366"/>
                <a:gd name="T7" fmla="*/ 282452 h 4695881"/>
                <a:gd name="T8" fmla="*/ 156657 w 5650366"/>
                <a:gd name="T9" fmla="*/ 245494 h 4695881"/>
                <a:gd name="T10" fmla="*/ 241176 w 5650366"/>
                <a:gd name="T11" fmla="*/ 278260 h 4695881"/>
                <a:gd name="T12" fmla="*/ 286643 w 5650366"/>
                <a:gd name="T13" fmla="*/ 348110 h 4695881"/>
                <a:gd name="T14" fmla="*/ 397768 w 5650366"/>
                <a:gd name="T15" fmla="*/ 421135 h 4695881"/>
                <a:gd name="T16" fmla="*/ 506735 w 5650366"/>
                <a:gd name="T17" fmla="*/ 371352 h 4695881"/>
                <a:gd name="T18" fmla="*/ 457494 w 5650366"/>
                <a:gd name="T19" fmla="*/ 275074 h 4695881"/>
                <a:gd name="T20" fmla="*/ 370210 w 5650366"/>
                <a:gd name="T21" fmla="*/ 204218 h 4695881"/>
                <a:gd name="T22" fmla="*/ 267593 w 5650366"/>
                <a:gd name="T23" fmla="*/ 121668 h 4695881"/>
                <a:gd name="T24" fmla="*/ 118492 w 5650366"/>
                <a:gd name="T25" fmla="*/ 0 h 4695881"/>
                <a:gd name="T26" fmla="*/ 91977 w 5650366"/>
                <a:gd name="T27" fmla="*/ 80417 h 46958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50366" h="4695881">
                  <a:moveTo>
                    <a:pt x="1025593" y="896693"/>
                  </a:moveTo>
                  <a:lnTo>
                    <a:pt x="814268" y="1639887"/>
                  </a:lnTo>
                  <a:lnTo>
                    <a:pt x="0" y="1981194"/>
                  </a:lnTo>
                  <a:lnTo>
                    <a:pt x="389432" y="3149491"/>
                  </a:lnTo>
                  <a:lnTo>
                    <a:pt x="1746809" y="2737390"/>
                  </a:lnTo>
                  <a:lnTo>
                    <a:pt x="2689241" y="3102748"/>
                  </a:lnTo>
                  <a:lnTo>
                    <a:pt x="3196223" y="3881613"/>
                  </a:lnTo>
                  <a:lnTo>
                    <a:pt x="4435326" y="4695881"/>
                  </a:lnTo>
                  <a:lnTo>
                    <a:pt x="5650366" y="4140774"/>
                  </a:lnTo>
                  <a:lnTo>
                    <a:pt x="5101303" y="3067223"/>
                  </a:lnTo>
                  <a:lnTo>
                    <a:pt x="4128039" y="2277140"/>
                  </a:lnTo>
                  <a:lnTo>
                    <a:pt x="2983805" y="1356663"/>
                  </a:lnTo>
                  <a:lnTo>
                    <a:pt x="1321249" y="0"/>
                  </a:lnTo>
                  <a:lnTo>
                    <a:pt x="1025593" y="896693"/>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8" name="任意多边形 135">
              <a:extLst>
                <a:ext uri="{FF2B5EF4-FFF2-40B4-BE49-F238E27FC236}">
                  <a16:creationId xmlns:a16="http://schemas.microsoft.com/office/drawing/2014/main" id="{2E46AB2B-5063-1F47-BA17-0A4E29C8C571}"/>
                </a:ext>
              </a:extLst>
            </p:cNvPr>
            <p:cNvSpPr>
              <a:spLocks/>
            </p:cNvSpPr>
            <p:nvPr/>
          </p:nvSpPr>
          <p:spPr bwMode="auto">
            <a:xfrm>
              <a:off x="3979433" y="3548573"/>
              <a:ext cx="48839" cy="42578"/>
            </a:xfrm>
            <a:custGeom>
              <a:avLst/>
              <a:gdLst>
                <a:gd name="T0" fmla="*/ 0 w 3450087"/>
                <a:gd name="T1" fmla="*/ 170433 h 3009529"/>
                <a:gd name="T2" fmla="*/ 32858 w 3450087"/>
                <a:gd name="T3" fmla="*/ 269900 h 3009529"/>
                <a:gd name="T4" fmla="*/ 125982 w 3450087"/>
                <a:gd name="T5" fmla="*/ 201042 h 3009529"/>
                <a:gd name="T6" fmla="*/ 164082 w 3450087"/>
                <a:gd name="T7" fmla="*/ 127000 h 3009529"/>
                <a:gd name="T8" fmla="*/ 257174 w 3450087"/>
                <a:gd name="T9" fmla="*/ 92075 h 3009529"/>
                <a:gd name="T10" fmla="*/ 309410 w 3450087"/>
                <a:gd name="T11" fmla="*/ 34915 h 3009529"/>
                <a:gd name="T12" fmla="*/ 196849 w 3450087"/>
                <a:gd name="T13" fmla="*/ 2158 h 3009529"/>
                <a:gd name="T14" fmla="*/ 122807 w 3450087"/>
                <a:gd name="T15" fmla="*/ 0 h 3009529"/>
                <a:gd name="T16" fmla="*/ 14857 w 3450087"/>
                <a:gd name="T17" fmla="*/ 107950 h 3009529"/>
                <a:gd name="T18" fmla="*/ 0 w 3450087"/>
                <a:gd name="T19" fmla="*/ 170433 h 30095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50087" h="3009529">
                  <a:moveTo>
                    <a:pt x="0" y="1900419"/>
                  </a:moveTo>
                  <a:lnTo>
                    <a:pt x="366382" y="3009529"/>
                  </a:lnTo>
                  <a:lnTo>
                    <a:pt x="1404767" y="2241726"/>
                  </a:lnTo>
                  <a:lnTo>
                    <a:pt x="1829602" y="1416118"/>
                  </a:lnTo>
                  <a:lnTo>
                    <a:pt x="2867628" y="1026685"/>
                  </a:lnTo>
                  <a:lnTo>
                    <a:pt x="3450087" y="389321"/>
                  </a:lnTo>
                  <a:lnTo>
                    <a:pt x="2194972" y="24063"/>
                  </a:lnTo>
                  <a:lnTo>
                    <a:pt x="1369364" y="0"/>
                  </a:lnTo>
                  <a:lnTo>
                    <a:pt x="165663" y="1203700"/>
                  </a:lnTo>
                  <a:lnTo>
                    <a:pt x="0" y="1900419"/>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49" name="任意多边形 136">
              <a:extLst>
                <a:ext uri="{FF2B5EF4-FFF2-40B4-BE49-F238E27FC236}">
                  <a16:creationId xmlns:a16="http://schemas.microsoft.com/office/drawing/2014/main" id="{E56C2AF7-94E1-544A-889B-4811009DA952}"/>
                </a:ext>
              </a:extLst>
            </p:cNvPr>
            <p:cNvSpPr>
              <a:spLocks/>
            </p:cNvSpPr>
            <p:nvPr/>
          </p:nvSpPr>
          <p:spPr bwMode="auto">
            <a:xfrm>
              <a:off x="3993209" y="3505995"/>
              <a:ext cx="47587" cy="38821"/>
            </a:xfrm>
            <a:custGeom>
              <a:avLst/>
              <a:gdLst>
                <a:gd name="T0" fmla="*/ 112142 w 3424351"/>
                <a:gd name="T1" fmla="*/ 59309 h 2771666"/>
                <a:gd name="T2" fmla="*/ 0 w 3424351"/>
                <a:gd name="T3" fmla="*/ 92075 h 2771666"/>
                <a:gd name="T4" fmla="*/ 108041 w 3424351"/>
                <a:gd name="T5" fmla="*/ 248568 h 2771666"/>
                <a:gd name="T6" fmla="*/ 140717 w 3424351"/>
                <a:gd name="T7" fmla="*/ 186184 h 2771666"/>
                <a:gd name="T8" fmla="*/ 246509 w 3424351"/>
                <a:gd name="T9" fmla="*/ 159767 h 2771666"/>
                <a:gd name="T10" fmla="*/ 307102 w 3424351"/>
                <a:gd name="T11" fmla="*/ 184365 h 2771666"/>
                <a:gd name="T12" fmla="*/ 272926 w 3424351"/>
                <a:gd name="T13" fmla="*/ 65658 h 2771666"/>
                <a:gd name="T14" fmla="*/ 173484 w 3424351"/>
                <a:gd name="T15" fmla="*/ 0 h 2771666"/>
                <a:gd name="T16" fmla="*/ 112142 w 3424351"/>
                <a:gd name="T17" fmla="*/ 59309 h 27716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4351" h="2771666">
                  <a:moveTo>
                    <a:pt x="1250443" y="661327"/>
                  </a:moveTo>
                  <a:lnTo>
                    <a:pt x="0" y="1026685"/>
                  </a:lnTo>
                  <a:lnTo>
                    <a:pt x="1204712" y="2771666"/>
                  </a:lnTo>
                  <a:lnTo>
                    <a:pt x="1569070" y="2076051"/>
                  </a:lnTo>
                  <a:lnTo>
                    <a:pt x="2748707" y="1781487"/>
                  </a:lnTo>
                  <a:lnTo>
                    <a:pt x="3424351" y="2055768"/>
                  </a:lnTo>
                  <a:lnTo>
                    <a:pt x="3043270" y="732122"/>
                  </a:lnTo>
                  <a:lnTo>
                    <a:pt x="1934439" y="0"/>
                  </a:lnTo>
                  <a:lnTo>
                    <a:pt x="1250443" y="661327"/>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0" name="任意多边形 137">
              <a:extLst>
                <a:ext uri="{FF2B5EF4-FFF2-40B4-BE49-F238E27FC236}">
                  <a16:creationId xmlns:a16="http://schemas.microsoft.com/office/drawing/2014/main" id="{4AE72848-273D-7247-A733-AC1CACE09655}"/>
                </a:ext>
              </a:extLst>
            </p:cNvPr>
            <p:cNvSpPr>
              <a:spLocks/>
            </p:cNvSpPr>
            <p:nvPr/>
          </p:nvSpPr>
          <p:spPr bwMode="auto">
            <a:xfrm>
              <a:off x="3869232" y="3368244"/>
              <a:ext cx="72633" cy="86408"/>
            </a:xfrm>
            <a:custGeom>
              <a:avLst/>
              <a:gdLst>
                <a:gd name="T0" fmla="*/ 0 w 5120706"/>
                <a:gd name="T1" fmla="*/ 70791 h 6145170"/>
                <a:gd name="T2" fmla="*/ 22744 w 5120706"/>
                <a:gd name="T3" fmla="*/ 192832 h 6145170"/>
                <a:gd name="T4" fmla="*/ 65507 w 5120706"/>
                <a:gd name="T5" fmla="*/ 236860 h 6145170"/>
                <a:gd name="T6" fmla="*/ 119012 w 5120706"/>
                <a:gd name="T7" fmla="*/ 301799 h 6145170"/>
                <a:gd name="T8" fmla="*/ 176848 w 5120706"/>
                <a:gd name="T9" fmla="*/ 381943 h 6145170"/>
                <a:gd name="T10" fmla="*/ 278108 w 5120706"/>
                <a:gd name="T11" fmla="*/ 474862 h 6145170"/>
                <a:gd name="T12" fmla="*/ 316359 w 5120706"/>
                <a:gd name="T13" fmla="*/ 519360 h 6145170"/>
                <a:gd name="T14" fmla="*/ 405259 w 5120706"/>
                <a:gd name="T15" fmla="*/ 551110 h 6145170"/>
                <a:gd name="T16" fmla="*/ 459234 w 5120706"/>
                <a:gd name="T17" fmla="*/ 500310 h 6145170"/>
                <a:gd name="T18" fmla="*/ 386208 w 5120706"/>
                <a:gd name="T19" fmla="*/ 357435 h 6145170"/>
                <a:gd name="T20" fmla="*/ 314050 w 5120706"/>
                <a:gd name="T21" fmla="*/ 310903 h 6145170"/>
                <a:gd name="T22" fmla="*/ 274933 w 5120706"/>
                <a:gd name="T23" fmla="*/ 258069 h 6145170"/>
                <a:gd name="T24" fmla="*/ 189131 w 5120706"/>
                <a:gd name="T25" fmla="*/ 152290 h 6145170"/>
                <a:gd name="T26" fmla="*/ 161925 w 5120706"/>
                <a:gd name="T27" fmla="*/ 64443 h 6145170"/>
                <a:gd name="T28" fmla="*/ 94233 w 5120706"/>
                <a:gd name="T29" fmla="*/ 6276 h 6145170"/>
                <a:gd name="T30" fmla="*/ 866 w 5120706"/>
                <a:gd name="T31" fmla="*/ 0 h 6145170"/>
                <a:gd name="T32" fmla="*/ 0 w 5120706"/>
                <a:gd name="T33" fmla="*/ 70791 h 6145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20706" h="6145170">
                  <a:moveTo>
                    <a:pt x="0" y="789358"/>
                  </a:moveTo>
                  <a:lnTo>
                    <a:pt x="253608" y="2150180"/>
                  </a:lnTo>
                  <a:lnTo>
                    <a:pt x="730438" y="2641116"/>
                  </a:lnTo>
                  <a:lnTo>
                    <a:pt x="1327048" y="3365220"/>
                  </a:lnTo>
                  <a:lnTo>
                    <a:pt x="1971951" y="4258869"/>
                  </a:lnTo>
                  <a:lnTo>
                    <a:pt x="3101054" y="5294965"/>
                  </a:lnTo>
                  <a:lnTo>
                    <a:pt x="3527573" y="5791141"/>
                  </a:lnTo>
                  <a:lnTo>
                    <a:pt x="4518856" y="6145170"/>
                  </a:lnTo>
                  <a:lnTo>
                    <a:pt x="5120706" y="5578723"/>
                  </a:lnTo>
                  <a:lnTo>
                    <a:pt x="4306427" y="3985591"/>
                  </a:lnTo>
                  <a:lnTo>
                    <a:pt x="3501826" y="3466734"/>
                  </a:lnTo>
                  <a:lnTo>
                    <a:pt x="3065651" y="2877607"/>
                  </a:lnTo>
                  <a:lnTo>
                    <a:pt x="2108912" y="1698115"/>
                  </a:lnTo>
                  <a:lnTo>
                    <a:pt x="1805551" y="718574"/>
                  </a:lnTo>
                  <a:lnTo>
                    <a:pt x="1050749" y="69981"/>
                  </a:lnTo>
                  <a:lnTo>
                    <a:pt x="9656" y="0"/>
                  </a:lnTo>
                  <a:lnTo>
                    <a:pt x="0" y="789358"/>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1" name="任意多边形 138">
              <a:extLst>
                <a:ext uri="{FF2B5EF4-FFF2-40B4-BE49-F238E27FC236}">
                  <a16:creationId xmlns:a16="http://schemas.microsoft.com/office/drawing/2014/main" id="{6E106413-1ED6-774A-8D17-1243C92FD099}"/>
                </a:ext>
              </a:extLst>
            </p:cNvPr>
            <p:cNvSpPr>
              <a:spLocks/>
            </p:cNvSpPr>
            <p:nvPr/>
          </p:nvSpPr>
          <p:spPr bwMode="auto">
            <a:xfrm>
              <a:off x="3607505" y="3170383"/>
              <a:ext cx="157788" cy="100183"/>
            </a:xfrm>
            <a:custGeom>
              <a:avLst/>
              <a:gdLst>
                <a:gd name="T0" fmla="*/ 240975 w 11136443"/>
                <a:gd name="T1" fmla="*/ 180380 h 7045765"/>
                <a:gd name="T2" fmla="*/ 365122 w 11136443"/>
                <a:gd name="T3" fmla="*/ 259682 h 7045765"/>
                <a:gd name="T4" fmla="*/ 445041 w 11136443"/>
                <a:gd name="T5" fmla="*/ 259584 h 7045765"/>
                <a:gd name="T6" fmla="*/ 461390 w 11136443"/>
                <a:gd name="T7" fmla="*/ 368649 h 7045765"/>
                <a:gd name="T8" fmla="*/ 519226 w 11136443"/>
                <a:gd name="T9" fmla="*/ 448793 h 7045765"/>
                <a:gd name="T10" fmla="*/ 620486 w 11136443"/>
                <a:gd name="T11" fmla="*/ 541712 h 7045765"/>
                <a:gd name="T12" fmla="*/ 606869 w 11136443"/>
                <a:gd name="T13" fmla="*/ 631877 h 7045765"/>
                <a:gd name="T14" fmla="*/ 725361 w 11136443"/>
                <a:gd name="T15" fmla="*/ 540819 h 7045765"/>
                <a:gd name="T16" fmla="*/ 849511 w 11136443"/>
                <a:gd name="T17" fmla="*/ 629419 h 7045765"/>
                <a:gd name="T18" fmla="*/ 998736 w 11136443"/>
                <a:gd name="T19" fmla="*/ 604019 h 7045765"/>
                <a:gd name="T20" fmla="*/ 960636 w 11136443"/>
                <a:gd name="T21" fmla="*/ 457969 h 7045765"/>
                <a:gd name="T22" fmla="*/ 891478 w 11136443"/>
                <a:gd name="T23" fmla="*/ 415977 h 7045765"/>
                <a:gd name="T24" fmla="*/ 807910 w 11136443"/>
                <a:gd name="T25" fmla="*/ 410769 h 7045765"/>
                <a:gd name="T26" fmla="*/ 722035 w 11136443"/>
                <a:gd name="T27" fmla="*/ 356868 h 7045765"/>
                <a:gd name="T28" fmla="*/ 666026 w 11136443"/>
                <a:gd name="T29" fmla="*/ 272286 h 7045765"/>
                <a:gd name="T30" fmla="*/ 531509 w 11136443"/>
                <a:gd name="T31" fmla="*/ 219140 h 7045765"/>
                <a:gd name="T32" fmla="*/ 504303 w 11136443"/>
                <a:gd name="T33" fmla="*/ 131293 h 7045765"/>
                <a:gd name="T34" fmla="*/ 436611 w 11136443"/>
                <a:gd name="T35" fmla="*/ 73126 h 7045765"/>
                <a:gd name="T36" fmla="*/ 367159 w 11136443"/>
                <a:gd name="T37" fmla="*/ 6350 h 7045765"/>
                <a:gd name="T38" fmla="*/ 277783 w 11136443"/>
                <a:gd name="T39" fmla="*/ 38723 h 7045765"/>
                <a:gd name="T40" fmla="*/ 242317 w 11136443"/>
                <a:gd name="T41" fmla="*/ 88900 h 7045765"/>
                <a:gd name="T42" fmla="*/ 171450 w 11136443"/>
                <a:gd name="T43" fmla="*/ 69850 h 7045765"/>
                <a:gd name="T44" fmla="*/ 81533 w 11136443"/>
                <a:gd name="T45" fmla="*/ 0 h 7045765"/>
                <a:gd name="T46" fmla="*/ 0 w 11136443"/>
                <a:gd name="T47" fmla="*/ 102617 h 7045765"/>
                <a:gd name="T48" fmla="*/ 108967 w 11136443"/>
                <a:gd name="T49" fmla="*/ 159767 h 7045765"/>
                <a:gd name="T50" fmla="*/ 240975 w 11136443"/>
                <a:gd name="T51" fmla="*/ 180380 h 70457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136443" h="7045765">
                  <a:moveTo>
                    <a:pt x="2687001" y="2011333"/>
                  </a:moveTo>
                  <a:lnTo>
                    <a:pt x="4071307" y="2895593"/>
                  </a:lnTo>
                  <a:lnTo>
                    <a:pt x="4962446" y="2894500"/>
                  </a:lnTo>
                  <a:lnTo>
                    <a:pt x="5144747" y="4110633"/>
                  </a:lnTo>
                  <a:lnTo>
                    <a:pt x="5789650" y="5004282"/>
                  </a:lnTo>
                  <a:lnTo>
                    <a:pt x="6918753" y="6040378"/>
                  </a:lnTo>
                  <a:lnTo>
                    <a:pt x="6766915" y="7045765"/>
                  </a:lnTo>
                  <a:lnTo>
                    <a:pt x="8088165" y="6030420"/>
                  </a:lnTo>
                  <a:lnTo>
                    <a:pt x="9472504" y="7018357"/>
                  </a:lnTo>
                  <a:lnTo>
                    <a:pt x="11136443" y="6735133"/>
                  </a:lnTo>
                  <a:lnTo>
                    <a:pt x="10711608" y="5106598"/>
                  </a:lnTo>
                  <a:lnTo>
                    <a:pt x="9940459" y="4638365"/>
                  </a:lnTo>
                  <a:lnTo>
                    <a:pt x="9008631" y="4580293"/>
                  </a:lnTo>
                  <a:lnTo>
                    <a:pt x="8051079" y="3979268"/>
                  </a:lnTo>
                  <a:lnTo>
                    <a:pt x="7426548" y="3036134"/>
                  </a:lnTo>
                  <a:lnTo>
                    <a:pt x="5926611" y="2443528"/>
                  </a:lnTo>
                  <a:lnTo>
                    <a:pt x="5623250" y="1463987"/>
                  </a:lnTo>
                  <a:lnTo>
                    <a:pt x="4868448" y="815394"/>
                  </a:lnTo>
                  <a:lnTo>
                    <a:pt x="4094020" y="70806"/>
                  </a:lnTo>
                  <a:lnTo>
                    <a:pt x="3097430" y="431782"/>
                  </a:lnTo>
                  <a:lnTo>
                    <a:pt x="2701965" y="991282"/>
                  </a:lnTo>
                  <a:lnTo>
                    <a:pt x="1911760" y="778865"/>
                  </a:lnTo>
                  <a:lnTo>
                    <a:pt x="909137" y="0"/>
                  </a:lnTo>
                  <a:lnTo>
                    <a:pt x="0" y="1144234"/>
                  </a:lnTo>
                  <a:lnTo>
                    <a:pt x="1215041" y="1781487"/>
                  </a:lnTo>
                  <a:lnTo>
                    <a:pt x="2687001" y="2011333"/>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2" name="任意多边形 139">
              <a:extLst>
                <a:ext uri="{FF2B5EF4-FFF2-40B4-BE49-F238E27FC236}">
                  <a16:creationId xmlns:a16="http://schemas.microsoft.com/office/drawing/2014/main" id="{F92B1E5D-3762-324F-A38E-B70097D15DFD}"/>
                </a:ext>
              </a:extLst>
            </p:cNvPr>
            <p:cNvSpPr>
              <a:spLocks/>
            </p:cNvSpPr>
            <p:nvPr/>
          </p:nvSpPr>
          <p:spPr bwMode="auto">
            <a:xfrm>
              <a:off x="3591225" y="3061434"/>
              <a:ext cx="53848" cy="71380"/>
            </a:xfrm>
            <a:custGeom>
              <a:avLst/>
              <a:gdLst>
                <a:gd name="T0" fmla="*/ 0 w 1465396"/>
                <a:gd name="T1" fmla="*/ 117004 h 1957930"/>
                <a:gd name="T2" fmla="*/ 78838 w 1465396"/>
                <a:gd name="T3" fmla="*/ 208606 h 1957930"/>
                <a:gd name="T4" fmla="*/ 115571 w 1465396"/>
                <a:gd name="T5" fmla="*/ 255141 h 1957930"/>
                <a:gd name="T6" fmla="*/ 155706 w 1465396"/>
                <a:gd name="T7" fmla="*/ 339725 h 1957930"/>
                <a:gd name="T8" fmla="*/ 243442 w 1465396"/>
                <a:gd name="T9" fmla="*/ 446731 h 1957930"/>
                <a:gd name="T10" fmla="*/ 306030 w 1465396"/>
                <a:gd name="T11" fmla="*/ 456803 h 1957930"/>
                <a:gd name="T12" fmla="*/ 341890 w 1465396"/>
                <a:gd name="T13" fmla="*/ 386457 h 1957930"/>
                <a:gd name="T14" fmla="*/ 207772 w 1465396"/>
                <a:gd name="T15" fmla="*/ 200595 h 1957930"/>
                <a:gd name="T16" fmla="*/ 215460 w 1465396"/>
                <a:gd name="T17" fmla="*/ 83938 h 1957930"/>
                <a:gd name="T18" fmla="*/ 165801 w 1465396"/>
                <a:gd name="T19" fmla="*/ 13643 h 1957930"/>
                <a:gd name="T20" fmla="*/ 79185 w 1465396"/>
                <a:gd name="T21" fmla="*/ 0 h 1957930"/>
                <a:gd name="T22" fmla="*/ 4447 w 1465396"/>
                <a:gd name="T23" fmla="*/ 44698 h 1957930"/>
                <a:gd name="T24" fmla="*/ 0 w 1465396"/>
                <a:gd name="T25" fmla="*/ 117004 h 1957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396" h="1957930">
                  <a:moveTo>
                    <a:pt x="0" y="501498"/>
                  </a:moveTo>
                  <a:lnTo>
                    <a:pt x="337912" y="894118"/>
                  </a:lnTo>
                  <a:lnTo>
                    <a:pt x="495356" y="1093575"/>
                  </a:lnTo>
                  <a:lnTo>
                    <a:pt x="667381" y="1456115"/>
                  </a:lnTo>
                  <a:lnTo>
                    <a:pt x="1043432" y="1914760"/>
                  </a:lnTo>
                  <a:lnTo>
                    <a:pt x="1311694" y="1957930"/>
                  </a:lnTo>
                  <a:lnTo>
                    <a:pt x="1465396" y="1656416"/>
                  </a:lnTo>
                  <a:lnTo>
                    <a:pt x="890545" y="859782"/>
                  </a:lnTo>
                  <a:lnTo>
                    <a:pt x="923497" y="359771"/>
                  </a:lnTo>
                  <a:lnTo>
                    <a:pt x="710650" y="58476"/>
                  </a:lnTo>
                  <a:lnTo>
                    <a:pt x="339400" y="0"/>
                  </a:lnTo>
                  <a:lnTo>
                    <a:pt x="19061" y="191583"/>
                  </a:lnTo>
                  <a:lnTo>
                    <a:pt x="0" y="501498"/>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3" name="任意多边形 140">
              <a:extLst>
                <a:ext uri="{FF2B5EF4-FFF2-40B4-BE49-F238E27FC236}">
                  <a16:creationId xmlns:a16="http://schemas.microsoft.com/office/drawing/2014/main" id="{306F214A-0AFF-F447-B3BF-576C51BBEEF9}"/>
                </a:ext>
              </a:extLst>
            </p:cNvPr>
            <p:cNvSpPr>
              <a:spLocks/>
            </p:cNvSpPr>
            <p:nvPr/>
          </p:nvSpPr>
          <p:spPr bwMode="auto">
            <a:xfrm>
              <a:off x="3369571" y="2777165"/>
              <a:ext cx="53848" cy="86408"/>
            </a:xfrm>
            <a:custGeom>
              <a:avLst/>
              <a:gdLst>
                <a:gd name="T0" fmla="*/ 0 w 1465396"/>
                <a:gd name="T1" fmla="*/ 117004 h 2334611"/>
                <a:gd name="T2" fmla="*/ 41927 w 1465396"/>
                <a:gd name="T3" fmla="*/ 273917 h 2334611"/>
                <a:gd name="T4" fmla="*/ 81835 w 1465396"/>
                <a:gd name="T5" fmla="*/ 397670 h 2334611"/>
                <a:gd name="T6" fmla="*/ 180137 w 1465396"/>
                <a:gd name="T7" fmla="*/ 508669 h 2334611"/>
                <a:gd name="T8" fmla="*/ 278415 w 1465396"/>
                <a:gd name="T9" fmla="*/ 544686 h 2334611"/>
                <a:gd name="T10" fmla="*/ 306030 w 1465396"/>
                <a:gd name="T11" fmla="*/ 456803 h 2334611"/>
                <a:gd name="T12" fmla="*/ 341890 w 1465396"/>
                <a:gd name="T13" fmla="*/ 386457 h 2334611"/>
                <a:gd name="T14" fmla="*/ 303070 w 1465396"/>
                <a:gd name="T15" fmla="*/ 291304 h 2334611"/>
                <a:gd name="T16" fmla="*/ 280948 w 1465396"/>
                <a:gd name="T17" fmla="*/ 142227 h 2334611"/>
                <a:gd name="T18" fmla="*/ 215460 w 1465396"/>
                <a:gd name="T19" fmla="*/ 83938 h 2334611"/>
                <a:gd name="T20" fmla="*/ 165801 w 1465396"/>
                <a:gd name="T21" fmla="*/ 13643 h 2334611"/>
                <a:gd name="T22" fmla="*/ 79185 w 1465396"/>
                <a:gd name="T23" fmla="*/ 0 h 2334611"/>
                <a:gd name="T24" fmla="*/ 4447 w 1465396"/>
                <a:gd name="T25" fmla="*/ 44698 h 2334611"/>
                <a:gd name="T26" fmla="*/ 0 w 1465396"/>
                <a:gd name="T27" fmla="*/ 117004 h 23346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65396" h="2334611">
                  <a:moveTo>
                    <a:pt x="0" y="501498"/>
                  </a:moveTo>
                  <a:lnTo>
                    <a:pt x="179706" y="1174052"/>
                  </a:lnTo>
                  <a:lnTo>
                    <a:pt x="350758" y="1704477"/>
                  </a:lnTo>
                  <a:lnTo>
                    <a:pt x="772096" y="2180236"/>
                  </a:lnTo>
                  <a:lnTo>
                    <a:pt x="1193332" y="2334611"/>
                  </a:lnTo>
                  <a:lnTo>
                    <a:pt x="1311694" y="1957930"/>
                  </a:lnTo>
                  <a:lnTo>
                    <a:pt x="1465396" y="1656416"/>
                  </a:lnTo>
                  <a:lnTo>
                    <a:pt x="1299007" y="1248575"/>
                  </a:lnTo>
                  <a:lnTo>
                    <a:pt x="1204189" y="609608"/>
                  </a:lnTo>
                  <a:lnTo>
                    <a:pt x="923497" y="359771"/>
                  </a:lnTo>
                  <a:lnTo>
                    <a:pt x="710650" y="58476"/>
                  </a:lnTo>
                  <a:lnTo>
                    <a:pt x="339400" y="0"/>
                  </a:lnTo>
                  <a:lnTo>
                    <a:pt x="19061" y="191583"/>
                  </a:lnTo>
                  <a:lnTo>
                    <a:pt x="0" y="501498"/>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4" name="任意多边形 141">
              <a:extLst>
                <a:ext uri="{FF2B5EF4-FFF2-40B4-BE49-F238E27FC236}">
                  <a16:creationId xmlns:a16="http://schemas.microsoft.com/office/drawing/2014/main" id="{6D1A8A36-A746-574E-A446-B3A1C0DA0773}"/>
                </a:ext>
              </a:extLst>
            </p:cNvPr>
            <p:cNvSpPr>
              <a:spLocks/>
            </p:cNvSpPr>
            <p:nvPr/>
          </p:nvSpPr>
          <p:spPr bwMode="auto">
            <a:xfrm>
              <a:off x="3389607" y="2872338"/>
              <a:ext cx="38821" cy="51344"/>
            </a:xfrm>
            <a:custGeom>
              <a:avLst/>
              <a:gdLst>
                <a:gd name="T0" fmla="*/ 22714 w 1078475"/>
                <a:gd name="T1" fmla="*/ 117004 h 1402954"/>
                <a:gd name="T2" fmla="*/ 0 w 1078475"/>
                <a:gd name="T3" fmla="*/ 229095 h 1402954"/>
                <a:gd name="T4" fmla="*/ 46258 w 1078475"/>
                <a:gd name="T5" fmla="*/ 326431 h 1402954"/>
                <a:gd name="T6" fmla="*/ 115985 w 1078475"/>
                <a:gd name="T7" fmla="*/ 327322 h 1402954"/>
                <a:gd name="T8" fmla="*/ 176163 w 1078475"/>
                <a:gd name="T9" fmla="*/ 286122 h 1402954"/>
                <a:gd name="T10" fmla="*/ 251618 w 1078475"/>
                <a:gd name="T11" fmla="*/ 202033 h 1402954"/>
                <a:gd name="T12" fmla="*/ 238174 w 1078475"/>
                <a:gd name="T13" fmla="*/ 83938 h 1402954"/>
                <a:gd name="T14" fmla="*/ 188515 w 1078475"/>
                <a:gd name="T15" fmla="*/ 13643 h 1402954"/>
                <a:gd name="T16" fmla="*/ 101899 w 1078475"/>
                <a:gd name="T17" fmla="*/ 0 h 1402954"/>
                <a:gd name="T18" fmla="*/ 27161 w 1078475"/>
                <a:gd name="T19" fmla="*/ 44698 h 1402954"/>
                <a:gd name="T20" fmla="*/ 22714 w 1078475"/>
                <a:gd name="T21" fmla="*/ 117004 h 14029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8475" h="1402954">
                  <a:moveTo>
                    <a:pt x="97356" y="501498"/>
                  </a:moveTo>
                  <a:lnTo>
                    <a:pt x="0" y="981937"/>
                  </a:lnTo>
                  <a:lnTo>
                    <a:pt x="198269" y="1399135"/>
                  </a:lnTo>
                  <a:lnTo>
                    <a:pt x="497131" y="1402954"/>
                  </a:lnTo>
                  <a:lnTo>
                    <a:pt x="755063" y="1226364"/>
                  </a:lnTo>
                  <a:lnTo>
                    <a:pt x="1078475" y="865945"/>
                  </a:lnTo>
                  <a:lnTo>
                    <a:pt x="1020853" y="359771"/>
                  </a:lnTo>
                  <a:lnTo>
                    <a:pt x="808006" y="58476"/>
                  </a:lnTo>
                  <a:lnTo>
                    <a:pt x="436756" y="0"/>
                  </a:lnTo>
                  <a:lnTo>
                    <a:pt x="116417" y="191583"/>
                  </a:lnTo>
                  <a:lnTo>
                    <a:pt x="97356" y="501498"/>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5" name="任意多边形 142">
              <a:extLst>
                <a:ext uri="{FF2B5EF4-FFF2-40B4-BE49-F238E27FC236}">
                  <a16:creationId xmlns:a16="http://schemas.microsoft.com/office/drawing/2014/main" id="{2EA2A491-0699-C74E-9010-62161EE2276A}"/>
                </a:ext>
              </a:extLst>
            </p:cNvPr>
            <p:cNvSpPr>
              <a:spLocks/>
            </p:cNvSpPr>
            <p:nvPr/>
          </p:nvSpPr>
          <p:spPr bwMode="auto">
            <a:xfrm>
              <a:off x="3299443" y="2793444"/>
              <a:ext cx="41325" cy="82651"/>
            </a:xfrm>
            <a:custGeom>
              <a:avLst/>
              <a:gdLst>
                <a:gd name="T0" fmla="*/ 22714 w 1139630"/>
                <a:gd name="T1" fmla="*/ 249389 h 2262851"/>
                <a:gd name="T2" fmla="*/ 0 w 1139630"/>
                <a:gd name="T3" fmla="*/ 361480 h 2262851"/>
                <a:gd name="T4" fmla="*/ 46258 w 1139630"/>
                <a:gd name="T5" fmla="*/ 458816 h 2262851"/>
                <a:gd name="T6" fmla="*/ 115985 w 1139630"/>
                <a:gd name="T7" fmla="*/ 459707 h 2262851"/>
                <a:gd name="T8" fmla="*/ 137342 w 1139630"/>
                <a:gd name="T9" fmla="*/ 507951 h 2262851"/>
                <a:gd name="T10" fmla="*/ 210894 w 1139630"/>
                <a:gd name="T11" fmla="*/ 527944 h 2262851"/>
                <a:gd name="T12" fmla="*/ 265886 w 1139630"/>
                <a:gd name="T13" fmla="*/ 499368 h 2262851"/>
                <a:gd name="T14" fmla="*/ 214069 w 1139630"/>
                <a:gd name="T15" fmla="*/ 380877 h 2262851"/>
                <a:gd name="T16" fmla="*/ 160094 w 1139630"/>
                <a:gd name="T17" fmla="*/ 319535 h 2262851"/>
                <a:gd name="T18" fmla="*/ 166189 w 1139630"/>
                <a:gd name="T19" fmla="*/ 232346 h 2262851"/>
                <a:gd name="T20" fmla="*/ 221436 w 1139630"/>
                <a:gd name="T21" fmla="*/ 202060 h 2262851"/>
                <a:gd name="T22" fmla="*/ 254346 w 1139630"/>
                <a:gd name="T23" fmla="*/ 102691 h 2262851"/>
                <a:gd name="T24" fmla="*/ 248994 w 1139630"/>
                <a:gd name="T25" fmla="*/ 0 h 2262851"/>
                <a:gd name="T26" fmla="*/ 140169 w 1139630"/>
                <a:gd name="T27" fmla="*/ 12331 h 2262851"/>
                <a:gd name="T28" fmla="*/ 101899 w 1139630"/>
                <a:gd name="T29" fmla="*/ 132385 h 2262851"/>
                <a:gd name="T30" fmla="*/ 27161 w 1139630"/>
                <a:gd name="T31" fmla="*/ 177083 h 2262851"/>
                <a:gd name="T32" fmla="*/ 22714 w 1139630"/>
                <a:gd name="T33" fmla="*/ 249389 h 22628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9630" h="2262851">
                  <a:moveTo>
                    <a:pt x="97356" y="1068921"/>
                  </a:moveTo>
                  <a:lnTo>
                    <a:pt x="0" y="1549360"/>
                  </a:lnTo>
                  <a:lnTo>
                    <a:pt x="198269" y="1966558"/>
                  </a:lnTo>
                  <a:lnTo>
                    <a:pt x="497131" y="1970377"/>
                  </a:lnTo>
                  <a:lnTo>
                    <a:pt x="588670" y="2177158"/>
                  </a:lnTo>
                  <a:lnTo>
                    <a:pt x="903926" y="2262851"/>
                  </a:lnTo>
                  <a:lnTo>
                    <a:pt x="1139630" y="2140370"/>
                  </a:lnTo>
                  <a:cubicBezTo>
                    <a:pt x="1138600" y="2067120"/>
                    <a:pt x="918564" y="1705749"/>
                    <a:pt x="917534" y="1632499"/>
                  </a:cubicBezTo>
                  <a:lnTo>
                    <a:pt x="686189" y="1369578"/>
                  </a:lnTo>
                  <a:lnTo>
                    <a:pt x="712313" y="995872"/>
                  </a:lnTo>
                  <a:lnTo>
                    <a:pt x="949110" y="866061"/>
                  </a:lnTo>
                  <a:lnTo>
                    <a:pt x="1090168" y="440150"/>
                  </a:lnTo>
                  <a:lnTo>
                    <a:pt x="1067228" y="0"/>
                  </a:lnTo>
                  <a:lnTo>
                    <a:pt x="600787" y="52853"/>
                  </a:lnTo>
                  <a:lnTo>
                    <a:pt x="436756" y="567423"/>
                  </a:lnTo>
                  <a:lnTo>
                    <a:pt x="116417" y="759006"/>
                  </a:lnTo>
                  <a:lnTo>
                    <a:pt x="97356" y="1068921"/>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6" name="任意多边形 143">
              <a:extLst>
                <a:ext uri="{FF2B5EF4-FFF2-40B4-BE49-F238E27FC236}">
                  <a16:creationId xmlns:a16="http://schemas.microsoft.com/office/drawing/2014/main" id="{6AE6CACF-0167-5144-9E21-E7C10EBFFA9E}"/>
                </a:ext>
              </a:extLst>
            </p:cNvPr>
            <p:cNvSpPr>
              <a:spLocks/>
            </p:cNvSpPr>
            <p:nvPr/>
          </p:nvSpPr>
          <p:spPr bwMode="auto">
            <a:xfrm>
              <a:off x="3661353" y="2558015"/>
              <a:ext cx="57605" cy="53848"/>
            </a:xfrm>
            <a:custGeom>
              <a:avLst/>
              <a:gdLst>
                <a:gd name="T0" fmla="*/ 0 w 1561963"/>
                <a:gd name="T1" fmla="*/ 100310 h 1461845"/>
                <a:gd name="T2" fmla="*/ 67130 w 1561963"/>
                <a:gd name="T3" fmla="*/ 208705 h 1461845"/>
                <a:gd name="T4" fmla="*/ 142607 w 1561963"/>
                <a:gd name="T5" fmla="*/ 294309 h 1461845"/>
                <a:gd name="T6" fmla="*/ 183115 w 1561963"/>
                <a:gd name="T7" fmla="*/ 306932 h 1461845"/>
                <a:gd name="T8" fmla="*/ 252321 w 1561963"/>
                <a:gd name="T9" fmla="*/ 325437 h 1461845"/>
                <a:gd name="T10" fmla="*/ 340110 w 1561963"/>
                <a:gd name="T11" fmla="*/ 341062 h 1461845"/>
                <a:gd name="T12" fmla="*/ 364420 w 1561963"/>
                <a:gd name="T13" fmla="*/ 281356 h 1461845"/>
                <a:gd name="T14" fmla="*/ 318748 w 1561963"/>
                <a:gd name="T15" fmla="*/ 181643 h 1461845"/>
                <a:gd name="T16" fmla="*/ 261374 w 1561963"/>
                <a:gd name="T17" fmla="*/ 124965 h 1461845"/>
                <a:gd name="T18" fmla="*/ 221810 w 1561963"/>
                <a:gd name="T19" fmla="*/ 69528 h 1461845"/>
                <a:gd name="T20" fmla="*/ 150052 w 1561963"/>
                <a:gd name="T21" fmla="*/ 8260 h 1461845"/>
                <a:gd name="T22" fmla="*/ 37785 w 1561963"/>
                <a:gd name="T23" fmla="*/ 0 h 1461845"/>
                <a:gd name="T24" fmla="*/ 0 w 1561963"/>
                <a:gd name="T25" fmla="*/ 100310 h 14618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1963" h="1461845">
                  <a:moveTo>
                    <a:pt x="0" y="429944"/>
                  </a:moveTo>
                  <a:lnTo>
                    <a:pt x="287730" y="894542"/>
                  </a:lnTo>
                  <a:lnTo>
                    <a:pt x="611236" y="1261455"/>
                  </a:lnTo>
                  <a:lnTo>
                    <a:pt x="784861" y="1315559"/>
                  </a:lnTo>
                  <a:lnTo>
                    <a:pt x="1081488" y="1394874"/>
                  </a:lnTo>
                  <a:lnTo>
                    <a:pt x="1457766" y="1461845"/>
                  </a:lnTo>
                  <a:lnTo>
                    <a:pt x="1561963" y="1205936"/>
                  </a:lnTo>
                  <a:lnTo>
                    <a:pt x="1366205" y="778550"/>
                  </a:lnTo>
                  <a:lnTo>
                    <a:pt x="1120291" y="535620"/>
                  </a:lnTo>
                  <a:lnTo>
                    <a:pt x="950713" y="298008"/>
                  </a:lnTo>
                  <a:lnTo>
                    <a:pt x="643147" y="35403"/>
                  </a:lnTo>
                  <a:lnTo>
                    <a:pt x="161953" y="0"/>
                  </a:lnTo>
                  <a:lnTo>
                    <a:pt x="0" y="429944"/>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7" name="任意多边形 144">
              <a:extLst>
                <a:ext uri="{FF2B5EF4-FFF2-40B4-BE49-F238E27FC236}">
                  <a16:creationId xmlns:a16="http://schemas.microsoft.com/office/drawing/2014/main" id="{AFF7AF72-3BB5-614F-A8CF-BEC04F59CA1B}"/>
                </a:ext>
              </a:extLst>
            </p:cNvPr>
            <p:cNvSpPr>
              <a:spLocks/>
            </p:cNvSpPr>
            <p:nvPr/>
          </p:nvSpPr>
          <p:spPr bwMode="auto">
            <a:xfrm>
              <a:off x="3744004" y="3015099"/>
              <a:ext cx="61362" cy="60110"/>
            </a:xfrm>
            <a:custGeom>
              <a:avLst/>
              <a:gdLst>
                <a:gd name="T0" fmla="*/ 0 w 1671021"/>
                <a:gd name="T1" fmla="*/ 123998 h 1642580"/>
                <a:gd name="T2" fmla="*/ 13774 w 1671021"/>
                <a:gd name="T3" fmla="*/ 191787 h 1642580"/>
                <a:gd name="T4" fmla="*/ 109640 w 1671021"/>
                <a:gd name="T5" fmla="*/ 265681 h 1642580"/>
                <a:gd name="T6" fmla="*/ 156300 w 1671021"/>
                <a:gd name="T7" fmla="*/ 294330 h 1642580"/>
                <a:gd name="T8" fmla="*/ 231463 w 1671021"/>
                <a:gd name="T9" fmla="*/ 377998 h 1642580"/>
                <a:gd name="T10" fmla="*/ 339064 w 1671021"/>
                <a:gd name="T11" fmla="*/ 383229 h 1642580"/>
                <a:gd name="T12" fmla="*/ 389864 w 1671021"/>
                <a:gd name="T13" fmla="*/ 337762 h 1642580"/>
                <a:gd name="T14" fmla="*/ 328522 w 1671021"/>
                <a:gd name="T15" fmla="*/ 266895 h 1642580"/>
                <a:gd name="T16" fmla="*/ 237410 w 1671021"/>
                <a:gd name="T17" fmla="*/ 186430 h 1642580"/>
                <a:gd name="T18" fmla="*/ 157588 w 1671021"/>
                <a:gd name="T19" fmla="*/ 77586 h 1642580"/>
                <a:gd name="T20" fmla="*/ 125120 w 1671021"/>
                <a:gd name="T21" fmla="*/ 0 h 1642580"/>
                <a:gd name="T22" fmla="*/ 28655 w 1671021"/>
                <a:gd name="T23" fmla="*/ 29392 h 1642580"/>
                <a:gd name="T24" fmla="*/ 0 w 1671021"/>
                <a:gd name="T25" fmla="*/ 123998 h 16425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021" h="1642580">
                  <a:moveTo>
                    <a:pt x="0" y="531475"/>
                  </a:moveTo>
                  <a:lnTo>
                    <a:pt x="59038" y="822030"/>
                  </a:lnTo>
                  <a:lnTo>
                    <a:pt x="469935" y="1138751"/>
                  </a:lnTo>
                  <a:lnTo>
                    <a:pt x="669927" y="1261545"/>
                  </a:lnTo>
                  <a:lnTo>
                    <a:pt x="992088" y="1620159"/>
                  </a:lnTo>
                  <a:lnTo>
                    <a:pt x="1453284" y="1642580"/>
                  </a:lnTo>
                  <a:lnTo>
                    <a:pt x="1671021" y="1447701"/>
                  </a:lnTo>
                  <a:lnTo>
                    <a:pt x="1408099" y="1143954"/>
                  </a:lnTo>
                  <a:cubicBezTo>
                    <a:pt x="1407595" y="1022720"/>
                    <a:pt x="1018082" y="920303"/>
                    <a:pt x="1017578" y="799069"/>
                  </a:cubicBezTo>
                  <a:lnTo>
                    <a:pt x="675448" y="332546"/>
                  </a:lnTo>
                  <a:lnTo>
                    <a:pt x="536285" y="0"/>
                  </a:lnTo>
                  <a:lnTo>
                    <a:pt x="122820" y="125979"/>
                  </a:lnTo>
                  <a:lnTo>
                    <a:pt x="0" y="531475"/>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8" name="任意多边形 145">
              <a:extLst>
                <a:ext uri="{FF2B5EF4-FFF2-40B4-BE49-F238E27FC236}">
                  <a16:creationId xmlns:a16="http://schemas.microsoft.com/office/drawing/2014/main" id="{95C9F4DB-AF3C-DE44-BA13-35D4E0AC8054}"/>
                </a:ext>
              </a:extLst>
            </p:cNvPr>
            <p:cNvSpPr>
              <a:spLocks/>
            </p:cNvSpPr>
            <p:nvPr/>
          </p:nvSpPr>
          <p:spPr bwMode="auto">
            <a:xfrm>
              <a:off x="3543638" y="3117787"/>
              <a:ext cx="61362" cy="57605"/>
            </a:xfrm>
            <a:custGeom>
              <a:avLst/>
              <a:gdLst>
                <a:gd name="T0" fmla="*/ 24411 w 4300317"/>
                <a:gd name="T1" fmla="*/ 25324 h 4062887"/>
                <a:gd name="T2" fmla="*/ 0 w 4300317"/>
                <a:gd name="T3" fmla="*/ 128017 h 4062887"/>
                <a:gd name="T4" fmla="*/ 114451 w 4300317"/>
                <a:gd name="T5" fmla="*/ 182611 h 4062887"/>
                <a:gd name="T6" fmla="*/ 221426 w 4300317"/>
                <a:gd name="T7" fmla="*/ 262831 h 4062887"/>
                <a:gd name="T8" fmla="*/ 281943 w 4300317"/>
                <a:gd name="T9" fmla="*/ 364367 h 4062887"/>
                <a:gd name="T10" fmla="*/ 385660 w 4300317"/>
                <a:gd name="T11" fmla="*/ 236715 h 4062887"/>
                <a:gd name="T12" fmla="*/ 198489 w 4300317"/>
                <a:gd name="T13" fmla="*/ 126313 h 4062887"/>
                <a:gd name="T14" fmla="*/ 87760 w 4300317"/>
                <a:gd name="T15" fmla="*/ 0 h 4062887"/>
                <a:gd name="T16" fmla="*/ 24411 w 4300317"/>
                <a:gd name="T17" fmla="*/ 25324 h 4062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0317" h="4062887">
                  <a:moveTo>
                    <a:pt x="272196" y="282376"/>
                  </a:moveTo>
                  <a:lnTo>
                    <a:pt x="0" y="1427458"/>
                  </a:lnTo>
                  <a:lnTo>
                    <a:pt x="1276190" y="2036210"/>
                  </a:lnTo>
                  <a:lnTo>
                    <a:pt x="2469019" y="2930706"/>
                  </a:lnTo>
                  <a:lnTo>
                    <a:pt x="3143817" y="4062887"/>
                  </a:lnTo>
                  <a:lnTo>
                    <a:pt x="4300317" y="2639499"/>
                  </a:lnTo>
                  <a:lnTo>
                    <a:pt x="2213259" y="1408457"/>
                  </a:lnTo>
                  <a:lnTo>
                    <a:pt x="978571" y="0"/>
                  </a:lnTo>
                  <a:lnTo>
                    <a:pt x="272196" y="282376"/>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59" name="任意多边形 146">
              <a:extLst>
                <a:ext uri="{FF2B5EF4-FFF2-40B4-BE49-F238E27FC236}">
                  <a16:creationId xmlns:a16="http://schemas.microsoft.com/office/drawing/2014/main" id="{9DBA358B-B3AE-CC4D-AD51-DC02AACA87F2}"/>
                </a:ext>
              </a:extLst>
            </p:cNvPr>
            <p:cNvSpPr>
              <a:spLocks/>
            </p:cNvSpPr>
            <p:nvPr/>
          </p:nvSpPr>
          <p:spPr bwMode="auto">
            <a:xfrm>
              <a:off x="3320732" y="2944971"/>
              <a:ext cx="42578" cy="41325"/>
            </a:xfrm>
            <a:custGeom>
              <a:avLst/>
              <a:gdLst>
                <a:gd name="T0" fmla="*/ 24411 w 3020927"/>
                <a:gd name="T1" fmla="*/ 25324 h 2930706"/>
                <a:gd name="T2" fmla="*/ 0 w 3020927"/>
                <a:gd name="T3" fmla="*/ 128017 h 2930706"/>
                <a:gd name="T4" fmla="*/ 114451 w 3020927"/>
                <a:gd name="T5" fmla="*/ 182611 h 2930706"/>
                <a:gd name="T6" fmla="*/ 221426 w 3020927"/>
                <a:gd name="T7" fmla="*/ 262831 h 2930706"/>
                <a:gd name="T8" fmla="*/ 270922 w 3020927"/>
                <a:gd name="T9" fmla="*/ 125852 h 2930706"/>
                <a:gd name="T10" fmla="*/ 87760 w 3020927"/>
                <a:gd name="T11" fmla="*/ 0 h 2930706"/>
                <a:gd name="T12" fmla="*/ 24411 w 3020927"/>
                <a:gd name="T13" fmla="*/ 25324 h 29307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0927" h="2930706">
                  <a:moveTo>
                    <a:pt x="272196" y="282376"/>
                  </a:moveTo>
                  <a:lnTo>
                    <a:pt x="0" y="1427458"/>
                  </a:lnTo>
                  <a:lnTo>
                    <a:pt x="1276190" y="2036210"/>
                  </a:lnTo>
                  <a:lnTo>
                    <a:pt x="2469019" y="2930706"/>
                  </a:lnTo>
                  <a:lnTo>
                    <a:pt x="3020927" y="1403317"/>
                  </a:lnTo>
                  <a:lnTo>
                    <a:pt x="978571" y="0"/>
                  </a:lnTo>
                  <a:lnTo>
                    <a:pt x="272196" y="282376"/>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60" name="任意多边形 147">
              <a:extLst>
                <a:ext uri="{FF2B5EF4-FFF2-40B4-BE49-F238E27FC236}">
                  <a16:creationId xmlns:a16="http://schemas.microsoft.com/office/drawing/2014/main" id="{46B81975-4343-664B-87DA-B7CE76994167}"/>
                </a:ext>
              </a:extLst>
            </p:cNvPr>
            <p:cNvSpPr>
              <a:spLocks/>
            </p:cNvSpPr>
            <p:nvPr/>
          </p:nvSpPr>
          <p:spPr bwMode="auto">
            <a:xfrm>
              <a:off x="3499808" y="3012595"/>
              <a:ext cx="43830" cy="33812"/>
            </a:xfrm>
            <a:custGeom>
              <a:avLst/>
              <a:gdLst>
                <a:gd name="T0" fmla="*/ 132672 w 3020927"/>
                <a:gd name="T1" fmla="*/ 0 h 2381531"/>
                <a:gd name="T2" fmla="*/ 0 w 3020927"/>
                <a:gd name="T3" fmla="*/ 78766 h 2381531"/>
                <a:gd name="T4" fmla="*/ 74504 w 3020927"/>
                <a:gd name="T5" fmla="*/ 180911 h 2381531"/>
                <a:gd name="T6" fmla="*/ 221426 w 3020927"/>
                <a:gd name="T7" fmla="*/ 213580 h 2381531"/>
                <a:gd name="T8" fmla="*/ 270922 w 3020927"/>
                <a:gd name="T9" fmla="*/ 76601 h 2381531"/>
                <a:gd name="T10" fmla="*/ 132672 w 3020927"/>
                <a:gd name="T11" fmla="*/ 0 h 23815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20927" h="2381531">
                  <a:moveTo>
                    <a:pt x="1479365" y="0"/>
                  </a:moveTo>
                  <a:lnTo>
                    <a:pt x="0" y="878283"/>
                  </a:lnTo>
                  <a:lnTo>
                    <a:pt x="830760" y="2017254"/>
                  </a:lnTo>
                  <a:lnTo>
                    <a:pt x="2469019" y="2381531"/>
                  </a:lnTo>
                  <a:lnTo>
                    <a:pt x="3020927" y="854142"/>
                  </a:lnTo>
                  <a:lnTo>
                    <a:pt x="1479365" y="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61" name="任意多边形 148">
              <a:extLst>
                <a:ext uri="{FF2B5EF4-FFF2-40B4-BE49-F238E27FC236}">
                  <a16:creationId xmlns:a16="http://schemas.microsoft.com/office/drawing/2014/main" id="{8968314D-F879-EA41-8988-604E299F66A2}"/>
                </a:ext>
              </a:extLst>
            </p:cNvPr>
            <p:cNvSpPr>
              <a:spLocks/>
            </p:cNvSpPr>
            <p:nvPr/>
          </p:nvSpPr>
          <p:spPr bwMode="auto">
            <a:xfrm>
              <a:off x="3334507" y="2887366"/>
              <a:ext cx="42578" cy="33812"/>
            </a:xfrm>
            <a:custGeom>
              <a:avLst/>
              <a:gdLst>
                <a:gd name="T0" fmla="*/ 132672 w 3020927"/>
                <a:gd name="T1" fmla="*/ 0 h 2381531"/>
                <a:gd name="T2" fmla="*/ 0 w 3020927"/>
                <a:gd name="T3" fmla="*/ 78766 h 2381531"/>
                <a:gd name="T4" fmla="*/ 74504 w 3020927"/>
                <a:gd name="T5" fmla="*/ 180911 h 2381531"/>
                <a:gd name="T6" fmla="*/ 221426 w 3020927"/>
                <a:gd name="T7" fmla="*/ 213580 h 2381531"/>
                <a:gd name="T8" fmla="*/ 270922 w 3020927"/>
                <a:gd name="T9" fmla="*/ 76601 h 2381531"/>
                <a:gd name="T10" fmla="*/ 132672 w 3020927"/>
                <a:gd name="T11" fmla="*/ 0 h 23815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20927" h="2381531">
                  <a:moveTo>
                    <a:pt x="1479365" y="0"/>
                  </a:moveTo>
                  <a:lnTo>
                    <a:pt x="0" y="878283"/>
                  </a:lnTo>
                  <a:lnTo>
                    <a:pt x="830760" y="2017254"/>
                  </a:lnTo>
                  <a:lnTo>
                    <a:pt x="2469019" y="2381531"/>
                  </a:lnTo>
                  <a:lnTo>
                    <a:pt x="3020927" y="854142"/>
                  </a:lnTo>
                  <a:lnTo>
                    <a:pt x="1479365" y="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62" name="任意多边形 149">
              <a:extLst>
                <a:ext uri="{FF2B5EF4-FFF2-40B4-BE49-F238E27FC236}">
                  <a16:creationId xmlns:a16="http://schemas.microsoft.com/office/drawing/2014/main" id="{FAF9186F-0D2E-BC41-8568-1711E7301359}"/>
                </a:ext>
              </a:extLst>
            </p:cNvPr>
            <p:cNvSpPr>
              <a:spLocks/>
            </p:cNvSpPr>
            <p:nvPr/>
          </p:nvSpPr>
          <p:spPr bwMode="auto">
            <a:xfrm>
              <a:off x="3340768" y="2695766"/>
              <a:ext cx="25046" cy="31307"/>
            </a:xfrm>
            <a:custGeom>
              <a:avLst/>
              <a:gdLst>
                <a:gd name="T0" fmla="*/ 58168 w 1731846"/>
                <a:gd name="T1" fmla="*/ 0 h 2244457"/>
                <a:gd name="T2" fmla="*/ 27645 w 1731846"/>
                <a:gd name="T3" fmla="*/ 88569 h 2244457"/>
                <a:gd name="T4" fmla="*/ 0 w 1731846"/>
                <a:gd name="T5" fmla="*/ 180911 h 2244457"/>
                <a:gd name="T6" fmla="*/ 124487 w 1731846"/>
                <a:gd name="T7" fmla="*/ 201287 h 2244457"/>
                <a:gd name="T8" fmla="*/ 155315 w 1731846"/>
                <a:gd name="T9" fmla="*/ 55924 h 2244457"/>
                <a:gd name="T10" fmla="*/ 58168 w 1731846"/>
                <a:gd name="T11" fmla="*/ 0 h 22444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1846" h="2244457">
                  <a:moveTo>
                    <a:pt x="648605" y="0"/>
                  </a:moveTo>
                  <a:lnTo>
                    <a:pt x="308257" y="987592"/>
                  </a:lnTo>
                  <a:lnTo>
                    <a:pt x="0" y="2017254"/>
                  </a:lnTo>
                  <a:lnTo>
                    <a:pt x="1388097" y="2244457"/>
                  </a:lnTo>
                  <a:lnTo>
                    <a:pt x="1731846" y="623582"/>
                  </a:lnTo>
                  <a:lnTo>
                    <a:pt x="648605" y="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63" name="任意多边形 150">
              <a:extLst>
                <a:ext uri="{FF2B5EF4-FFF2-40B4-BE49-F238E27FC236}">
                  <a16:creationId xmlns:a16="http://schemas.microsoft.com/office/drawing/2014/main" id="{4C636CC6-F66C-FE44-9EDE-28D556AAD773}"/>
                </a:ext>
              </a:extLst>
            </p:cNvPr>
            <p:cNvSpPr>
              <a:spLocks/>
            </p:cNvSpPr>
            <p:nvPr/>
          </p:nvSpPr>
          <p:spPr bwMode="auto">
            <a:xfrm>
              <a:off x="3716454" y="2991306"/>
              <a:ext cx="23793" cy="21289"/>
            </a:xfrm>
            <a:custGeom>
              <a:avLst/>
              <a:gdLst>
                <a:gd name="T0" fmla="*/ 87716 w 1656759"/>
                <a:gd name="T1" fmla="*/ 0 h 1575214"/>
                <a:gd name="T2" fmla="*/ 0 w 1656759"/>
                <a:gd name="T3" fmla="*/ 37238 h 1575214"/>
                <a:gd name="T4" fmla="*/ 1659 w 1656759"/>
                <a:gd name="T5" fmla="*/ 108599 h 1575214"/>
                <a:gd name="T6" fmla="*/ 148581 w 1656759"/>
                <a:gd name="T7" fmla="*/ 141268 h 1575214"/>
                <a:gd name="T8" fmla="*/ 135290 w 1656759"/>
                <a:gd name="T9" fmla="*/ 50314 h 1575214"/>
                <a:gd name="T10" fmla="*/ 87716 w 1656759"/>
                <a:gd name="T11" fmla="*/ 0 h 15752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6759" h="1575214">
                  <a:moveTo>
                    <a:pt x="978081" y="0"/>
                  </a:moveTo>
                  <a:lnTo>
                    <a:pt x="0" y="415224"/>
                  </a:lnTo>
                  <a:lnTo>
                    <a:pt x="18499" y="1210937"/>
                  </a:lnTo>
                  <a:lnTo>
                    <a:pt x="1656758" y="1575214"/>
                  </a:lnTo>
                  <a:lnTo>
                    <a:pt x="1508557" y="561028"/>
                  </a:lnTo>
                  <a:lnTo>
                    <a:pt x="978081" y="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64" name="任意多边形 151">
              <a:extLst>
                <a:ext uri="{FF2B5EF4-FFF2-40B4-BE49-F238E27FC236}">
                  <a16:creationId xmlns:a16="http://schemas.microsoft.com/office/drawing/2014/main" id="{2D79C03A-B1D3-A142-832B-3431919A4FB4}"/>
                </a:ext>
              </a:extLst>
            </p:cNvPr>
            <p:cNvSpPr>
              <a:spLocks/>
            </p:cNvSpPr>
            <p:nvPr/>
          </p:nvSpPr>
          <p:spPr bwMode="auto">
            <a:xfrm>
              <a:off x="3683894" y="2634404"/>
              <a:ext cx="32559" cy="31307"/>
            </a:xfrm>
            <a:custGeom>
              <a:avLst/>
              <a:gdLst>
                <a:gd name="T0" fmla="*/ 87218 w 2316614"/>
                <a:gd name="T1" fmla="*/ 0 h 2244457"/>
                <a:gd name="T2" fmla="*/ 0 w 2316614"/>
                <a:gd name="T3" fmla="*/ 92652 h 2244457"/>
                <a:gd name="T4" fmla="*/ 29050 w 2316614"/>
                <a:gd name="T5" fmla="*/ 180911 h 2244457"/>
                <a:gd name="T6" fmla="*/ 153537 w 2316614"/>
                <a:gd name="T7" fmla="*/ 201287 h 2244457"/>
                <a:gd name="T8" fmla="*/ 207758 w 2316614"/>
                <a:gd name="T9" fmla="*/ 104773 h 2244457"/>
                <a:gd name="T10" fmla="*/ 184365 w 2316614"/>
                <a:gd name="T11" fmla="*/ 55924 h 2244457"/>
                <a:gd name="T12" fmla="*/ 87218 w 2316614"/>
                <a:gd name="T13" fmla="*/ 0 h 22444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6614" h="2244457">
                  <a:moveTo>
                    <a:pt x="972528" y="0"/>
                  </a:moveTo>
                  <a:lnTo>
                    <a:pt x="0" y="1033119"/>
                  </a:lnTo>
                  <a:lnTo>
                    <a:pt x="323923" y="2017254"/>
                  </a:lnTo>
                  <a:lnTo>
                    <a:pt x="1712020" y="2244457"/>
                  </a:lnTo>
                  <a:lnTo>
                    <a:pt x="2316614" y="1168275"/>
                  </a:lnTo>
                  <a:lnTo>
                    <a:pt x="2055769" y="623582"/>
                  </a:lnTo>
                  <a:lnTo>
                    <a:pt x="972528" y="0"/>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65" name="任意多边形 152">
              <a:extLst>
                <a:ext uri="{FF2B5EF4-FFF2-40B4-BE49-F238E27FC236}">
                  <a16:creationId xmlns:a16="http://schemas.microsoft.com/office/drawing/2014/main" id="{8AF747D3-9C6E-DF4F-9000-6DE8AC6F017D}"/>
                </a:ext>
              </a:extLst>
            </p:cNvPr>
            <p:cNvSpPr>
              <a:spLocks/>
            </p:cNvSpPr>
            <p:nvPr/>
          </p:nvSpPr>
          <p:spPr bwMode="auto">
            <a:xfrm>
              <a:off x="4323812" y="3707613"/>
              <a:ext cx="40073" cy="55101"/>
            </a:xfrm>
            <a:custGeom>
              <a:avLst/>
              <a:gdLst>
                <a:gd name="T0" fmla="*/ 0 w 1092367"/>
                <a:gd name="T1" fmla="*/ 92893 h 1495535"/>
                <a:gd name="T2" fmla="*/ 48677 w 1092367"/>
                <a:gd name="T3" fmla="*/ 200070 h 1495535"/>
                <a:gd name="T4" fmla="*/ 55222 w 1092367"/>
                <a:gd name="T5" fmla="*/ 272722 h 1495535"/>
                <a:gd name="T6" fmla="*/ 137772 w 1092367"/>
                <a:gd name="T7" fmla="*/ 348922 h 1495535"/>
                <a:gd name="T8" fmla="*/ 245722 w 1092367"/>
                <a:gd name="T9" fmla="*/ 264214 h 1495535"/>
                <a:gd name="T10" fmla="*/ 147740 w 1092367"/>
                <a:gd name="T11" fmla="*/ 173486 h 1495535"/>
                <a:gd name="T12" fmla="*/ 254859 w 1092367"/>
                <a:gd name="T13" fmla="*/ 81533 h 1495535"/>
                <a:gd name="T14" fmla="*/ 201272 w 1092367"/>
                <a:gd name="T15" fmla="*/ 10338 h 1495535"/>
                <a:gd name="T16" fmla="*/ 63032 w 1092367"/>
                <a:gd name="T17" fmla="*/ 0 h 1495535"/>
                <a:gd name="T18" fmla="*/ 0 w 1092367"/>
                <a:gd name="T19" fmla="*/ 92893 h 1495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2367" h="1495535">
                  <a:moveTo>
                    <a:pt x="0" y="398154"/>
                  </a:moveTo>
                  <a:lnTo>
                    <a:pt x="208637" y="857532"/>
                  </a:lnTo>
                  <a:lnTo>
                    <a:pt x="236690" y="1168930"/>
                  </a:lnTo>
                  <a:lnTo>
                    <a:pt x="590513" y="1495535"/>
                  </a:lnTo>
                  <a:lnTo>
                    <a:pt x="1053204" y="1132463"/>
                  </a:lnTo>
                  <a:lnTo>
                    <a:pt x="633238" y="743588"/>
                  </a:lnTo>
                  <a:lnTo>
                    <a:pt x="1092367" y="349463"/>
                  </a:lnTo>
                  <a:lnTo>
                    <a:pt x="862684" y="44310"/>
                  </a:lnTo>
                  <a:lnTo>
                    <a:pt x="270165" y="0"/>
                  </a:lnTo>
                  <a:lnTo>
                    <a:pt x="0" y="398154"/>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sp>
          <p:nvSpPr>
            <p:cNvPr id="466" name="任意多边形 153">
              <a:extLst>
                <a:ext uri="{FF2B5EF4-FFF2-40B4-BE49-F238E27FC236}">
                  <a16:creationId xmlns:a16="http://schemas.microsoft.com/office/drawing/2014/main" id="{16E711C7-68C4-BA42-887F-8BD3581F73C1}"/>
                </a:ext>
              </a:extLst>
            </p:cNvPr>
            <p:cNvSpPr>
              <a:spLocks/>
            </p:cNvSpPr>
            <p:nvPr/>
          </p:nvSpPr>
          <p:spPr bwMode="auto">
            <a:xfrm>
              <a:off x="3527359" y="2808472"/>
              <a:ext cx="20037" cy="17532"/>
            </a:xfrm>
            <a:custGeom>
              <a:avLst/>
              <a:gdLst>
                <a:gd name="T0" fmla="*/ 60895 w 1454967"/>
                <a:gd name="T1" fmla="*/ 3506 h 1256866"/>
                <a:gd name="T2" fmla="*/ 27645 w 1454967"/>
                <a:gd name="T3" fmla="*/ 0 h 1256866"/>
                <a:gd name="T4" fmla="*/ 0 w 1454967"/>
                <a:gd name="T5" fmla="*/ 92342 h 1256866"/>
                <a:gd name="T6" fmla="*/ 124487 w 1454967"/>
                <a:gd name="T7" fmla="*/ 112718 h 1256866"/>
                <a:gd name="T8" fmla="*/ 130484 w 1454967"/>
                <a:gd name="T9" fmla="*/ 84830 h 1256866"/>
                <a:gd name="T10" fmla="*/ 60895 w 1454967"/>
                <a:gd name="T11" fmla="*/ 3506 h 12568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4967" h="1256866">
                  <a:moveTo>
                    <a:pt x="679012" y="39094"/>
                  </a:moveTo>
                  <a:lnTo>
                    <a:pt x="308257" y="1"/>
                  </a:lnTo>
                  <a:lnTo>
                    <a:pt x="0" y="1029663"/>
                  </a:lnTo>
                  <a:lnTo>
                    <a:pt x="1388097" y="1256866"/>
                  </a:lnTo>
                  <a:lnTo>
                    <a:pt x="1454967" y="945900"/>
                  </a:lnTo>
                  <a:lnTo>
                    <a:pt x="679012" y="39094"/>
                  </a:lnTo>
                  <a:close/>
                </a:path>
              </a:pathLst>
            </a:custGeom>
            <a:grpFill/>
            <a:ln w="19050" cmpd="sng">
              <a:noFill/>
              <a:prstDash val="solid"/>
              <a:round/>
              <a:headEnd/>
              <a:tailEnd/>
            </a:ln>
            <a:effectLst>
              <a:outerShdw sx="1000" sy="1000" algn="ctr" rotWithShape="0">
                <a:srgbClr val="B2B2B2">
                  <a:alpha val="50000"/>
                </a:srgbClr>
              </a:outerShdw>
            </a:effectLst>
          </p:spPr>
          <p:txBody>
            <a:bodyPr/>
            <a:lstStyle/>
            <a:p>
              <a:endParaRPr lang="zh-CN" altLang="en-US" sz="1200" kern="0">
                <a:solidFill>
                  <a:sysClr val="windowText" lastClr="000000"/>
                </a:solidFill>
              </a:endParaRPr>
            </a:p>
          </p:txBody>
        </p:sp>
      </p:grpSp>
      <p:grpSp>
        <p:nvGrpSpPr>
          <p:cNvPr id="6" name="Group 5">
            <a:extLst>
              <a:ext uri="{FF2B5EF4-FFF2-40B4-BE49-F238E27FC236}">
                <a16:creationId xmlns:a16="http://schemas.microsoft.com/office/drawing/2014/main" id="{31F56B47-4DD9-A24B-8F2D-A12E0D7A71DB}"/>
              </a:ext>
            </a:extLst>
          </p:cNvPr>
          <p:cNvGrpSpPr/>
          <p:nvPr/>
        </p:nvGrpSpPr>
        <p:grpSpPr>
          <a:xfrm>
            <a:off x="7601932" y="1815414"/>
            <a:ext cx="602268" cy="200055"/>
            <a:chOff x="7601932" y="1815414"/>
            <a:chExt cx="602268" cy="200055"/>
          </a:xfrm>
        </p:grpSpPr>
        <p:sp>
          <p:nvSpPr>
            <p:cNvPr id="3" name="Oval 2">
              <a:extLst>
                <a:ext uri="{FF2B5EF4-FFF2-40B4-BE49-F238E27FC236}">
                  <a16:creationId xmlns:a16="http://schemas.microsoft.com/office/drawing/2014/main" id="{E1F8E9F6-F904-9443-9FAD-D2B08280A787}"/>
                </a:ext>
              </a:extLst>
            </p:cNvPr>
            <p:cNvSpPr/>
            <p:nvPr/>
          </p:nvSpPr>
          <p:spPr>
            <a:xfrm>
              <a:off x="7601932" y="1815414"/>
              <a:ext cx="84743" cy="847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EDC0BE8E-7645-5646-A10D-D3C9B1D76A69}"/>
                </a:ext>
              </a:extLst>
            </p:cNvPr>
            <p:cNvSpPr txBox="1"/>
            <p:nvPr/>
          </p:nvSpPr>
          <p:spPr>
            <a:xfrm>
              <a:off x="7625253" y="1815414"/>
              <a:ext cx="578947" cy="200055"/>
            </a:xfrm>
            <a:prstGeom prst="rect">
              <a:avLst/>
            </a:prstGeom>
            <a:noFill/>
          </p:spPr>
          <p:txBody>
            <a:bodyPr wrap="square" rtlCol="0">
              <a:spAutoFit/>
            </a:bodyPr>
            <a:lstStyle/>
            <a:p>
              <a:r>
                <a:rPr lang="x-none" sz="700" b="1" dirty="0">
                  <a:solidFill>
                    <a:schemeClr val="bg1"/>
                  </a:solidFill>
                  <a:latin typeface="Verdana" panose="020B0604030504040204" pitchFamily="34" charset="0"/>
                  <a:ea typeface="Verdana" panose="020B0604030504040204" pitchFamily="34" charset="0"/>
                  <a:cs typeface="Verdana" panose="020B0604030504040204" pitchFamily="34" charset="0"/>
                </a:rPr>
                <a:t>Zagreb</a:t>
              </a:r>
            </a:p>
          </p:txBody>
        </p:sp>
      </p:grpSp>
      <p:sp>
        <p:nvSpPr>
          <p:cNvPr id="467" name="Title 1"/>
          <p:cNvSpPr>
            <a:spLocks noGrp="1"/>
          </p:cNvSpPr>
          <p:nvPr>
            <p:ph type="title"/>
          </p:nvPr>
        </p:nvSpPr>
        <p:spPr>
          <a:xfrm>
            <a:off x="457200" y="453420"/>
            <a:ext cx="5236133" cy="1110137"/>
          </a:xfrm>
        </p:spPr>
        <p:txBody>
          <a:bodyPr/>
          <a:lstStyle/>
          <a:p>
            <a:r>
              <a:rPr lang="ta-IN" dirty="0"/>
              <a:t>Tržišta</a:t>
            </a:r>
            <a:endParaRPr lang="en-US" dirty="0"/>
          </a:p>
        </p:txBody>
      </p:sp>
    </p:spTree>
    <p:extLst>
      <p:ext uri="{BB962C8B-B14F-4D97-AF65-F5344CB8AC3E}">
        <p14:creationId xmlns:p14="http://schemas.microsoft.com/office/powerpoint/2010/main" val="90368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946FE-8614-3D47-9709-E23F7A055DB3}"/>
              </a:ext>
            </a:extLst>
          </p:cNvPr>
          <p:cNvSpPr>
            <a:spLocks noGrp="1"/>
          </p:cNvSpPr>
          <p:nvPr>
            <p:ph type="title"/>
          </p:nvPr>
        </p:nvSpPr>
        <p:spPr/>
        <p:txBody>
          <a:bodyPr>
            <a:noAutofit/>
          </a:bodyPr>
          <a:lstStyle/>
          <a:p>
            <a:r>
              <a:rPr lang="hr-HR" sz="2400" dirty="0"/>
              <a:t>Usmjerenost na ugovaranje novih poslova na inozemnim tržištima   </a:t>
            </a:r>
            <a:endParaRPr lang="en-HR" sz="2400" dirty="0"/>
          </a:p>
        </p:txBody>
      </p:sp>
      <p:grpSp>
        <p:nvGrpSpPr>
          <p:cNvPr id="12" name="Group 11">
            <a:extLst>
              <a:ext uri="{FF2B5EF4-FFF2-40B4-BE49-F238E27FC236}">
                <a16:creationId xmlns:a16="http://schemas.microsoft.com/office/drawing/2014/main" id="{1F96D75C-9F7B-284F-A4FA-88DC8605BACC}"/>
              </a:ext>
            </a:extLst>
          </p:cNvPr>
          <p:cNvGrpSpPr/>
          <p:nvPr/>
        </p:nvGrpSpPr>
        <p:grpSpPr>
          <a:xfrm>
            <a:off x="477984" y="1817723"/>
            <a:ext cx="4143632" cy="1504295"/>
            <a:chOff x="457200" y="1769071"/>
            <a:chExt cx="3726965" cy="1810873"/>
          </a:xfrm>
        </p:grpSpPr>
        <p:graphicFrame>
          <p:nvGraphicFramePr>
            <p:cNvPr id="5" name="Chart 4">
              <a:extLst>
                <a:ext uri="{FF2B5EF4-FFF2-40B4-BE49-F238E27FC236}">
                  <a16:creationId xmlns:a16="http://schemas.microsoft.com/office/drawing/2014/main" id="{3484B019-BBC7-C84B-A96C-83850D394EB4}"/>
                </a:ext>
              </a:extLst>
            </p:cNvPr>
            <p:cNvGraphicFramePr>
              <a:graphicFrameLocks/>
            </p:cNvGraphicFramePr>
            <p:nvPr>
              <p:extLst>
                <p:ext uri="{D42A27DB-BD31-4B8C-83A1-F6EECF244321}">
                  <p14:modId xmlns:p14="http://schemas.microsoft.com/office/powerpoint/2010/main" val="2235720458"/>
                </p:ext>
              </p:extLst>
            </p:nvPr>
          </p:nvGraphicFramePr>
          <p:xfrm>
            <a:off x="457200" y="1773595"/>
            <a:ext cx="3726965" cy="180634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75D6B817-89AC-2249-B3E3-76264857B013}"/>
                </a:ext>
              </a:extLst>
            </p:cNvPr>
            <p:cNvCxnSpPr>
              <a:cxnSpLocks/>
            </p:cNvCxnSpPr>
            <p:nvPr/>
          </p:nvCxnSpPr>
          <p:spPr>
            <a:xfrm flipV="1">
              <a:off x="1381181" y="1817548"/>
              <a:ext cx="2319403" cy="664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ABDFF52-0F92-A44E-8628-BF08C3F7CDDA}"/>
                </a:ext>
              </a:extLst>
            </p:cNvPr>
            <p:cNvSpPr txBox="1"/>
            <p:nvPr/>
          </p:nvSpPr>
          <p:spPr>
            <a:xfrm>
              <a:off x="1783493" y="1769071"/>
              <a:ext cx="807244" cy="444602"/>
            </a:xfrm>
            <a:prstGeom prst="rect">
              <a:avLst/>
            </a:prstGeom>
            <a:noFill/>
          </p:spPr>
          <p:txBody>
            <a:bodyPr wrap="square">
              <a:spAutoFit/>
            </a:bodyPr>
            <a:lstStyle/>
            <a:p>
              <a:pPr algn="ctr"/>
              <a:r>
                <a:rPr lang="hr-HR" sz="900" b="1" dirty="0">
                  <a:solidFill>
                    <a:srgbClr val="434343"/>
                  </a:solidFill>
                  <a:latin typeface="Verdana" panose="020B0604030504040204" pitchFamily="34" charset="0"/>
                  <a:ea typeface="Verdana" panose="020B0604030504040204" pitchFamily="34" charset="0"/>
                  <a:cs typeface="Verdana" panose="020B0604030504040204" pitchFamily="34" charset="0"/>
                </a:rPr>
                <a:t>CAGR</a:t>
              </a:r>
            </a:p>
            <a:p>
              <a:pPr algn="ctr"/>
              <a:r>
                <a:rPr lang="hr-HR" sz="900" b="1" dirty="0">
                  <a:solidFill>
                    <a:srgbClr val="434343"/>
                  </a:solidFill>
                  <a:latin typeface="Verdana" panose="020B0604030504040204" pitchFamily="34" charset="0"/>
                  <a:ea typeface="Verdana" panose="020B0604030504040204" pitchFamily="34" charset="0"/>
                  <a:cs typeface="Verdana" panose="020B0604030504040204" pitchFamily="34" charset="0"/>
                </a:rPr>
                <a:t>+17,3%</a:t>
              </a:r>
              <a:endParaRPr lang="hr-HR" sz="900" b="1" dirty="0"/>
            </a:p>
          </p:txBody>
        </p:sp>
      </p:grpSp>
      <p:grpSp>
        <p:nvGrpSpPr>
          <p:cNvPr id="11" name="Group 10">
            <a:extLst>
              <a:ext uri="{FF2B5EF4-FFF2-40B4-BE49-F238E27FC236}">
                <a16:creationId xmlns:a16="http://schemas.microsoft.com/office/drawing/2014/main" id="{5FADFA14-286E-E74F-95F5-F5E03E11934F}"/>
              </a:ext>
            </a:extLst>
          </p:cNvPr>
          <p:cNvGrpSpPr/>
          <p:nvPr/>
        </p:nvGrpSpPr>
        <p:grpSpPr>
          <a:xfrm>
            <a:off x="595113" y="3481859"/>
            <a:ext cx="4014190" cy="1500537"/>
            <a:chOff x="560119" y="3647766"/>
            <a:chExt cx="3622963" cy="1806349"/>
          </a:xfrm>
        </p:grpSpPr>
        <p:graphicFrame>
          <p:nvGraphicFramePr>
            <p:cNvPr id="8" name="Chart 7">
              <a:extLst>
                <a:ext uri="{FF2B5EF4-FFF2-40B4-BE49-F238E27FC236}">
                  <a16:creationId xmlns:a16="http://schemas.microsoft.com/office/drawing/2014/main" id="{AD8AFA06-0D58-C749-8AA7-8F5F7D13B6E0}"/>
                </a:ext>
              </a:extLst>
            </p:cNvPr>
            <p:cNvGraphicFramePr>
              <a:graphicFrameLocks/>
            </p:cNvGraphicFramePr>
            <p:nvPr>
              <p:extLst>
                <p:ext uri="{D42A27DB-BD31-4B8C-83A1-F6EECF244321}">
                  <p14:modId xmlns:p14="http://schemas.microsoft.com/office/powerpoint/2010/main" val="274907463"/>
                </p:ext>
              </p:extLst>
            </p:nvPr>
          </p:nvGraphicFramePr>
          <p:xfrm>
            <a:off x="560119" y="3647766"/>
            <a:ext cx="3622963" cy="180634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0B8A55BE-D408-2F47-9059-C2EA391361C9}"/>
                </a:ext>
              </a:extLst>
            </p:cNvPr>
            <p:cNvCxnSpPr>
              <a:cxnSpLocks/>
            </p:cNvCxnSpPr>
            <p:nvPr/>
          </p:nvCxnSpPr>
          <p:spPr>
            <a:xfrm flipV="1">
              <a:off x="1458126" y="3765840"/>
              <a:ext cx="2252487" cy="50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553E7D0-245B-BB47-B2AE-AA377ACDB9BF}"/>
                </a:ext>
              </a:extLst>
            </p:cNvPr>
            <p:cNvSpPr txBox="1"/>
            <p:nvPr/>
          </p:nvSpPr>
          <p:spPr>
            <a:xfrm>
              <a:off x="1818262" y="3658325"/>
              <a:ext cx="807244" cy="444602"/>
            </a:xfrm>
            <a:prstGeom prst="rect">
              <a:avLst/>
            </a:prstGeom>
            <a:noFill/>
          </p:spPr>
          <p:txBody>
            <a:bodyPr wrap="square">
              <a:spAutoFit/>
            </a:bodyPr>
            <a:lstStyle/>
            <a:p>
              <a:pPr algn="ctr"/>
              <a:r>
                <a:rPr lang="hr-HR" sz="900" b="1" dirty="0">
                  <a:solidFill>
                    <a:srgbClr val="434343"/>
                  </a:solidFill>
                  <a:latin typeface="Verdana" panose="020B0604030504040204" pitchFamily="34" charset="0"/>
                  <a:ea typeface="Verdana" panose="020B0604030504040204" pitchFamily="34" charset="0"/>
                  <a:cs typeface="Verdana" panose="020B0604030504040204" pitchFamily="34" charset="0"/>
                </a:rPr>
                <a:t>CAGR</a:t>
              </a:r>
            </a:p>
            <a:p>
              <a:pPr algn="ctr"/>
              <a:r>
                <a:rPr lang="hr-HR" sz="900" b="1" dirty="0">
                  <a:solidFill>
                    <a:srgbClr val="434343"/>
                  </a:solidFill>
                  <a:latin typeface="Verdana" panose="020B0604030504040204" pitchFamily="34" charset="0"/>
                  <a:ea typeface="Verdana" panose="020B0604030504040204" pitchFamily="34" charset="0"/>
                  <a:cs typeface="Verdana" panose="020B0604030504040204" pitchFamily="34" charset="0"/>
                </a:rPr>
                <a:t>+13,4%</a:t>
              </a:r>
              <a:endParaRPr lang="hr-HR" sz="900" b="1" dirty="0"/>
            </a:p>
          </p:txBody>
        </p:sp>
      </p:grpSp>
      <p:sp>
        <p:nvSpPr>
          <p:cNvPr id="13" name="TextBox 12">
            <a:extLst>
              <a:ext uri="{FF2B5EF4-FFF2-40B4-BE49-F238E27FC236}">
                <a16:creationId xmlns:a16="http://schemas.microsoft.com/office/drawing/2014/main" id="{172C82AE-AB29-FC4E-AE90-60CD284EDF09}"/>
              </a:ext>
            </a:extLst>
          </p:cNvPr>
          <p:cNvSpPr txBox="1"/>
          <p:nvPr/>
        </p:nvSpPr>
        <p:spPr>
          <a:xfrm>
            <a:off x="6106330" y="3482417"/>
            <a:ext cx="2901459" cy="553998"/>
          </a:xfrm>
          <a:prstGeom prst="rect">
            <a:avLst/>
          </a:prstGeom>
          <a:noFill/>
        </p:spPr>
        <p:txBody>
          <a:bodyPr wrap="square">
            <a:spAutoFit/>
          </a:bodyPr>
          <a:lstStyle/>
          <a:p>
            <a:pPr algn="ctr"/>
            <a:r>
              <a:rPr lang="hr-HR" sz="1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 odnosu na prošlu godinu prihodi od prodaje proizvoda i usluga u izvozu su povećani na svim tržištima</a:t>
            </a:r>
            <a:endParaRPr lang="hr-HR" sz="1000" dirty="0"/>
          </a:p>
        </p:txBody>
      </p:sp>
      <p:sp>
        <p:nvSpPr>
          <p:cNvPr id="14" name="TextBox 13">
            <a:extLst>
              <a:ext uri="{FF2B5EF4-FFF2-40B4-BE49-F238E27FC236}">
                <a16:creationId xmlns:a16="http://schemas.microsoft.com/office/drawing/2014/main" id="{90AFBC94-276C-6F4A-818A-6977D13BA6DC}"/>
              </a:ext>
            </a:extLst>
          </p:cNvPr>
          <p:cNvSpPr txBox="1"/>
          <p:nvPr/>
        </p:nvSpPr>
        <p:spPr>
          <a:xfrm>
            <a:off x="6193347" y="1463011"/>
            <a:ext cx="2814442" cy="800219"/>
          </a:xfrm>
          <a:prstGeom prst="rect">
            <a:avLst/>
          </a:prstGeom>
          <a:noFill/>
        </p:spPr>
        <p:txBody>
          <a:bodyPr wrap="square" rtlCol="0">
            <a:spAutoFit/>
          </a:bodyPr>
          <a:lstStyle/>
          <a:p>
            <a:pPr algn="ctr"/>
            <a:r>
              <a:rPr lang="ta-IN" i="1" dirty="0">
                <a:solidFill>
                  <a:srgbClr val="434343"/>
                </a:solidFill>
                <a:latin typeface="Verdana" panose="020B0604030504040204" pitchFamily="34" charset="0"/>
                <a:ea typeface="Verdana" panose="020B0604030504040204" pitchFamily="34" charset="0"/>
                <a:cs typeface="Verdana" panose="020B0604030504040204" pitchFamily="34" charset="0"/>
              </a:rPr>
              <a:t>Book-to-bill ratio</a:t>
            </a:r>
          </a:p>
          <a:p>
            <a:pPr algn="ctr"/>
            <a:r>
              <a:rPr lang="ta-IN" sz="3200" b="1" dirty="0">
                <a:solidFill>
                  <a:srgbClr val="434343"/>
                </a:solidFill>
                <a:latin typeface="Verdana" panose="020B0604030504040204" pitchFamily="34" charset="0"/>
                <a:ea typeface="Verdana" panose="020B0604030504040204" pitchFamily="34" charset="0"/>
                <a:cs typeface="Verdana" panose="020B0604030504040204" pitchFamily="34" charset="0"/>
              </a:rPr>
              <a:t>1.</a:t>
            </a:r>
            <a:r>
              <a:rPr lang="hr-HR" sz="3200" b="1" dirty="0">
                <a:solidFill>
                  <a:srgbClr val="434343"/>
                </a:solidFill>
                <a:latin typeface="Verdana" panose="020B0604030504040204" pitchFamily="34" charset="0"/>
                <a:ea typeface="Verdana" panose="020B0604030504040204" pitchFamily="34" charset="0"/>
                <a:cs typeface="Verdana" panose="020B0604030504040204" pitchFamily="34" charset="0"/>
              </a:rPr>
              <a:t>61</a:t>
            </a:r>
            <a:endParaRPr lang="en-US" sz="12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a:extLst>
              <a:ext uri="{FF2B5EF4-FFF2-40B4-BE49-F238E27FC236}">
                <a16:creationId xmlns:a16="http://schemas.microsoft.com/office/drawing/2014/main" id="{FAD71E7C-2273-7348-8981-EA5E977B5058}"/>
              </a:ext>
            </a:extLst>
          </p:cNvPr>
          <p:cNvSpPr/>
          <p:nvPr/>
        </p:nvSpPr>
        <p:spPr>
          <a:xfrm>
            <a:off x="7090275" y="2309108"/>
            <a:ext cx="1080686" cy="11274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Arrow: Up 32">
            <a:extLst>
              <a:ext uri="{FF2B5EF4-FFF2-40B4-BE49-F238E27FC236}">
                <a16:creationId xmlns:a16="http://schemas.microsoft.com/office/drawing/2014/main" id="{7DDFB026-E96A-4B41-BFE4-FA04BA4094D6}"/>
              </a:ext>
            </a:extLst>
          </p:cNvPr>
          <p:cNvSpPr/>
          <p:nvPr/>
        </p:nvSpPr>
        <p:spPr>
          <a:xfrm>
            <a:off x="7255478" y="2559308"/>
            <a:ext cx="750280" cy="62703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TextBox 16">
            <a:extLst>
              <a:ext uri="{FF2B5EF4-FFF2-40B4-BE49-F238E27FC236}">
                <a16:creationId xmlns:a16="http://schemas.microsoft.com/office/drawing/2014/main" id="{A28FB32F-6CED-C047-8655-06AE197C5695}"/>
              </a:ext>
            </a:extLst>
          </p:cNvPr>
          <p:cNvSpPr txBox="1"/>
          <p:nvPr/>
        </p:nvSpPr>
        <p:spPr>
          <a:xfrm>
            <a:off x="4408545" y="2258128"/>
            <a:ext cx="1513057" cy="461665"/>
          </a:xfrm>
          <a:prstGeom prst="rect">
            <a:avLst/>
          </a:prstGeom>
          <a:noFill/>
        </p:spPr>
        <p:txBody>
          <a:bodyPr wrap="square" rtlCol="0">
            <a:spAutoFit/>
          </a:bodyPr>
          <a:lstStyle/>
          <a:p>
            <a:r>
              <a:rPr lang="ta-IN" sz="1200" b="1" dirty="0">
                <a:solidFill>
                  <a:srgbClr val="434343"/>
                </a:solidFill>
                <a:latin typeface="Verdana"/>
                <a:cs typeface="Verdana"/>
              </a:rPr>
              <a:t>Ugovoreni poslovi</a:t>
            </a:r>
            <a:endParaRPr lang="en-US" sz="1200" b="1" dirty="0">
              <a:solidFill>
                <a:srgbClr val="434343"/>
              </a:solidFill>
              <a:latin typeface="Verdana"/>
              <a:cs typeface="Verdana"/>
            </a:endParaRPr>
          </a:p>
        </p:txBody>
      </p:sp>
      <p:sp>
        <p:nvSpPr>
          <p:cNvPr id="18" name="TextBox 17">
            <a:extLst>
              <a:ext uri="{FF2B5EF4-FFF2-40B4-BE49-F238E27FC236}">
                <a16:creationId xmlns:a16="http://schemas.microsoft.com/office/drawing/2014/main" id="{40AFE455-DC45-EF4C-BE1A-3278F3A19BDA}"/>
              </a:ext>
            </a:extLst>
          </p:cNvPr>
          <p:cNvSpPr txBox="1"/>
          <p:nvPr/>
        </p:nvSpPr>
        <p:spPr>
          <a:xfrm>
            <a:off x="4428070" y="4001294"/>
            <a:ext cx="1513057" cy="461665"/>
          </a:xfrm>
          <a:prstGeom prst="rect">
            <a:avLst/>
          </a:prstGeom>
          <a:noFill/>
        </p:spPr>
        <p:txBody>
          <a:bodyPr wrap="square" rtlCol="0">
            <a:spAutoFit/>
          </a:bodyPr>
          <a:lstStyle/>
          <a:p>
            <a:r>
              <a:rPr lang="ta-IN" sz="1200" b="1" dirty="0">
                <a:solidFill>
                  <a:srgbClr val="434343"/>
                </a:solidFill>
                <a:latin typeface="Verdana"/>
                <a:cs typeface="Verdana"/>
              </a:rPr>
              <a:t>Prihodi od prodaje</a:t>
            </a:r>
            <a:endParaRPr lang="en-US" sz="1200" b="1" dirty="0">
              <a:solidFill>
                <a:srgbClr val="434343"/>
              </a:solidFill>
              <a:latin typeface="Verdana"/>
              <a:cs typeface="Verdana"/>
            </a:endParaRPr>
          </a:p>
        </p:txBody>
      </p:sp>
    </p:spTree>
    <p:extLst>
      <p:ext uri="{BB962C8B-B14F-4D97-AF65-F5344CB8AC3E}">
        <p14:creationId xmlns:p14="http://schemas.microsoft.com/office/powerpoint/2010/main" val="42086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49A9-D355-0B4E-937E-E909E1881492}"/>
              </a:ext>
            </a:extLst>
          </p:cNvPr>
          <p:cNvSpPr>
            <a:spLocks noGrp="1"/>
          </p:cNvSpPr>
          <p:nvPr>
            <p:ph type="title"/>
          </p:nvPr>
        </p:nvSpPr>
        <p:spPr/>
        <p:txBody>
          <a:bodyPr/>
          <a:lstStyle/>
          <a:p>
            <a:r>
              <a:rPr lang="hr-HR" i="1" dirty="0"/>
              <a:t>Backlog</a:t>
            </a:r>
            <a:r>
              <a:rPr lang="hr-HR" dirty="0"/>
              <a:t> 11 posto veći </a:t>
            </a:r>
            <a:endParaRPr lang="en-HR" dirty="0"/>
          </a:p>
        </p:txBody>
      </p:sp>
      <p:graphicFrame>
        <p:nvGraphicFramePr>
          <p:cNvPr id="4" name="Chart 3">
            <a:extLst>
              <a:ext uri="{FF2B5EF4-FFF2-40B4-BE49-F238E27FC236}">
                <a16:creationId xmlns:a16="http://schemas.microsoft.com/office/drawing/2014/main" id="{65C5C6CD-3495-124C-87EC-E1984F7667AE}"/>
              </a:ext>
            </a:extLst>
          </p:cNvPr>
          <p:cNvGraphicFramePr>
            <a:graphicFrameLocks/>
          </p:cNvGraphicFramePr>
          <p:nvPr>
            <p:extLst>
              <p:ext uri="{D42A27DB-BD31-4B8C-83A1-F6EECF244321}">
                <p14:modId xmlns:p14="http://schemas.microsoft.com/office/powerpoint/2010/main" val="1481184573"/>
              </p:ext>
            </p:extLst>
          </p:nvPr>
        </p:nvGraphicFramePr>
        <p:xfrm>
          <a:off x="201336" y="1427902"/>
          <a:ext cx="5119689" cy="32337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1C8B0601-7B14-724D-8426-CC74914E2B64}"/>
              </a:ext>
            </a:extLst>
          </p:cNvPr>
          <p:cNvCxnSpPr/>
          <p:nvPr/>
        </p:nvCxnSpPr>
        <p:spPr>
          <a:xfrm flipV="1">
            <a:off x="1577864" y="1427902"/>
            <a:ext cx="3328987" cy="117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B35295-40BD-0441-B389-63ACDDAA7206}"/>
              </a:ext>
            </a:extLst>
          </p:cNvPr>
          <p:cNvSpPr txBox="1"/>
          <p:nvPr/>
        </p:nvSpPr>
        <p:spPr>
          <a:xfrm rot="10800000" flipV="1">
            <a:off x="5618312" y="2063918"/>
            <a:ext cx="3245560" cy="1015663"/>
          </a:xfrm>
          <a:prstGeom prst="rect">
            <a:avLst/>
          </a:prstGeom>
          <a:noFill/>
        </p:spPr>
        <p:txBody>
          <a:bodyPr wrap="square" rtlCol="0">
            <a:spAutoFit/>
          </a:bodyPr>
          <a:lstStyle/>
          <a:p>
            <a:pPr algn="ctr"/>
            <a:r>
              <a:rPr lang="hr-HR" sz="1600" dirty="0">
                <a:latin typeface="Verdana" panose="020B0604030504040204" pitchFamily="34" charset="0"/>
                <a:ea typeface="Verdana" panose="020B0604030504040204" pitchFamily="34" charset="0"/>
                <a:cs typeface="Verdana" panose="020B0604030504040204" pitchFamily="34" charset="0"/>
              </a:rPr>
              <a:t>Povećanje </a:t>
            </a:r>
            <a:r>
              <a:rPr lang="hr-HR" sz="1600" i="1" dirty="0">
                <a:latin typeface="Verdana" panose="020B0604030504040204" pitchFamily="34" charset="0"/>
                <a:ea typeface="Verdana" panose="020B0604030504040204" pitchFamily="34" charset="0"/>
                <a:cs typeface="Verdana" panose="020B0604030504040204" pitchFamily="34" charset="0"/>
              </a:rPr>
              <a:t>backolga</a:t>
            </a:r>
            <a:r>
              <a:rPr lang="hr-HR" sz="1600" dirty="0">
                <a:latin typeface="Verdana" panose="020B0604030504040204" pitchFamily="34" charset="0"/>
                <a:ea typeface="Verdana" panose="020B0604030504040204" pitchFamily="34" charset="0"/>
                <a:cs typeface="Verdana" panose="020B0604030504040204" pitchFamily="34" charset="0"/>
              </a:rPr>
              <a:t> na inozemnim tržištima za </a:t>
            </a:r>
            <a:r>
              <a:rPr lang="hr-HR" sz="2800" b="1" dirty="0">
                <a:latin typeface="Verdana" panose="020B0604030504040204" pitchFamily="34" charset="0"/>
                <a:ea typeface="Verdana" panose="020B0604030504040204" pitchFamily="34" charset="0"/>
                <a:cs typeface="Verdana" panose="020B0604030504040204" pitchFamily="34" charset="0"/>
              </a:rPr>
              <a:t>579 mln HRK</a:t>
            </a:r>
            <a:endParaRPr lang="hr-HR" sz="16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0E02C9F8-6B44-804B-ADB6-9D16D55DB4C5}"/>
              </a:ext>
            </a:extLst>
          </p:cNvPr>
          <p:cNvSpPr txBox="1"/>
          <p:nvPr/>
        </p:nvSpPr>
        <p:spPr>
          <a:xfrm>
            <a:off x="2761180" y="1571757"/>
            <a:ext cx="807244" cy="369332"/>
          </a:xfrm>
          <a:prstGeom prst="rect">
            <a:avLst/>
          </a:prstGeom>
          <a:noFill/>
        </p:spPr>
        <p:txBody>
          <a:bodyPr wrap="square">
            <a:spAutoFit/>
          </a:bodyPr>
          <a:lstStyle/>
          <a:p>
            <a:pPr algn="ctr"/>
            <a:r>
              <a:rPr lang="hr-HR" sz="900" b="1" dirty="0">
                <a:solidFill>
                  <a:srgbClr val="434343"/>
                </a:solidFill>
                <a:latin typeface="Verdana" panose="020B0604030504040204" pitchFamily="34" charset="0"/>
                <a:ea typeface="Verdana" panose="020B0604030504040204" pitchFamily="34" charset="0"/>
                <a:cs typeface="Verdana" panose="020B0604030504040204" pitchFamily="34" charset="0"/>
              </a:rPr>
              <a:t>CAGR</a:t>
            </a:r>
          </a:p>
          <a:p>
            <a:pPr algn="ctr"/>
            <a:r>
              <a:rPr lang="hr-HR" sz="900" b="1" dirty="0">
                <a:solidFill>
                  <a:srgbClr val="434343"/>
                </a:solidFill>
                <a:latin typeface="Verdana" panose="020B0604030504040204" pitchFamily="34" charset="0"/>
                <a:ea typeface="Verdana" panose="020B0604030504040204" pitchFamily="34" charset="0"/>
                <a:cs typeface="Verdana" panose="020B0604030504040204" pitchFamily="34" charset="0"/>
              </a:rPr>
              <a:t>+18,4%</a:t>
            </a:r>
            <a:endParaRPr lang="hr-HR" sz="900" b="1" dirty="0"/>
          </a:p>
        </p:txBody>
      </p:sp>
      <p:grpSp>
        <p:nvGrpSpPr>
          <p:cNvPr id="8" name="Group 7">
            <a:extLst>
              <a:ext uri="{FF2B5EF4-FFF2-40B4-BE49-F238E27FC236}">
                <a16:creationId xmlns:a16="http://schemas.microsoft.com/office/drawing/2014/main" id="{3D04F33C-6A28-E14F-8E41-094E498A54B2}"/>
              </a:ext>
            </a:extLst>
          </p:cNvPr>
          <p:cNvGrpSpPr/>
          <p:nvPr/>
        </p:nvGrpSpPr>
        <p:grpSpPr>
          <a:xfrm>
            <a:off x="5553512" y="3498672"/>
            <a:ext cx="1642995" cy="505266"/>
            <a:chOff x="7240481" y="2484091"/>
            <a:chExt cx="1642995" cy="505266"/>
          </a:xfrm>
        </p:grpSpPr>
        <p:sp>
          <p:nvSpPr>
            <p:cNvPr id="9" name="TextBox 8">
              <a:extLst>
                <a:ext uri="{FF2B5EF4-FFF2-40B4-BE49-F238E27FC236}">
                  <a16:creationId xmlns:a16="http://schemas.microsoft.com/office/drawing/2014/main" id="{45E7BBBD-8B38-2147-9AAF-0556B6489DFF}"/>
                </a:ext>
              </a:extLst>
            </p:cNvPr>
            <p:cNvSpPr txBox="1"/>
            <p:nvPr/>
          </p:nvSpPr>
          <p:spPr>
            <a:xfrm>
              <a:off x="7415375" y="2484091"/>
              <a:ext cx="1468101" cy="505266"/>
            </a:xfrm>
            <a:prstGeom prst="rect">
              <a:avLst/>
            </a:prstGeom>
            <a:noFill/>
          </p:spPr>
          <p:txBody>
            <a:bodyPr wrap="square" rtlCol="0">
              <a:spAutoFit/>
            </a:bodyPr>
            <a:lstStyle/>
            <a:p>
              <a:pPr>
                <a:lnSpc>
                  <a:spcPct val="200000"/>
                </a:lnSpc>
              </a:pPr>
              <a:r>
                <a:rPr lang="hr-HR" sz="700" dirty="0">
                  <a:solidFill>
                    <a:srgbClr val="434343"/>
                  </a:solidFill>
                  <a:latin typeface="Verdana" panose="020B0604030504040204" pitchFamily="34" charset="0"/>
                  <a:ea typeface="Verdana" panose="020B0604030504040204" pitchFamily="34" charset="0"/>
                  <a:cs typeface="Verdana" panose="020B0604030504040204" pitchFamily="34" charset="0"/>
                </a:rPr>
                <a:t>Hrvatska</a:t>
              </a:r>
              <a:endParaRPr lang="en-US"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pPr>
                <a:lnSpc>
                  <a:spcPct val="200000"/>
                </a:lnSpc>
              </a:pPr>
              <a:r>
                <a:rPr lang="hr-HR" sz="700" dirty="0">
                  <a:solidFill>
                    <a:srgbClr val="434343"/>
                  </a:solidFill>
                  <a:latin typeface="Verdana" panose="020B0604030504040204" pitchFamily="34" charset="0"/>
                  <a:ea typeface="Verdana" panose="020B0604030504040204" pitchFamily="34" charset="0"/>
                  <a:cs typeface="Verdana" panose="020B0604030504040204" pitchFamily="34" charset="0"/>
                </a:rPr>
                <a:t>Izvoz</a:t>
              </a:r>
              <a:endParaRPr lang="en-US"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EBE199DE-87A3-F544-80B4-B05682DF2EA9}"/>
                </a:ext>
              </a:extLst>
            </p:cNvPr>
            <p:cNvSpPr/>
            <p:nvPr/>
          </p:nvSpPr>
          <p:spPr>
            <a:xfrm>
              <a:off x="7240481" y="2583180"/>
              <a:ext cx="129600" cy="1255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70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4BDFE577-123A-974E-8191-9DA822714774}"/>
                </a:ext>
              </a:extLst>
            </p:cNvPr>
            <p:cNvSpPr/>
            <p:nvPr/>
          </p:nvSpPr>
          <p:spPr>
            <a:xfrm>
              <a:off x="7240481" y="2799188"/>
              <a:ext cx="129600" cy="125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70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1116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44D7-F1B4-6040-B57A-A8D9E49F404F}"/>
              </a:ext>
            </a:extLst>
          </p:cNvPr>
          <p:cNvSpPr>
            <a:spLocks noGrp="1"/>
          </p:cNvSpPr>
          <p:nvPr>
            <p:ph type="title"/>
          </p:nvPr>
        </p:nvSpPr>
        <p:spPr>
          <a:xfrm>
            <a:off x="457200" y="453420"/>
            <a:ext cx="5470263" cy="1110137"/>
          </a:xfrm>
        </p:spPr>
        <p:txBody>
          <a:bodyPr>
            <a:normAutofit/>
          </a:bodyPr>
          <a:lstStyle/>
          <a:p>
            <a:r>
              <a:rPr lang="hr-HR" sz="2200" dirty="0"/>
              <a:t>Novougovoreni poslovi u izvozu po zemljama i regijama </a:t>
            </a:r>
            <a:r>
              <a:rPr lang="en-US" sz="1200" b="0" dirty="0"/>
              <a:t>(</a:t>
            </a:r>
            <a:r>
              <a:rPr lang="hr-HR" sz="1200" b="0" dirty="0"/>
              <a:t>QI 2022</a:t>
            </a:r>
            <a:r>
              <a:rPr lang="en-US" sz="1200" b="0" dirty="0"/>
              <a:t>)</a:t>
            </a:r>
            <a:endParaRPr lang="en-HR" dirty="0"/>
          </a:p>
        </p:txBody>
      </p:sp>
      <p:grpSp>
        <p:nvGrpSpPr>
          <p:cNvPr id="4" name="Group 3">
            <a:extLst>
              <a:ext uri="{FF2B5EF4-FFF2-40B4-BE49-F238E27FC236}">
                <a16:creationId xmlns:a16="http://schemas.microsoft.com/office/drawing/2014/main" id="{CFACD431-8588-D342-8C21-23E60BB976B3}"/>
              </a:ext>
            </a:extLst>
          </p:cNvPr>
          <p:cNvGrpSpPr/>
          <p:nvPr/>
        </p:nvGrpSpPr>
        <p:grpSpPr>
          <a:xfrm>
            <a:off x="4995549" y="1737082"/>
            <a:ext cx="2147850" cy="2147847"/>
            <a:chOff x="8396575" y="4712677"/>
            <a:chExt cx="7571936" cy="7571932"/>
          </a:xfrm>
          <a:solidFill>
            <a:schemeClr val="accent1"/>
          </a:solidFill>
        </p:grpSpPr>
        <p:sp>
          <p:nvSpPr>
            <p:cNvPr id="5" name="Oval 4">
              <a:extLst>
                <a:ext uri="{FF2B5EF4-FFF2-40B4-BE49-F238E27FC236}">
                  <a16:creationId xmlns:a16="http://schemas.microsoft.com/office/drawing/2014/main" id="{021DE6F4-DDC0-7F4E-AE3C-5DE5CD2A48A8}"/>
                </a:ext>
              </a:extLst>
            </p:cNvPr>
            <p:cNvSpPr/>
            <p:nvPr/>
          </p:nvSpPr>
          <p:spPr>
            <a:xfrm>
              <a:off x="8396575" y="4712677"/>
              <a:ext cx="7571936" cy="7571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0BCBFD2-C7BB-B641-858D-ADB390094ECB}"/>
                </a:ext>
              </a:extLst>
            </p:cNvPr>
            <p:cNvGrpSpPr/>
            <p:nvPr/>
          </p:nvGrpSpPr>
          <p:grpSpPr>
            <a:xfrm>
              <a:off x="8764536" y="4737136"/>
              <a:ext cx="7126968" cy="6798411"/>
              <a:chOff x="10280257" y="6279398"/>
              <a:chExt cx="4067104" cy="3879610"/>
            </a:xfrm>
            <a:grpFill/>
          </p:grpSpPr>
          <p:sp>
            <p:nvSpPr>
              <p:cNvPr id="7" name="Freeform 6">
                <a:extLst>
                  <a:ext uri="{FF2B5EF4-FFF2-40B4-BE49-F238E27FC236}">
                    <a16:creationId xmlns:a16="http://schemas.microsoft.com/office/drawing/2014/main" id="{2568E3E7-24D8-E441-9DB1-14845F6F8707}"/>
                  </a:ext>
                </a:extLst>
              </p:cNvPr>
              <p:cNvSpPr/>
              <p:nvPr/>
            </p:nvSpPr>
            <p:spPr>
              <a:xfrm>
                <a:off x="12870008" y="6404379"/>
                <a:ext cx="82492" cy="64994"/>
              </a:xfrm>
              <a:custGeom>
                <a:avLst/>
                <a:gdLst/>
                <a:ahLst/>
                <a:cxnLst>
                  <a:cxn ang="3cd4">
                    <a:pos x="hc" y="t"/>
                  </a:cxn>
                  <a:cxn ang="cd2">
                    <a:pos x="l" y="vc"/>
                  </a:cxn>
                  <a:cxn ang="cd4">
                    <a:pos x="hc" y="b"/>
                  </a:cxn>
                  <a:cxn ang="0">
                    <a:pos x="r" y="vc"/>
                  </a:cxn>
                </a:cxnLst>
                <a:rect l="l" t="t" r="r" b="b"/>
                <a:pathLst>
                  <a:path w="34" h="27">
                    <a:moveTo>
                      <a:pt x="7" y="25"/>
                    </a:moveTo>
                    <a:cubicBezTo>
                      <a:pt x="6" y="25"/>
                      <a:pt x="3" y="25"/>
                      <a:pt x="1" y="24"/>
                    </a:cubicBezTo>
                    <a:cubicBezTo>
                      <a:pt x="0" y="21"/>
                      <a:pt x="0" y="19"/>
                      <a:pt x="0" y="18"/>
                    </a:cubicBezTo>
                    <a:lnTo>
                      <a:pt x="0" y="16"/>
                    </a:lnTo>
                    <a:lnTo>
                      <a:pt x="1" y="0"/>
                    </a:lnTo>
                    <a:lnTo>
                      <a:pt x="26" y="2"/>
                    </a:lnTo>
                    <a:lnTo>
                      <a:pt x="26" y="6"/>
                    </a:lnTo>
                    <a:cubicBezTo>
                      <a:pt x="26" y="7"/>
                      <a:pt x="26" y="9"/>
                      <a:pt x="26" y="9"/>
                    </a:cubicBezTo>
                    <a:cubicBezTo>
                      <a:pt x="28" y="11"/>
                      <a:pt x="28" y="12"/>
                      <a:pt x="28" y="12"/>
                    </a:cubicBezTo>
                    <a:cubicBezTo>
                      <a:pt x="29" y="14"/>
                      <a:pt x="31" y="16"/>
                      <a:pt x="32" y="18"/>
                    </a:cubicBezTo>
                    <a:cubicBezTo>
                      <a:pt x="32" y="19"/>
                      <a:pt x="32" y="19"/>
                      <a:pt x="32" y="21"/>
                    </a:cubicBezTo>
                    <a:lnTo>
                      <a:pt x="34" y="27"/>
                    </a:lnTo>
                    <a:lnTo>
                      <a:pt x="28" y="27"/>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 name="Freeform 7">
                <a:extLst>
                  <a:ext uri="{FF2B5EF4-FFF2-40B4-BE49-F238E27FC236}">
                    <a16:creationId xmlns:a16="http://schemas.microsoft.com/office/drawing/2014/main" id="{771EE7A6-3673-8442-A552-A35EE0EBE28C}"/>
                  </a:ext>
                </a:extLst>
              </p:cNvPr>
              <p:cNvSpPr/>
              <p:nvPr/>
            </p:nvSpPr>
            <p:spPr>
              <a:xfrm>
                <a:off x="12867508" y="6444375"/>
                <a:ext cx="177482" cy="179982"/>
              </a:xfrm>
              <a:custGeom>
                <a:avLst/>
                <a:gdLst/>
                <a:ahLst/>
                <a:cxnLst>
                  <a:cxn ang="3cd4">
                    <a:pos x="hc" y="t"/>
                  </a:cxn>
                  <a:cxn ang="cd2">
                    <a:pos x="l" y="vc"/>
                  </a:cxn>
                  <a:cxn ang="cd4">
                    <a:pos x="hc" y="b"/>
                  </a:cxn>
                  <a:cxn ang="0">
                    <a:pos x="r" y="vc"/>
                  </a:cxn>
                </a:cxnLst>
                <a:rect l="l" t="t" r="r" b="b"/>
                <a:pathLst>
                  <a:path w="72" h="73">
                    <a:moveTo>
                      <a:pt x="37" y="73"/>
                    </a:moveTo>
                    <a:cubicBezTo>
                      <a:pt x="35" y="73"/>
                      <a:pt x="32" y="73"/>
                      <a:pt x="30" y="73"/>
                    </a:cubicBezTo>
                    <a:cubicBezTo>
                      <a:pt x="29" y="73"/>
                      <a:pt x="27" y="73"/>
                      <a:pt x="26" y="73"/>
                    </a:cubicBezTo>
                    <a:cubicBezTo>
                      <a:pt x="23" y="72"/>
                      <a:pt x="18" y="70"/>
                      <a:pt x="16" y="67"/>
                    </a:cubicBezTo>
                    <a:cubicBezTo>
                      <a:pt x="14" y="65"/>
                      <a:pt x="13" y="63"/>
                      <a:pt x="14" y="58"/>
                    </a:cubicBezTo>
                    <a:cubicBezTo>
                      <a:pt x="14" y="57"/>
                      <a:pt x="14" y="57"/>
                      <a:pt x="14" y="57"/>
                    </a:cubicBezTo>
                    <a:lnTo>
                      <a:pt x="11" y="57"/>
                    </a:lnTo>
                    <a:lnTo>
                      <a:pt x="5" y="55"/>
                    </a:lnTo>
                    <a:lnTo>
                      <a:pt x="7" y="49"/>
                    </a:lnTo>
                    <a:lnTo>
                      <a:pt x="4" y="48"/>
                    </a:lnTo>
                    <a:lnTo>
                      <a:pt x="0" y="48"/>
                    </a:lnTo>
                    <a:lnTo>
                      <a:pt x="0" y="32"/>
                    </a:lnTo>
                    <a:lnTo>
                      <a:pt x="0" y="30"/>
                    </a:lnTo>
                    <a:cubicBezTo>
                      <a:pt x="0" y="28"/>
                      <a:pt x="0" y="27"/>
                      <a:pt x="1" y="24"/>
                    </a:cubicBezTo>
                    <a:cubicBezTo>
                      <a:pt x="4" y="23"/>
                      <a:pt x="7" y="23"/>
                      <a:pt x="7" y="23"/>
                    </a:cubicBezTo>
                    <a:lnTo>
                      <a:pt x="14" y="23"/>
                    </a:lnTo>
                    <a:cubicBezTo>
                      <a:pt x="14" y="23"/>
                      <a:pt x="16" y="23"/>
                      <a:pt x="16" y="20"/>
                    </a:cubicBezTo>
                    <a:lnTo>
                      <a:pt x="16" y="15"/>
                    </a:lnTo>
                    <a:lnTo>
                      <a:pt x="21" y="15"/>
                    </a:lnTo>
                    <a:lnTo>
                      <a:pt x="23" y="15"/>
                    </a:lnTo>
                    <a:cubicBezTo>
                      <a:pt x="25" y="15"/>
                      <a:pt x="26" y="16"/>
                      <a:pt x="26" y="16"/>
                    </a:cubicBezTo>
                    <a:cubicBezTo>
                      <a:pt x="29" y="16"/>
                      <a:pt x="29" y="15"/>
                      <a:pt x="29" y="15"/>
                    </a:cubicBezTo>
                    <a:cubicBezTo>
                      <a:pt x="30" y="14"/>
                      <a:pt x="30" y="12"/>
                      <a:pt x="30" y="11"/>
                    </a:cubicBezTo>
                    <a:lnTo>
                      <a:pt x="30" y="9"/>
                    </a:lnTo>
                    <a:cubicBezTo>
                      <a:pt x="30" y="8"/>
                      <a:pt x="32" y="7"/>
                      <a:pt x="32" y="7"/>
                    </a:cubicBezTo>
                    <a:cubicBezTo>
                      <a:pt x="32" y="3"/>
                      <a:pt x="35" y="0"/>
                      <a:pt x="38" y="0"/>
                    </a:cubicBezTo>
                    <a:cubicBezTo>
                      <a:pt x="39" y="0"/>
                      <a:pt x="39" y="0"/>
                      <a:pt x="41" y="0"/>
                    </a:cubicBezTo>
                    <a:cubicBezTo>
                      <a:pt x="42" y="0"/>
                      <a:pt x="42" y="0"/>
                      <a:pt x="44" y="0"/>
                    </a:cubicBezTo>
                    <a:cubicBezTo>
                      <a:pt x="45" y="2"/>
                      <a:pt x="45" y="2"/>
                      <a:pt x="46" y="2"/>
                    </a:cubicBezTo>
                    <a:cubicBezTo>
                      <a:pt x="51" y="2"/>
                      <a:pt x="57" y="2"/>
                      <a:pt x="62" y="7"/>
                    </a:cubicBezTo>
                    <a:cubicBezTo>
                      <a:pt x="63" y="8"/>
                      <a:pt x="65" y="9"/>
                      <a:pt x="65" y="9"/>
                    </a:cubicBezTo>
                    <a:cubicBezTo>
                      <a:pt x="66" y="9"/>
                      <a:pt x="66" y="9"/>
                      <a:pt x="67" y="9"/>
                    </a:cubicBezTo>
                    <a:lnTo>
                      <a:pt x="72" y="9"/>
                    </a:lnTo>
                    <a:lnTo>
                      <a:pt x="72" y="15"/>
                    </a:lnTo>
                    <a:lnTo>
                      <a:pt x="72" y="21"/>
                    </a:lnTo>
                    <a:cubicBezTo>
                      <a:pt x="72" y="26"/>
                      <a:pt x="67" y="27"/>
                      <a:pt x="66" y="28"/>
                    </a:cubicBezTo>
                    <a:cubicBezTo>
                      <a:pt x="65" y="28"/>
                      <a:pt x="65" y="28"/>
                      <a:pt x="65" y="30"/>
                    </a:cubicBezTo>
                    <a:cubicBezTo>
                      <a:pt x="65" y="32"/>
                      <a:pt x="66" y="35"/>
                      <a:pt x="67" y="37"/>
                    </a:cubicBezTo>
                    <a:cubicBezTo>
                      <a:pt x="67" y="39"/>
                      <a:pt x="69" y="40"/>
                      <a:pt x="69" y="42"/>
                    </a:cubicBezTo>
                    <a:cubicBezTo>
                      <a:pt x="72" y="52"/>
                      <a:pt x="69" y="60"/>
                      <a:pt x="62" y="64"/>
                    </a:cubicBezTo>
                    <a:cubicBezTo>
                      <a:pt x="60" y="65"/>
                      <a:pt x="57" y="65"/>
                      <a:pt x="55" y="65"/>
                    </a:cubicBezTo>
                    <a:lnTo>
                      <a:pt x="54" y="67"/>
                    </a:lnTo>
                    <a:cubicBezTo>
                      <a:pt x="53" y="67"/>
                      <a:pt x="53" y="67"/>
                      <a:pt x="51" y="69"/>
                    </a:cubicBezTo>
                    <a:lnTo>
                      <a:pt x="50" y="70"/>
                    </a:lnTo>
                    <a:cubicBezTo>
                      <a:pt x="45" y="73"/>
                      <a:pt x="39" y="73"/>
                      <a:pt x="37" y="7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 name="Freeform 8">
                <a:extLst>
                  <a:ext uri="{FF2B5EF4-FFF2-40B4-BE49-F238E27FC236}">
                    <a16:creationId xmlns:a16="http://schemas.microsoft.com/office/drawing/2014/main" id="{30CB3ACA-213F-A84C-B23D-4AD85CFD171B}"/>
                  </a:ext>
                </a:extLst>
              </p:cNvPr>
              <p:cNvSpPr/>
              <p:nvPr/>
            </p:nvSpPr>
            <p:spPr>
              <a:xfrm>
                <a:off x="13039991" y="6489370"/>
                <a:ext cx="119988" cy="102490"/>
              </a:xfrm>
              <a:custGeom>
                <a:avLst/>
                <a:gdLst/>
                <a:ahLst/>
                <a:cxnLst>
                  <a:cxn ang="3cd4">
                    <a:pos x="hc" y="t"/>
                  </a:cxn>
                  <a:cxn ang="cd2">
                    <a:pos x="l" y="vc"/>
                  </a:cxn>
                  <a:cxn ang="cd4">
                    <a:pos x="hc" y="b"/>
                  </a:cxn>
                  <a:cxn ang="0">
                    <a:pos x="r" y="vc"/>
                  </a:cxn>
                </a:cxnLst>
                <a:rect l="l" t="t" r="r" b="b"/>
                <a:pathLst>
                  <a:path w="49" h="42">
                    <a:moveTo>
                      <a:pt x="22" y="42"/>
                    </a:moveTo>
                    <a:lnTo>
                      <a:pt x="22" y="37"/>
                    </a:lnTo>
                    <a:cubicBezTo>
                      <a:pt x="22" y="34"/>
                      <a:pt x="22" y="33"/>
                      <a:pt x="22" y="33"/>
                    </a:cubicBezTo>
                    <a:lnTo>
                      <a:pt x="21" y="33"/>
                    </a:lnTo>
                    <a:lnTo>
                      <a:pt x="16" y="34"/>
                    </a:lnTo>
                    <a:lnTo>
                      <a:pt x="14" y="30"/>
                    </a:lnTo>
                    <a:cubicBezTo>
                      <a:pt x="14" y="26"/>
                      <a:pt x="13" y="22"/>
                      <a:pt x="9" y="21"/>
                    </a:cubicBezTo>
                    <a:cubicBezTo>
                      <a:pt x="7" y="19"/>
                      <a:pt x="6" y="18"/>
                      <a:pt x="5" y="18"/>
                    </a:cubicBezTo>
                    <a:cubicBezTo>
                      <a:pt x="1" y="17"/>
                      <a:pt x="1" y="15"/>
                      <a:pt x="0" y="14"/>
                    </a:cubicBezTo>
                    <a:cubicBezTo>
                      <a:pt x="0" y="10"/>
                      <a:pt x="1" y="8"/>
                      <a:pt x="3" y="5"/>
                    </a:cubicBezTo>
                    <a:cubicBezTo>
                      <a:pt x="9" y="1"/>
                      <a:pt x="16" y="-2"/>
                      <a:pt x="21" y="1"/>
                    </a:cubicBezTo>
                    <a:cubicBezTo>
                      <a:pt x="25" y="1"/>
                      <a:pt x="28" y="1"/>
                      <a:pt x="31" y="1"/>
                    </a:cubicBezTo>
                    <a:cubicBezTo>
                      <a:pt x="33" y="1"/>
                      <a:pt x="35" y="1"/>
                      <a:pt x="37" y="2"/>
                    </a:cubicBezTo>
                    <a:lnTo>
                      <a:pt x="43" y="2"/>
                    </a:lnTo>
                    <a:lnTo>
                      <a:pt x="41" y="8"/>
                    </a:lnTo>
                    <a:cubicBezTo>
                      <a:pt x="41" y="8"/>
                      <a:pt x="43" y="9"/>
                      <a:pt x="45" y="9"/>
                    </a:cubicBezTo>
                    <a:lnTo>
                      <a:pt x="49" y="9"/>
                    </a:lnTo>
                    <a:lnTo>
                      <a:pt x="49" y="14"/>
                    </a:lnTo>
                    <a:cubicBezTo>
                      <a:pt x="49" y="15"/>
                      <a:pt x="49" y="17"/>
                      <a:pt x="49" y="18"/>
                    </a:cubicBezTo>
                    <a:cubicBezTo>
                      <a:pt x="49" y="24"/>
                      <a:pt x="49" y="30"/>
                      <a:pt x="46" y="34"/>
                    </a:cubicBezTo>
                    <a:cubicBezTo>
                      <a:pt x="41" y="42"/>
                      <a:pt x="34" y="42"/>
                      <a:pt x="31" y="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 name="Freeform 9">
                <a:extLst>
                  <a:ext uri="{FF2B5EF4-FFF2-40B4-BE49-F238E27FC236}">
                    <a16:creationId xmlns:a16="http://schemas.microsoft.com/office/drawing/2014/main" id="{4F6CC390-10B0-7741-A9C1-1D64ACB893DE}"/>
                  </a:ext>
                </a:extLst>
              </p:cNvPr>
              <p:cNvSpPr/>
              <p:nvPr/>
            </p:nvSpPr>
            <p:spPr>
              <a:xfrm>
                <a:off x="13034991" y="6586867"/>
                <a:ext cx="119988" cy="82492"/>
              </a:xfrm>
              <a:custGeom>
                <a:avLst/>
                <a:gdLst/>
                <a:ahLst/>
                <a:cxnLst>
                  <a:cxn ang="3cd4">
                    <a:pos x="hc" y="t"/>
                  </a:cxn>
                  <a:cxn ang="cd2">
                    <a:pos x="l" y="vc"/>
                  </a:cxn>
                  <a:cxn ang="cd4">
                    <a:pos x="hc" y="b"/>
                  </a:cxn>
                  <a:cxn ang="0">
                    <a:pos x="r" y="vc"/>
                  </a:cxn>
                </a:cxnLst>
                <a:rect l="l" t="t" r="r" b="b"/>
                <a:pathLst>
                  <a:path w="49" h="34">
                    <a:moveTo>
                      <a:pt x="43" y="34"/>
                    </a:moveTo>
                    <a:cubicBezTo>
                      <a:pt x="42" y="34"/>
                      <a:pt x="42" y="34"/>
                      <a:pt x="40" y="34"/>
                    </a:cubicBezTo>
                    <a:lnTo>
                      <a:pt x="15" y="32"/>
                    </a:lnTo>
                    <a:lnTo>
                      <a:pt x="15" y="25"/>
                    </a:lnTo>
                    <a:lnTo>
                      <a:pt x="0" y="25"/>
                    </a:lnTo>
                    <a:lnTo>
                      <a:pt x="0" y="8"/>
                    </a:lnTo>
                    <a:cubicBezTo>
                      <a:pt x="0" y="7"/>
                      <a:pt x="0" y="7"/>
                      <a:pt x="0" y="7"/>
                    </a:cubicBezTo>
                    <a:cubicBezTo>
                      <a:pt x="0" y="6"/>
                      <a:pt x="0" y="3"/>
                      <a:pt x="2" y="1"/>
                    </a:cubicBezTo>
                    <a:cubicBezTo>
                      <a:pt x="5" y="0"/>
                      <a:pt x="8" y="0"/>
                      <a:pt x="8" y="0"/>
                    </a:cubicBezTo>
                    <a:lnTo>
                      <a:pt x="35" y="0"/>
                    </a:lnTo>
                    <a:lnTo>
                      <a:pt x="35" y="4"/>
                    </a:lnTo>
                    <a:cubicBezTo>
                      <a:pt x="35" y="6"/>
                      <a:pt x="35" y="7"/>
                      <a:pt x="35" y="8"/>
                    </a:cubicBezTo>
                    <a:cubicBezTo>
                      <a:pt x="36" y="8"/>
                      <a:pt x="36" y="8"/>
                      <a:pt x="36" y="8"/>
                    </a:cubicBezTo>
                    <a:lnTo>
                      <a:pt x="37" y="8"/>
                    </a:lnTo>
                    <a:cubicBezTo>
                      <a:pt x="37" y="7"/>
                      <a:pt x="39" y="8"/>
                      <a:pt x="39" y="8"/>
                    </a:cubicBezTo>
                    <a:cubicBezTo>
                      <a:pt x="45" y="8"/>
                      <a:pt x="48" y="12"/>
                      <a:pt x="49" y="17"/>
                    </a:cubicBezTo>
                    <a:cubicBezTo>
                      <a:pt x="49" y="20"/>
                      <a:pt x="49" y="23"/>
                      <a:pt x="49" y="25"/>
                    </a:cubicBezTo>
                    <a:lnTo>
                      <a:pt x="49" y="27"/>
                    </a:lnTo>
                    <a:cubicBezTo>
                      <a:pt x="49" y="28"/>
                      <a:pt x="49" y="31"/>
                      <a:pt x="48" y="32"/>
                    </a:cubicBezTo>
                    <a:cubicBezTo>
                      <a:pt x="47" y="34"/>
                      <a:pt x="45" y="34"/>
                      <a:pt x="43"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 name="Freeform 10">
                <a:extLst>
                  <a:ext uri="{FF2B5EF4-FFF2-40B4-BE49-F238E27FC236}">
                    <a16:creationId xmlns:a16="http://schemas.microsoft.com/office/drawing/2014/main" id="{E67E76C5-AA07-3F41-9E12-D9530690EF00}"/>
                  </a:ext>
                </a:extLst>
              </p:cNvPr>
              <p:cNvSpPr/>
              <p:nvPr/>
            </p:nvSpPr>
            <p:spPr>
              <a:xfrm>
                <a:off x="11945092" y="6279398"/>
                <a:ext cx="454955" cy="277473"/>
              </a:xfrm>
              <a:custGeom>
                <a:avLst/>
                <a:gdLst/>
                <a:ahLst/>
                <a:cxnLst>
                  <a:cxn ang="3cd4">
                    <a:pos x="hc" y="t"/>
                  </a:cxn>
                  <a:cxn ang="cd2">
                    <a:pos x="l" y="vc"/>
                  </a:cxn>
                  <a:cxn ang="cd4">
                    <a:pos x="hc" y="b"/>
                  </a:cxn>
                  <a:cxn ang="0">
                    <a:pos x="r" y="vc"/>
                  </a:cxn>
                </a:cxnLst>
                <a:rect l="l" t="t" r="r" b="b"/>
                <a:pathLst>
                  <a:path w="183" h="112">
                    <a:moveTo>
                      <a:pt x="59" y="112"/>
                    </a:moveTo>
                    <a:cubicBezTo>
                      <a:pt x="57" y="112"/>
                      <a:pt x="56" y="111"/>
                      <a:pt x="54" y="111"/>
                    </a:cubicBezTo>
                    <a:cubicBezTo>
                      <a:pt x="54" y="111"/>
                      <a:pt x="53" y="111"/>
                      <a:pt x="52" y="111"/>
                    </a:cubicBezTo>
                    <a:lnTo>
                      <a:pt x="25" y="109"/>
                    </a:lnTo>
                    <a:lnTo>
                      <a:pt x="24" y="107"/>
                    </a:lnTo>
                    <a:cubicBezTo>
                      <a:pt x="19" y="103"/>
                      <a:pt x="13" y="97"/>
                      <a:pt x="8" y="91"/>
                    </a:cubicBezTo>
                    <a:cubicBezTo>
                      <a:pt x="7" y="90"/>
                      <a:pt x="4" y="88"/>
                      <a:pt x="3" y="86"/>
                    </a:cubicBezTo>
                    <a:cubicBezTo>
                      <a:pt x="0" y="82"/>
                      <a:pt x="0" y="81"/>
                      <a:pt x="0" y="78"/>
                    </a:cubicBezTo>
                    <a:lnTo>
                      <a:pt x="0" y="76"/>
                    </a:lnTo>
                    <a:lnTo>
                      <a:pt x="1" y="62"/>
                    </a:lnTo>
                    <a:lnTo>
                      <a:pt x="5" y="60"/>
                    </a:lnTo>
                    <a:cubicBezTo>
                      <a:pt x="8" y="60"/>
                      <a:pt x="12" y="57"/>
                      <a:pt x="14" y="54"/>
                    </a:cubicBezTo>
                    <a:cubicBezTo>
                      <a:pt x="14" y="53"/>
                      <a:pt x="16" y="51"/>
                      <a:pt x="16" y="50"/>
                    </a:cubicBezTo>
                    <a:cubicBezTo>
                      <a:pt x="19" y="47"/>
                      <a:pt x="20" y="45"/>
                      <a:pt x="21" y="45"/>
                    </a:cubicBezTo>
                    <a:cubicBezTo>
                      <a:pt x="24" y="45"/>
                      <a:pt x="24" y="45"/>
                      <a:pt x="25" y="45"/>
                    </a:cubicBezTo>
                    <a:cubicBezTo>
                      <a:pt x="25" y="42"/>
                      <a:pt x="25" y="38"/>
                      <a:pt x="25" y="33"/>
                    </a:cubicBezTo>
                    <a:cubicBezTo>
                      <a:pt x="25" y="32"/>
                      <a:pt x="25" y="29"/>
                      <a:pt x="25" y="27"/>
                    </a:cubicBezTo>
                    <a:cubicBezTo>
                      <a:pt x="25" y="20"/>
                      <a:pt x="25" y="17"/>
                      <a:pt x="21" y="14"/>
                    </a:cubicBezTo>
                    <a:cubicBezTo>
                      <a:pt x="20" y="13"/>
                      <a:pt x="17" y="11"/>
                      <a:pt x="16" y="10"/>
                    </a:cubicBezTo>
                    <a:lnTo>
                      <a:pt x="14" y="10"/>
                    </a:lnTo>
                    <a:cubicBezTo>
                      <a:pt x="13" y="8"/>
                      <a:pt x="12" y="8"/>
                      <a:pt x="12" y="6"/>
                    </a:cubicBezTo>
                    <a:cubicBezTo>
                      <a:pt x="56" y="1"/>
                      <a:pt x="102" y="-1"/>
                      <a:pt x="147" y="1"/>
                    </a:cubicBezTo>
                    <a:cubicBezTo>
                      <a:pt x="159" y="1"/>
                      <a:pt x="171" y="2"/>
                      <a:pt x="183" y="2"/>
                    </a:cubicBezTo>
                    <a:cubicBezTo>
                      <a:pt x="183" y="4"/>
                      <a:pt x="183" y="4"/>
                      <a:pt x="183" y="4"/>
                    </a:cubicBezTo>
                    <a:cubicBezTo>
                      <a:pt x="183" y="6"/>
                      <a:pt x="183" y="14"/>
                      <a:pt x="178" y="16"/>
                    </a:cubicBezTo>
                    <a:cubicBezTo>
                      <a:pt x="176" y="16"/>
                      <a:pt x="174" y="17"/>
                      <a:pt x="173" y="17"/>
                    </a:cubicBezTo>
                    <a:cubicBezTo>
                      <a:pt x="170" y="20"/>
                      <a:pt x="168" y="23"/>
                      <a:pt x="167" y="26"/>
                    </a:cubicBezTo>
                    <a:cubicBezTo>
                      <a:pt x="166" y="27"/>
                      <a:pt x="166" y="33"/>
                      <a:pt x="166" y="35"/>
                    </a:cubicBezTo>
                    <a:cubicBezTo>
                      <a:pt x="167" y="37"/>
                      <a:pt x="167" y="37"/>
                      <a:pt x="167" y="38"/>
                    </a:cubicBezTo>
                    <a:cubicBezTo>
                      <a:pt x="168" y="39"/>
                      <a:pt x="170" y="41"/>
                      <a:pt x="170" y="42"/>
                    </a:cubicBezTo>
                    <a:cubicBezTo>
                      <a:pt x="171" y="44"/>
                      <a:pt x="170" y="47"/>
                      <a:pt x="168" y="50"/>
                    </a:cubicBezTo>
                    <a:cubicBezTo>
                      <a:pt x="166" y="53"/>
                      <a:pt x="159" y="53"/>
                      <a:pt x="159" y="53"/>
                    </a:cubicBezTo>
                    <a:lnTo>
                      <a:pt x="158" y="53"/>
                    </a:lnTo>
                    <a:lnTo>
                      <a:pt x="158" y="54"/>
                    </a:lnTo>
                    <a:cubicBezTo>
                      <a:pt x="157" y="60"/>
                      <a:pt x="154" y="60"/>
                      <a:pt x="151" y="60"/>
                    </a:cubicBezTo>
                    <a:cubicBezTo>
                      <a:pt x="151" y="60"/>
                      <a:pt x="149" y="60"/>
                      <a:pt x="147" y="60"/>
                    </a:cubicBezTo>
                    <a:lnTo>
                      <a:pt x="140" y="60"/>
                    </a:lnTo>
                    <a:cubicBezTo>
                      <a:pt x="138" y="60"/>
                      <a:pt x="136" y="60"/>
                      <a:pt x="134" y="60"/>
                    </a:cubicBezTo>
                    <a:cubicBezTo>
                      <a:pt x="131" y="62"/>
                      <a:pt x="130" y="66"/>
                      <a:pt x="127" y="70"/>
                    </a:cubicBezTo>
                    <a:cubicBezTo>
                      <a:pt x="126" y="74"/>
                      <a:pt x="122" y="75"/>
                      <a:pt x="118" y="75"/>
                    </a:cubicBezTo>
                    <a:lnTo>
                      <a:pt x="117" y="75"/>
                    </a:lnTo>
                    <a:cubicBezTo>
                      <a:pt x="115" y="75"/>
                      <a:pt x="114" y="75"/>
                      <a:pt x="110" y="75"/>
                    </a:cubicBezTo>
                    <a:cubicBezTo>
                      <a:pt x="110" y="81"/>
                      <a:pt x="106" y="82"/>
                      <a:pt x="103" y="82"/>
                    </a:cubicBezTo>
                    <a:lnTo>
                      <a:pt x="91" y="81"/>
                    </a:lnTo>
                    <a:cubicBezTo>
                      <a:pt x="90" y="81"/>
                      <a:pt x="89" y="81"/>
                      <a:pt x="87" y="81"/>
                    </a:cubicBezTo>
                    <a:cubicBezTo>
                      <a:pt x="85" y="81"/>
                      <a:pt x="84" y="81"/>
                      <a:pt x="82" y="81"/>
                    </a:cubicBezTo>
                    <a:cubicBezTo>
                      <a:pt x="81" y="81"/>
                      <a:pt x="80" y="81"/>
                      <a:pt x="80" y="81"/>
                    </a:cubicBezTo>
                    <a:cubicBezTo>
                      <a:pt x="80" y="81"/>
                      <a:pt x="80" y="82"/>
                      <a:pt x="80" y="83"/>
                    </a:cubicBezTo>
                    <a:cubicBezTo>
                      <a:pt x="80" y="87"/>
                      <a:pt x="77" y="88"/>
                      <a:pt x="74" y="88"/>
                    </a:cubicBezTo>
                    <a:lnTo>
                      <a:pt x="74" y="90"/>
                    </a:lnTo>
                    <a:cubicBezTo>
                      <a:pt x="72" y="91"/>
                      <a:pt x="72" y="94"/>
                      <a:pt x="72" y="97"/>
                    </a:cubicBezTo>
                    <a:cubicBezTo>
                      <a:pt x="70" y="99"/>
                      <a:pt x="70" y="102"/>
                      <a:pt x="70" y="103"/>
                    </a:cubicBezTo>
                    <a:cubicBezTo>
                      <a:pt x="69" y="107"/>
                      <a:pt x="66" y="112"/>
                      <a:pt x="59" y="1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 name="Freeform 11">
                <a:extLst>
                  <a:ext uri="{FF2B5EF4-FFF2-40B4-BE49-F238E27FC236}">
                    <a16:creationId xmlns:a16="http://schemas.microsoft.com/office/drawing/2014/main" id="{CB147CE4-2638-8245-B149-54F052EA1931}"/>
                  </a:ext>
                </a:extLst>
              </p:cNvPr>
              <p:cNvSpPr/>
              <p:nvPr/>
            </p:nvSpPr>
            <p:spPr>
              <a:xfrm>
                <a:off x="12670027" y="6496869"/>
                <a:ext cx="1677334" cy="3237180"/>
              </a:xfrm>
              <a:custGeom>
                <a:avLst/>
                <a:gdLst/>
                <a:ahLst/>
                <a:cxnLst>
                  <a:cxn ang="3cd4">
                    <a:pos x="hc" y="t"/>
                  </a:cxn>
                  <a:cxn ang="cd2">
                    <a:pos x="l" y="vc"/>
                  </a:cxn>
                  <a:cxn ang="cd4">
                    <a:pos x="hc" y="b"/>
                  </a:cxn>
                  <a:cxn ang="0">
                    <a:pos x="r" y="vc"/>
                  </a:cxn>
                </a:cxnLst>
                <a:rect l="l" t="t" r="r" b="b"/>
                <a:pathLst>
                  <a:path w="672" h="1296">
                    <a:moveTo>
                      <a:pt x="290" y="191"/>
                    </a:moveTo>
                    <a:cubicBezTo>
                      <a:pt x="290" y="191"/>
                      <a:pt x="292" y="191"/>
                      <a:pt x="296" y="193"/>
                    </a:cubicBezTo>
                    <a:cubicBezTo>
                      <a:pt x="296" y="191"/>
                      <a:pt x="295" y="191"/>
                      <a:pt x="295" y="190"/>
                    </a:cubicBezTo>
                    <a:lnTo>
                      <a:pt x="295" y="189"/>
                    </a:lnTo>
                    <a:cubicBezTo>
                      <a:pt x="293" y="186"/>
                      <a:pt x="293" y="184"/>
                      <a:pt x="292" y="182"/>
                    </a:cubicBezTo>
                    <a:cubicBezTo>
                      <a:pt x="290" y="181"/>
                      <a:pt x="288" y="179"/>
                      <a:pt x="286" y="179"/>
                    </a:cubicBezTo>
                    <a:cubicBezTo>
                      <a:pt x="284" y="178"/>
                      <a:pt x="281" y="177"/>
                      <a:pt x="280" y="177"/>
                    </a:cubicBezTo>
                    <a:cubicBezTo>
                      <a:pt x="278" y="175"/>
                      <a:pt x="277" y="173"/>
                      <a:pt x="275" y="173"/>
                    </a:cubicBezTo>
                    <a:cubicBezTo>
                      <a:pt x="274" y="170"/>
                      <a:pt x="272" y="170"/>
                      <a:pt x="271" y="170"/>
                    </a:cubicBezTo>
                    <a:lnTo>
                      <a:pt x="263" y="169"/>
                    </a:lnTo>
                    <a:lnTo>
                      <a:pt x="265" y="163"/>
                    </a:lnTo>
                    <a:cubicBezTo>
                      <a:pt x="265" y="163"/>
                      <a:pt x="263" y="161"/>
                      <a:pt x="260" y="161"/>
                    </a:cubicBezTo>
                    <a:lnTo>
                      <a:pt x="259" y="161"/>
                    </a:lnTo>
                    <a:lnTo>
                      <a:pt x="260" y="163"/>
                    </a:lnTo>
                    <a:cubicBezTo>
                      <a:pt x="263" y="170"/>
                      <a:pt x="267" y="173"/>
                      <a:pt x="271" y="175"/>
                    </a:cubicBezTo>
                    <a:lnTo>
                      <a:pt x="275" y="177"/>
                    </a:lnTo>
                    <a:lnTo>
                      <a:pt x="275" y="181"/>
                    </a:lnTo>
                    <a:cubicBezTo>
                      <a:pt x="274" y="182"/>
                      <a:pt x="274" y="182"/>
                      <a:pt x="274" y="182"/>
                    </a:cubicBezTo>
                    <a:cubicBezTo>
                      <a:pt x="275" y="182"/>
                      <a:pt x="275" y="184"/>
                      <a:pt x="280" y="184"/>
                    </a:cubicBezTo>
                    <a:cubicBezTo>
                      <a:pt x="281" y="184"/>
                      <a:pt x="281" y="184"/>
                      <a:pt x="283" y="184"/>
                    </a:cubicBezTo>
                    <a:cubicBezTo>
                      <a:pt x="284" y="184"/>
                      <a:pt x="284" y="184"/>
                      <a:pt x="286" y="184"/>
                    </a:cubicBezTo>
                    <a:lnTo>
                      <a:pt x="292" y="184"/>
                    </a:lnTo>
                    <a:lnTo>
                      <a:pt x="290" y="190"/>
                    </a:lnTo>
                    <a:close/>
                    <a:moveTo>
                      <a:pt x="340" y="1296"/>
                    </a:moveTo>
                    <a:cubicBezTo>
                      <a:pt x="339" y="1296"/>
                      <a:pt x="337" y="1296"/>
                      <a:pt x="336" y="1293"/>
                    </a:cubicBezTo>
                    <a:cubicBezTo>
                      <a:pt x="332" y="1290"/>
                      <a:pt x="332" y="1286"/>
                      <a:pt x="332" y="1281"/>
                    </a:cubicBezTo>
                    <a:cubicBezTo>
                      <a:pt x="332" y="1280"/>
                      <a:pt x="332" y="1280"/>
                      <a:pt x="330" y="1278"/>
                    </a:cubicBezTo>
                    <a:cubicBezTo>
                      <a:pt x="330" y="1274"/>
                      <a:pt x="328" y="1267"/>
                      <a:pt x="335" y="1263"/>
                    </a:cubicBezTo>
                    <a:cubicBezTo>
                      <a:pt x="336" y="1262"/>
                      <a:pt x="337" y="1260"/>
                      <a:pt x="340" y="1260"/>
                    </a:cubicBezTo>
                    <a:cubicBezTo>
                      <a:pt x="342" y="1259"/>
                      <a:pt x="345" y="1259"/>
                      <a:pt x="346" y="1258"/>
                    </a:cubicBezTo>
                    <a:cubicBezTo>
                      <a:pt x="349" y="1258"/>
                      <a:pt x="351" y="1256"/>
                      <a:pt x="353" y="1255"/>
                    </a:cubicBezTo>
                    <a:cubicBezTo>
                      <a:pt x="357" y="1253"/>
                      <a:pt x="360" y="1251"/>
                      <a:pt x="361" y="1248"/>
                    </a:cubicBezTo>
                    <a:cubicBezTo>
                      <a:pt x="363" y="1246"/>
                      <a:pt x="363" y="1239"/>
                      <a:pt x="361" y="1235"/>
                    </a:cubicBezTo>
                    <a:cubicBezTo>
                      <a:pt x="360" y="1230"/>
                      <a:pt x="358" y="1226"/>
                      <a:pt x="356" y="1223"/>
                    </a:cubicBezTo>
                    <a:cubicBezTo>
                      <a:pt x="353" y="1222"/>
                      <a:pt x="352" y="1220"/>
                      <a:pt x="351" y="1219"/>
                    </a:cubicBezTo>
                    <a:lnTo>
                      <a:pt x="348" y="1218"/>
                    </a:lnTo>
                    <a:lnTo>
                      <a:pt x="351" y="1146"/>
                    </a:lnTo>
                    <a:lnTo>
                      <a:pt x="357" y="1148"/>
                    </a:lnTo>
                    <a:cubicBezTo>
                      <a:pt x="357" y="1148"/>
                      <a:pt x="357" y="1149"/>
                      <a:pt x="358" y="1149"/>
                    </a:cubicBezTo>
                    <a:cubicBezTo>
                      <a:pt x="358" y="1148"/>
                      <a:pt x="360" y="1143"/>
                      <a:pt x="360" y="1134"/>
                    </a:cubicBezTo>
                    <a:cubicBezTo>
                      <a:pt x="360" y="1133"/>
                      <a:pt x="360" y="1132"/>
                      <a:pt x="360" y="1130"/>
                    </a:cubicBezTo>
                    <a:lnTo>
                      <a:pt x="360" y="1129"/>
                    </a:lnTo>
                    <a:lnTo>
                      <a:pt x="358" y="1129"/>
                    </a:lnTo>
                    <a:lnTo>
                      <a:pt x="357" y="1129"/>
                    </a:lnTo>
                    <a:cubicBezTo>
                      <a:pt x="353" y="1127"/>
                      <a:pt x="352" y="1125"/>
                      <a:pt x="352" y="1121"/>
                    </a:cubicBezTo>
                    <a:lnTo>
                      <a:pt x="352" y="1117"/>
                    </a:lnTo>
                    <a:cubicBezTo>
                      <a:pt x="352" y="1116"/>
                      <a:pt x="352" y="1116"/>
                      <a:pt x="352" y="1114"/>
                    </a:cubicBezTo>
                    <a:lnTo>
                      <a:pt x="352" y="1112"/>
                    </a:lnTo>
                    <a:cubicBezTo>
                      <a:pt x="351" y="1112"/>
                      <a:pt x="349" y="1112"/>
                      <a:pt x="349" y="1112"/>
                    </a:cubicBezTo>
                    <a:lnTo>
                      <a:pt x="345" y="1111"/>
                    </a:lnTo>
                    <a:lnTo>
                      <a:pt x="346" y="1039"/>
                    </a:lnTo>
                    <a:lnTo>
                      <a:pt x="353" y="1041"/>
                    </a:lnTo>
                    <a:cubicBezTo>
                      <a:pt x="353" y="1040"/>
                      <a:pt x="353" y="1040"/>
                      <a:pt x="353" y="1039"/>
                    </a:cubicBezTo>
                    <a:cubicBezTo>
                      <a:pt x="356" y="1036"/>
                      <a:pt x="356" y="1035"/>
                      <a:pt x="357" y="1034"/>
                    </a:cubicBezTo>
                    <a:cubicBezTo>
                      <a:pt x="358" y="1031"/>
                      <a:pt x="360" y="1029"/>
                      <a:pt x="360" y="1028"/>
                    </a:cubicBezTo>
                    <a:cubicBezTo>
                      <a:pt x="363" y="1027"/>
                      <a:pt x="363" y="1025"/>
                      <a:pt x="363" y="1023"/>
                    </a:cubicBezTo>
                    <a:lnTo>
                      <a:pt x="363" y="1016"/>
                    </a:lnTo>
                    <a:lnTo>
                      <a:pt x="370" y="1018"/>
                    </a:lnTo>
                    <a:cubicBezTo>
                      <a:pt x="370" y="1018"/>
                      <a:pt x="372" y="1018"/>
                      <a:pt x="372" y="1015"/>
                    </a:cubicBezTo>
                    <a:lnTo>
                      <a:pt x="372" y="986"/>
                    </a:lnTo>
                    <a:lnTo>
                      <a:pt x="379" y="988"/>
                    </a:lnTo>
                    <a:cubicBezTo>
                      <a:pt x="379" y="988"/>
                      <a:pt x="381" y="985"/>
                      <a:pt x="381" y="983"/>
                    </a:cubicBezTo>
                    <a:cubicBezTo>
                      <a:pt x="382" y="982"/>
                      <a:pt x="382" y="979"/>
                      <a:pt x="384" y="976"/>
                    </a:cubicBezTo>
                    <a:cubicBezTo>
                      <a:pt x="386" y="975"/>
                      <a:pt x="388" y="973"/>
                      <a:pt x="389" y="970"/>
                    </a:cubicBezTo>
                    <a:cubicBezTo>
                      <a:pt x="392" y="969"/>
                      <a:pt x="395" y="966"/>
                      <a:pt x="395" y="963"/>
                    </a:cubicBezTo>
                    <a:cubicBezTo>
                      <a:pt x="397" y="961"/>
                      <a:pt x="397" y="958"/>
                      <a:pt x="401" y="958"/>
                    </a:cubicBezTo>
                    <a:cubicBezTo>
                      <a:pt x="401" y="957"/>
                      <a:pt x="400" y="957"/>
                      <a:pt x="398" y="955"/>
                    </a:cubicBezTo>
                    <a:cubicBezTo>
                      <a:pt x="397" y="954"/>
                      <a:pt x="395" y="953"/>
                      <a:pt x="392" y="953"/>
                    </a:cubicBezTo>
                    <a:lnTo>
                      <a:pt x="389" y="951"/>
                    </a:lnTo>
                    <a:lnTo>
                      <a:pt x="389" y="926"/>
                    </a:lnTo>
                    <a:lnTo>
                      <a:pt x="397" y="927"/>
                    </a:lnTo>
                    <a:cubicBezTo>
                      <a:pt x="398" y="926"/>
                      <a:pt x="398" y="917"/>
                      <a:pt x="398" y="914"/>
                    </a:cubicBezTo>
                    <a:cubicBezTo>
                      <a:pt x="398" y="913"/>
                      <a:pt x="398" y="913"/>
                      <a:pt x="398" y="911"/>
                    </a:cubicBezTo>
                    <a:lnTo>
                      <a:pt x="398" y="893"/>
                    </a:lnTo>
                    <a:lnTo>
                      <a:pt x="400" y="892"/>
                    </a:lnTo>
                    <a:lnTo>
                      <a:pt x="398" y="892"/>
                    </a:lnTo>
                    <a:cubicBezTo>
                      <a:pt x="398" y="890"/>
                      <a:pt x="397" y="890"/>
                      <a:pt x="395" y="890"/>
                    </a:cubicBezTo>
                    <a:lnTo>
                      <a:pt x="391" y="890"/>
                    </a:lnTo>
                    <a:lnTo>
                      <a:pt x="392" y="881"/>
                    </a:lnTo>
                    <a:cubicBezTo>
                      <a:pt x="392" y="878"/>
                      <a:pt x="392" y="877"/>
                      <a:pt x="392" y="876"/>
                    </a:cubicBezTo>
                    <a:lnTo>
                      <a:pt x="392" y="872"/>
                    </a:lnTo>
                    <a:cubicBezTo>
                      <a:pt x="394" y="871"/>
                      <a:pt x="394" y="869"/>
                      <a:pt x="392" y="868"/>
                    </a:cubicBezTo>
                    <a:cubicBezTo>
                      <a:pt x="392" y="866"/>
                      <a:pt x="389" y="865"/>
                      <a:pt x="388" y="864"/>
                    </a:cubicBezTo>
                    <a:cubicBezTo>
                      <a:pt x="386" y="862"/>
                      <a:pt x="385" y="861"/>
                      <a:pt x="384" y="861"/>
                    </a:cubicBezTo>
                    <a:cubicBezTo>
                      <a:pt x="381" y="857"/>
                      <a:pt x="379" y="855"/>
                      <a:pt x="377" y="852"/>
                    </a:cubicBezTo>
                    <a:cubicBezTo>
                      <a:pt x="377" y="849"/>
                      <a:pt x="377" y="848"/>
                      <a:pt x="377" y="844"/>
                    </a:cubicBezTo>
                    <a:cubicBezTo>
                      <a:pt x="377" y="843"/>
                      <a:pt x="379" y="841"/>
                      <a:pt x="377" y="840"/>
                    </a:cubicBezTo>
                    <a:cubicBezTo>
                      <a:pt x="376" y="837"/>
                      <a:pt x="374" y="832"/>
                      <a:pt x="373" y="828"/>
                    </a:cubicBezTo>
                    <a:cubicBezTo>
                      <a:pt x="372" y="825"/>
                      <a:pt x="372" y="824"/>
                      <a:pt x="370" y="820"/>
                    </a:cubicBezTo>
                    <a:cubicBezTo>
                      <a:pt x="369" y="817"/>
                      <a:pt x="367" y="816"/>
                      <a:pt x="365" y="815"/>
                    </a:cubicBezTo>
                    <a:cubicBezTo>
                      <a:pt x="364" y="813"/>
                      <a:pt x="363" y="813"/>
                      <a:pt x="363" y="813"/>
                    </a:cubicBezTo>
                    <a:cubicBezTo>
                      <a:pt x="357" y="812"/>
                      <a:pt x="356" y="808"/>
                      <a:pt x="357" y="804"/>
                    </a:cubicBezTo>
                    <a:lnTo>
                      <a:pt x="357" y="803"/>
                    </a:lnTo>
                    <a:cubicBezTo>
                      <a:pt x="357" y="803"/>
                      <a:pt x="357" y="801"/>
                      <a:pt x="357" y="800"/>
                    </a:cubicBezTo>
                    <a:cubicBezTo>
                      <a:pt x="357" y="800"/>
                      <a:pt x="357" y="799"/>
                      <a:pt x="357" y="797"/>
                    </a:cubicBezTo>
                    <a:cubicBezTo>
                      <a:pt x="356" y="797"/>
                      <a:pt x="356" y="797"/>
                      <a:pt x="353" y="797"/>
                    </a:cubicBezTo>
                    <a:lnTo>
                      <a:pt x="349" y="795"/>
                    </a:lnTo>
                    <a:lnTo>
                      <a:pt x="349" y="791"/>
                    </a:lnTo>
                    <a:lnTo>
                      <a:pt x="349" y="778"/>
                    </a:lnTo>
                    <a:lnTo>
                      <a:pt x="356" y="779"/>
                    </a:lnTo>
                    <a:cubicBezTo>
                      <a:pt x="357" y="779"/>
                      <a:pt x="357" y="779"/>
                      <a:pt x="357" y="779"/>
                    </a:cubicBezTo>
                    <a:cubicBezTo>
                      <a:pt x="357" y="779"/>
                      <a:pt x="357" y="776"/>
                      <a:pt x="358" y="775"/>
                    </a:cubicBezTo>
                    <a:cubicBezTo>
                      <a:pt x="358" y="773"/>
                      <a:pt x="358" y="770"/>
                      <a:pt x="360" y="768"/>
                    </a:cubicBezTo>
                    <a:lnTo>
                      <a:pt x="363" y="764"/>
                    </a:lnTo>
                    <a:cubicBezTo>
                      <a:pt x="364" y="762"/>
                      <a:pt x="365" y="757"/>
                      <a:pt x="367" y="754"/>
                    </a:cubicBezTo>
                    <a:cubicBezTo>
                      <a:pt x="367" y="745"/>
                      <a:pt x="363" y="739"/>
                      <a:pt x="360" y="735"/>
                    </a:cubicBezTo>
                    <a:cubicBezTo>
                      <a:pt x="357" y="734"/>
                      <a:pt x="353" y="730"/>
                      <a:pt x="352" y="729"/>
                    </a:cubicBezTo>
                    <a:cubicBezTo>
                      <a:pt x="348" y="727"/>
                      <a:pt x="346" y="727"/>
                      <a:pt x="340" y="727"/>
                    </a:cubicBezTo>
                    <a:lnTo>
                      <a:pt x="335" y="726"/>
                    </a:lnTo>
                    <a:lnTo>
                      <a:pt x="336" y="720"/>
                    </a:lnTo>
                    <a:cubicBezTo>
                      <a:pt x="336" y="720"/>
                      <a:pt x="335" y="718"/>
                      <a:pt x="328" y="718"/>
                    </a:cubicBezTo>
                    <a:cubicBezTo>
                      <a:pt x="327" y="718"/>
                      <a:pt x="324" y="718"/>
                      <a:pt x="323" y="718"/>
                    </a:cubicBezTo>
                    <a:cubicBezTo>
                      <a:pt x="321" y="718"/>
                      <a:pt x="320" y="718"/>
                      <a:pt x="318" y="718"/>
                    </a:cubicBezTo>
                    <a:lnTo>
                      <a:pt x="312" y="718"/>
                    </a:lnTo>
                    <a:lnTo>
                      <a:pt x="314" y="713"/>
                    </a:lnTo>
                    <a:cubicBezTo>
                      <a:pt x="314" y="711"/>
                      <a:pt x="314" y="711"/>
                      <a:pt x="314" y="711"/>
                    </a:cubicBezTo>
                    <a:cubicBezTo>
                      <a:pt x="312" y="711"/>
                      <a:pt x="311" y="710"/>
                      <a:pt x="308" y="710"/>
                    </a:cubicBezTo>
                    <a:lnTo>
                      <a:pt x="305" y="710"/>
                    </a:lnTo>
                    <a:cubicBezTo>
                      <a:pt x="300" y="710"/>
                      <a:pt x="299" y="706"/>
                      <a:pt x="297" y="703"/>
                    </a:cubicBezTo>
                    <a:cubicBezTo>
                      <a:pt x="296" y="699"/>
                      <a:pt x="290" y="694"/>
                      <a:pt x="284" y="693"/>
                    </a:cubicBezTo>
                    <a:lnTo>
                      <a:pt x="268" y="693"/>
                    </a:lnTo>
                    <a:cubicBezTo>
                      <a:pt x="267" y="693"/>
                      <a:pt x="265" y="693"/>
                      <a:pt x="265" y="693"/>
                    </a:cubicBezTo>
                    <a:cubicBezTo>
                      <a:pt x="263" y="693"/>
                      <a:pt x="263" y="693"/>
                      <a:pt x="262" y="693"/>
                    </a:cubicBezTo>
                    <a:cubicBezTo>
                      <a:pt x="259" y="693"/>
                      <a:pt x="256" y="693"/>
                      <a:pt x="255" y="693"/>
                    </a:cubicBezTo>
                    <a:cubicBezTo>
                      <a:pt x="253" y="694"/>
                      <a:pt x="251" y="698"/>
                      <a:pt x="249" y="701"/>
                    </a:cubicBezTo>
                    <a:cubicBezTo>
                      <a:pt x="247" y="703"/>
                      <a:pt x="247" y="705"/>
                      <a:pt x="247" y="711"/>
                    </a:cubicBezTo>
                    <a:lnTo>
                      <a:pt x="247" y="717"/>
                    </a:lnTo>
                    <a:lnTo>
                      <a:pt x="239" y="715"/>
                    </a:lnTo>
                    <a:lnTo>
                      <a:pt x="238" y="717"/>
                    </a:lnTo>
                    <a:cubicBezTo>
                      <a:pt x="238" y="720"/>
                      <a:pt x="237" y="723"/>
                      <a:pt x="230" y="723"/>
                    </a:cubicBezTo>
                    <a:cubicBezTo>
                      <a:pt x="228" y="723"/>
                      <a:pt x="226" y="723"/>
                      <a:pt x="225" y="723"/>
                    </a:cubicBezTo>
                    <a:cubicBezTo>
                      <a:pt x="222" y="722"/>
                      <a:pt x="221" y="722"/>
                      <a:pt x="219" y="722"/>
                    </a:cubicBezTo>
                    <a:lnTo>
                      <a:pt x="218" y="722"/>
                    </a:lnTo>
                    <a:cubicBezTo>
                      <a:pt x="213" y="722"/>
                      <a:pt x="209" y="722"/>
                      <a:pt x="204" y="718"/>
                    </a:cubicBezTo>
                    <a:cubicBezTo>
                      <a:pt x="203" y="717"/>
                      <a:pt x="200" y="715"/>
                      <a:pt x="200" y="714"/>
                    </a:cubicBezTo>
                    <a:cubicBezTo>
                      <a:pt x="198" y="714"/>
                      <a:pt x="198" y="714"/>
                      <a:pt x="197" y="714"/>
                    </a:cubicBezTo>
                    <a:lnTo>
                      <a:pt x="195" y="714"/>
                    </a:lnTo>
                    <a:lnTo>
                      <a:pt x="189" y="714"/>
                    </a:lnTo>
                    <a:cubicBezTo>
                      <a:pt x="185" y="713"/>
                      <a:pt x="183" y="710"/>
                      <a:pt x="183" y="708"/>
                    </a:cubicBezTo>
                    <a:cubicBezTo>
                      <a:pt x="182" y="708"/>
                      <a:pt x="182" y="708"/>
                      <a:pt x="182" y="708"/>
                    </a:cubicBezTo>
                    <a:cubicBezTo>
                      <a:pt x="181" y="706"/>
                      <a:pt x="178" y="705"/>
                      <a:pt x="176" y="705"/>
                    </a:cubicBezTo>
                    <a:cubicBezTo>
                      <a:pt x="173" y="705"/>
                      <a:pt x="172" y="705"/>
                      <a:pt x="170" y="706"/>
                    </a:cubicBezTo>
                    <a:lnTo>
                      <a:pt x="170" y="708"/>
                    </a:lnTo>
                    <a:lnTo>
                      <a:pt x="170" y="713"/>
                    </a:lnTo>
                    <a:lnTo>
                      <a:pt x="162" y="713"/>
                    </a:lnTo>
                    <a:cubicBezTo>
                      <a:pt x="160" y="713"/>
                      <a:pt x="158" y="713"/>
                      <a:pt x="155" y="711"/>
                    </a:cubicBezTo>
                    <a:cubicBezTo>
                      <a:pt x="155" y="711"/>
                      <a:pt x="154" y="713"/>
                      <a:pt x="154" y="715"/>
                    </a:cubicBezTo>
                    <a:lnTo>
                      <a:pt x="154" y="720"/>
                    </a:lnTo>
                    <a:lnTo>
                      <a:pt x="144" y="720"/>
                    </a:lnTo>
                    <a:cubicBezTo>
                      <a:pt x="142" y="718"/>
                      <a:pt x="137" y="718"/>
                      <a:pt x="136" y="714"/>
                    </a:cubicBezTo>
                    <a:lnTo>
                      <a:pt x="136" y="713"/>
                    </a:lnTo>
                    <a:cubicBezTo>
                      <a:pt x="136" y="711"/>
                      <a:pt x="134" y="710"/>
                      <a:pt x="133" y="710"/>
                    </a:cubicBezTo>
                    <a:cubicBezTo>
                      <a:pt x="132" y="706"/>
                      <a:pt x="127" y="703"/>
                      <a:pt x="124" y="702"/>
                    </a:cubicBezTo>
                    <a:cubicBezTo>
                      <a:pt x="118" y="701"/>
                      <a:pt x="114" y="696"/>
                      <a:pt x="111" y="690"/>
                    </a:cubicBezTo>
                    <a:lnTo>
                      <a:pt x="109" y="690"/>
                    </a:lnTo>
                    <a:cubicBezTo>
                      <a:pt x="108" y="687"/>
                      <a:pt x="106" y="685"/>
                      <a:pt x="106" y="680"/>
                    </a:cubicBezTo>
                    <a:cubicBezTo>
                      <a:pt x="106" y="680"/>
                      <a:pt x="105" y="680"/>
                      <a:pt x="104" y="680"/>
                    </a:cubicBezTo>
                    <a:cubicBezTo>
                      <a:pt x="102" y="680"/>
                      <a:pt x="100" y="680"/>
                      <a:pt x="100" y="680"/>
                    </a:cubicBezTo>
                    <a:cubicBezTo>
                      <a:pt x="93" y="678"/>
                      <a:pt x="92" y="675"/>
                      <a:pt x="92" y="674"/>
                    </a:cubicBezTo>
                    <a:cubicBezTo>
                      <a:pt x="92" y="674"/>
                      <a:pt x="90" y="671"/>
                      <a:pt x="79" y="671"/>
                    </a:cubicBezTo>
                    <a:lnTo>
                      <a:pt x="74" y="671"/>
                    </a:lnTo>
                    <a:lnTo>
                      <a:pt x="68" y="670"/>
                    </a:lnTo>
                    <a:lnTo>
                      <a:pt x="69" y="664"/>
                    </a:lnTo>
                    <a:cubicBezTo>
                      <a:pt x="68" y="664"/>
                      <a:pt x="67" y="662"/>
                      <a:pt x="65" y="662"/>
                    </a:cubicBezTo>
                    <a:cubicBezTo>
                      <a:pt x="65" y="662"/>
                      <a:pt x="64" y="662"/>
                      <a:pt x="62" y="662"/>
                    </a:cubicBezTo>
                    <a:cubicBezTo>
                      <a:pt x="52" y="659"/>
                      <a:pt x="53" y="647"/>
                      <a:pt x="55" y="641"/>
                    </a:cubicBezTo>
                    <a:lnTo>
                      <a:pt x="55" y="640"/>
                    </a:lnTo>
                    <a:cubicBezTo>
                      <a:pt x="56" y="628"/>
                      <a:pt x="53" y="619"/>
                      <a:pt x="46" y="613"/>
                    </a:cubicBezTo>
                    <a:cubicBezTo>
                      <a:pt x="43" y="610"/>
                      <a:pt x="40" y="608"/>
                      <a:pt x="35" y="604"/>
                    </a:cubicBezTo>
                    <a:lnTo>
                      <a:pt x="34" y="603"/>
                    </a:lnTo>
                    <a:cubicBezTo>
                      <a:pt x="32" y="601"/>
                      <a:pt x="31" y="600"/>
                      <a:pt x="28" y="598"/>
                    </a:cubicBezTo>
                    <a:cubicBezTo>
                      <a:pt x="25" y="597"/>
                      <a:pt x="25" y="594"/>
                      <a:pt x="23" y="589"/>
                    </a:cubicBezTo>
                    <a:lnTo>
                      <a:pt x="22" y="588"/>
                    </a:lnTo>
                    <a:cubicBezTo>
                      <a:pt x="20" y="584"/>
                      <a:pt x="19" y="582"/>
                      <a:pt x="18" y="579"/>
                    </a:cubicBezTo>
                    <a:cubicBezTo>
                      <a:pt x="16" y="577"/>
                      <a:pt x="15" y="576"/>
                      <a:pt x="13" y="575"/>
                    </a:cubicBezTo>
                    <a:cubicBezTo>
                      <a:pt x="10" y="572"/>
                      <a:pt x="11" y="569"/>
                      <a:pt x="11" y="567"/>
                    </a:cubicBezTo>
                    <a:cubicBezTo>
                      <a:pt x="11" y="566"/>
                      <a:pt x="11" y="564"/>
                      <a:pt x="11" y="564"/>
                    </a:cubicBezTo>
                    <a:cubicBezTo>
                      <a:pt x="11" y="563"/>
                      <a:pt x="11" y="561"/>
                      <a:pt x="11" y="561"/>
                    </a:cubicBezTo>
                    <a:cubicBezTo>
                      <a:pt x="11" y="560"/>
                      <a:pt x="10" y="560"/>
                      <a:pt x="9" y="560"/>
                    </a:cubicBezTo>
                    <a:lnTo>
                      <a:pt x="2" y="559"/>
                    </a:lnTo>
                    <a:lnTo>
                      <a:pt x="4" y="552"/>
                    </a:lnTo>
                    <a:cubicBezTo>
                      <a:pt x="7" y="548"/>
                      <a:pt x="10" y="545"/>
                      <a:pt x="11" y="542"/>
                    </a:cubicBezTo>
                    <a:cubicBezTo>
                      <a:pt x="13" y="540"/>
                      <a:pt x="15" y="538"/>
                      <a:pt x="16" y="536"/>
                    </a:cubicBezTo>
                    <a:cubicBezTo>
                      <a:pt x="20" y="532"/>
                      <a:pt x="22" y="526"/>
                      <a:pt x="22" y="520"/>
                    </a:cubicBezTo>
                    <a:cubicBezTo>
                      <a:pt x="22" y="519"/>
                      <a:pt x="22" y="517"/>
                      <a:pt x="22" y="515"/>
                    </a:cubicBezTo>
                    <a:cubicBezTo>
                      <a:pt x="22" y="512"/>
                      <a:pt x="20" y="510"/>
                      <a:pt x="22" y="507"/>
                    </a:cubicBezTo>
                    <a:cubicBezTo>
                      <a:pt x="20" y="507"/>
                      <a:pt x="20" y="507"/>
                      <a:pt x="20" y="507"/>
                    </a:cubicBezTo>
                    <a:cubicBezTo>
                      <a:pt x="15" y="507"/>
                      <a:pt x="13" y="502"/>
                      <a:pt x="13" y="499"/>
                    </a:cubicBezTo>
                    <a:cubicBezTo>
                      <a:pt x="13" y="498"/>
                      <a:pt x="15" y="498"/>
                      <a:pt x="15" y="496"/>
                    </a:cubicBezTo>
                    <a:cubicBezTo>
                      <a:pt x="15" y="495"/>
                      <a:pt x="15" y="494"/>
                      <a:pt x="15" y="492"/>
                    </a:cubicBezTo>
                    <a:lnTo>
                      <a:pt x="13" y="492"/>
                    </a:lnTo>
                    <a:cubicBezTo>
                      <a:pt x="9" y="490"/>
                      <a:pt x="7" y="489"/>
                      <a:pt x="7" y="484"/>
                    </a:cubicBezTo>
                    <a:lnTo>
                      <a:pt x="6" y="483"/>
                    </a:lnTo>
                    <a:cubicBezTo>
                      <a:pt x="6" y="482"/>
                      <a:pt x="4" y="480"/>
                      <a:pt x="4" y="480"/>
                    </a:cubicBezTo>
                    <a:cubicBezTo>
                      <a:pt x="2" y="477"/>
                      <a:pt x="0" y="473"/>
                      <a:pt x="0" y="468"/>
                    </a:cubicBezTo>
                    <a:lnTo>
                      <a:pt x="0" y="450"/>
                    </a:lnTo>
                    <a:lnTo>
                      <a:pt x="4" y="450"/>
                    </a:lnTo>
                    <a:cubicBezTo>
                      <a:pt x="6" y="449"/>
                      <a:pt x="7" y="449"/>
                      <a:pt x="9" y="447"/>
                    </a:cubicBezTo>
                    <a:cubicBezTo>
                      <a:pt x="11" y="446"/>
                      <a:pt x="15" y="443"/>
                      <a:pt x="15" y="440"/>
                    </a:cubicBezTo>
                    <a:cubicBezTo>
                      <a:pt x="16" y="438"/>
                      <a:pt x="16" y="435"/>
                      <a:pt x="16" y="433"/>
                    </a:cubicBezTo>
                    <a:lnTo>
                      <a:pt x="16" y="428"/>
                    </a:lnTo>
                    <a:lnTo>
                      <a:pt x="20" y="426"/>
                    </a:lnTo>
                    <a:cubicBezTo>
                      <a:pt x="22" y="426"/>
                      <a:pt x="25" y="426"/>
                      <a:pt x="27" y="425"/>
                    </a:cubicBezTo>
                    <a:cubicBezTo>
                      <a:pt x="30" y="422"/>
                      <a:pt x="32" y="418"/>
                      <a:pt x="32" y="414"/>
                    </a:cubicBezTo>
                    <a:lnTo>
                      <a:pt x="32" y="397"/>
                    </a:lnTo>
                    <a:lnTo>
                      <a:pt x="39" y="397"/>
                    </a:lnTo>
                    <a:cubicBezTo>
                      <a:pt x="40" y="396"/>
                      <a:pt x="40" y="394"/>
                      <a:pt x="40" y="391"/>
                    </a:cubicBezTo>
                    <a:cubicBezTo>
                      <a:pt x="40" y="389"/>
                      <a:pt x="41" y="388"/>
                      <a:pt x="41" y="387"/>
                    </a:cubicBezTo>
                    <a:cubicBezTo>
                      <a:pt x="41" y="380"/>
                      <a:pt x="44" y="372"/>
                      <a:pt x="47" y="366"/>
                    </a:cubicBezTo>
                    <a:cubicBezTo>
                      <a:pt x="48" y="364"/>
                      <a:pt x="48" y="363"/>
                      <a:pt x="51" y="363"/>
                    </a:cubicBezTo>
                    <a:cubicBezTo>
                      <a:pt x="52" y="360"/>
                      <a:pt x="55" y="359"/>
                      <a:pt x="56" y="360"/>
                    </a:cubicBezTo>
                    <a:lnTo>
                      <a:pt x="58" y="360"/>
                    </a:lnTo>
                    <a:lnTo>
                      <a:pt x="59" y="360"/>
                    </a:lnTo>
                    <a:cubicBezTo>
                      <a:pt x="60" y="360"/>
                      <a:pt x="62" y="360"/>
                      <a:pt x="64" y="359"/>
                    </a:cubicBezTo>
                    <a:cubicBezTo>
                      <a:pt x="65" y="359"/>
                      <a:pt x="65" y="357"/>
                      <a:pt x="65" y="357"/>
                    </a:cubicBezTo>
                    <a:cubicBezTo>
                      <a:pt x="67" y="356"/>
                      <a:pt x="68" y="353"/>
                      <a:pt x="72" y="353"/>
                    </a:cubicBezTo>
                    <a:cubicBezTo>
                      <a:pt x="74" y="353"/>
                      <a:pt x="75" y="353"/>
                      <a:pt x="77" y="353"/>
                    </a:cubicBezTo>
                    <a:cubicBezTo>
                      <a:pt x="77" y="354"/>
                      <a:pt x="77" y="354"/>
                      <a:pt x="79" y="354"/>
                    </a:cubicBezTo>
                    <a:cubicBezTo>
                      <a:pt x="79" y="354"/>
                      <a:pt x="80" y="354"/>
                      <a:pt x="81" y="354"/>
                    </a:cubicBezTo>
                    <a:cubicBezTo>
                      <a:pt x="83" y="354"/>
                      <a:pt x="86" y="354"/>
                      <a:pt x="87" y="353"/>
                    </a:cubicBezTo>
                    <a:cubicBezTo>
                      <a:pt x="90" y="351"/>
                      <a:pt x="92" y="345"/>
                      <a:pt x="90" y="336"/>
                    </a:cubicBezTo>
                    <a:lnTo>
                      <a:pt x="89" y="331"/>
                    </a:lnTo>
                    <a:lnTo>
                      <a:pt x="95" y="331"/>
                    </a:lnTo>
                    <a:cubicBezTo>
                      <a:pt x="96" y="331"/>
                      <a:pt x="96" y="326"/>
                      <a:pt x="97" y="320"/>
                    </a:cubicBezTo>
                    <a:lnTo>
                      <a:pt x="97" y="319"/>
                    </a:lnTo>
                    <a:cubicBezTo>
                      <a:pt x="97" y="312"/>
                      <a:pt x="97" y="303"/>
                      <a:pt x="106" y="299"/>
                    </a:cubicBezTo>
                    <a:cubicBezTo>
                      <a:pt x="106" y="299"/>
                      <a:pt x="108" y="299"/>
                      <a:pt x="109" y="299"/>
                    </a:cubicBezTo>
                    <a:cubicBezTo>
                      <a:pt x="109" y="299"/>
                      <a:pt x="111" y="299"/>
                      <a:pt x="112" y="299"/>
                    </a:cubicBezTo>
                    <a:cubicBezTo>
                      <a:pt x="112" y="299"/>
                      <a:pt x="112" y="300"/>
                      <a:pt x="114" y="300"/>
                    </a:cubicBezTo>
                    <a:cubicBezTo>
                      <a:pt x="114" y="299"/>
                      <a:pt x="114" y="299"/>
                      <a:pt x="114" y="299"/>
                    </a:cubicBezTo>
                    <a:cubicBezTo>
                      <a:pt x="114" y="295"/>
                      <a:pt x="117" y="292"/>
                      <a:pt x="121" y="292"/>
                    </a:cubicBezTo>
                    <a:cubicBezTo>
                      <a:pt x="129" y="293"/>
                      <a:pt x="132" y="291"/>
                      <a:pt x="136" y="284"/>
                    </a:cubicBezTo>
                    <a:cubicBezTo>
                      <a:pt x="137" y="283"/>
                      <a:pt x="137" y="282"/>
                      <a:pt x="137" y="282"/>
                    </a:cubicBezTo>
                    <a:cubicBezTo>
                      <a:pt x="137" y="280"/>
                      <a:pt x="139" y="277"/>
                      <a:pt x="139" y="275"/>
                    </a:cubicBezTo>
                    <a:cubicBezTo>
                      <a:pt x="142" y="270"/>
                      <a:pt x="146" y="270"/>
                      <a:pt x="148" y="271"/>
                    </a:cubicBezTo>
                    <a:lnTo>
                      <a:pt x="149" y="275"/>
                    </a:lnTo>
                    <a:lnTo>
                      <a:pt x="149" y="271"/>
                    </a:lnTo>
                    <a:cubicBezTo>
                      <a:pt x="153" y="270"/>
                      <a:pt x="154" y="270"/>
                      <a:pt x="157" y="270"/>
                    </a:cubicBezTo>
                    <a:cubicBezTo>
                      <a:pt x="160" y="270"/>
                      <a:pt x="162" y="270"/>
                      <a:pt x="166" y="271"/>
                    </a:cubicBezTo>
                    <a:lnTo>
                      <a:pt x="170" y="271"/>
                    </a:lnTo>
                    <a:cubicBezTo>
                      <a:pt x="172" y="272"/>
                      <a:pt x="174" y="272"/>
                      <a:pt x="178" y="272"/>
                    </a:cubicBezTo>
                    <a:cubicBezTo>
                      <a:pt x="182" y="272"/>
                      <a:pt x="183" y="272"/>
                      <a:pt x="183" y="271"/>
                    </a:cubicBezTo>
                    <a:cubicBezTo>
                      <a:pt x="185" y="271"/>
                      <a:pt x="185" y="270"/>
                      <a:pt x="185" y="270"/>
                    </a:cubicBezTo>
                    <a:lnTo>
                      <a:pt x="183" y="264"/>
                    </a:lnTo>
                    <a:lnTo>
                      <a:pt x="189" y="264"/>
                    </a:lnTo>
                    <a:cubicBezTo>
                      <a:pt x="191" y="264"/>
                      <a:pt x="191" y="264"/>
                      <a:pt x="193" y="264"/>
                    </a:cubicBezTo>
                    <a:cubicBezTo>
                      <a:pt x="193" y="265"/>
                      <a:pt x="194" y="265"/>
                      <a:pt x="194" y="265"/>
                    </a:cubicBezTo>
                    <a:cubicBezTo>
                      <a:pt x="198" y="265"/>
                      <a:pt x="200" y="264"/>
                      <a:pt x="200" y="264"/>
                    </a:cubicBezTo>
                    <a:lnTo>
                      <a:pt x="198" y="256"/>
                    </a:lnTo>
                    <a:lnTo>
                      <a:pt x="206" y="258"/>
                    </a:lnTo>
                    <a:cubicBezTo>
                      <a:pt x="207" y="258"/>
                      <a:pt x="210" y="258"/>
                      <a:pt x="213" y="258"/>
                    </a:cubicBezTo>
                    <a:cubicBezTo>
                      <a:pt x="216" y="258"/>
                      <a:pt x="219" y="258"/>
                      <a:pt x="221" y="258"/>
                    </a:cubicBezTo>
                    <a:cubicBezTo>
                      <a:pt x="226" y="258"/>
                      <a:pt x="232" y="258"/>
                      <a:pt x="239" y="261"/>
                    </a:cubicBezTo>
                    <a:cubicBezTo>
                      <a:pt x="243" y="261"/>
                      <a:pt x="246" y="262"/>
                      <a:pt x="249" y="264"/>
                    </a:cubicBezTo>
                    <a:cubicBezTo>
                      <a:pt x="251" y="267"/>
                      <a:pt x="255" y="268"/>
                      <a:pt x="258" y="268"/>
                    </a:cubicBezTo>
                    <a:lnTo>
                      <a:pt x="259" y="268"/>
                    </a:lnTo>
                    <a:cubicBezTo>
                      <a:pt x="262" y="268"/>
                      <a:pt x="263" y="265"/>
                      <a:pt x="267" y="262"/>
                    </a:cubicBezTo>
                    <a:cubicBezTo>
                      <a:pt x="270" y="258"/>
                      <a:pt x="274" y="252"/>
                      <a:pt x="283" y="252"/>
                    </a:cubicBezTo>
                    <a:lnTo>
                      <a:pt x="288" y="254"/>
                    </a:lnTo>
                    <a:lnTo>
                      <a:pt x="287" y="259"/>
                    </a:lnTo>
                    <a:cubicBezTo>
                      <a:pt x="287" y="261"/>
                      <a:pt x="290" y="261"/>
                      <a:pt x="292" y="261"/>
                    </a:cubicBezTo>
                    <a:cubicBezTo>
                      <a:pt x="295" y="261"/>
                      <a:pt x="299" y="262"/>
                      <a:pt x="302" y="267"/>
                    </a:cubicBezTo>
                    <a:cubicBezTo>
                      <a:pt x="303" y="270"/>
                      <a:pt x="302" y="272"/>
                      <a:pt x="302" y="274"/>
                    </a:cubicBezTo>
                    <a:cubicBezTo>
                      <a:pt x="302" y="275"/>
                      <a:pt x="302" y="275"/>
                      <a:pt x="302" y="275"/>
                    </a:cubicBezTo>
                    <a:cubicBezTo>
                      <a:pt x="303" y="275"/>
                      <a:pt x="303" y="277"/>
                      <a:pt x="305" y="277"/>
                    </a:cubicBezTo>
                    <a:lnTo>
                      <a:pt x="309" y="277"/>
                    </a:lnTo>
                    <a:lnTo>
                      <a:pt x="309" y="287"/>
                    </a:lnTo>
                    <a:cubicBezTo>
                      <a:pt x="309" y="289"/>
                      <a:pt x="309" y="289"/>
                      <a:pt x="309" y="291"/>
                    </a:cubicBezTo>
                    <a:lnTo>
                      <a:pt x="309" y="292"/>
                    </a:lnTo>
                    <a:cubicBezTo>
                      <a:pt x="309" y="292"/>
                      <a:pt x="311" y="292"/>
                      <a:pt x="312" y="292"/>
                    </a:cubicBezTo>
                    <a:lnTo>
                      <a:pt x="318" y="293"/>
                    </a:lnTo>
                    <a:lnTo>
                      <a:pt x="316" y="299"/>
                    </a:lnTo>
                    <a:cubicBezTo>
                      <a:pt x="315" y="303"/>
                      <a:pt x="315" y="305"/>
                      <a:pt x="315" y="307"/>
                    </a:cubicBezTo>
                    <a:cubicBezTo>
                      <a:pt x="316" y="308"/>
                      <a:pt x="318" y="308"/>
                      <a:pt x="320" y="308"/>
                    </a:cubicBezTo>
                    <a:cubicBezTo>
                      <a:pt x="320" y="308"/>
                      <a:pt x="321" y="308"/>
                      <a:pt x="323" y="308"/>
                    </a:cubicBezTo>
                    <a:cubicBezTo>
                      <a:pt x="324" y="308"/>
                      <a:pt x="327" y="308"/>
                      <a:pt x="328" y="308"/>
                    </a:cubicBezTo>
                    <a:cubicBezTo>
                      <a:pt x="332" y="308"/>
                      <a:pt x="335" y="308"/>
                      <a:pt x="337" y="308"/>
                    </a:cubicBezTo>
                    <a:cubicBezTo>
                      <a:pt x="339" y="308"/>
                      <a:pt x="340" y="308"/>
                      <a:pt x="342" y="308"/>
                    </a:cubicBezTo>
                    <a:lnTo>
                      <a:pt x="348" y="310"/>
                    </a:lnTo>
                    <a:lnTo>
                      <a:pt x="346" y="316"/>
                    </a:lnTo>
                    <a:cubicBezTo>
                      <a:pt x="346" y="316"/>
                      <a:pt x="348" y="317"/>
                      <a:pt x="353" y="317"/>
                    </a:cubicBezTo>
                    <a:cubicBezTo>
                      <a:pt x="357" y="317"/>
                      <a:pt x="358" y="317"/>
                      <a:pt x="360" y="317"/>
                    </a:cubicBezTo>
                    <a:cubicBezTo>
                      <a:pt x="363" y="317"/>
                      <a:pt x="364" y="317"/>
                      <a:pt x="364" y="317"/>
                    </a:cubicBezTo>
                    <a:lnTo>
                      <a:pt x="372" y="317"/>
                    </a:lnTo>
                    <a:lnTo>
                      <a:pt x="369" y="323"/>
                    </a:lnTo>
                    <a:cubicBezTo>
                      <a:pt x="369" y="324"/>
                      <a:pt x="369" y="324"/>
                      <a:pt x="369" y="324"/>
                    </a:cubicBezTo>
                    <a:cubicBezTo>
                      <a:pt x="369" y="324"/>
                      <a:pt x="370" y="324"/>
                      <a:pt x="373" y="326"/>
                    </a:cubicBezTo>
                    <a:lnTo>
                      <a:pt x="377" y="326"/>
                    </a:lnTo>
                    <a:lnTo>
                      <a:pt x="376" y="332"/>
                    </a:lnTo>
                    <a:lnTo>
                      <a:pt x="376" y="333"/>
                    </a:lnTo>
                    <a:cubicBezTo>
                      <a:pt x="376" y="333"/>
                      <a:pt x="377" y="333"/>
                      <a:pt x="382" y="333"/>
                    </a:cubicBezTo>
                    <a:cubicBezTo>
                      <a:pt x="384" y="333"/>
                      <a:pt x="384" y="333"/>
                      <a:pt x="385" y="333"/>
                    </a:cubicBezTo>
                    <a:lnTo>
                      <a:pt x="386" y="333"/>
                    </a:lnTo>
                    <a:lnTo>
                      <a:pt x="392" y="333"/>
                    </a:lnTo>
                    <a:lnTo>
                      <a:pt x="392" y="339"/>
                    </a:lnTo>
                    <a:cubicBezTo>
                      <a:pt x="392" y="339"/>
                      <a:pt x="397" y="341"/>
                      <a:pt x="398" y="341"/>
                    </a:cubicBezTo>
                    <a:lnTo>
                      <a:pt x="400" y="341"/>
                    </a:lnTo>
                    <a:lnTo>
                      <a:pt x="402" y="342"/>
                    </a:lnTo>
                    <a:cubicBezTo>
                      <a:pt x="404" y="342"/>
                      <a:pt x="405" y="342"/>
                      <a:pt x="407" y="342"/>
                    </a:cubicBezTo>
                    <a:cubicBezTo>
                      <a:pt x="409" y="342"/>
                      <a:pt x="410" y="342"/>
                      <a:pt x="410" y="341"/>
                    </a:cubicBezTo>
                    <a:cubicBezTo>
                      <a:pt x="413" y="338"/>
                      <a:pt x="413" y="332"/>
                      <a:pt x="413" y="328"/>
                    </a:cubicBezTo>
                    <a:lnTo>
                      <a:pt x="413" y="317"/>
                    </a:lnTo>
                    <a:lnTo>
                      <a:pt x="419" y="320"/>
                    </a:lnTo>
                    <a:cubicBezTo>
                      <a:pt x="423" y="320"/>
                      <a:pt x="426" y="323"/>
                      <a:pt x="428" y="324"/>
                    </a:cubicBezTo>
                    <a:cubicBezTo>
                      <a:pt x="430" y="326"/>
                      <a:pt x="433" y="328"/>
                      <a:pt x="434" y="328"/>
                    </a:cubicBezTo>
                    <a:lnTo>
                      <a:pt x="440" y="328"/>
                    </a:lnTo>
                    <a:lnTo>
                      <a:pt x="438" y="333"/>
                    </a:lnTo>
                    <a:cubicBezTo>
                      <a:pt x="438" y="335"/>
                      <a:pt x="438" y="335"/>
                      <a:pt x="438" y="335"/>
                    </a:cubicBezTo>
                    <a:cubicBezTo>
                      <a:pt x="438" y="335"/>
                      <a:pt x="442" y="336"/>
                      <a:pt x="444" y="336"/>
                    </a:cubicBezTo>
                    <a:cubicBezTo>
                      <a:pt x="446" y="336"/>
                      <a:pt x="446" y="336"/>
                      <a:pt x="447" y="336"/>
                    </a:cubicBezTo>
                    <a:cubicBezTo>
                      <a:pt x="449" y="336"/>
                      <a:pt x="450" y="336"/>
                      <a:pt x="451" y="336"/>
                    </a:cubicBezTo>
                    <a:cubicBezTo>
                      <a:pt x="454" y="336"/>
                      <a:pt x="461" y="336"/>
                      <a:pt x="461" y="341"/>
                    </a:cubicBezTo>
                    <a:cubicBezTo>
                      <a:pt x="462" y="341"/>
                      <a:pt x="462" y="342"/>
                      <a:pt x="462" y="342"/>
                    </a:cubicBezTo>
                    <a:cubicBezTo>
                      <a:pt x="463" y="344"/>
                      <a:pt x="466" y="344"/>
                      <a:pt x="470" y="344"/>
                    </a:cubicBezTo>
                    <a:cubicBezTo>
                      <a:pt x="470" y="344"/>
                      <a:pt x="474" y="344"/>
                      <a:pt x="474" y="342"/>
                    </a:cubicBezTo>
                    <a:lnTo>
                      <a:pt x="474" y="336"/>
                    </a:lnTo>
                    <a:lnTo>
                      <a:pt x="479" y="338"/>
                    </a:lnTo>
                    <a:cubicBezTo>
                      <a:pt x="481" y="338"/>
                      <a:pt x="483" y="338"/>
                      <a:pt x="483" y="338"/>
                    </a:cubicBezTo>
                    <a:cubicBezTo>
                      <a:pt x="486" y="338"/>
                      <a:pt x="487" y="338"/>
                      <a:pt x="489" y="333"/>
                    </a:cubicBezTo>
                    <a:lnTo>
                      <a:pt x="489" y="332"/>
                    </a:lnTo>
                    <a:cubicBezTo>
                      <a:pt x="490" y="331"/>
                      <a:pt x="490" y="328"/>
                      <a:pt x="490" y="324"/>
                    </a:cubicBezTo>
                    <a:cubicBezTo>
                      <a:pt x="490" y="324"/>
                      <a:pt x="489" y="324"/>
                      <a:pt x="487" y="324"/>
                    </a:cubicBezTo>
                    <a:lnTo>
                      <a:pt x="483" y="324"/>
                    </a:lnTo>
                    <a:lnTo>
                      <a:pt x="483" y="319"/>
                    </a:lnTo>
                    <a:cubicBezTo>
                      <a:pt x="483" y="319"/>
                      <a:pt x="483" y="317"/>
                      <a:pt x="483" y="316"/>
                    </a:cubicBezTo>
                    <a:cubicBezTo>
                      <a:pt x="483" y="314"/>
                      <a:pt x="484" y="311"/>
                      <a:pt x="483" y="310"/>
                    </a:cubicBezTo>
                    <a:lnTo>
                      <a:pt x="481" y="310"/>
                    </a:lnTo>
                    <a:cubicBezTo>
                      <a:pt x="475" y="308"/>
                      <a:pt x="475" y="304"/>
                      <a:pt x="475" y="300"/>
                    </a:cubicBezTo>
                    <a:lnTo>
                      <a:pt x="475" y="299"/>
                    </a:lnTo>
                    <a:lnTo>
                      <a:pt x="475" y="291"/>
                    </a:lnTo>
                    <a:cubicBezTo>
                      <a:pt x="477" y="289"/>
                      <a:pt x="477" y="289"/>
                      <a:pt x="477" y="287"/>
                    </a:cubicBezTo>
                    <a:lnTo>
                      <a:pt x="477" y="286"/>
                    </a:lnTo>
                    <a:cubicBezTo>
                      <a:pt x="475" y="286"/>
                      <a:pt x="474" y="286"/>
                      <a:pt x="474" y="286"/>
                    </a:cubicBezTo>
                    <a:lnTo>
                      <a:pt x="468" y="284"/>
                    </a:lnTo>
                    <a:lnTo>
                      <a:pt x="470" y="279"/>
                    </a:lnTo>
                    <a:cubicBezTo>
                      <a:pt x="470" y="279"/>
                      <a:pt x="468" y="277"/>
                      <a:pt x="466" y="277"/>
                    </a:cubicBezTo>
                    <a:lnTo>
                      <a:pt x="465" y="277"/>
                    </a:lnTo>
                    <a:cubicBezTo>
                      <a:pt x="465" y="277"/>
                      <a:pt x="463" y="279"/>
                      <a:pt x="463" y="280"/>
                    </a:cubicBezTo>
                    <a:lnTo>
                      <a:pt x="463" y="284"/>
                    </a:lnTo>
                    <a:lnTo>
                      <a:pt x="459" y="284"/>
                    </a:lnTo>
                    <a:cubicBezTo>
                      <a:pt x="458" y="284"/>
                      <a:pt x="456" y="284"/>
                      <a:pt x="454" y="284"/>
                    </a:cubicBezTo>
                    <a:cubicBezTo>
                      <a:pt x="450" y="284"/>
                      <a:pt x="447" y="283"/>
                      <a:pt x="442" y="280"/>
                    </a:cubicBezTo>
                    <a:cubicBezTo>
                      <a:pt x="440" y="277"/>
                      <a:pt x="438" y="277"/>
                      <a:pt x="435" y="275"/>
                    </a:cubicBezTo>
                    <a:lnTo>
                      <a:pt x="429" y="275"/>
                    </a:lnTo>
                    <a:lnTo>
                      <a:pt x="430" y="270"/>
                    </a:lnTo>
                    <a:cubicBezTo>
                      <a:pt x="429" y="268"/>
                      <a:pt x="428" y="268"/>
                      <a:pt x="426" y="268"/>
                    </a:cubicBezTo>
                    <a:lnTo>
                      <a:pt x="425" y="268"/>
                    </a:lnTo>
                    <a:cubicBezTo>
                      <a:pt x="416" y="267"/>
                      <a:pt x="416" y="258"/>
                      <a:pt x="416" y="255"/>
                    </a:cubicBezTo>
                    <a:lnTo>
                      <a:pt x="416" y="254"/>
                    </a:lnTo>
                    <a:lnTo>
                      <a:pt x="414" y="252"/>
                    </a:lnTo>
                    <a:cubicBezTo>
                      <a:pt x="410" y="252"/>
                      <a:pt x="409" y="249"/>
                      <a:pt x="407" y="246"/>
                    </a:cubicBezTo>
                    <a:lnTo>
                      <a:pt x="407" y="244"/>
                    </a:lnTo>
                    <a:cubicBezTo>
                      <a:pt x="402" y="239"/>
                      <a:pt x="401" y="231"/>
                      <a:pt x="401" y="223"/>
                    </a:cubicBezTo>
                    <a:lnTo>
                      <a:pt x="402" y="218"/>
                    </a:lnTo>
                    <a:lnTo>
                      <a:pt x="409" y="219"/>
                    </a:lnTo>
                    <a:lnTo>
                      <a:pt x="409" y="218"/>
                    </a:lnTo>
                    <a:lnTo>
                      <a:pt x="410" y="218"/>
                    </a:lnTo>
                    <a:cubicBezTo>
                      <a:pt x="410" y="214"/>
                      <a:pt x="413" y="212"/>
                      <a:pt x="417" y="212"/>
                    </a:cubicBezTo>
                    <a:lnTo>
                      <a:pt x="434" y="212"/>
                    </a:lnTo>
                    <a:cubicBezTo>
                      <a:pt x="433" y="210"/>
                      <a:pt x="430" y="207"/>
                      <a:pt x="430" y="206"/>
                    </a:cubicBezTo>
                    <a:cubicBezTo>
                      <a:pt x="429" y="205"/>
                      <a:pt x="429" y="205"/>
                      <a:pt x="429" y="203"/>
                    </a:cubicBezTo>
                    <a:cubicBezTo>
                      <a:pt x="426" y="198"/>
                      <a:pt x="423" y="196"/>
                      <a:pt x="419" y="193"/>
                    </a:cubicBezTo>
                    <a:cubicBezTo>
                      <a:pt x="417" y="193"/>
                      <a:pt x="416" y="191"/>
                      <a:pt x="414" y="191"/>
                    </a:cubicBezTo>
                    <a:cubicBezTo>
                      <a:pt x="410" y="190"/>
                      <a:pt x="410" y="185"/>
                      <a:pt x="412" y="184"/>
                    </a:cubicBezTo>
                    <a:cubicBezTo>
                      <a:pt x="410" y="184"/>
                      <a:pt x="410" y="184"/>
                      <a:pt x="410" y="184"/>
                    </a:cubicBezTo>
                    <a:cubicBezTo>
                      <a:pt x="409" y="182"/>
                      <a:pt x="405" y="182"/>
                      <a:pt x="404" y="181"/>
                    </a:cubicBezTo>
                    <a:lnTo>
                      <a:pt x="400" y="178"/>
                    </a:lnTo>
                    <a:cubicBezTo>
                      <a:pt x="397" y="175"/>
                      <a:pt x="394" y="173"/>
                      <a:pt x="391" y="170"/>
                    </a:cubicBezTo>
                    <a:cubicBezTo>
                      <a:pt x="386" y="168"/>
                      <a:pt x="381" y="165"/>
                      <a:pt x="376" y="165"/>
                    </a:cubicBezTo>
                    <a:cubicBezTo>
                      <a:pt x="374" y="165"/>
                      <a:pt x="373" y="165"/>
                      <a:pt x="372" y="166"/>
                    </a:cubicBezTo>
                    <a:cubicBezTo>
                      <a:pt x="370" y="166"/>
                      <a:pt x="369" y="168"/>
                      <a:pt x="369" y="169"/>
                    </a:cubicBezTo>
                    <a:cubicBezTo>
                      <a:pt x="367" y="170"/>
                      <a:pt x="367" y="172"/>
                      <a:pt x="367" y="173"/>
                    </a:cubicBezTo>
                    <a:cubicBezTo>
                      <a:pt x="367" y="175"/>
                      <a:pt x="367" y="175"/>
                      <a:pt x="367" y="175"/>
                    </a:cubicBezTo>
                    <a:cubicBezTo>
                      <a:pt x="369" y="178"/>
                      <a:pt x="372" y="181"/>
                      <a:pt x="373" y="184"/>
                    </a:cubicBezTo>
                    <a:lnTo>
                      <a:pt x="374" y="185"/>
                    </a:lnTo>
                    <a:cubicBezTo>
                      <a:pt x="381" y="196"/>
                      <a:pt x="388" y="206"/>
                      <a:pt x="388" y="219"/>
                    </a:cubicBezTo>
                    <a:cubicBezTo>
                      <a:pt x="389" y="227"/>
                      <a:pt x="386" y="233"/>
                      <a:pt x="382" y="239"/>
                    </a:cubicBezTo>
                    <a:cubicBezTo>
                      <a:pt x="381" y="239"/>
                      <a:pt x="381" y="240"/>
                      <a:pt x="381" y="240"/>
                    </a:cubicBezTo>
                    <a:cubicBezTo>
                      <a:pt x="381" y="242"/>
                      <a:pt x="381" y="244"/>
                      <a:pt x="379" y="246"/>
                    </a:cubicBezTo>
                    <a:cubicBezTo>
                      <a:pt x="376" y="249"/>
                      <a:pt x="372" y="250"/>
                      <a:pt x="370" y="250"/>
                    </a:cubicBezTo>
                    <a:cubicBezTo>
                      <a:pt x="369" y="250"/>
                      <a:pt x="369" y="250"/>
                      <a:pt x="369" y="250"/>
                    </a:cubicBezTo>
                    <a:cubicBezTo>
                      <a:pt x="364" y="250"/>
                      <a:pt x="363" y="247"/>
                      <a:pt x="361" y="246"/>
                    </a:cubicBezTo>
                    <a:lnTo>
                      <a:pt x="361" y="244"/>
                    </a:lnTo>
                    <a:cubicBezTo>
                      <a:pt x="361" y="244"/>
                      <a:pt x="361" y="243"/>
                      <a:pt x="360" y="242"/>
                    </a:cubicBezTo>
                    <a:cubicBezTo>
                      <a:pt x="358" y="240"/>
                      <a:pt x="358" y="239"/>
                      <a:pt x="357" y="237"/>
                    </a:cubicBezTo>
                    <a:cubicBezTo>
                      <a:pt x="356" y="235"/>
                      <a:pt x="353" y="235"/>
                      <a:pt x="351" y="234"/>
                    </a:cubicBezTo>
                    <a:lnTo>
                      <a:pt x="348" y="234"/>
                    </a:lnTo>
                    <a:lnTo>
                      <a:pt x="348" y="231"/>
                    </a:lnTo>
                    <a:cubicBezTo>
                      <a:pt x="348" y="230"/>
                      <a:pt x="346" y="228"/>
                      <a:pt x="345" y="227"/>
                    </a:cubicBezTo>
                    <a:cubicBezTo>
                      <a:pt x="344" y="223"/>
                      <a:pt x="342" y="221"/>
                      <a:pt x="340" y="218"/>
                    </a:cubicBezTo>
                    <a:cubicBezTo>
                      <a:pt x="340" y="216"/>
                      <a:pt x="340" y="214"/>
                      <a:pt x="340" y="214"/>
                    </a:cubicBezTo>
                    <a:cubicBezTo>
                      <a:pt x="340" y="212"/>
                      <a:pt x="340" y="212"/>
                      <a:pt x="340" y="212"/>
                    </a:cubicBezTo>
                    <a:cubicBezTo>
                      <a:pt x="340" y="212"/>
                      <a:pt x="339" y="210"/>
                      <a:pt x="336" y="210"/>
                    </a:cubicBezTo>
                    <a:cubicBezTo>
                      <a:pt x="335" y="210"/>
                      <a:pt x="335" y="210"/>
                      <a:pt x="333" y="210"/>
                    </a:cubicBezTo>
                    <a:cubicBezTo>
                      <a:pt x="332" y="210"/>
                      <a:pt x="332" y="210"/>
                      <a:pt x="330" y="210"/>
                    </a:cubicBezTo>
                    <a:lnTo>
                      <a:pt x="324" y="210"/>
                    </a:lnTo>
                    <a:lnTo>
                      <a:pt x="325" y="205"/>
                    </a:lnTo>
                    <a:cubicBezTo>
                      <a:pt x="325" y="203"/>
                      <a:pt x="325" y="203"/>
                      <a:pt x="325" y="203"/>
                    </a:cubicBezTo>
                    <a:cubicBezTo>
                      <a:pt x="325" y="203"/>
                      <a:pt x="324" y="203"/>
                      <a:pt x="320" y="203"/>
                    </a:cubicBezTo>
                    <a:cubicBezTo>
                      <a:pt x="320" y="203"/>
                      <a:pt x="318" y="203"/>
                      <a:pt x="316" y="203"/>
                    </a:cubicBezTo>
                    <a:lnTo>
                      <a:pt x="315" y="203"/>
                    </a:lnTo>
                    <a:cubicBezTo>
                      <a:pt x="318" y="207"/>
                      <a:pt x="323" y="210"/>
                      <a:pt x="327" y="214"/>
                    </a:cubicBezTo>
                    <a:cubicBezTo>
                      <a:pt x="327" y="215"/>
                      <a:pt x="328" y="215"/>
                      <a:pt x="328" y="215"/>
                    </a:cubicBezTo>
                    <a:cubicBezTo>
                      <a:pt x="330" y="215"/>
                      <a:pt x="335" y="218"/>
                      <a:pt x="335" y="222"/>
                    </a:cubicBezTo>
                    <a:lnTo>
                      <a:pt x="333" y="252"/>
                    </a:lnTo>
                    <a:lnTo>
                      <a:pt x="333" y="254"/>
                    </a:lnTo>
                    <a:cubicBezTo>
                      <a:pt x="333" y="256"/>
                      <a:pt x="330" y="259"/>
                      <a:pt x="328" y="261"/>
                    </a:cubicBezTo>
                    <a:cubicBezTo>
                      <a:pt x="327" y="262"/>
                      <a:pt x="327" y="262"/>
                      <a:pt x="327" y="264"/>
                    </a:cubicBezTo>
                    <a:cubicBezTo>
                      <a:pt x="325" y="265"/>
                      <a:pt x="325" y="265"/>
                      <a:pt x="325" y="267"/>
                    </a:cubicBezTo>
                    <a:lnTo>
                      <a:pt x="325" y="272"/>
                    </a:lnTo>
                    <a:lnTo>
                      <a:pt x="307" y="271"/>
                    </a:lnTo>
                    <a:lnTo>
                      <a:pt x="308" y="265"/>
                    </a:lnTo>
                    <a:lnTo>
                      <a:pt x="308" y="264"/>
                    </a:lnTo>
                    <a:cubicBezTo>
                      <a:pt x="308" y="264"/>
                      <a:pt x="307" y="264"/>
                      <a:pt x="305" y="264"/>
                    </a:cubicBezTo>
                    <a:lnTo>
                      <a:pt x="300" y="262"/>
                    </a:lnTo>
                    <a:lnTo>
                      <a:pt x="300" y="237"/>
                    </a:lnTo>
                    <a:cubicBezTo>
                      <a:pt x="300" y="235"/>
                      <a:pt x="299" y="231"/>
                      <a:pt x="296" y="228"/>
                    </a:cubicBezTo>
                    <a:cubicBezTo>
                      <a:pt x="293" y="226"/>
                      <a:pt x="290" y="223"/>
                      <a:pt x="286" y="223"/>
                    </a:cubicBezTo>
                    <a:lnTo>
                      <a:pt x="277" y="223"/>
                    </a:lnTo>
                    <a:lnTo>
                      <a:pt x="278" y="218"/>
                    </a:lnTo>
                    <a:lnTo>
                      <a:pt x="278" y="216"/>
                    </a:lnTo>
                    <a:cubicBezTo>
                      <a:pt x="278" y="216"/>
                      <a:pt x="274" y="216"/>
                      <a:pt x="272" y="216"/>
                    </a:cubicBezTo>
                    <a:lnTo>
                      <a:pt x="271" y="216"/>
                    </a:lnTo>
                    <a:cubicBezTo>
                      <a:pt x="267" y="216"/>
                      <a:pt x="265" y="214"/>
                      <a:pt x="263" y="210"/>
                    </a:cubicBezTo>
                    <a:cubicBezTo>
                      <a:pt x="262" y="209"/>
                      <a:pt x="262" y="209"/>
                      <a:pt x="262" y="207"/>
                    </a:cubicBezTo>
                    <a:cubicBezTo>
                      <a:pt x="260" y="205"/>
                      <a:pt x="259" y="203"/>
                      <a:pt x="258" y="202"/>
                    </a:cubicBezTo>
                    <a:cubicBezTo>
                      <a:pt x="255" y="200"/>
                      <a:pt x="253" y="200"/>
                      <a:pt x="250" y="200"/>
                    </a:cubicBezTo>
                    <a:cubicBezTo>
                      <a:pt x="249" y="200"/>
                      <a:pt x="249" y="200"/>
                      <a:pt x="249" y="200"/>
                    </a:cubicBezTo>
                    <a:lnTo>
                      <a:pt x="247" y="200"/>
                    </a:lnTo>
                    <a:cubicBezTo>
                      <a:pt x="244" y="200"/>
                      <a:pt x="243" y="198"/>
                      <a:pt x="242" y="194"/>
                    </a:cubicBezTo>
                    <a:cubicBezTo>
                      <a:pt x="239" y="193"/>
                      <a:pt x="237" y="191"/>
                      <a:pt x="234" y="191"/>
                    </a:cubicBezTo>
                    <a:lnTo>
                      <a:pt x="232" y="191"/>
                    </a:lnTo>
                    <a:cubicBezTo>
                      <a:pt x="231" y="191"/>
                      <a:pt x="228" y="193"/>
                      <a:pt x="228" y="194"/>
                    </a:cubicBezTo>
                    <a:cubicBezTo>
                      <a:pt x="226" y="198"/>
                      <a:pt x="223" y="198"/>
                      <a:pt x="222" y="198"/>
                    </a:cubicBezTo>
                    <a:cubicBezTo>
                      <a:pt x="221" y="198"/>
                      <a:pt x="221" y="198"/>
                      <a:pt x="221" y="198"/>
                    </a:cubicBezTo>
                    <a:cubicBezTo>
                      <a:pt x="219" y="198"/>
                      <a:pt x="219" y="198"/>
                      <a:pt x="219" y="198"/>
                    </a:cubicBezTo>
                    <a:lnTo>
                      <a:pt x="200" y="198"/>
                    </a:lnTo>
                    <a:lnTo>
                      <a:pt x="198" y="197"/>
                    </a:lnTo>
                    <a:cubicBezTo>
                      <a:pt x="197" y="198"/>
                      <a:pt x="197" y="200"/>
                      <a:pt x="197" y="203"/>
                    </a:cubicBezTo>
                    <a:cubicBezTo>
                      <a:pt x="197" y="212"/>
                      <a:pt x="193" y="218"/>
                      <a:pt x="185" y="221"/>
                    </a:cubicBezTo>
                    <a:lnTo>
                      <a:pt x="179" y="222"/>
                    </a:lnTo>
                    <a:lnTo>
                      <a:pt x="179" y="216"/>
                    </a:lnTo>
                    <a:cubicBezTo>
                      <a:pt x="178" y="198"/>
                      <a:pt x="170" y="182"/>
                      <a:pt x="157" y="166"/>
                    </a:cubicBezTo>
                    <a:cubicBezTo>
                      <a:pt x="153" y="163"/>
                      <a:pt x="149" y="160"/>
                      <a:pt x="146" y="156"/>
                    </a:cubicBezTo>
                    <a:cubicBezTo>
                      <a:pt x="137" y="147"/>
                      <a:pt x="127" y="137"/>
                      <a:pt x="121" y="123"/>
                    </a:cubicBezTo>
                    <a:lnTo>
                      <a:pt x="118" y="119"/>
                    </a:lnTo>
                    <a:lnTo>
                      <a:pt x="124" y="116"/>
                    </a:lnTo>
                    <a:cubicBezTo>
                      <a:pt x="127" y="114"/>
                      <a:pt x="132" y="113"/>
                      <a:pt x="133" y="109"/>
                    </a:cubicBezTo>
                    <a:cubicBezTo>
                      <a:pt x="134" y="109"/>
                      <a:pt x="136" y="107"/>
                      <a:pt x="136" y="105"/>
                    </a:cubicBezTo>
                    <a:cubicBezTo>
                      <a:pt x="137" y="104"/>
                      <a:pt x="137" y="102"/>
                      <a:pt x="139" y="101"/>
                    </a:cubicBezTo>
                    <a:cubicBezTo>
                      <a:pt x="141" y="98"/>
                      <a:pt x="144" y="93"/>
                      <a:pt x="146" y="91"/>
                    </a:cubicBezTo>
                    <a:cubicBezTo>
                      <a:pt x="153" y="86"/>
                      <a:pt x="157" y="86"/>
                      <a:pt x="161" y="86"/>
                    </a:cubicBezTo>
                    <a:lnTo>
                      <a:pt x="162" y="86"/>
                    </a:lnTo>
                    <a:cubicBezTo>
                      <a:pt x="164" y="86"/>
                      <a:pt x="166" y="86"/>
                      <a:pt x="167" y="84"/>
                    </a:cubicBezTo>
                    <a:cubicBezTo>
                      <a:pt x="169" y="83"/>
                      <a:pt x="170" y="79"/>
                      <a:pt x="176" y="79"/>
                    </a:cubicBezTo>
                    <a:lnTo>
                      <a:pt x="183" y="79"/>
                    </a:lnTo>
                    <a:cubicBezTo>
                      <a:pt x="183" y="80"/>
                      <a:pt x="185" y="80"/>
                      <a:pt x="186" y="80"/>
                    </a:cubicBezTo>
                    <a:cubicBezTo>
                      <a:pt x="188" y="80"/>
                      <a:pt x="188" y="80"/>
                      <a:pt x="189" y="80"/>
                    </a:cubicBezTo>
                    <a:cubicBezTo>
                      <a:pt x="191" y="80"/>
                      <a:pt x="191" y="80"/>
                      <a:pt x="191" y="80"/>
                    </a:cubicBezTo>
                    <a:cubicBezTo>
                      <a:pt x="191" y="80"/>
                      <a:pt x="191" y="79"/>
                      <a:pt x="191" y="77"/>
                    </a:cubicBezTo>
                    <a:cubicBezTo>
                      <a:pt x="193" y="76"/>
                      <a:pt x="194" y="71"/>
                      <a:pt x="200" y="72"/>
                    </a:cubicBezTo>
                    <a:lnTo>
                      <a:pt x="201" y="72"/>
                    </a:lnTo>
                    <a:cubicBezTo>
                      <a:pt x="203" y="72"/>
                      <a:pt x="203" y="72"/>
                      <a:pt x="203" y="72"/>
                    </a:cubicBezTo>
                    <a:lnTo>
                      <a:pt x="223" y="72"/>
                    </a:lnTo>
                    <a:lnTo>
                      <a:pt x="225" y="77"/>
                    </a:lnTo>
                    <a:cubicBezTo>
                      <a:pt x="226" y="76"/>
                      <a:pt x="228" y="76"/>
                      <a:pt x="230" y="74"/>
                    </a:cubicBezTo>
                    <a:lnTo>
                      <a:pt x="231" y="74"/>
                    </a:lnTo>
                    <a:lnTo>
                      <a:pt x="231" y="72"/>
                    </a:lnTo>
                    <a:cubicBezTo>
                      <a:pt x="231" y="71"/>
                      <a:pt x="230" y="70"/>
                      <a:pt x="228" y="68"/>
                    </a:cubicBezTo>
                    <a:cubicBezTo>
                      <a:pt x="223" y="67"/>
                      <a:pt x="222" y="63"/>
                      <a:pt x="221" y="61"/>
                    </a:cubicBezTo>
                    <a:cubicBezTo>
                      <a:pt x="221" y="59"/>
                      <a:pt x="221" y="58"/>
                      <a:pt x="219" y="58"/>
                    </a:cubicBezTo>
                    <a:cubicBezTo>
                      <a:pt x="218" y="55"/>
                      <a:pt x="216" y="53"/>
                      <a:pt x="213" y="52"/>
                    </a:cubicBezTo>
                    <a:cubicBezTo>
                      <a:pt x="207" y="51"/>
                      <a:pt x="209" y="43"/>
                      <a:pt x="209" y="40"/>
                    </a:cubicBezTo>
                    <a:lnTo>
                      <a:pt x="209" y="39"/>
                    </a:lnTo>
                    <a:lnTo>
                      <a:pt x="209" y="25"/>
                    </a:lnTo>
                    <a:lnTo>
                      <a:pt x="214" y="27"/>
                    </a:lnTo>
                    <a:cubicBezTo>
                      <a:pt x="216" y="27"/>
                      <a:pt x="216" y="27"/>
                      <a:pt x="216" y="27"/>
                    </a:cubicBezTo>
                    <a:cubicBezTo>
                      <a:pt x="216" y="27"/>
                      <a:pt x="216" y="25"/>
                      <a:pt x="218" y="24"/>
                    </a:cubicBezTo>
                    <a:cubicBezTo>
                      <a:pt x="216" y="23"/>
                      <a:pt x="218" y="23"/>
                      <a:pt x="218" y="21"/>
                    </a:cubicBezTo>
                    <a:cubicBezTo>
                      <a:pt x="218" y="19"/>
                      <a:pt x="218" y="15"/>
                      <a:pt x="218" y="14"/>
                    </a:cubicBezTo>
                    <a:cubicBezTo>
                      <a:pt x="216" y="14"/>
                      <a:pt x="216" y="14"/>
                      <a:pt x="214" y="14"/>
                    </a:cubicBezTo>
                    <a:cubicBezTo>
                      <a:pt x="213" y="14"/>
                      <a:pt x="211" y="12"/>
                      <a:pt x="210" y="12"/>
                    </a:cubicBezTo>
                    <a:cubicBezTo>
                      <a:pt x="209" y="9"/>
                      <a:pt x="210" y="6"/>
                      <a:pt x="210" y="5"/>
                    </a:cubicBezTo>
                    <a:cubicBezTo>
                      <a:pt x="210" y="3"/>
                      <a:pt x="210" y="3"/>
                      <a:pt x="210" y="2"/>
                    </a:cubicBezTo>
                    <a:lnTo>
                      <a:pt x="210" y="0"/>
                    </a:lnTo>
                    <a:cubicBezTo>
                      <a:pt x="409" y="100"/>
                      <a:pt x="563" y="274"/>
                      <a:pt x="637" y="484"/>
                    </a:cubicBezTo>
                    <a:cubicBezTo>
                      <a:pt x="637" y="494"/>
                      <a:pt x="637" y="502"/>
                      <a:pt x="638" y="514"/>
                    </a:cubicBezTo>
                    <a:cubicBezTo>
                      <a:pt x="641" y="538"/>
                      <a:pt x="647" y="561"/>
                      <a:pt x="652" y="577"/>
                    </a:cubicBezTo>
                    <a:lnTo>
                      <a:pt x="654" y="589"/>
                    </a:lnTo>
                    <a:lnTo>
                      <a:pt x="644" y="584"/>
                    </a:lnTo>
                    <a:cubicBezTo>
                      <a:pt x="640" y="581"/>
                      <a:pt x="633" y="577"/>
                      <a:pt x="631" y="573"/>
                    </a:cubicBezTo>
                    <a:cubicBezTo>
                      <a:pt x="628" y="569"/>
                      <a:pt x="626" y="566"/>
                      <a:pt x="628" y="561"/>
                    </a:cubicBezTo>
                    <a:lnTo>
                      <a:pt x="626" y="561"/>
                    </a:lnTo>
                    <a:cubicBezTo>
                      <a:pt x="620" y="560"/>
                      <a:pt x="620" y="557"/>
                      <a:pt x="620" y="554"/>
                    </a:cubicBezTo>
                    <a:lnTo>
                      <a:pt x="620" y="542"/>
                    </a:lnTo>
                    <a:cubicBezTo>
                      <a:pt x="620" y="540"/>
                      <a:pt x="620" y="539"/>
                      <a:pt x="620" y="538"/>
                    </a:cubicBezTo>
                    <a:lnTo>
                      <a:pt x="619" y="538"/>
                    </a:lnTo>
                    <a:cubicBezTo>
                      <a:pt x="612" y="536"/>
                      <a:pt x="613" y="529"/>
                      <a:pt x="613" y="526"/>
                    </a:cubicBezTo>
                    <a:lnTo>
                      <a:pt x="613" y="523"/>
                    </a:lnTo>
                    <a:cubicBezTo>
                      <a:pt x="612" y="522"/>
                      <a:pt x="607" y="522"/>
                      <a:pt x="605" y="517"/>
                    </a:cubicBezTo>
                    <a:cubicBezTo>
                      <a:pt x="605" y="515"/>
                      <a:pt x="604" y="514"/>
                      <a:pt x="604" y="512"/>
                    </a:cubicBezTo>
                    <a:cubicBezTo>
                      <a:pt x="601" y="511"/>
                      <a:pt x="600" y="508"/>
                      <a:pt x="600" y="505"/>
                    </a:cubicBezTo>
                    <a:cubicBezTo>
                      <a:pt x="598" y="502"/>
                      <a:pt x="598" y="501"/>
                      <a:pt x="600" y="499"/>
                    </a:cubicBezTo>
                    <a:lnTo>
                      <a:pt x="598" y="498"/>
                    </a:lnTo>
                    <a:lnTo>
                      <a:pt x="597" y="498"/>
                    </a:lnTo>
                    <a:cubicBezTo>
                      <a:pt x="593" y="498"/>
                      <a:pt x="591" y="495"/>
                      <a:pt x="592" y="490"/>
                    </a:cubicBezTo>
                    <a:lnTo>
                      <a:pt x="592" y="487"/>
                    </a:lnTo>
                    <a:cubicBezTo>
                      <a:pt x="592" y="486"/>
                      <a:pt x="592" y="483"/>
                      <a:pt x="592" y="483"/>
                    </a:cubicBezTo>
                    <a:cubicBezTo>
                      <a:pt x="591" y="483"/>
                      <a:pt x="591" y="483"/>
                      <a:pt x="589" y="483"/>
                    </a:cubicBezTo>
                    <a:cubicBezTo>
                      <a:pt x="583" y="482"/>
                      <a:pt x="585" y="474"/>
                      <a:pt x="585" y="471"/>
                    </a:cubicBezTo>
                    <a:cubicBezTo>
                      <a:pt x="585" y="470"/>
                      <a:pt x="585" y="468"/>
                      <a:pt x="585" y="467"/>
                    </a:cubicBezTo>
                    <a:cubicBezTo>
                      <a:pt x="579" y="467"/>
                      <a:pt x="577" y="462"/>
                      <a:pt x="577" y="459"/>
                    </a:cubicBezTo>
                    <a:cubicBezTo>
                      <a:pt x="577" y="456"/>
                      <a:pt x="577" y="455"/>
                      <a:pt x="576" y="452"/>
                    </a:cubicBezTo>
                    <a:cubicBezTo>
                      <a:pt x="575" y="447"/>
                      <a:pt x="572" y="446"/>
                      <a:pt x="570" y="445"/>
                    </a:cubicBezTo>
                    <a:cubicBezTo>
                      <a:pt x="568" y="443"/>
                      <a:pt x="567" y="443"/>
                      <a:pt x="567" y="443"/>
                    </a:cubicBezTo>
                    <a:cubicBezTo>
                      <a:pt x="564" y="443"/>
                      <a:pt x="556" y="442"/>
                      <a:pt x="555" y="434"/>
                    </a:cubicBezTo>
                    <a:cubicBezTo>
                      <a:pt x="555" y="433"/>
                      <a:pt x="555" y="431"/>
                      <a:pt x="555" y="430"/>
                    </a:cubicBezTo>
                    <a:lnTo>
                      <a:pt x="555" y="428"/>
                    </a:lnTo>
                    <a:cubicBezTo>
                      <a:pt x="554" y="426"/>
                      <a:pt x="554" y="426"/>
                      <a:pt x="552" y="426"/>
                    </a:cubicBezTo>
                    <a:lnTo>
                      <a:pt x="548" y="426"/>
                    </a:lnTo>
                    <a:lnTo>
                      <a:pt x="548" y="414"/>
                    </a:lnTo>
                    <a:cubicBezTo>
                      <a:pt x="548" y="410"/>
                      <a:pt x="548" y="407"/>
                      <a:pt x="549" y="405"/>
                    </a:cubicBezTo>
                    <a:cubicBezTo>
                      <a:pt x="548" y="405"/>
                      <a:pt x="548" y="405"/>
                      <a:pt x="544" y="403"/>
                    </a:cubicBezTo>
                    <a:lnTo>
                      <a:pt x="540" y="403"/>
                    </a:lnTo>
                    <a:lnTo>
                      <a:pt x="542" y="397"/>
                    </a:lnTo>
                    <a:cubicBezTo>
                      <a:pt x="542" y="397"/>
                      <a:pt x="540" y="396"/>
                      <a:pt x="537" y="396"/>
                    </a:cubicBezTo>
                    <a:lnTo>
                      <a:pt x="535" y="396"/>
                    </a:lnTo>
                    <a:lnTo>
                      <a:pt x="535" y="393"/>
                    </a:lnTo>
                    <a:cubicBezTo>
                      <a:pt x="533" y="388"/>
                      <a:pt x="531" y="385"/>
                      <a:pt x="528" y="384"/>
                    </a:cubicBezTo>
                    <a:lnTo>
                      <a:pt x="528" y="388"/>
                    </a:lnTo>
                    <a:lnTo>
                      <a:pt x="518" y="387"/>
                    </a:lnTo>
                    <a:cubicBezTo>
                      <a:pt x="524" y="397"/>
                      <a:pt x="530" y="406"/>
                      <a:pt x="535" y="413"/>
                    </a:cubicBezTo>
                    <a:lnTo>
                      <a:pt x="539" y="421"/>
                    </a:lnTo>
                    <a:cubicBezTo>
                      <a:pt x="544" y="430"/>
                      <a:pt x="551" y="440"/>
                      <a:pt x="556" y="449"/>
                    </a:cubicBezTo>
                    <a:cubicBezTo>
                      <a:pt x="560" y="452"/>
                      <a:pt x="561" y="455"/>
                      <a:pt x="563" y="458"/>
                    </a:cubicBezTo>
                    <a:lnTo>
                      <a:pt x="564" y="459"/>
                    </a:lnTo>
                    <a:lnTo>
                      <a:pt x="564" y="462"/>
                    </a:lnTo>
                    <a:lnTo>
                      <a:pt x="564" y="463"/>
                    </a:lnTo>
                    <a:cubicBezTo>
                      <a:pt x="564" y="463"/>
                      <a:pt x="565" y="463"/>
                      <a:pt x="567" y="463"/>
                    </a:cubicBezTo>
                    <a:lnTo>
                      <a:pt x="572" y="463"/>
                    </a:lnTo>
                    <a:lnTo>
                      <a:pt x="572" y="468"/>
                    </a:lnTo>
                    <a:lnTo>
                      <a:pt x="572" y="470"/>
                    </a:lnTo>
                    <a:cubicBezTo>
                      <a:pt x="572" y="473"/>
                      <a:pt x="572" y="475"/>
                      <a:pt x="572" y="478"/>
                    </a:cubicBezTo>
                    <a:cubicBezTo>
                      <a:pt x="573" y="478"/>
                      <a:pt x="577" y="480"/>
                      <a:pt x="579" y="484"/>
                    </a:cubicBezTo>
                    <a:cubicBezTo>
                      <a:pt x="580" y="487"/>
                      <a:pt x="582" y="489"/>
                      <a:pt x="585" y="492"/>
                    </a:cubicBezTo>
                    <a:lnTo>
                      <a:pt x="585" y="494"/>
                    </a:lnTo>
                    <a:cubicBezTo>
                      <a:pt x="589" y="496"/>
                      <a:pt x="593" y="502"/>
                      <a:pt x="593" y="510"/>
                    </a:cubicBezTo>
                    <a:cubicBezTo>
                      <a:pt x="592" y="510"/>
                      <a:pt x="593" y="511"/>
                      <a:pt x="597" y="511"/>
                    </a:cubicBezTo>
                    <a:lnTo>
                      <a:pt x="603" y="511"/>
                    </a:lnTo>
                    <a:lnTo>
                      <a:pt x="601" y="517"/>
                    </a:lnTo>
                    <a:cubicBezTo>
                      <a:pt x="597" y="529"/>
                      <a:pt x="598" y="539"/>
                      <a:pt x="605" y="547"/>
                    </a:cubicBezTo>
                    <a:cubicBezTo>
                      <a:pt x="607" y="548"/>
                      <a:pt x="608" y="550"/>
                      <a:pt x="610" y="551"/>
                    </a:cubicBezTo>
                    <a:cubicBezTo>
                      <a:pt x="612" y="554"/>
                      <a:pt x="613" y="556"/>
                      <a:pt x="614" y="557"/>
                    </a:cubicBezTo>
                    <a:cubicBezTo>
                      <a:pt x="616" y="560"/>
                      <a:pt x="617" y="561"/>
                      <a:pt x="619" y="564"/>
                    </a:cubicBezTo>
                    <a:cubicBezTo>
                      <a:pt x="620" y="566"/>
                      <a:pt x="620" y="566"/>
                      <a:pt x="620" y="567"/>
                    </a:cubicBezTo>
                    <a:cubicBezTo>
                      <a:pt x="622" y="571"/>
                      <a:pt x="622" y="572"/>
                      <a:pt x="622" y="573"/>
                    </a:cubicBezTo>
                    <a:lnTo>
                      <a:pt x="624" y="573"/>
                    </a:lnTo>
                    <a:cubicBezTo>
                      <a:pt x="631" y="575"/>
                      <a:pt x="629" y="582"/>
                      <a:pt x="629" y="587"/>
                    </a:cubicBezTo>
                    <a:lnTo>
                      <a:pt x="628" y="588"/>
                    </a:lnTo>
                    <a:cubicBezTo>
                      <a:pt x="629" y="589"/>
                      <a:pt x="629" y="589"/>
                      <a:pt x="631" y="589"/>
                    </a:cubicBezTo>
                    <a:cubicBezTo>
                      <a:pt x="633" y="589"/>
                      <a:pt x="637" y="592"/>
                      <a:pt x="638" y="596"/>
                    </a:cubicBezTo>
                    <a:cubicBezTo>
                      <a:pt x="638" y="597"/>
                      <a:pt x="638" y="597"/>
                      <a:pt x="638" y="598"/>
                    </a:cubicBezTo>
                    <a:cubicBezTo>
                      <a:pt x="641" y="600"/>
                      <a:pt x="644" y="604"/>
                      <a:pt x="642" y="610"/>
                    </a:cubicBezTo>
                    <a:lnTo>
                      <a:pt x="642" y="612"/>
                    </a:lnTo>
                    <a:lnTo>
                      <a:pt x="642" y="613"/>
                    </a:lnTo>
                    <a:cubicBezTo>
                      <a:pt x="644" y="613"/>
                      <a:pt x="652" y="613"/>
                      <a:pt x="652" y="613"/>
                    </a:cubicBezTo>
                    <a:lnTo>
                      <a:pt x="650" y="636"/>
                    </a:lnTo>
                    <a:cubicBezTo>
                      <a:pt x="652" y="638"/>
                      <a:pt x="653" y="641"/>
                      <a:pt x="653" y="643"/>
                    </a:cubicBezTo>
                    <a:cubicBezTo>
                      <a:pt x="659" y="649"/>
                      <a:pt x="663" y="654"/>
                      <a:pt x="669" y="661"/>
                    </a:cubicBezTo>
                    <a:cubicBezTo>
                      <a:pt x="674" y="664"/>
                      <a:pt x="672" y="671"/>
                      <a:pt x="672" y="675"/>
                    </a:cubicBezTo>
                    <a:cubicBezTo>
                      <a:pt x="672" y="677"/>
                      <a:pt x="670" y="678"/>
                      <a:pt x="670" y="680"/>
                    </a:cubicBezTo>
                    <a:lnTo>
                      <a:pt x="669" y="715"/>
                    </a:lnTo>
                    <a:lnTo>
                      <a:pt x="666" y="715"/>
                    </a:lnTo>
                    <a:cubicBezTo>
                      <a:pt x="665" y="717"/>
                      <a:pt x="665" y="717"/>
                      <a:pt x="663" y="717"/>
                    </a:cubicBezTo>
                    <a:cubicBezTo>
                      <a:pt x="662" y="720"/>
                      <a:pt x="662" y="724"/>
                      <a:pt x="662" y="727"/>
                    </a:cubicBezTo>
                    <a:cubicBezTo>
                      <a:pt x="662" y="729"/>
                      <a:pt x="662" y="731"/>
                      <a:pt x="662" y="734"/>
                    </a:cubicBezTo>
                    <a:cubicBezTo>
                      <a:pt x="662" y="736"/>
                      <a:pt x="662" y="739"/>
                      <a:pt x="662" y="743"/>
                    </a:cubicBezTo>
                    <a:cubicBezTo>
                      <a:pt x="661" y="745"/>
                      <a:pt x="661" y="747"/>
                      <a:pt x="661" y="748"/>
                    </a:cubicBezTo>
                    <a:cubicBezTo>
                      <a:pt x="661" y="752"/>
                      <a:pt x="657" y="754"/>
                      <a:pt x="656" y="754"/>
                    </a:cubicBezTo>
                    <a:cubicBezTo>
                      <a:pt x="654" y="754"/>
                      <a:pt x="654" y="754"/>
                      <a:pt x="654" y="755"/>
                    </a:cubicBezTo>
                    <a:cubicBezTo>
                      <a:pt x="653" y="760"/>
                      <a:pt x="653" y="766"/>
                      <a:pt x="653" y="772"/>
                    </a:cubicBezTo>
                    <a:lnTo>
                      <a:pt x="653" y="775"/>
                    </a:lnTo>
                    <a:cubicBezTo>
                      <a:pt x="653" y="776"/>
                      <a:pt x="652" y="776"/>
                      <a:pt x="652" y="778"/>
                    </a:cubicBezTo>
                    <a:cubicBezTo>
                      <a:pt x="652" y="783"/>
                      <a:pt x="652" y="788"/>
                      <a:pt x="654" y="789"/>
                    </a:cubicBezTo>
                    <a:cubicBezTo>
                      <a:pt x="657" y="791"/>
                      <a:pt x="659" y="794"/>
                      <a:pt x="659" y="797"/>
                    </a:cubicBezTo>
                    <a:lnTo>
                      <a:pt x="657" y="825"/>
                    </a:lnTo>
                    <a:lnTo>
                      <a:pt x="652" y="824"/>
                    </a:lnTo>
                    <a:cubicBezTo>
                      <a:pt x="650" y="824"/>
                      <a:pt x="650" y="829"/>
                      <a:pt x="650" y="831"/>
                    </a:cubicBezTo>
                    <a:cubicBezTo>
                      <a:pt x="650" y="832"/>
                      <a:pt x="650" y="832"/>
                      <a:pt x="650" y="834"/>
                    </a:cubicBezTo>
                    <a:lnTo>
                      <a:pt x="650" y="840"/>
                    </a:lnTo>
                    <a:lnTo>
                      <a:pt x="644" y="838"/>
                    </a:lnTo>
                    <a:cubicBezTo>
                      <a:pt x="642" y="838"/>
                      <a:pt x="642" y="838"/>
                      <a:pt x="642" y="838"/>
                    </a:cubicBezTo>
                    <a:lnTo>
                      <a:pt x="642" y="841"/>
                    </a:lnTo>
                    <a:lnTo>
                      <a:pt x="642" y="843"/>
                    </a:lnTo>
                    <a:lnTo>
                      <a:pt x="641" y="844"/>
                    </a:lnTo>
                    <a:cubicBezTo>
                      <a:pt x="640" y="848"/>
                      <a:pt x="638" y="850"/>
                      <a:pt x="637" y="853"/>
                    </a:cubicBezTo>
                    <a:cubicBezTo>
                      <a:pt x="633" y="862"/>
                      <a:pt x="632" y="872"/>
                      <a:pt x="632" y="881"/>
                    </a:cubicBezTo>
                    <a:cubicBezTo>
                      <a:pt x="632" y="890"/>
                      <a:pt x="632" y="899"/>
                      <a:pt x="632" y="906"/>
                    </a:cubicBezTo>
                    <a:cubicBezTo>
                      <a:pt x="632" y="921"/>
                      <a:pt x="632" y="934"/>
                      <a:pt x="631" y="950"/>
                    </a:cubicBezTo>
                    <a:lnTo>
                      <a:pt x="629" y="954"/>
                    </a:lnTo>
                    <a:lnTo>
                      <a:pt x="624" y="953"/>
                    </a:lnTo>
                    <a:lnTo>
                      <a:pt x="624" y="954"/>
                    </a:lnTo>
                    <a:lnTo>
                      <a:pt x="622" y="954"/>
                    </a:lnTo>
                    <a:cubicBezTo>
                      <a:pt x="622" y="957"/>
                      <a:pt x="622" y="958"/>
                      <a:pt x="619" y="959"/>
                    </a:cubicBezTo>
                    <a:cubicBezTo>
                      <a:pt x="619" y="961"/>
                      <a:pt x="619" y="963"/>
                      <a:pt x="617" y="963"/>
                    </a:cubicBezTo>
                    <a:cubicBezTo>
                      <a:pt x="614" y="969"/>
                      <a:pt x="614" y="975"/>
                      <a:pt x="613" y="982"/>
                    </a:cubicBezTo>
                    <a:cubicBezTo>
                      <a:pt x="613" y="988"/>
                      <a:pt x="613" y="995"/>
                      <a:pt x="613" y="1001"/>
                    </a:cubicBezTo>
                    <a:cubicBezTo>
                      <a:pt x="613" y="1004"/>
                      <a:pt x="613" y="1006"/>
                      <a:pt x="613" y="1008"/>
                    </a:cubicBezTo>
                    <a:cubicBezTo>
                      <a:pt x="613" y="1013"/>
                      <a:pt x="613" y="1018"/>
                      <a:pt x="612" y="1022"/>
                    </a:cubicBezTo>
                    <a:cubicBezTo>
                      <a:pt x="612" y="1027"/>
                      <a:pt x="610" y="1028"/>
                      <a:pt x="607" y="1031"/>
                    </a:cubicBezTo>
                    <a:cubicBezTo>
                      <a:pt x="604" y="1031"/>
                      <a:pt x="603" y="1032"/>
                      <a:pt x="601" y="1034"/>
                    </a:cubicBezTo>
                    <a:cubicBezTo>
                      <a:pt x="593" y="1039"/>
                      <a:pt x="586" y="1044"/>
                      <a:pt x="580" y="1052"/>
                    </a:cubicBezTo>
                    <a:cubicBezTo>
                      <a:pt x="577" y="1055"/>
                      <a:pt x="575" y="1059"/>
                      <a:pt x="572" y="1064"/>
                    </a:cubicBezTo>
                    <a:cubicBezTo>
                      <a:pt x="572" y="1064"/>
                      <a:pt x="572" y="1067"/>
                      <a:pt x="572" y="1068"/>
                    </a:cubicBezTo>
                    <a:cubicBezTo>
                      <a:pt x="572" y="1069"/>
                      <a:pt x="572" y="1071"/>
                      <a:pt x="572" y="1072"/>
                    </a:cubicBezTo>
                    <a:cubicBezTo>
                      <a:pt x="572" y="1077"/>
                      <a:pt x="570" y="1081"/>
                      <a:pt x="567" y="1085"/>
                    </a:cubicBezTo>
                    <a:cubicBezTo>
                      <a:pt x="564" y="1089"/>
                      <a:pt x="561" y="1089"/>
                      <a:pt x="558" y="1090"/>
                    </a:cubicBezTo>
                    <a:cubicBezTo>
                      <a:pt x="558" y="1090"/>
                      <a:pt x="556" y="1090"/>
                      <a:pt x="555" y="1092"/>
                    </a:cubicBezTo>
                    <a:cubicBezTo>
                      <a:pt x="552" y="1093"/>
                      <a:pt x="551" y="1095"/>
                      <a:pt x="549" y="1096"/>
                    </a:cubicBezTo>
                    <a:cubicBezTo>
                      <a:pt x="548" y="1099"/>
                      <a:pt x="548" y="1102"/>
                      <a:pt x="548" y="1105"/>
                    </a:cubicBezTo>
                    <a:lnTo>
                      <a:pt x="547" y="1114"/>
                    </a:lnTo>
                    <a:lnTo>
                      <a:pt x="540" y="1111"/>
                    </a:lnTo>
                    <a:cubicBezTo>
                      <a:pt x="539" y="1112"/>
                      <a:pt x="539" y="1118"/>
                      <a:pt x="539" y="1120"/>
                    </a:cubicBezTo>
                    <a:lnTo>
                      <a:pt x="539" y="1125"/>
                    </a:lnTo>
                    <a:cubicBezTo>
                      <a:pt x="539" y="1132"/>
                      <a:pt x="539" y="1139"/>
                      <a:pt x="537" y="1146"/>
                    </a:cubicBezTo>
                    <a:cubicBezTo>
                      <a:pt x="535" y="1158"/>
                      <a:pt x="528" y="1161"/>
                      <a:pt x="524" y="1164"/>
                    </a:cubicBezTo>
                    <a:cubicBezTo>
                      <a:pt x="523" y="1164"/>
                      <a:pt x="519" y="1164"/>
                      <a:pt x="518" y="1164"/>
                    </a:cubicBezTo>
                    <a:lnTo>
                      <a:pt x="516" y="1164"/>
                    </a:lnTo>
                    <a:cubicBezTo>
                      <a:pt x="515" y="1164"/>
                      <a:pt x="515" y="1164"/>
                      <a:pt x="514" y="1164"/>
                    </a:cubicBezTo>
                    <a:cubicBezTo>
                      <a:pt x="514" y="1164"/>
                      <a:pt x="514" y="1166"/>
                      <a:pt x="514" y="1167"/>
                    </a:cubicBezTo>
                    <a:lnTo>
                      <a:pt x="514" y="1173"/>
                    </a:lnTo>
                    <a:lnTo>
                      <a:pt x="508" y="1171"/>
                    </a:lnTo>
                    <a:lnTo>
                      <a:pt x="506" y="1171"/>
                    </a:lnTo>
                    <a:cubicBezTo>
                      <a:pt x="506" y="1173"/>
                      <a:pt x="506" y="1173"/>
                      <a:pt x="506" y="1173"/>
                    </a:cubicBezTo>
                    <a:cubicBezTo>
                      <a:pt x="506" y="1176"/>
                      <a:pt x="505" y="1178"/>
                      <a:pt x="502" y="1179"/>
                    </a:cubicBezTo>
                    <a:cubicBezTo>
                      <a:pt x="500" y="1179"/>
                      <a:pt x="500" y="1181"/>
                      <a:pt x="500" y="1181"/>
                    </a:cubicBezTo>
                    <a:cubicBezTo>
                      <a:pt x="499" y="1182"/>
                      <a:pt x="498" y="1186"/>
                      <a:pt x="499" y="1189"/>
                    </a:cubicBezTo>
                    <a:cubicBezTo>
                      <a:pt x="499" y="1191"/>
                      <a:pt x="499" y="1192"/>
                      <a:pt x="500" y="1192"/>
                    </a:cubicBezTo>
                    <a:cubicBezTo>
                      <a:pt x="503" y="1192"/>
                      <a:pt x="505" y="1195"/>
                      <a:pt x="505" y="1199"/>
                    </a:cubicBezTo>
                    <a:lnTo>
                      <a:pt x="505" y="1207"/>
                    </a:lnTo>
                    <a:cubicBezTo>
                      <a:pt x="505" y="1209"/>
                      <a:pt x="505" y="1211"/>
                      <a:pt x="505" y="1213"/>
                    </a:cubicBezTo>
                    <a:cubicBezTo>
                      <a:pt x="505" y="1216"/>
                      <a:pt x="505" y="1220"/>
                      <a:pt x="505" y="1223"/>
                    </a:cubicBezTo>
                    <a:cubicBezTo>
                      <a:pt x="505" y="1226"/>
                      <a:pt x="502" y="1232"/>
                      <a:pt x="494" y="1232"/>
                    </a:cubicBezTo>
                    <a:cubicBezTo>
                      <a:pt x="491" y="1232"/>
                      <a:pt x="490" y="1234"/>
                      <a:pt x="489" y="1232"/>
                    </a:cubicBezTo>
                    <a:cubicBezTo>
                      <a:pt x="486" y="1232"/>
                      <a:pt x="483" y="1232"/>
                      <a:pt x="479" y="1232"/>
                    </a:cubicBezTo>
                    <a:cubicBezTo>
                      <a:pt x="478" y="1232"/>
                      <a:pt x="475" y="1232"/>
                      <a:pt x="474" y="1232"/>
                    </a:cubicBezTo>
                    <a:cubicBezTo>
                      <a:pt x="472" y="1232"/>
                      <a:pt x="471" y="1232"/>
                      <a:pt x="471" y="1232"/>
                    </a:cubicBezTo>
                    <a:cubicBezTo>
                      <a:pt x="463" y="1232"/>
                      <a:pt x="458" y="1234"/>
                      <a:pt x="454" y="1235"/>
                    </a:cubicBezTo>
                    <a:cubicBezTo>
                      <a:pt x="442" y="1239"/>
                      <a:pt x="441" y="1251"/>
                      <a:pt x="441" y="1265"/>
                    </a:cubicBezTo>
                    <a:lnTo>
                      <a:pt x="441" y="1268"/>
                    </a:lnTo>
                    <a:lnTo>
                      <a:pt x="438" y="1269"/>
                    </a:lnTo>
                    <a:cubicBezTo>
                      <a:pt x="433" y="1271"/>
                      <a:pt x="429" y="1274"/>
                      <a:pt x="426" y="1276"/>
                    </a:cubicBezTo>
                    <a:cubicBezTo>
                      <a:pt x="426" y="1276"/>
                      <a:pt x="425" y="1278"/>
                      <a:pt x="425" y="1280"/>
                    </a:cubicBezTo>
                    <a:cubicBezTo>
                      <a:pt x="423" y="1283"/>
                      <a:pt x="422" y="1284"/>
                      <a:pt x="419" y="1284"/>
                    </a:cubicBezTo>
                    <a:cubicBezTo>
                      <a:pt x="417" y="1284"/>
                      <a:pt x="417" y="1284"/>
                      <a:pt x="417" y="1284"/>
                    </a:cubicBezTo>
                    <a:cubicBezTo>
                      <a:pt x="416" y="1284"/>
                      <a:pt x="416" y="1284"/>
                      <a:pt x="416" y="1284"/>
                    </a:cubicBezTo>
                    <a:lnTo>
                      <a:pt x="405" y="1284"/>
                    </a:lnTo>
                    <a:cubicBezTo>
                      <a:pt x="398" y="1288"/>
                      <a:pt x="388" y="1288"/>
                      <a:pt x="381" y="1288"/>
                    </a:cubicBezTo>
                    <a:cubicBezTo>
                      <a:pt x="381" y="1288"/>
                      <a:pt x="374" y="1288"/>
                      <a:pt x="373" y="1288"/>
                    </a:cubicBezTo>
                    <a:cubicBezTo>
                      <a:pt x="365" y="1288"/>
                      <a:pt x="358" y="1288"/>
                      <a:pt x="351" y="1292"/>
                    </a:cubicBezTo>
                    <a:cubicBezTo>
                      <a:pt x="351" y="1292"/>
                      <a:pt x="349" y="1292"/>
                      <a:pt x="349" y="1293"/>
                    </a:cubicBezTo>
                    <a:cubicBezTo>
                      <a:pt x="348" y="1295"/>
                      <a:pt x="345" y="1296"/>
                      <a:pt x="340" y="129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 name="Freeform 12">
                <a:extLst>
                  <a:ext uri="{FF2B5EF4-FFF2-40B4-BE49-F238E27FC236}">
                    <a16:creationId xmlns:a16="http://schemas.microsoft.com/office/drawing/2014/main" id="{0A5E3A55-C399-0D43-AD10-7BA47858B0FD}"/>
                  </a:ext>
                </a:extLst>
              </p:cNvPr>
              <p:cNvSpPr/>
              <p:nvPr/>
            </p:nvSpPr>
            <p:spPr>
              <a:xfrm>
                <a:off x="10280257" y="6394380"/>
                <a:ext cx="1779824" cy="3764628"/>
              </a:xfrm>
              <a:custGeom>
                <a:avLst/>
                <a:gdLst/>
                <a:ahLst/>
                <a:cxnLst>
                  <a:cxn ang="3cd4">
                    <a:pos x="hc" y="t"/>
                  </a:cxn>
                  <a:cxn ang="cd2">
                    <a:pos x="l" y="vc"/>
                  </a:cxn>
                  <a:cxn ang="cd4">
                    <a:pos x="hc" y="b"/>
                  </a:cxn>
                  <a:cxn ang="0">
                    <a:pos x="r" y="vc"/>
                  </a:cxn>
                </a:cxnLst>
                <a:rect l="l" t="t" r="r" b="b"/>
                <a:pathLst>
                  <a:path w="713" h="1507">
                    <a:moveTo>
                      <a:pt x="406" y="1507"/>
                    </a:moveTo>
                    <a:cubicBezTo>
                      <a:pt x="405" y="1507"/>
                      <a:pt x="402" y="1507"/>
                      <a:pt x="401" y="1506"/>
                    </a:cubicBezTo>
                    <a:cubicBezTo>
                      <a:pt x="399" y="1506"/>
                      <a:pt x="399" y="1506"/>
                      <a:pt x="399" y="1506"/>
                    </a:cubicBezTo>
                    <a:lnTo>
                      <a:pt x="393" y="1506"/>
                    </a:lnTo>
                    <a:lnTo>
                      <a:pt x="394" y="1500"/>
                    </a:lnTo>
                    <a:lnTo>
                      <a:pt x="394" y="1499"/>
                    </a:lnTo>
                    <a:cubicBezTo>
                      <a:pt x="394" y="1499"/>
                      <a:pt x="393" y="1499"/>
                      <a:pt x="389" y="1499"/>
                    </a:cubicBezTo>
                    <a:cubicBezTo>
                      <a:pt x="389" y="1499"/>
                      <a:pt x="387" y="1499"/>
                      <a:pt x="386" y="1499"/>
                    </a:cubicBezTo>
                    <a:lnTo>
                      <a:pt x="385" y="1499"/>
                    </a:lnTo>
                    <a:lnTo>
                      <a:pt x="378" y="1499"/>
                    </a:lnTo>
                    <a:lnTo>
                      <a:pt x="380" y="1492"/>
                    </a:lnTo>
                    <a:cubicBezTo>
                      <a:pt x="380" y="1491"/>
                      <a:pt x="380" y="1491"/>
                      <a:pt x="380" y="1491"/>
                    </a:cubicBezTo>
                    <a:lnTo>
                      <a:pt x="378" y="1491"/>
                    </a:lnTo>
                    <a:lnTo>
                      <a:pt x="377" y="1490"/>
                    </a:lnTo>
                    <a:cubicBezTo>
                      <a:pt x="373" y="1490"/>
                      <a:pt x="369" y="1488"/>
                      <a:pt x="365" y="1485"/>
                    </a:cubicBezTo>
                    <a:cubicBezTo>
                      <a:pt x="364" y="1483"/>
                      <a:pt x="362" y="1482"/>
                      <a:pt x="362" y="1482"/>
                    </a:cubicBezTo>
                    <a:cubicBezTo>
                      <a:pt x="357" y="1480"/>
                      <a:pt x="357" y="1478"/>
                      <a:pt x="356" y="1476"/>
                    </a:cubicBezTo>
                    <a:lnTo>
                      <a:pt x="356" y="1475"/>
                    </a:lnTo>
                    <a:cubicBezTo>
                      <a:pt x="354" y="1471"/>
                      <a:pt x="353" y="1470"/>
                      <a:pt x="350" y="1469"/>
                    </a:cubicBezTo>
                    <a:cubicBezTo>
                      <a:pt x="349" y="1467"/>
                      <a:pt x="347" y="1467"/>
                      <a:pt x="345" y="1466"/>
                    </a:cubicBezTo>
                    <a:cubicBezTo>
                      <a:pt x="341" y="1463"/>
                      <a:pt x="341" y="1458"/>
                      <a:pt x="341" y="1457"/>
                    </a:cubicBezTo>
                    <a:lnTo>
                      <a:pt x="341" y="1455"/>
                    </a:lnTo>
                    <a:cubicBezTo>
                      <a:pt x="341" y="1454"/>
                      <a:pt x="343" y="1451"/>
                      <a:pt x="343" y="1451"/>
                    </a:cubicBezTo>
                    <a:lnTo>
                      <a:pt x="343" y="1446"/>
                    </a:lnTo>
                    <a:cubicBezTo>
                      <a:pt x="341" y="1441"/>
                      <a:pt x="338" y="1438"/>
                      <a:pt x="334" y="1433"/>
                    </a:cubicBezTo>
                    <a:cubicBezTo>
                      <a:pt x="331" y="1431"/>
                      <a:pt x="329" y="1430"/>
                      <a:pt x="328" y="1429"/>
                    </a:cubicBezTo>
                    <a:cubicBezTo>
                      <a:pt x="322" y="1423"/>
                      <a:pt x="321" y="1417"/>
                      <a:pt x="321" y="1411"/>
                    </a:cubicBezTo>
                    <a:lnTo>
                      <a:pt x="319" y="1411"/>
                    </a:lnTo>
                    <a:cubicBezTo>
                      <a:pt x="317" y="1411"/>
                      <a:pt x="313" y="1410"/>
                      <a:pt x="313" y="1403"/>
                    </a:cubicBezTo>
                    <a:cubicBezTo>
                      <a:pt x="313" y="1402"/>
                      <a:pt x="312" y="1401"/>
                      <a:pt x="310" y="1399"/>
                    </a:cubicBezTo>
                    <a:cubicBezTo>
                      <a:pt x="309" y="1398"/>
                      <a:pt x="307" y="1394"/>
                      <a:pt x="305" y="1392"/>
                    </a:cubicBezTo>
                    <a:lnTo>
                      <a:pt x="305" y="1390"/>
                    </a:lnTo>
                    <a:lnTo>
                      <a:pt x="305" y="1389"/>
                    </a:lnTo>
                    <a:lnTo>
                      <a:pt x="305" y="1387"/>
                    </a:lnTo>
                    <a:lnTo>
                      <a:pt x="303" y="1387"/>
                    </a:lnTo>
                    <a:lnTo>
                      <a:pt x="298" y="1387"/>
                    </a:lnTo>
                    <a:lnTo>
                      <a:pt x="298" y="1382"/>
                    </a:lnTo>
                    <a:cubicBezTo>
                      <a:pt x="298" y="1377"/>
                      <a:pt x="294" y="1374"/>
                      <a:pt x="288" y="1369"/>
                    </a:cubicBezTo>
                    <a:cubicBezTo>
                      <a:pt x="279" y="1362"/>
                      <a:pt x="275" y="1353"/>
                      <a:pt x="276" y="1343"/>
                    </a:cubicBezTo>
                    <a:cubicBezTo>
                      <a:pt x="277" y="1341"/>
                      <a:pt x="277" y="1340"/>
                      <a:pt x="276" y="1338"/>
                    </a:cubicBezTo>
                    <a:cubicBezTo>
                      <a:pt x="276" y="1337"/>
                      <a:pt x="276" y="1334"/>
                      <a:pt x="276" y="1331"/>
                    </a:cubicBezTo>
                    <a:cubicBezTo>
                      <a:pt x="277" y="1329"/>
                      <a:pt x="277" y="1327"/>
                      <a:pt x="277" y="1325"/>
                    </a:cubicBezTo>
                    <a:cubicBezTo>
                      <a:pt x="277" y="1322"/>
                      <a:pt x="279" y="1321"/>
                      <a:pt x="279" y="1319"/>
                    </a:cubicBezTo>
                    <a:cubicBezTo>
                      <a:pt x="279" y="1312"/>
                      <a:pt x="279" y="1310"/>
                      <a:pt x="277" y="1310"/>
                    </a:cubicBezTo>
                    <a:cubicBezTo>
                      <a:pt x="277" y="1309"/>
                      <a:pt x="277" y="1309"/>
                      <a:pt x="276" y="1309"/>
                    </a:cubicBezTo>
                    <a:lnTo>
                      <a:pt x="271" y="1309"/>
                    </a:lnTo>
                    <a:lnTo>
                      <a:pt x="271" y="1304"/>
                    </a:lnTo>
                    <a:cubicBezTo>
                      <a:pt x="272" y="1301"/>
                      <a:pt x="272" y="1299"/>
                      <a:pt x="272" y="1297"/>
                    </a:cubicBezTo>
                    <a:cubicBezTo>
                      <a:pt x="272" y="1291"/>
                      <a:pt x="272" y="1285"/>
                      <a:pt x="272" y="1279"/>
                    </a:cubicBezTo>
                    <a:cubicBezTo>
                      <a:pt x="272" y="1276"/>
                      <a:pt x="272" y="1272"/>
                      <a:pt x="271" y="1271"/>
                    </a:cubicBezTo>
                    <a:lnTo>
                      <a:pt x="268" y="1271"/>
                    </a:lnTo>
                    <a:cubicBezTo>
                      <a:pt x="266" y="1268"/>
                      <a:pt x="264" y="1267"/>
                      <a:pt x="264" y="1263"/>
                    </a:cubicBezTo>
                    <a:lnTo>
                      <a:pt x="264" y="1257"/>
                    </a:lnTo>
                    <a:lnTo>
                      <a:pt x="266" y="1257"/>
                    </a:lnTo>
                    <a:cubicBezTo>
                      <a:pt x="266" y="1255"/>
                      <a:pt x="266" y="1255"/>
                      <a:pt x="266" y="1255"/>
                    </a:cubicBezTo>
                    <a:cubicBezTo>
                      <a:pt x="264" y="1255"/>
                      <a:pt x="263" y="1255"/>
                      <a:pt x="263" y="1254"/>
                    </a:cubicBezTo>
                    <a:lnTo>
                      <a:pt x="259" y="1254"/>
                    </a:lnTo>
                    <a:lnTo>
                      <a:pt x="257" y="1250"/>
                    </a:lnTo>
                    <a:lnTo>
                      <a:pt x="260" y="1190"/>
                    </a:lnTo>
                    <a:cubicBezTo>
                      <a:pt x="260" y="1187"/>
                      <a:pt x="260" y="1183"/>
                      <a:pt x="260" y="1180"/>
                    </a:cubicBezTo>
                    <a:cubicBezTo>
                      <a:pt x="260" y="1178"/>
                      <a:pt x="261" y="1175"/>
                      <a:pt x="261" y="1173"/>
                    </a:cubicBezTo>
                    <a:cubicBezTo>
                      <a:pt x="261" y="1170"/>
                      <a:pt x="261" y="1165"/>
                      <a:pt x="260" y="1164"/>
                    </a:cubicBezTo>
                    <a:cubicBezTo>
                      <a:pt x="260" y="1162"/>
                      <a:pt x="259" y="1162"/>
                      <a:pt x="259" y="1162"/>
                    </a:cubicBezTo>
                    <a:lnTo>
                      <a:pt x="254" y="1161"/>
                    </a:lnTo>
                    <a:lnTo>
                      <a:pt x="254" y="1157"/>
                    </a:lnTo>
                    <a:cubicBezTo>
                      <a:pt x="254" y="1155"/>
                      <a:pt x="254" y="1153"/>
                      <a:pt x="254" y="1152"/>
                    </a:cubicBezTo>
                    <a:cubicBezTo>
                      <a:pt x="254" y="1150"/>
                      <a:pt x="254" y="1149"/>
                      <a:pt x="254" y="1147"/>
                    </a:cubicBezTo>
                    <a:cubicBezTo>
                      <a:pt x="252" y="1147"/>
                      <a:pt x="252" y="1147"/>
                      <a:pt x="252" y="1146"/>
                    </a:cubicBezTo>
                    <a:cubicBezTo>
                      <a:pt x="250" y="1146"/>
                      <a:pt x="248" y="1145"/>
                      <a:pt x="248" y="1145"/>
                    </a:cubicBezTo>
                    <a:cubicBezTo>
                      <a:pt x="245" y="1141"/>
                      <a:pt x="247" y="1140"/>
                      <a:pt x="247" y="1138"/>
                    </a:cubicBezTo>
                    <a:lnTo>
                      <a:pt x="247" y="1137"/>
                    </a:lnTo>
                    <a:lnTo>
                      <a:pt x="247" y="1136"/>
                    </a:lnTo>
                    <a:cubicBezTo>
                      <a:pt x="247" y="1134"/>
                      <a:pt x="247" y="1133"/>
                      <a:pt x="247" y="1131"/>
                    </a:cubicBezTo>
                    <a:lnTo>
                      <a:pt x="245" y="1131"/>
                    </a:lnTo>
                    <a:cubicBezTo>
                      <a:pt x="239" y="1130"/>
                      <a:pt x="239" y="1124"/>
                      <a:pt x="239" y="1121"/>
                    </a:cubicBezTo>
                    <a:cubicBezTo>
                      <a:pt x="239" y="1119"/>
                      <a:pt x="239" y="1119"/>
                      <a:pt x="239" y="1118"/>
                    </a:cubicBezTo>
                    <a:cubicBezTo>
                      <a:pt x="239" y="1116"/>
                      <a:pt x="239" y="1113"/>
                      <a:pt x="239" y="1112"/>
                    </a:cubicBezTo>
                    <a:cubicBezTo>
                      <a:pt x="239" y="1109"/>
                      <a:pt x="239" y="1105"/>
                      <a:pt x="240" y="1100"/>
                    </a:cubicBezTo>
                    <a:cubicBezTo>
                      <a:pt x="240" y="1096"/>
                      <a:pt x="242" y="1091"/>
                      <a:pt x="242" y="1088"/>
                    </a:cubicBezTo>
                    <a:cubicBezTo>
                      <a:pt x="242" y="1087"/>
                      <a:pt x="242" y="1085"/>
                      <a:pt x="240" y="1085"/>
                    </a:cubicBezTo>
                    <a:cubicBezTo>
                      <a:pt x="240" y="1084"/>
                      <a:pt x="239" y="1084"/>
                      <a:pt x="238" y="1084"/>
                    </a:cubicBezTo>
                    <a:lnTo>
                      <a:pt x="236" y="1084"/>
                    </a:lnTo>
                    <a:lnTo>
                      <a:pt x="235" y="1084"/>
                    </a:lnTo>
                    <a:lnTo>
                      <a:pt x="233" y="1084"/>
                    </a:lnTo>
                    <a:lnTo>
                      <a:pt x="232" y="1084"/>
                    </a:lnTo>
                    <a:cubicBezTo>
                      <a:pt x="229" y="1084"/>
                      <a:pt x="226" y="1082"/>
                      <a:pt x="226" y="1080"/>
                    </a:cubicBezTo>
                    <a:cubicBezTo>
                      <a:pt x="224" y="1077"/>
                      <a:pt x="222" y="1077"/>
                      <a:pt x="220" y="1076"/>
                    </a:cubicBezTo>
                    <a:cubicBezTo>
                      <a:pt x="218" y="1076"/>
                      <a:pt x="217" y="1076"/>
                      <a:pt x="215" y="1076"/>
                    </a:cubicBezTo>
                    <a:lnTo>
                      <a:pt x="214" y="1076"/>
                    </a:lnTo>
                    <a:lnTo>
                      <a:pt x="211" y="1076"/>
                    </a:lnTo>
                    <a:cubicBezTo>
                      <a:pt x="210" y="1076"/>
                      <a:pt x="210" y="1076"/>
                      <a:pt x="210" y="1076"/>
                    </a:cubicBezTo>
                    <a:cubicBezTo>
                      <a:pt x="207" y="1076"/>
                      <a:pt x="202" y="1073"/>
                      <a:pt x="203" y="1069"/>
                    </a:cubicBezTo>
                    <a:lnTo>
                      <a:pt x="203" y="1057"/>
                    </a:lnTo>
                    <a:cubicBezTo>
                      <a:pt x="203" y="1056"/>
                      <a:pt x="203" y="1056"/>
                      <a:pt x="203" y="1054"/>
                    </a:cubicBezTo>
                    <a:lnTo>
                      <a:pt x="203" y="1052"/>
                    </a:lnTo>
                    <a:cubicBezTo>
                      <a:pt x="203" y="1052"/>
                      <a:pt x="202" y="1052"/>
                      <a:pt x="201" y="1052"/>
                    </a:cubicBezTo>
                    <a:lnTo>
                      <a:pt x="173" y="1051"/>
                    </a:lnTo>
                    <a:lnTo>
                      <a:pt x="173" y="1045"/>
                    </a:lnTo>
                    <a:cubicBezTo>
                      <a:pt x="174" y="1042"/>
                      <a:pt x="174" y="1038"/>
                      <a:pt x="171" y="1036"/>
                    </a:cubicBezTo>
                    <a:lnTo>
                      <a:pt x="170" y="1036"/>
                    </a:lnTo>
                    <a:cubicBezTo>
                      <a:pt x="168" y="1035"/>
                      <a:pt x="165" y="1032"/>
                      <a:pt x="166" y="1027"/>
                    </a:cubicBezTo>
                    <a:lnTo>
                      <a:pt x="166" y="1026"/>
                    </a:lnTo>
                    <a:cubicBezTo>
                      <a:pt x="166" y="1024"/>
                      <a:pt x="166" y="1023"/>
                      <a:pt x="165" y="1021"/>
                    </a:cubicBezTo>
                    <a:cubicBezTo>
                      <a:pt x="162" y="1017"/>
                      <a:pt x="161" y="1014"/>
                      <a:pt x="158" y="1012"/>
                    </a:cubicBezTo>
                    <a:cubicBezTo>
                      <a:pt x="158" y="1012"/>
                      <a:pt x="156" y="1012"/>
                      <a:pt x="154" y="1012"/>
                    </a:cubicBezTo>
                    <a:lnTo>
                      <a:pt x="152" y="1011"/>
                    </a:lnTo>
                    <a:lnTo>
                      <a:pt x="152" y="1000"/>
                    </a:lnTo>
                    <a:lnTo>
                      <a:pt x="152" y="999"/>
                    </a:lnTo>
                    <a:cubicBezTo>
                      <a:pt x="152" y="998"/>
                      <a:pt x="152" y="998"/>
                      <a:pt x="152" y="996"/>
                    </a:cubicBezTo>
                    <a:cubicBezTo>
                      <a:pt x="150" y="994"/>
                      <a:pt x="152" y="991"/>
                      <a:pt x="152" y="984"/>
                    </a:cubicBezTo>
                    <a:cubicBezTo>
                      <a:pt x="153" y="980"/>
                      <a:pt x="154" y="970"/>
                      <a:pt x="153" y="967"/>
                    </a:cubicBezTo>
                    <a:cubicBezTo>
                      <a:pt x="153" y="966"/>
                      <a:pt x="152" y="966"/>
                      <a:pt x="152" y="966"/>
                    </a:cubicBezTo>
                    <a:lnTo>
                      <a:pt x="150" y="966"/>
                    </a:lnTo>
                    <a:lnTo>
                      <a:pt x="146" y="966"/>
                    </a:lnTo>
                    <a:lnTo>
                      <a:pt x="146" y="961"/>
                    </a:lnTo>
                    <a:cubicBezTo>
                      <a:pt x="146" y="959"/>
                      <a:pt x="146" y="958"/>
                      <a:pt x="146" y="956"/>
                    </a:cubicBezTo>
                    <a:cubicBezTo>
                      <a:pt x="146" y="955"/>
                      <a:pt x="147" y="952"/>
                      <a:pt x="146" y="950"/>
                    </a:cubicBezTo>
                    <a:lnTo>
                      <a:pt x="145" y="950"/>
                    </a:lnTo>
                    <a:cubicBezTo>
                      <a:pt x="141" y="949"/>
                      <a:pt x="140" y="949"/>
                      <a:pt x="140" y="947"/>
                    </a:cubicBezTo>
                    <a:cubicBezTo>
                      <a:pt x="138" y="945"/>
                      <a:pt x="138" y="943"/>
                      <a:pt x="138" y="942"/>
                    </a:cubicBezTo>
                    <a:lnTo>
                      <a:pt x="138" y="940"/>
                    </a:lnTo>
                    <a:lnTo>
                      <a:pt x="138" y="938"/>
                    </a:lnTo>
                    <a:cubicBezTo>
                      <a:pt x="138" y="937"/>
                      <a:pt x="140" y="935"/>
                      <a:pt x="138" y="935"/>
                    </a:cubicBezTo>
                    <a:cubicBezTo>
                      <a:pt x="138" y="934"/>
                      <a:pt x="138" y="934"/>
                      <a:pt x="138" y="934"/>
                    </a:cubicBezTo>
                    <a:cubicBezTo>
                      <a:pt x="137" y="934"/>
                      <a:pt x="137" y="934"/>
                      <a:pt x="137" y="934"/>
                    </a:cubicBezTo>
                    <a:cubicBezTo>
                      <a:pt x="134" y="934"/>
                      <a:pt x="133" y="933"/>
                      <a:pt x="131" y="930"/>
                    </a:cubicBezTo>
                    <a:cubicBezTo>
                      <a:pt x="131" y="928"/>
                      <a:pt x="129" y="927"/>
                      <a:pt x="129" y="925"/>
                    </a:cubicBezTo>
                    <a:cubicBezTo>
                      <a:pt x="128" y="922"/>
                      <a:pt x="126" y="919"/>
                      <a:pt x="125" y="917"/>
                    </a:cubicBezTo>
                    <a:cubicBezTo>
                      <a:pt x="124" y="913"/>
                      <a:pt x="122" y="912"/>
                      <a:pt x="121" y="909"/>
                    </a:cubicBezTo>
                    <a:cubicBezTo>
                      <a:pt x="121" y="906"/>
                      <a:pt x="119" y="905"/>
                      <a:pt x="118" y="902"/>
                    </a:cubicBezTo>
                    <a:cubicBezTo>
                      <a:pt x="114" y="894"/>
                      <a:pt x="112" y="889"/>
                      <a:pt x="106" y="882"/>
                    </a:cubicBezTo>
                    <a:cubicBezTo>
                      <a:pt x="104" y="881"/>
                      <a:pt x="101" y="881"/>
                      <a:pt x="98" y="879"/>
                    </a:cubicBezTo>
                    <a:cubicBezTo>
                      <a:pt x="94" y="877"/>
                      <a:pt x="96" y="870"/>
                      <a:pt x="96" y="866"/>
                    </a:cubicBezTo>
                    <a:cubicBezTo>
                      <a:pt x="96" y="865"/>
                      <a:pt x="96" y="865"/>
                      <a:pt x="96" y="865"/>
                    </a:cubicBezTo>
                    <a:lnTo>
                      <a:pt x="97" y="836"/>
                    </a:lnTo>
                    <a:lnTo>
                      <a:pt x="103" y="838"/>
                    </a:lnTo>
                    <a:cubicBezTo>
                      <a:pt x="104" y="838"/>
                      <a:pt x="104" y="833"/>
                      <a:pt x="104" y="832"/>
                    </a:cubicBezTo>
                    <a:lnTo>
                      <a:pt x="104" y="830"/>
                    </a:lnTo>
                    <a:cubicBezTo>
                      <a:pt x="104" y="828"/>
                      <a:pt x="106" y="824"/>
                      <a:pt x="110" y="823"/>
                    </a:cubicBezTo>
                    <a:lnTo>
                      <a:pt x="110" y="821"/>
                    </a:lnTo>
                    <a:cubicBezTo>
                      <a:pt x="110" y="821"/>
                      <a:pt x="112" y="821"/>
                      <a:pt x="112" y="820"/>
                    </a:cubicBezTo>
                    <a:cubicBezTo>
                      <a:pt x="112" y="820"/>
                      <a:pt x="110" y="819"/>
                      <a:pt x="110" y="817"/>
                    </a:cubicBezTo>
                    <a:cubicBezTo>
                      <a:pt x="104" y="817"/>
                      <a:pt x="104" y="809"/>
                      <a:pt x="106" y="803"/>
                    </a:cubicBezTo>
                    <a:lnTo>
                      <a:pt x="106" y="801"/>
                    </a:lnTo>
                    <a:lnTo>
                      <a:pt x="106" y="783"/>
                    </a:lnTo>
                    <a:lnTo>
                      <a:pt x="112" y="784"/>
                    </a:lnTo>
                    <a:lnTo>
                      <a:pt x="113" y="784"/>
                    </a:lnTo>
                    <a:lnTo>
                      <a:pt x="113" y="783"/>
                    </a:lnTo>
                    <a:cubicBezTo>
                      <a:pt x="113" y="782"/>
                      <a:pt x="114" y="780"/>
                      <a:pt x="114" y="777"/>
                    </a:cubicBezTo>
                    <a:cubicBezTo>
                      <a:pt x="116" y="776"/>
                      <a:pt x="118" y="775"/>
                      <a:pt x="119" y="772"/>
                    </a:cubicBezTo>
                    <a:cubicBezTo>
                      <a:pt x="121" y="770"/>
                      <a:pt x="122" y="768"/>
                      <a:pt x="122" y="767"/>
                    </a:cubicBezTo>
                    <a:lnTo>
                      <a:pt x="122" y="761"/>
                    </a:lnTo>
                    <a:lnTo>
                      <a:pt x="128" y="763"/>
                    </a:lnTo>
                    <a:cubicBezTo>
                      <a:pt x="129" y="763"/>
                      <a:pt x="129" y="763"/>
                      <a:pt x="129" y="763"/>
                    </a:cubicBezTo>
                    <a:lnTo>
                      <a:pt x="129" y="759"/>
                    </a:lnTo>
                    <a:lnTo>
                      <a:pt x="131" y="728"/>
                    </a:lnTo>
                    <a:lnTo>
                      <a:pt x="138" y="733"/>
                    </a:lnTo>
                    <a:cubicBezTo>
                      <a:pt x="138" y="731"/>
                      <a:pt x="141" y="728"/>
                      <a:pt x="141" y="721"/>
                    </a:cubicBezTo>
                    <a:cubicBezTo>
                      <a:pt x="141" y="715"/>
                      <a:pt x="140" y="711"/>
                      <a:pt x="138" y="711"/>
                    </a:cubicBezTo>
                    <a:lnTo>
                      <a:pt x="133" y="714"/>
                    </a:lnTo>
                    <a:lnTo>
                      <a:pt x="133" y="706"/>
                    </a:lnTo>
                    <a:cubicBezTo>
                      <a:pt x="133" y="705"/>
                      <a:pt x="133" y="703"/>
                      <a:pt x="133" y="700"/>
                    </a:cubicBezTo>
                    <a:cubicBezTo>
                      <a:pt x="133" y="697"/>
                      <a:pt x="134" y="691"/>
                      <a:pt x="131" y="690"/>
                    </a:cubicBezTo>
                    <a:lnTo>
                      <a:pt x="131" y="688"/>
                    </a:lnTo>
                    <a:cubicBezTo>
                      <a:pt x="129" y="687"/>
                      <a:pt x="125" y="686"/>
                      <a:pt x="125" y="681"/>
                    </a:cubicBezTo>
                    <a:lnTo>
                      <a:pt x="126" y="670"/>
                    </a:lnTo>
                    <a:cubicBezTo>
                      <a:pt x="125" y="672"/>
                      <a:pt x="122" y="672"/>
                      <a:pt x="122" y="672"/>
                    </a:cubicBezTo>
                    <a:cubicBezTo>
                      <a:pt x="121" y="672"/>
                      <a:pt x="121" y="672"/>
                      <a:pt x="121" y="672"/>
                    </a:cubicBezTo>
                    <a:lnTo>
                      <a:pt x="119" y="672"/>
                    </a:lnTo>
                    <a:lnTo>
                      <a:pt x="94" y="670"/>
                    </a:lnTo>
                    <a:lnTo>
                      <a:pt x="96" y="665"/>
                    </a:lnTo>
                    <a:lnTo>
                      <a:pt x="96" y="663"/>
                    </a:lnTo>
                    <a:lnTo>
                      <a:pt x="94" y="663"/>
                    </a:lnTo>
                    <a:cubicBezTo>
                      <a:pt x="89" y="663"/>
                      <a:pt x="88" y="660"/>
                      <a:pt x="88" y="656"/>
                    </a:cubicBezTo>
                    <a:lnTo>
                      <a:pt x="88" y="653"/>
                    </a:lnTo>
                    <a:lnTo>
                      <a:pt x="88" y="650"/>
                    </a:lnTo>
                    <a:cubicBezTo>
                      <a:pt x="88" y="649"/>
                      <a:pt x="88" y="646"/>
                      <a:pt x="88" y="646"/>
                    </a:cubicBezTo>
                    <a:cubicBezTo>
                      <a:pt x="88" y="645"/>
                      <a:pt x="88" y="642"/>
                      <a:pt x="88" y="641"/>
                    </a:cubicBezTo>
                    <a:cubicBezTo>
                      <a:pt x="89" y="635"/>
                      <a:pt x="89" y="630"/>
                      <a:pt x="88" y="626"/>
                    </a:cubicBezTo>
                    <a:cubicBezTo>
                      <a:pt x="88" y="625"/>
                      <a:pt x="86" y="625"/>
                      <a:pt x="85" y="625"/>
                    </a:cubicBezTo>
                    <a:lnTo>
                      <a:pt x="82" y="623"/>
                    </a:lnTo>
                    <a:lnTo>
                      <a:pt x="82" y="620"/>
                    </a:lnTo>
                    <a:cubicBezTo>
                      <a:pt x="81" y="618"/>
                      <a:pt x="81" y="617"/>
                      <a:pt x="79" y="616"/>
                    </a:cubicBezTo>
                    <a:lnTo>
                      <a:pt x="77" y="614"/>
                    </a:lnTo>
                    <a:cubicBezTo>
                      <a:pt x="75" y="610"/>
                      <a:pt x="75" y="607"/>
                      <a:pt x="75" y="604"/>
                    </a:cubicBezTo>
                    <a:cubicBezTo>
                      <a:pt x="75" y="602"/>
                      <a:pt x="75" y="602"/>
                      <a:pt x="75" y="601"/>
                    </a:cubicBezTo>
                    <a:cubicBezTo>
                      <a:pt x="75" y="601"/>
                      <a:pt x="73" y="601"/>
                      <a:pt x="72" y="601"/>
                    </a:cubicBezTo>
                    <a:lnTo>
                      <a:pt x="66" y="600"/>
                    </a:lnTo>
                    <a:lnTo>
                      <a:pt x="68" y="595"/>
                    </a:lnTo>
                    <a:cubicBezTo>
                      <a:pt x="68" y="593"/>
                      <a:pt x="68" y="593"/>
                      <a:pt x="68" y="593"/>
                    </a:cubicBezTo>
                    <a:cubicBezTo>
                      <a:pt x="68" y="593"/>
                      <a:pt x="66" y="593"/>
                      <a:pt x="64" y="592"/>
                    </a:cubicBezTo>
                    <a:lnTo>
                      <a:pt x="59" y="592"/>
                    </a:lnTo>
                    <a:lnTo>
                      <a:pt x="60" y="586"/>
                    </a:lnTo>
                    <a:cubicBezTo>
                      <a:pt x="60" y="586"/>
                      <a:pt x="59" y="585"/>
                      <a:pt x="54" y="585"/>
                    </a:cubicBezTo>
                    <a:lnTo>
                      <a:pt x="52" y="585"/>
                    </a:lnTo>
                    <a:cubicBezTo>
                      <a:pt x="51" y="585"/>
                      <a:pt x="49" y="585"/>
                      <a:pt x="49" y="585"/>
                    </a:cubicBezTo>
                    <a:lnTo>
                      <a:pt x="47" y="585"/>
                    </a:lnTo>
                    <a:lnTo>
                      <a:pt x="45" y="581"/>
                    </a:lnTo>
                    <a:cubicBezTo>
                      <a:pt x="42" y="576"/>
                      <a:pt x="40" y="572"/>
                      <a:pt x="36" y="568"/>
                    </a:cubicBezTo>
                    <a:lnTo>
                      <a:pt x="35" y="568"/>
                    </a:lnTo>
                    <a:cubicBezTo>
                      <a:pt x="32" y="567"/>
                      <a:pt x="31" y="565"/>
                      <a:pt x="31" y="561"/>
                    </a:cubicBezTo>
                    <a:lnTo>
                      <a:pt x="31" y="560"/>
                    </a:lnTo>
                    <a:cubicBezTo>
                      <a:pt x="31" y="558"/>
                      <a:pt x="31" y="558"/>
                      <a:pt x="31" y="556"/>
                    </a:cubicBezTo>
                    <a:cubicBezTo>
                      <a:pt x="31" y="556"/>
                      <a:pt x="31" y="555"/>
                      <a:pt x="29" y="555"/>
                    </a:cubicBezTo>
                    <a:cubicBezTo>
                      <a:pt x="27" y="553"/>
                      <a:pt x="26" y="553"/>
                      <a:pt x="23" y="553"/>
                    </a:cubicBezTo>
                    <a:cubicBezTo>
                      <a:pt x="20" y="552"/>
                      <a:pt x="17" y="552"/>
                      <a:pt x="12" y="549"/>
                    </a:cubicBezTo>
                    <a:lnTo>
                      <a:pt x="11" y="548"/>
                    </a:lnTo>
                    <a:cubicBezTo>
                      <a:pt x="10" y="546"/>
                      <a:pt x="8" y="544"/>
                      <a:pt x="7" y="544"/>
                    </a:cubicBezTo>
                    <a:cubicBezTo>
                      <a:pt x="0" y="544"/>
                      <a:pt x="0" y="540"/>
                      <a:pt x="0" y="537"/>
                    </a:cubicBezTo>
                    <a:lnTo>
                      <a:pt x="4" y="441"/>
                    </a:lnTo>
                    <a:cubicBezTo>
                      <a:pt x="5" y="438"/>
                      <a:pt x="7" y="437"/>
                      <a:pt x="8" y="434"/>
                    </a:cubicBezTo>
                    <a:lnTo>
                      <a:pt x="10" y="435"/>
                    </a:lnTo>
                    <a:cubicBezTo>
                      <a:pt x="11" y="435"/>
                      <a:pt x="11" y="435"/>
                      <a:pt x="11" y="435"/>
                    </a:cubicBezTo>
                    <a:cubicBezTo>
                      <a:pt x="12" y="434"/>
                      <a:pt x="12" y="428"/>
                      <a:pt x="12" y="426"/>
                    </a:cubicBezTo>
                    <a:lnTo>
                      <a:pt x="12" y="425"/>
                    </a:lnTo>
                    <a:lnTo>
                      <a:pt x="15" y="419"/>
                    </a:lnTo>
                    <a:lnTo>
                      <a:pt x="19" y="419"/>
                    </a:lnTo>
                    <a:lnTo>
                      <a:pt x="20" y="419"/>
                    </a:lnTo>
                    <a:lnTo>
                      <a:pt x="20" y="414"/>
                    </a:lnTo>
                    <a:lnTo>
                      <a:pt x="20" y="409"/>
                    </a:lnTo>
                    <a:cubicBezTo>
                      <a:pt x="122" y="218"/>
                      <a:pt x="294" y="71"/>
                      <a:pt x="500" y="0"/>
                    </a:cubicBezTo>
                    <a:cubicBezTo>
                      <a:pt x="500" y="1"/>
                      <a:pt x="500" y="1"/>
                      <a:pt x="500" y="1"/>
                    </a:cubicBezTo>
                    <a:cubicBezTo>
                      <a:pt x="500" y="6"/>
                      <a:pt x="499" y="11"/>
                      <a:pt x="495" y="18"/>
                    </a:cubicBezTo>
                    <a:cubicBezTo>
                      <a:pt x="494" y="19"/>
                      <a:pt x="492" y="20"/>
                      <a:pt x="491" y="22"/>
                    </a:cubicBezTo>
                    <a:lnTo>
                      <a:pt x="489" y="25"/>
                    </a:lnTo>
                    <a:lnTo>
                      <a:pt x="487" y="23"/>
                    </a:lnTo>
                    <a:cubicBezTo>
                      <a:pt x="485" y="23"/>
                      <a:pt x="485" y="23"/>
                      <a:pt x="485" y="23"/>
                    </a:cubicBezTo>
                    <a:lnTo>
                      <a:pt x="485" y="25"/>
                    </a:lnTo>
                    <a:lnTo>
                      <a:pt x="485" y="27"/>
                    </a:lnTo>
                    <a:cubicBezTo>
                      <a:pt x="483" y="29"/>
                      <a:pt x="482" y="31"/>
                      <a:pt x="478" y="31"/>
                    </a:cubicBezTo>
                    <a:lnTo>
                      <a:pt x="466" y="31"/>
                    </a:lnTo>
                    <a:cubicBezTo>
                      <a:pt x="464" y="31"/>
                      <a:pt x="462" y="31"/>
                      <a:pt x="462" y="31"/>
                    </a:cubicBezTo>
                    <a:lnTo>
                      <a:pt x="462" y="32"/>
                    </a:lnTo>
                    <a:cubicBezTo>
                      <a:pt x="459" y="35"/>
                      <a:pt x="458" y="39"/>
                      <a:pt x="452" y="39"/>
                    </a:cubicBezTo>
                    <a:lnTo>
                      <a:pt x="451" y="39"/>
                    </a:lnTo>
                    <a:lnTo>
                      <a:pt x="450" y="39"/>
                    </a:lnTo>
                    <a:lnTo>
                      <a:pt x="431" y="36"/>
                    </a:lnTo>
                    <a:lnTo>
                      <a:pt x="430" y="36"/>
                    </a:lnTo>
                    <a:cubicBezTo>
                      <a:pt x="430" y="36"/>
                      <a:pt x="430" y="39"/>
                      <a:pt x="430" y="40"/>
                    </a:cubicBezTo>
                    <a:lnTo>
                      <a:pt x="429" y="46"/>
                    </a:lnTo>
                    <a:lnTo>
                      <a:pt x="423" y="44"/>
                    </a:lnTo>
                    <a:cubicBezTo>
                      <a:pt x="421" y="46"/>
                      <a:pt x="421" y="48"/>
                      <a:pt x="421" y="52"/>
                    </a:cubicBezTo>
                    <a:lnTo>
                      <a:pt x="421" y="59"/>
                    </a:lnTo>
                    <a:lnTo>
                      <a:pt x="421" y="60"/>
                    </a:lnTo>
                    <a:cubicBezTo>
                      <a:pt x="421" y="60"/>
                      <a:pt x="421" y="64"/>
                      <a:pt x="420" y="65"/>
                    </a:cubicBezTo>
                    <a:cubicBezTo>
                      <a:pt x="418" y="68"/>
                      <a:pt x="415" y="68"/>
                      <a:pt x="414" y="68"/>
                    </a:cubicBezTo>
                    <a:lnTo>
                      <a:pt x="413" y="77"/>
                    </a:lnTo>
                    <a:lnTo>
                      <a:pt x="406" y="75"/>
                    </a:lnTo>
                    <a:cubicBezTo>
                      <a:pt x="405" y="75"/>
                      <a:pt x="405" y="81"/>
                      <a:pt x="405" y="83"/>
                    </a:cubicBezTo>
                    <a:lnTo>
                      <a:pt x="405" y="84"/>
                    </a:lnTo>
                    <a:cubicBezTo>
                      <a:pt x="405" y="85"/>
                      <a:pt x="406" y="87"/>
                      <a:pt x="406" y="89"/>
                    </a:cubicBezTo>
                    <a:cubicBezTo>
                      <a:pt x="408" y="93"/>
                      <a:pt x="411" y="97"/>
                      <a:pt x="408" y="104"/>
                    </a:cubicBezTo>
                    <a:cubicBezTo>
                      <a:pt x="408" y="105"/>
                      <a:pt x="406" y="106"/>
                      <a:pt x="405" y="108"/>
                    </a:cubicBezTo>
                    <a:cubicBezTo>
                      <a:pt x="405" y="109"/>
                      <a:pt x="403" y="109"/>
                      <a:pt x="403" y="111"/>
                    </a:cubicBezTo>
                    <a:lnTo>
                      <a:pt x="405" y="111"/>
                    </a:lnTo>
                    <a:lnTo>
                      <a:pt x="406" y="111"/>
                    </a:lnTo>
                    <a:cubicBezTo>
                      <a:pt x="408" y="111"/>
                      <a:pt x="408" y="111"/>
                      <a:pt x="410" y="111"/>
                    </a:cubicBezTo>
                    <a:cubicBezTo>
                      <a:pt x="410" y="106"/>
                      <a:pt x="411" y="104"/>
                      <a:pt x="414" y="104"/>
                    </a:cubicBezTo>
                    <a:cubicBezTo>
                      <a:pt x="418" y="102"/>
                      <a:pt x="420" y="100"/>
                      <a:pt x="423" y="97"/>
                    </a:cubicBezTo>
                    <a:cubicBezTo>
                      <a:pt x="424" y="96"/>
                      <a:pt x="426" y="94"/>
                      <a:pt x="429" y="93"/>
                    </a:cubicBezTo>
                    <a:cubicBezTo>
                      <a:pt x="431" y="90"/>
                      <a:pt x="436" y="89"/>
                      <a:pt x="441" y="90"/>
                    </a:cubicBezTo>
                    <a:lnTo>
                      <a:pt x="442" y="90"/>
                    </a:lnTo>
                    <a:cubicBezTo>
                      <a:pt x="443" y="90"/>
                      <a:pt x="445" y="89"/>
                      <a:pt x="446" y="89"/>
                    </a:cubicBezTo>
                    <a:cubicBezTo>
                      <a:pt x="448" y="87"/>
                      <a:pt x="448" y="87"/>
                      <a:pt x="448" y="83"/>
                    </a:cubicBezTo>
                    <a:lnTo>
                      <a:pt x="450" y="81"/>
                    </a:lnTo>
                    <a:cubicBezTo>
                      <a:pt x="450" y="78"/>
                      <a:pt x="451" y="75"/>
                      <a:pt x="454" y="73"/>
                    </a:cubicBezTo>
                    <a:cubicBezTo>
                      <a:pt x="455" y="73"/>
                      <a:pt x="455" y="73"/>
                      <a:pt x="455" y="73"/>
                    </a:cubicBezTo>
                    <a:cubicBezTo>
                      <a:pt x="458" y="71"/>
                      <a:pt x="458" y="64"/>
                      <a:pt x="457" y="59"/>
                    </a:cubicBezTo>
                    <a:lnTo>
                      <a:pt x="457" y="56"/>
                    </a:lnTo>
                    <a:lnTo>
                      <a:pt x="457" y="52"/>
                    </a:lnTo>
                    <a:lnTo>
                      <a:pt x="476" y="52"/>
                    </a:lnTo>
                    <a:cubicBezTo>
                      <a:pt x="478" y="52"/>
                      <a:pt x="478" y="52"/>
                      <a:pt x="479" y="52"/>
                    </a:cubicBezTo>
                    <a:cubicBezTo>
                      <a:pt x="480" y="52"/>
                      <a:pt x="480" y="52"/>
                      <a:pt x="482" y="53"/>
                    </a:cubicBezTo>
                    <a:cubicBezTo>
                      <a:pt x="483" y="53"/>
                      <a:pt x="485" y="52"/>
                      <a:pt x="487" y="52"/>
                    </a:cubicBezTo>
                    <a:cubicBezTo>
                      <a:pt x="491" y="50"/>
                      <a:pt x="494" y="47"/>
                      <a:pt x="495" y="43"/>
                    </a:cubicBezTo>
                    <a:cubicBezTo>
                      <a:pt x="496" y="40"/>
                      <a:pt x="500" y="36"/>
                      <a:pt x="504" y="39"/>
                    </a:cubicBezTo>
                    <a:lnTo>
                      <a:pt x="537" y="39"/>
                    </a:lnTo>
                    <a:cubicBezTo>
                      <a:pt x="538" y="39"/>
                      <a:pt x="538" y="39"/>
                      <a:pt x="538" y="39"/>
                    </a:cubicBezTo>
                    <a:cubicBezTo>
                      <a:pt x="541" y="39"/>
                      <a:pt x="545" y="41"/>
                      <a:pt x="544" y="46"/>
                    </a:cubicBezTo>
                    <a:lnTo>
                      <a:pt x="544" y="59"/>
                    </a:lnTo>
                    <a:lnTo>
                      <a:pt x="538" y="56"/>
                    </a:lnTo>
                    <a:lnTo>
                      <a:pt x="537" y="56"/>
                    </a:lnTo>
                    <a:cubicBezTo>
                      <a:pt x="537" y="56"/>
                      <a:pt x="537" y="57"/>
                      <a:pt x="537" y="59"/>
                    </a:cubicBezTo>
                    <a:cubicBezTo>
                      <a:pt x="537" y="59"/>
                      <a:pt x="537" y="60"/>
                      <a:pt x="540" y="60"/>
                    </a:cubicBezTo>
                    <a:cubicBezTo>
                      <a:pt x="541" y="60"/>
                      <a:pt x="541" y="62"/>
                      <a:pt x="543" y="62"/>
                    </a:cubicBezTo>
                    <a:cubicBezTo>
                      <a:pt x="544" y="62"/>
                      <a:pt x="545" y="62"/>
                      <a:pt x="547" y="62"/>
                    </a:cubicBezTo>
                    <a:cubicBezTo>
                      <a:pt x="548" y="62"/>
                      <a:pt x="548" y="62"/>
                      <a:pt x="550" y="62"/>
                    </a:cubicBezTo>
                    <a:cubicBezTo>
                      <a:pt x="550" y="62"/>
                      <a:pt x="552" y="60"/>
                      <a:pt x="553" y="59"/>
                    </a:cubicBezTo>
                    <a:cubicBezTo>
                      <a:pt x="555" y="57"/>
                      <a:pt x="557" y="56"/>
                      <a:pt x="562" y="56"/>
                    </a:cubicBezTo>
                    <a:lnTo>
                      <a:pt x="568" y="55"/>
                    </a:lnTo>
                    <a:lnTo>
                      <a:pt x="566" y="81"/>
                    </a:lnTo>
                    <a:cubicBezTo>
                      <a:pt x="566" y="84"/>
                      <a:pt x="568" y="87"/>
                      <a:pt x="569" y="90"/>
                    </a:cubicBezTo>
                    <a:lnTo>
                      <a:pt x="569" y="92"/>
                    </a:lnTo>
                    <a:cubicBezTo>
                      <a:pt x="572" y="94"/>
                      <a:pt x="573" y="99"/>
                      <a:pt x="573" y="105"/>
                    </a:cubicBezTo>
                    <a:cubicBezTo>
                      <a:pt x="573" y="108"/>
                      <a:pt x="573" y="111"/>
                      <a:pt x="573" y="113"/>
                    </a:cubicBezTo>
                    <a:cubicBezTo>
                      <a:pt x="572" y="115"/>
                      <a:pt x="571" y="120"/>
                      <a:pt x="565" y="120"/>
                    </a:cubicBezTo>
                    <a:cubicBezTo>
                      <a:pt x="564" y="120"/>
                      <a:pt x="562" y="120"/>
                      <a:pt x="562" y="120"/>
                    </a:cubicBezTo>
                    <a:cubicBezTo>
                      <a:pt x="560" y="120"/>
                      <a:pt x="560" y="120"/>
                      <a:pt x="560" y="120"/>
                    </a:cubicBezTo>
                    <a:cubicBezTo>
                      <a:pt x="559" y="120"/>
                      <a:pt x="559" y="120"/>
                      <a:pt x="557" y="120"/>
                    </a:cubicBezTo>
                    <a:cubicBezTo>
                      <a:pt x="556" y="120"/>
                      <a:pt x="553" y="118"/>
                      <a:pt x="552" y="118"/>
                    </a:cubicBezTo>
                    <a:cubicBezTo>
                      <a:pt x="548" y="118"/>
                      <a:pt x="547" y="118"/>
                      <a:pt x="544" y="118"/>
                    </a:cubicBezTo>
                    <a:cubicBezTo>
                      <a:pt x="541" y="118"/>
                      <a:pt x="538" y="118"/>
                      <a:pt x="537" y="120"/>
                    </a:cubicBezTo>
                    <a:cubicBezTo>
                      <a:pt x="535" y="120"/>
                      <a:pt x="535" y="120"/>
                      <a:pt x="535" y="120"/>
                    </a:cubicBezTo>
                    <a:cubicBezTo>
                      <a:pt x="534" y="121"/>
                      <a:pt x="534" y="121"/>
                      <a:pt x="534" y="121"/>
                    </a:cubicBezTo>
                    <a:cubicBezTo>
                      <a:pt x="532" y="124"/>
                      <a:pt x="531" y="125"/>
                      <a:pt x="528" y="125"/>
                    </a:cubicBezTo>
                    <a:cubicBezTo>
                      <a:pt x="527" y="125"/>
                      <a:pt x="527" y="125"/>
                      <a:pt x="527" y="125"/>
                    </a:cubicBezTo>
                    <a:lnTo>
                      <a:pt x="527" y="127"/>
                    </a:lnTo>
                    <a:lnTo>
                      <a:pt x="528" y="134"/>
                    </a:lnTo>
                    <a:lnTo>
                      <a:pt x="520" y="133"/>
                    </a:lnTo>
                    <a:cubicBezTo>
                      <a:pt x="519" y="133"/>
                      <a:pt x="519" y="133"/>
                      <a:pt x="519" y="133"/>
                    </a:cubicBezTo>
                    <a:cubicBezTo>
                      <a:pt x="519" y="133"/>
                      <a:pt x="519" y="134"/>
                      <a:pt x="519" y="136"/>
                    </a:cubicBezTo>
                    <a:lnTo>
                      <a:pt x="517" y="141"/>
                    </a:lnTo>
                    <a:lnTo>
                      <a:pt x="459" y="139"/>
                    </a:lnTo>
                    <a:cubicBezTo>
                      <a:pt x="458" y="139"/>
                      <a:pt x="457" y="139"/>
                      <a:pt x="455" y="137"/>
                    </a:cubicBezTo>
                    <a:cubicBezTo>
                      <a:pt x="454" y="137"/>
                      <a:pt x="452" y="137"/>
                      <a:pt x="451" y="137"/>
                    </a:cubicBezTo>
                    <a:cubicBezTo>
                      <a:pt x="450" y="137"/>
                      <a:pt x="450" y="137"/>
                      <a:pt x="450" y="137"/>
                    </a:cubicBezTo>
                    <a:lnTo>
                      <a:pt x="448" y="145"/>
                    </a:lnTo>
                    <a:lnTo>
                      <a:pt x="443" y="145"/>
                    </a:lnTo>
                    <a:cubicBezTo>
                      <a:pt x="442" y="145"/>
                      <a:pt x="441" y="145"/>
                      <a:pt x="439" y="145"/>
                    </a:cubicBezTo>
                    <a:cubicBezTo>
                      <a:pt x="439" y="145"/>
                      <a:pt x="438" y="145"/>
                      <a:pt x="436" y="145"/>
                    </a:cubicBezTo>
                    <a:cubicBezTo>
                      <a:pt x="434" y="145"/>
                      <a:pt x="433" y="145"/>
                      <a:pt x="433" y="145"/>
                    </a:cubicBezTo>
                    <a:lnTo>
                      <a:pt x="433" y="153"/>
                    </a:lnTo>
                    <a:lnTo>
                      <a:pt x="429" y="153"/>
                    </a:lnTo>
                    <a:cubicBezTo>
                      <a:pt x="427" y="153"/>
                      <a:pt x="426" y="153"/>
                      <a:pt x="424" y="154"/>
                    </a:cubicBezTo>
                    <a:cubicBezTo>
                      <a:pt x="426" y="155"/>
                      <a:pt x="427" y="157"/>
                      <a:pt x="429" y="157"/>
                    </a:cubicBezTo>
                    <a:cubicBezTo>
                      <a:pt x="430" y="158"/>
                      <a:pt x="431" y="158"/>
                      <a:pt x="433" y="158"/>
                    </a:cubicBezTo>
                    <a:cubicBezTo>
                      <a:pt x="434" y="158"/>
                      <a:pt x="436" y="157"/>
                      <a:pt x="438" y="157"/>
                    </a:cubicBezTo>
                    <a:cubicBezTo>
                      <a:pt x="439" y="153"/>
                      <a:pt x="441" y="150"/>
                      <a:pt x="445" y="150"/>
                    </a:cubicBezTo>
                    <a:lnTo>
                      <a:pt x="464" y="150"/>
                    </a:lnTo>
                    <a:lnTo>
                      <a:pt x="464" y="157"/>
                    </a:lnTo>
                    <a:cubicBezTo>
                      <a:pt x="463" y="162"/>
                      <a:pt x="459" y="166"/>
                      <a:pt x="458" y="169"/>
                    </a:cubicBezTo>
                    <a:cubicBezTo>
                      <a:pt x="457" y="170"/>
                      <a:pt x="457" y="171"/>
                      <a:pt x="455" y="171"/>
                    </a:cubicBezTo>
                    <a:cubicBezTo>
                      <a:pt x="454" y="174"/>
                      <a:pt x="452" y="178"/>
                      <a:pt x="448" y="176"/>
                    </a:cubicBezTo>
                    <a:lnTo>
                      <a:pt x="446" y="176"/>
                    </a:lnTo>
                    <a:lnTo>
                      <a:pt x="436" y="176"/>
                    </a:lnTo>
                    <a:lnTo>
                      <a:pt x="434" y="176"/>
                    </a:lnTo>
                    <a:cubicBezTo>
                      <a:pt x="433" y="176"/>
                      <a:pt x="433" y="176"/>
                      <a:pt x="433" y="176"/>
                    </a:cubicBezTo>
                    <a:cubicBezTo>
                      <a:pt x="433" y="176"/>
                      <a:pt x="431" y="176"/>
                      <a:pt x="431" y="178"/>
                    </a:cubicBezTo>
                    <a:cubicBezTo>
                      <a:pt x="431" y="181"/>
                      <a:pt x="430" y="183"/>
                      <a:pt x="424" y="183"/>
                    </a:cubicBezTo>
                    <a:cubicBezTo>
                      <a:pt x="423" y="183"/>
                      <a:pt x="421" y="183"/>
                      <a:pt x="420" y="183"/>
                    </a:cubicBezTo>
                    <a:cubicBezTo>
                      <a:pt x="418" y="183"/>
                      <a:pt x="418" y="183"/>
                      <a:pt x="417" y="183"/>
                    </a:cubicBezTo>
                    <a:lnTo>
                      <a:pt x="415" y="191"/>
                    </a:lnTo>
                    <a:lnTo>
                      <a:pt x="411" y="191"/>
                    </a:lnTo>
                    <a:cubicBezTo>
                      <a:pt x="410" y="191"/>
                      <a:pt x="408" y="191"/>
                      <a:pt x="406" y="191"/>
                    </a:cubicBezTo>
                    <a:cubicBezTo>
                      <a:pt x="406" y="189"/>
                      <a:pt x="405" y="189"/>
                      <a:pt x="403" y="189"/>
                    </a:cubicBezTo>
                    <a:cubicBezTo>
                      <a:pt x="402" y="189"/>
                      <a:pt x="401" y="189"/>
                      <a:pt x="401" y="189"/>
                    </a:cubicBezTo>
                    <a:lnTo>
                      <a:pt x="401" y="198"/>
                    </a:lnTo>
                    <a:lnTo>
                      <a:pt x="394" y="197"/>
                    </a:lnTo>
                    <a:lnTo>
                      <a:pt x="393" y="197"/>
                    </a:lnTo>
                    <a:cubicBezTo>
                      <a:pt x="393" y="197"/>
                      <a:pt x="393" y="198"/>
                      <a:pt x="393" y="201"/>
                    </a:cubicBezTo>
                    <a:lnTo>
                      <a:pt x="392" y="206"/>
                    </a:lnTo>
                    <a:lnTo>
                      <a:pt x="387" y="206"/>
                    </a:lnTo>
                    <a:lnTo>
                      <a:pt x="386" y="209"/>
                    </a:lnTo>
                    <a:cubicBezTo>
                      <a:pt x="386" y="210"/>
                      <a:pt x="386" y="210"/>
                      <a:pt x="386" y="211"/>
                    </a:cubicBezTo>
                    <a:cubicBezTo>
                      <a:pt x="385" y="216"/>
                      <a:pt x="385" y="220"/>
                      <a:pt x="381" y="223"/>
                    </a:cubicBezTo>
                    <a:cubicBezTo>
                      <a:pt x="381" y="225"/>
                      <a:pt x="380" y="226"/>
                      <a:pt x="378" y="227"/>
                    </a:cubicBezTo>
                    <a:lnTo>
                      <a:pt x="377" y="230"/>
                    </a:lnTo>
                    <a:cubicBezTo>
                      <a:pt x="375" y="231"/>
                      <a:pt x="374" y="235"/>
                      <a:pt x="369" y="235"/>
                    </a:cubicBezTo>
                    <a:lnTo>
                      <a:pt x="357" y="235"/>
                    </a:lnTo>
                    <a:cubicBezTo>
                      <a:pt x="356" y="235"/>
                      <a:pt x="356" y="234"/>
                      <a:pt x="354" y="234"/>
                    </a:cubicBezTo>
                    <a:lnTo>
                      <a:pt x="353" y="234"/>
                    </a:lnTo>
                    <a:cubicBezTo>
                      <a:pt x="353" y="235"/>
                      <a:pt x="353" y="237"/>
                      <a:pt x="353" y="237"/>
                    </a:cubicBezTo>
                    <a:cubicBezTo>
                      <a:pt x="353" y="238"/>
                      <a:pt x="352" y="243"/>
                      <a:pt x="344" y="243"/>
                    </a:cubicBezTo>
                    <a:cubicBezTo>
                      <a:pt x="343" y="243"/>
                      <a:pt x="343" y="243"/>
                      <a:pt x="341" y="241"/>
                    </a:cubicBezTo>
                    <a:cubicBezTo>
                      <a:pt x="331" y="247"/>
                      <a:pt x="324" y="253"/>
                      <a:pt x="317" y="262"/>
                    </a:cubicBezTo>
                    <a:cubicBezTo>
                      <a:pt x="316" y="263"/>
                      <a:pt x="315" y="264"/>
                      <a:pt x="313" y="268"/>
                    </a:cubicBezTo>
                    <a:lnTo>
                      <a:pt x="313" y="278"/>
                    </a:lnTo>
                    <a:cubicBezTo>
                      <a:pt x="313" y="284"/>
                      <a:pt x="310" y="285"/>
                      <a:pt x="307" y="287"/>
                    </a:cubicBezTo>
                    <a:cubicBezTo>
                      <a:pt x="305" y="287"/>
                      <a:pt x="305" y="287"/>
                      <a:pt x="304" y="287"/>
                    </a:cubicBezTo>
                    <a:cubicBezTo>
                      <a:pt x="303" y="288"/>
                      <a:pt x="303" y="290"/>
                      <a:pt x="301" y="290"/>
                    </a:cubicBezTo>
                    <a:cubicBezTo>
                      <a:pt x="300" y="293"/>
                      <a:pt x="298" y="295"/>
                      <a:pt x="297" y="296"/>
                    </a:cubicBezTo>
                    <a:lnTo>
                      <a:pt x="297" y="297"/>
                    </a:lnTo>
                    <a:cubicBezTo>
                      <a:pt x="296" y="300"/>
                      <a:pt x="292" y="302"/>
                      <a:pt x="289" y="302"/>
                    </a:cubicBezTo>
                    <a:lnTo>
                      <a:pt x="285" y="300"/>
                    </a:lnTo>
                    <a:cubicBezTo>
                      <a:pt x="280" y="303"/>
                      <a:pt x="276" y="305"/>
                      <a:pt x="273" y="308"/>
                    </a:cubicBezTo>
                    <a:cubicBezTo>
                      <a:pt x="271" y="311"/>
                      <a:pt x="267" y="313"/>
                      <a:pt x="266" y="320"/>
                    </a:cubicBezTo>
                    <a:cubicBezTo>
                      <a:pt x="264" y="323"/>
                      <a:pt x="260" y="324"/>
                      <a:pt x="255" y="324"/>
                    </a:cubicBezTo>
                    <a:cubicBezTo>
                      <a:pt x="254" y="323"/>
                      <a:pt x="252" y="323"/>
                      <a:pt x="252" y="323"/>
                    </a:cubicBezTo>
                    <a:cubicBezTo>
                      <a:pt x="251" y="323"/>
                      <a:pt x="251" y="323"/>
                      <a:pt x="250" y="323"/>
                    </a:cubicBezTo>
                    <a:lnTo>
                      <a:pt x="242" y="323"/>
                    </a:lnTo>
                    <a:cubicBezTo>
                      <a:pt x="242" y="324"/>
                      <a:pt x="242" y="325"/>
                      <a:pt x="242" y="325"/>
                    </a:cubicBezTo>
                    <a:cubicBezTo>
                      <a:pt x="243" y="327"/>
                      <a:pt x="243" y="327"/>
                      <a:pt x="245" y="328"/>
                    </a:cubicBezTo>
                    <a:cubicBezTo>
                      <a:pt x="250" y="330"/>
                      <a:pt x="250" y="336"/>
                      <a:pt x="250" y="339"/>
                    </a:cubicBezTo>
                    <a:cubicBezTo>
                      <a:pt x="250" y="340"/>
                      <a:pt x="250" y="340"/>
                      <a:pt x="250" y="340"/>
                    </a:cubicBezTo>
                    <a:lnTo>
                      <a:pt x="248" y="346"/>
                    </a:lnTo>
                    <a:lnTo>
                      <a:pt x="242" y="346"/>
                    </a:lnTo>
                    <a:cubicBezTo>
                      <a:pt x="242" y="345"/>
                      <a:pt x="240" y="345"/>
                      <a:pt x="239" y="345"/>
                    </a:cubicBezTo>
                    <a:cubicBezTo>
                      <a:pt x="238" y="345"/>
                      <a:pt x="236" y="346"/>
                      <a:pt x="235" y="346"/>
                    </a:cubicBezTo>
                    <a:cubicBezTo>
                      <a:pt x="235" y="346"/>
                      <a:pt x="233" y="348"/>
                      <a:pt x="233" y="349"/>
                    </a:cubicBezTo>
                    <a:cubicBezTo>
                      <a:pt x="232" y="351"/>
                      <a:pt x="230" y="353"/>
                      <a:pt x="224" y="352"/>
                    </a:cubicBezTo>
                    <a:cubicBezTo>
                      <a:pt x="223" y="352"/>
                      <a:pt x="223" y="352"/>
                      <a:pt x="222" y="352"/>
                    </a:cubicBezTo>
                    <a:lnTo>
                      <a:pt x="220" y="352"/>
                    </a:lnTo>
                    <a:lnTo>
                      <a:pt x="218" y="352"/>
                    </a:lnTo>
                    <a:cubicBezTo>
                      <a:pt x="217" y="353"/>
                      <a:pt x="217" y="358"/>
                      <a:pt x="217" y="365"/>
                    </a:cubicBezTo>
                    <a:cubicBezTo>
                      <a:pt x="217" y="369"/>
                      <a:pt x="217" y="370"/>
                      <a:pt x="217" y="370"/>
                    </a:cubicBezTo>
                    <a:lnTo>
                      <a:pt x="217" y="377"/>
                    </a:lnTo>
                    <a:lnTo>
                      <a:pt x="211" y="374"/>
                    </a:lnTo>
                    <a:cubicBezTo>
                      <a:pt x="210" y="374"/>
                      <a:pt x="210" y="374"/>
                      <a:pt x="210" y="374"/>
                    </a:cubicBezTo>
                    <a:cubicBezTo>
                      <a:pt x="208" y="376"/>
                      <a:pt x="208" y="382"/>
                      <a:pt x="208" y="383"/>
                    </a:cubicBezTo>
                    <a:lnTo>
                      <a:pt x="208" y="385"/>
                    </a:lnTo>
                    <a:lnTo>
                      <a:pt x="208" y="392"/>
                    </a:lnTo>
                    <a:lnTo>
                      <a:pt x="202" y="390"/>
                    </a:lnTo>
                    <a:lnTo>
                      <a:pt x="201" y="390"/>
                    </a:lnTo>
                    <a:cubicBezTo>
                      <a:pt x="201" y="390"/>
                      <a:pt x="201" y="397"/>
                      <a:pt x="201" y="400"/>
                    </a:cubicBezTo>
                    <a:cubicBezTo>
                      <a:pt x="199" y="407"/>
                      <a:pt x="199" y="419"/>
                      <a:pt x="187" y="421"/>
                    </a:cubicBezTo>
                    <a:lnTo>
                      <a:pt x="180" y="422"/>
                    </a:lnTo>
                    <a:lnTo>
                      <a:pt x="182" y="414"/>
                    </a:lnTo>
                    <a:cubicBezTo>
                      <a:pt x="183" y="414"/>
                      <a:pt x="183" y="413"/>
                      <a:pt x="183" y="413"/>
                    </a:cubicBezTo>
                    <a:cubicBezTo>
                      <a:pt x="182" y="413"/>
                      <a:pt x="182" y="413"/>
                      <a:pt x="182" y="413"/>
                    </a:cubicBezTo>
                    <a:cubicBezTo>
                      <a:pt x="180" y="413"/>
                      <a:pt x="180" y="413"/>
                      <a:pt x="180" y="413"/>
                    </a:cubicBezTo>
                    <a:cubicBezTo>
                      <a:pt x="177" y="413"/>
                      <a:pt x="174" y="410"/>
                      <a:pt x="174" y="405"/>
                    </a:cubicBezTo>
                    <a:lnTo>
                      <a:pt x="175" y="395"/>
                    </a:lnTo>
                    <a:lnTo>
                      <a:pt x="178" y="395"/>
                    </a:lnTo>
                    <a:cubicBezTo>
                      <a:pt x="180" y="395"/>
                      <a:pt x="182" y="394"/>
                      <a:pt x="182" y="392"/>
                    </a:cubicBezTo>
                    <a:cubicBezTo>
                      <a:pt x="184" y="388"/>
                      <a:pt x="186" y="382"/>
                      <a:pt x="184" y="374"/>
                    </a:cubicBezTo>
                    <a:cubicBezTo>
                      <a:pt x="183" y="367"/>
                      <a:pt x="182" y="361"/>
                      <a:pt x="178" y="360"/>
                    </a:cubicBezTo>
                    <a:cubicBezTo>
                      <a:pt x="177" y="358"/>
                      <a:pt x="175" y="358"/>
                      <a:pt x="174" y="358"/>
                    </a:cubicBezTo>
                    <a:cubicBezTo>
                      <a:pt x="173" y="358"/>
                      <a:pt x="173" y="358"/>
                      <a:pt x="171" y="358"/>
                    </a:cubicBezTo>
                    <a:cubicBezTo>
                      <a:pt x="170" y="358"/>
                      <a:pt x="170" y="358"/>
                      <a:pt x="168" y="358"/>
                    </a:cubicBezTo>
                    <a:cubicBezTo>
                      <a:pt x="163" y="358"/>
                      <a:pt x="158" y="361"/>
                      <a:pt x="156" y="362"/>
                    </a:cubicBezTo>
                    <a:cubicBezTo>
                      <a:pt x="154" y="362"/>
                      <a:pt x="153" y="364"/>
                      <a:pt x="152" y="364"/>
                    </a:cubicBezTo>
                    <a:cubicBezTo>
                      <a:pt x="149" y="367"/>
                      <a:pt x="143" y="370"/>
                      <a:pt x="137" y="370"/>
                    </a:cubicBezTo>
                    <a:cubicBezTo>
                      <a:pt x="135" y="370"/>
                      <a:pt x="134" y="370"/>
                      <a:pt x="134" y="370"/>
                    </a:cubicBezTo>
                    <a:cubicBezTo>
                      <a:pt x="129" y="370"/>
                      <a:pt x="126" y="369"/>
                      <a:pt x="124" y="367"/>
                    </a:cubicBezTo>
                    <a:cubicBezTo>
                      <a:pt x="124" y="367"/>
                      <a:pt x="122" y="365"/>
                      <a:pt x="121" y="365"/>
                    </a:cubicBezTo>
                    <a:cubicBezTo>
                      <a:pt x="119" y="364"/>
                      <a:pt x="119" y="364"/>
                      <a:pt x="118" y="364"/>
                    </a:cubicBezTo>
                    <a:cubicBezTo>
                      <a:pt x="118" y="364"/>
                      <a:pt x="118" y="365"/>
                      <a:pt x="116" y="367"/>
                    </a:cubicBezTo>
                    <a:cubicBezTo>
                      <a:pt x="116" y="369"/>
                      <a:pt x="116" y="370"/>
                      <a:pt x="116" y="370"/>
                    </a:cubicBezTo>
                    <a:cubicBezTo>
                      <a:pt x="113" y="377"/>
                      <a:pt x="107" y="382"/>
                      <a:pt x="103" y="385"/>
                    </a:cubicBezTo>
                    <a:cubicBezTo>
                      <a:pt x="100" y="388"/>
                      <a:pt x="98" y="389"/>
                      <a:pt x="96" y="390"/>
                    </a:cubicBezTo>
                    <a:cubicBezTo>
                      <a:pt x="94" y="392"/>
                      <a:pt x="94" y="394"/>
                      <a:pt x="93" y="395"/>
                    </a:cubicBezTo>
                    <a:cubicBezTo>
                      <a:pt x="93" y="400"/>
                      <a:pt x="89" y="401"/>
                      <a:pt x="86" y="401"/>
                    </a:cubicBezTo>
                    <a:lnTo>
                      <a:pt x="85" y="401"/>
                    </a:lnTo>
                    <a:cubicBezTo>
                      <a:pt x="84" y="402"/>
                      <a:pt x="85" y="407"/>
                      <a:pt x="85" y="409"/>
                    </a:cubicBezTo>
                    <a:cubicBezTo>
                      <a:pt x="85" y="410"/>
                      <a:pt x="85" y="410"/>
                      <a:pt x="85" y="411"/>
                    </a:cubicBezTo>
                    <a:lnTo>
                      <a:pt x="84" y="417"/>
                    </a:lnTo>
                    <a:lnTo>
                      <a:pt x="77" y="416"/>
                    </a:lnTo>
                    <a:cubicBezTo>
                      <a:pt x="76" y="417"/>
                      <a:pt x="76" y="422"/>
                      <a:pt x="76" y="425"/>
                    </a:cubicBezTo>
                    <a:lnTo>
                      <a:pt x="76" y="426"/>
                    </a:lnTo>
                    <a:lnTo>
                      <a:pt x="76" y="432"/>
                    </a:lnTo>
                    <a:lnTo>
                      <a:pt x="70" y="430"/>
                    </a:lnTo>
                    <a:cubicBezTo>
                      <a:pt x="69" y="430"/>
                      <a:pt x="69" y="430"/>
                      <a:pt x="69" y="430"/>
                    </a:cubicBezTo>
                    <a:cubicBezTo>
                      <a:pt x="68" y="432"/>
                      <a:pt x="68" y="437"/>
                      <a:pt x="68" y="446"/>
                    </a:cubicBezTo>
                    <a:cubicBezTo>
                      <a:pt x="68" y="447"/>
                      <a:pt x="68" y="448"/>
                      <a:pt x="68" y="450"/>
                    </a:cubicBezTo>
                    <a:lnTo>
                      <a:pt x="68" y="455"/>
                    </a:lnTo>
                    <a:lnTo>
                      <a:pt x="61" y="454"/>
                    </a:lnTo>
                    <a:lnTo>
                      <a:pt x="60" y="454"/>
                    </a:lnTo>
                    <a:cubicBezTo>
                      <a:pt x="60" y="454"/>
                      <a:pt x="60" y="460"/>
                      <a:pt x="60" y="462"/>
                    </a:cubicBezTo>
                    <a:cubicBezTo>
                      <a:pt x="60" y="463"/>
                      <a:pt x="60" y="463"/>
                      <a:pt x="60" y="465"/>
                    </a:cubicBezTo>
                    <a:lnTo>
                      <a:pt x="59" y="471"/>
                    </a:lnTo>
                    <a:lnTo>
                      <a:pt x="52" y="469"/>
                    </a:lnTo>
                    <a:cubicBezTo>
                      <a:pt x="52" y="469"/>
                      <a:pt x="51" y="469"/>
                      <a:pt x="51" y="472"/>
                    </a:cubicBezTo>
                    <a:lnTo>
                      <a:pt x="51" y="478"/>
                    </a:lnTo>
                    <a:lnTo>
                      <a:pt x="45" y="476"/>
                    </a:lnTo>
                    <a:lnTo>
                      <a:pt x="44" y="476"/>
                    </a:lnTo>
                    <a:cubicBezTo>
                      <a:pt x="44" y="476"/>
                      <a:pt x="44" y="478"/>
                      <a:pt x="44" y="481"/>
                    </a:cubicBezTo>
                    <a:cubicBezTo>
                      <a:pt x="44" y="483"/>
                      <a:pt x="44" y="484"/>
                      <a:pt x="44" y="484"/>
                    </a:cubicBezTo>
                    <a:cubicBezTo>
                      <a:pt x="42" y="486"/>
                      <a:pt x="42" y="488"/>
                      <a:pt x="42" y="488"/>
                    </a:cubicBezTo>
                    <a:lnTo>
                      <a:pt x="44" y="488"/>
                    </a:lnTo>
                    <a:lnTo>
                      <a:pt x="44" y="490"/>
                    </a:lnTo>
                    <a:cubicBezTo>
                      <a:pt x="48" y="490"/>
                      <a:pt x="51" y="493"/>
                      <a:pt x="49" y="497"/>
                    </a:cubicBezTo>
                    <a:lnTo>
                      <a:pt x="49" y="503"/>
                    </a:lnTo>
                    <a:lnTo>
                      <a:pt x="49" y="504"/>
                    </a:lnTo>
                    <a:cubicBezTo>
                      <a:pt x="49" y="506"/>
                      <a:pt x="49" y="509"/>
                      <a:pt x="49" y="511"/>
                    </a:cubicBezTo>
                    <a:cubicBezTo>
                      <a:pt x="54" y="509"/>
                      <a:pt x="59" y="504"/>
                      <a:pt x="61" y="502"/>
                    </a:cubicBezTo>
                    <a:cubicBezTo>
                      <a:pt x="63" y="500"/>
                      <a:pt x="64" y="499"/>
                      <a:pt x="64" y="499"/>
                    </a:cubicBezTo>
                    <a:lnTo>
                      <a:pt x="66" y="497"/>
                    </a:lnTo>
                    <a:cubicBezTo>
                      <a:pt x="69" y="496"/>
                      <a:pt x="70" y="493"/>
                      <a:pt x="73" y="491"/>
                    </a:cubicBezTo>
                    <a:lnTo>
                      <a:pt x="75" y="490"/>
                    </a:lnTo>
                    <a:lnTo>
                      <a:pt x="77" y="491"/>
                    </a:lnTo>
                    <a:cubicBezTo>
                      <a:pt x="77" y="491"/>
                      <a:pt x="79" y="490"/>
                      <a:pt x="79" y="488"/>
                    </a:cubicBezTo>
                    <a:lnTo>
                      <a:pt x="79" y="483"/>
                    </a:lnTo>
                    <a:lnTo>
                      <a:pt x="85" y="484"/>
                    </a:lnTo>
                    <a:lnTo>
                      <a:pt x="86" y="484"/>
                    </a:lnTo>
                    <a:cubicBezTo>
                      <a:pt x="86" y="484"/>
                      <a:pt x="86" y="483"/>
                      <a:pt x="86" y="481"/>
                    </a:cubicBezTo>
                    <a:cubicBezTo>
                      <a:pt x="88" y="475"/>
                      <a:pt x="93" y="471"/>
                      <a:pt x="98" y="469"/>
                    </a:cubicBezTo>
                    <a:cubicBezTo>
                      <a:pt x="101" y="469"/>
                      <a:pt x="104" y="467"/>
                      <a:pt x="107" y="467"/>
                    </a:cubicBezTo>
                    <a:cubicBezTo>
                      <a:pt x="110" y="469"/>
                      <a:pt x="112" y="469"/>
                      <a:pt x="114" y="469"/>
                    </a:cubicBezTo>
                    <a:lnTo>
                      <a:pt x="121" y="469"/>
                    </a:lnTo>
                    <a:lnTo>
                      <a:pt x="121" y="475"/>
                    </a:lnTo>
                    <a:cubicBezTo>
                      <a:pt x="121" y="476"/>
                      <a:pt x="121" y="478"/>
                      <a:pt x="121" y="479"/>
                    </a:cubicBezTo>
                    <a:cubicBezTo>
                      <a:pt x="121" y="484"/>
                      <a:pt x="121" y="488"/>
                      <a:pt x="119" y="493"/>
                    </a:cubicBezTo>
                    <a:cubicBezTo>
                      <a:pt x="118" y="508"/>
                      <a:pt x="109" y="511"/>
                      <a:pt x="103" y="511"/>
                    </a:cubicBezTo>
                    <a:cubicBezTo>
                      <a:pt x="101" y="511"/>
                      <a:pt x="100" y="511"/>
                      <a:pt x="100" y="509"/>
                    </a:cubicBezTo>
                    <a:cubicBezTo>
                      <a:pt x="98" y="509"/>
                      <a:pt x="98" y="509"/>
                      <a:pt x="97" y="509"/>
                    </a:cubicBezTo>
                    <a:lnTo>
                      <a:pt x="97" y="511"/>
                    </a:lnTo>
                    <a:cubicBezTo>
                      <a:pt x="96" y="514"/>
                      <a:pt x="96" y="518"/>
                      <a:pt x="96" y="523"/>
                    </a:cubicBezTo>
                    <a:cubicBezTo>
                      <a:pt x="96" y="524"/>
                      <a:pt x="96" y="525"/>
                      <a:pt x="96" y="527"/>
                    </a:cubicBezTo>
                    <a:lnTo>
                      <a:pt x="96" y="535"/>
                    </a:lnTo>
                    <a:lnTo>
                      <a:pt x="89" y="531"/>
                    </a:lnTo>
                    <a:cubicBezTo>
                      <a:pt x="88" y="531"/>
                      <a:pt x="88" y="531"/>
                      <a:pt x="88" y="531"/>
                    </a:cubicBezTo>
                    <a:cubicBezTo>
                      <a:pt x="86" y="533"/>
                      <a:pt x="86" y="539"/>
                      <a:pt x="86" y="540"/>
                    </a:cubicBezTo>
                    <a:lnTo>
                      <a:pt x="86" y="542"/>
                    </a:lnTo>
                    <a:cubicBezTo>
                      <a:pt x="86" y="543"/>
                      <a:pt x="88" y="544"/>
                      <a:pt x="94" y="546"/>
                    </a:cubicBezTo>
                    <a:cubicBezTo>
                      <a:pt x="96" y="546"/>
                      <a:pt x="96" y="546"/>
                      <a:pt x="97" y="546"/>
                    </a:cubicBezTo>
                    <a:cubicBezTo>
                      <a:pt x="98" y="546"/>
                      <a:pt x="101" y="546"/>
                      <a:pt x="103" y="546"/>
                    </a:cubicBezTo>
                    <a:lnTo>
                      <a:pt x="104" y="546"/>
                    </a:lnTo>
                    <a:cubicBezTo>
                      <a:pt x="106" y="546"/>
                      <a:pt x="107" y="546"/>
                      <a:pt x="109" y="546"/>
                    </a:cubicBezTo>
                    <a:cubicBezTo>
                      <a:pt x="116" y="546"/>
                      <a:pt x="118" y="551"/>
                      <a:pt x="118" y="552"/>
                    </a:cubicBezTo>
                    <a:cubicBezTo>
                      <a:pt x="118" y="555"/>
                      <a:pt x="118" y="558"/>
                      <a:pt x="118" y="561"/>
                    </a:cubicBezTo>
                    <a:cubicBezTo>
                      <a:pt x="118" y="565"/>
                      <a:pt x="116" y="568"/>
                      <a:pt x="118" y="572"/>
                    </a:cubicBezTo>
                    <a:cubicBezTo>
                      <a:pt x="118" y="577"/>
                      <a:pt x="119" y="577"/>
                      <a:pt x="121" y="577"/>
                    </a:cubicBezTo>
                    <a:lnTo>
                      <a:pt x="124" y="577"/>
                    </a:lnTo>
                    <a:lnTo>
                      <a:pt x="124" y="581"/>
                    </a:lnTo>
                    <a:cubicBezTo>
                      <a:pt x="125" y="583"/>
                      <a:pt x="126" y="591"/>
                      <a:pt x="122" y="597"/>
                    </a:cubicBezTo>
                    <a:cubicBezTo>
                      <a:pt x="118" y="602"/>
                      <a:pt x="112" y="604"/>
                      <a:pt x="107" y="605"/>
                    </a:cubicBezTo>
                    <a:cubicBezTo>
                      <a:pt x="104" y="605"/>
                      <a:pt x="103" y="605"/>
                      <a:pt x="101" y="607"/>
                    </a:cubicBezTo>
                    <a:lnTo>
                      <a:pt x="100" y="607"/>
                    </a:lnTo>
                    <a:cubicBezTo>
                      <a:pt x="100" y="608"/>
                      <a:pt x="100" y="612"/>
                      <a:pt x="100" y="613"/>
                    </a:cubicBezTo>
                    <a:cubicBezTo>
                      <a:pt x="101" y="616"/>
                      <a:pt x="101" y="617"/>
                      <a:pt x="103" y="620"/>
                    </a:cubicBezTo>
                    <a:cubicBezTo>
                      <a:pt x="103" y="620"/>
                      <a:pt x="104" y="620"/>
                      <a:pt x="104" y="622"/>
                    </a:cubicBezTo>
                    <a:cubicBezTo>
                      <a:pt x="106" y="623"/>
                      <a:pt x="107" y="626"/>
                      <a:pt x="106" y="629"/>
                    </a:cubicBezTo>
                    <a:cubicBezTo>
                      <a:pt x="107" y="630"/>
                      <a:pt x="107" y="630"/>
                      <a:pt x="107" y="630"/>
                    </a:cubicBezTo>
                    <a:cubicBezTo>
                      <a:pt x="109" y="630"/>
                      <a:pt x="113" y="630"/>
                      <a:pt x="114" y="638"/>
                    </a:cubicBezTo>
                    <a:lnTo>
                      <a:pt x="116" y="638"/>
                    </a:lnTo>
                    <a:cubicBezTo>
                      <a:pt x="116" y="638"/>
                      <a:pt x="119" y="639"/>
                      <a:pt x="121" y="641"/>
                    </a:cubicBezTo>
                    <a:cubicBezTo>
                      <a:pt x="122" y="639"/>
                      <a:pt x="125" y="638"/>
                      <a:pt x="131" y="635"/>
                    </a:cubicBezTo>
                    <a:cubicBezTo>
                      <a:pt x="133" y="635"/>
                      <a:pt x="134" y="635"/>
                      <a:pt x="134" y="635"/>
                    </a:cubicBezTo>
                    <a:cubicBezTo>
                      <a:pt x="137" y="633"/>
                      <a:pt x="138" y="633"/>
                      <a:pt x="141" y="633"/>
                    </a:cubicBezTo>
                    <a:cubicBezTo>
                      <a:pt x="143" y="633"/>
                      <a:pt x="149" y="635"/>
                      <a:pt x="152" y="641"/>
                    </a:cubicBezTo>
                    <a:cubicBezTo>
                      <a:pt x="152" y="642"/>
                      <a:pt x="152" y="642"/>
                      <a:pt x="152" y="644"/>
                    </a:cubicBezTo>
                    <a:cubicBezTo>
                      <a:pt x="153" y="645"/>
                      <a:pt x="153" y="645"/>
                      <a:pt x="153" y="646"/>
                    </a:cubicBezTo>
                    <a:lnTo>
                      <a:pt x="154" y="649"/>
                    </a:lnTo>
                    <a:cubicBezTo>
                      <a:pt x="156" y="650"/>
                      <a:pt x="158" y="651"/>
                      <a:pt x="158" y="653"/>
                    </a:cubicBezTo>
                    <a:cubicBezTo>
                      <a:pt x="159" y="654"/>
                      <a:pt x="159" y="654"/>
                      <a:pt x="159" y="656"/>
                    </a:cubicBezTo>
                    <a:lnTo>
                      <a:pt x="161" y="656"/>
                    </a:lnTo>
                    <a:cubicBezTo>
                      <a:pt x="162" y="656"/>
                      <a:pt x="162" y="656"/>
                      <a:pt x="163" y="656"/>
                    </a:cubicBezTo>
                    <a:cubicBezTo>
                      <a:pt x="165" y="656"/>
                      <a:pt x="165" y="656"/>
                      <a:pt x="166" y="656"/>
                    </a:cubicBezTo>
                    <a:cubicBezTo>
                      <a:pt x="168" y="656"/>
                      <a:pt x="170" y="656"/>
                      <a:pt x="170" y="656"/>
                    </a:cubicBezTo>
                    <a:cubicBezTo>
                      <a:pt x="173" y="656"/>
                      <a:pt x="175" y="653"/>
                      <a:pt x="177" y="651"/>
                    </a:cubicBezTo>
                    <a:lnTo>
                      <a:pt x="173" y="650"/>
                    </a:lnTo>
                    <a:lnTo>
                      <a:pt x="173" y="645"/>
                    </a:lnTo>
                    <a:lnTo>
                      <a:pt x="173" y="644"/>
                    </a:lnTo>
                    <a:cubicBezTo>
                      <a:pt x="173" y="642"/>
                      <a:pt x="171" y="641"/>
                      <a:pt x="171" y="639"/>
                    </a:cubicBezTo>
                    <a:cubicBezTo>
                      <a:pt x="168" y="638"/>
                      <a:pt x="166" y="635"/>
                      <a:pt x="166" y="630"/>
                    </a:cubicBezTo>
                    <a:lnTo>
                      <a:pt x="165" y="625"/>
                    </a:lnTo>
                    <a:lnTo>
                      <a:pt x="171" y="625"/>
                    </a:lnTo>
                    <a:lnTo>
                      <a:pt x="174" y="626"/>
                    </a:lnTo>
                    <a:cubicBezTo>
                      <a:pt x="175" y="626"/>
                      <a:pt x="178" y="626"/>
                      <a:pt x="180" y="626"/>
                    </a:cubicBezTo>
                    <a:cubicBezTo>
                      <a:pt x="186" y="626"/>
                      <a:pt x="189" y="626"/>
                      <a:pt x="189" y="623"/>
                    </a:cubicBezTo>
                    <a:cubicBezTo>
                      <a:pt x="190" y="618"/>
                      <a:pt x="195" y="618"/>
                      <a:pt x="196" y="618"/>
                    </a:cubicBezTo>
                    <a:lnTo>
                      <a:pt x="201" y="618"/>
                    </a:lnTo>
                    <a:cubicBezTo>
                      <a:pt x="202" y="618"/>
                      <a:pt x="203" y="618"/>
                      <a:pt x="205" y="618"/>
                    </a:cubicBezTo>
                    <a:lnTo>
                      <a:pt x="205" y="617"/>
                    </a:lnTo>
                    <a:lnTo>
                      <a:pt x="203" y="612"/>
                    </a:lnTo>
                    <a:lnTo>
                      <a:pt x="210" y="612"/>
                    </a:lnTo>
                    <a:cubicBezTo>
                      <a:pt x="217" y="612"/>
                      <a:pt x="224" y="612"/>
                      <a:pt x="227" y="618"/>
                    </a:cubicBezTo>
                    <a:cubicBezTo>
                      <a:pt x="229" y="614"/>
                      <a:pt x="230" y="612"/>
                      <a:pt x="235" y="612"/>
                    </a:cubicBezTo>
                    <a:lnTo>
                      <a:pt x="235" y="613"/>
                    </a:lnTo>
                    <a:cubicBezTo>
                      <a:pt x="236" y="613"/>
                      <a:pt x="238" y="613"/>
                      <a:pt x="238" y="613"/>
                    </a:cubicBezTo>
                    <a:cubicBezTo>
                      <a:pt x="240" y="613"/>
                      <a:pt x="242" y="613"/>
                      <a:pt x="243" y="613"/>
                    </a:cubicBezTo>
                    <a:cubicBezTo>
                      <a:pt x="248" y="613"/>
                      <a:pt x="252" y="614"/>
                      <a:pt x="255" y="617"/>
                    </a:cubicBezTo>
                    <a:cubicBezTo>
                      <a:pt x="260" y="618"/>
                      <a:pt x="263" y="620"/>
                      <a:pt x="266" y="623"/>
                    </a:cubicBezTo>
                    <a:cubicBezTo>
                      <a:pt x="268" y="625"/>
                      <a:pt x="272" y="628"/>
                      <a:pt x="275" y="629"/>
                    </a:cubicBezTo>
                    <a:cubicBezTo>
                      <a:pt x="279" y="630"/>
                      <a:pt x="282" y="632"/>
                      <a:pt x="287" y="632"/>
                    </a:cubicBezTo>
                    <a:cubicBezTo>
                      <a:pt x="291" y="632"/>
                      <a:pt x="296" y="632"/>
                      <a:pt x="300" y="630"/>
                    </a:cubicBezTo>
                    <a:lnTo>
                      <a:pt x="309" y="629"/>
                    </a:lnTo>
                    <a:lnTo>
                      <a:pt x="307" y="637"/>
                    </a:lnTo>
                    <a:cubicBezTo>
                      <a:pt x="305" y="639"/>
                      <a:pt x="310" y="644"/>
                      <a:pt x="315" y="646"/>
                    </a:cubicBezTo>
                    <a:cubicBezTo>
                      <a:pt x="316" y="646"/>
                      <a:pt x="317" y="646"/>
                      <a:pt x="317" y="646"/>
                    </a:cubicBezTo>
                    <a:lnTo>
                      <a:pt x="319" y="646"/>
                    </a:lnTo>
                    <a:lnTo>
                      <a:pt x="319" y="645"/>
                    </a:lnTo>
                    <a:lnTo>
                      <a:pt x="319" y="644"/>
                    </a:lnTo>
                    <a:cubicBezTo>
                      <a:pt x="319" y="641"/>
                      <a:pt x="322" y="638"/>
                      <a:pt x="326" y="639"/>
                    </a:cubicBezTo>
                    <a:lnTo>
                      <a:pt x="338" y="639"/>
                    </a:lnTo>
                    <a:lnTo>
                      <a:pt x="337" y="645"/>
                    </a:lnTo>
                    <a:lnTo>
                      <a:pt x="337" y="646"/>
                    </a:lnTo>
                    <a:cubicBezTo>
                      <a:pt x="337" y="646"/>
                      <a:pt x="338" y="646"/>
                      <a:pt x="340" y="646"/>
                    </a:cubicBezTo>
                    <a:lnTo>
                      <a:pt x="352" y="649"/>
                    </a:lnTo>
                    <a:lnTo>
                      <a:pt x="343" y="656"/>
                    </a:lnTo>
                    <a:cubicBezTo>
                      <a:pt x="340" y="658"/>
                      <a:pt x="338" y="660"/>
                      <a:pt x="338" y="662"/>
                    </a:cubicBezTo>
                    <a:cubicBezTo>
                      <a:pt x="340" y="662"/>
                      <a:pt x="343" y="662"/>
                      <a:pt x="345" y="662"/>
                    </a:cubicBezTo>
                    <a:lnTo>
                      <a:pt x="350" y="662"/>
                    </a:lnTo>
                    <a:cubicBezTo>
                      <a:pt x="353" y="662"/>
                      <a:pt x="357" y="663"/>
                      <a:pt x="361" y="663"/>
                    </a:cubicBezTo>
                    <a:cubicBezTo>
                      <a:pt x="364" y="663"/>
                      <a:pt x="369" y="665"/>
                      <a:pt x="373" y="670"/>
                    </a:cubicBezTo>
                    <a:cubicBezTo>
                      <a:pt x="374" y="674"/>
                      <a:pt x="374" y="677"/>
                      <a:pt x="374" y="678"/>
                    </a:cubicBezTo>
                    <a:lnTo>
                      <a:pt x="374" y="679"/>
                    </a:lnTo>
                    <a:cubicBezTo>
                      <a:pt x="374" y="679"/>
                      <a:pt x="375" y="679"/>
                      <a:pt x="377" y="679"/>
                    </a:cubicBezTo>
                    <a:cubicBezTo>
                      <a:pt x="381" y="679"/>
                      <a:pt x="381" y="684"/>
                      <a:pt x="382" y="688"/>
                    </a:cubicBezTo>
                    <a:cubicBezTo>
                      <a:pt x="382" y="688"/>
                      <a:pt x="382" y="690"/>
                      <a:pt x="385" y="690"/>
                    </a:cubicBezTo>
                    <a:cubicBezTo>
                      <a:pt x="385" y="691"/>
                      <a:pt x="386" y="693"/>
                      <a:pt x="387" y="694"/>
                    </a:cubicBezTo>
                    <a:cubicBezTo>
                      <a:pt x="390" y="695"/>
                      <a:pt x="394" y="695"/>
                      <a:pt x="399" y="695"/>
                    </a:cubicBezTo>
                    <a:cubicBezTo>
                      <a:pt x="401" y="695"/>
                      <a:pt x="403" y="695"/>
                      <a:pt x="406" y="695"/>
                    </a:cubicBezTo>
                    <a:lnTo>
                      <a:pt x="413" y="695"/>
                    </a:lnTo>
                    <a:lnTo>
                      <a:pt x="413" y="702"/>
                    </a:lnTo>
                    <a:cubicBezTo>
                      <a:pt x="413" y="702"/>
                      <a:pt x="413" y="703"/>
                      <a:pt x="426" y="705"/>
                    </a:cubicBezTo>
                    <a:lnTo>
                      <a:pt x="429" y="705"/>
                    </a:lnTo>
                    <a:cubicBezTo>
                      <a:pt x="431" y="705"/>
                      <a:pt x="434" y="707"/>
                      <a:pt x="438" y="712"/>
                    </a:cubicBezTo>
                    <a:cubicBezTo>
                      <a:pt x="439" y="714"/>
                      <a:pt x="441" y="715"/>
                      <a:pt x="441" y="715"/>
                    </a:cubicBezTo>
                    <a:cubicBezTo>
                      <a:pt x="442" y="716"/>
                      <a:pt x="445" y="718"/>
                      <a:pt x="446" y="719"/>
                    </a:cubicBezTo>
                    <a:cubicBezTo>
                      <a:pt x="448" y="721"/>
                      <a:pt x="450" y="721"/>
                      <a:pt x="451" y="722"/>
                    </a:cubicBezTo>
                    <a:cubicBezTo>
                      <a:pt x="454" y="726"/>
                      <a:pt x="458" y="728"/>
                      <a:pt x="462" y="733"/>
                    </a:cubicBezTo>
                    <a:cubicBezTo>
                      <a:pt x="463" y="735"/>
                      <a:pt x="463" y="737"/>
                      <a:pt x="464" y="740"/>
                    </a:cubicBezTo>
                    <a:lnTo>
                      <a:pt x="464" y="742"/>
                    </a:lnTo>
                    <a:cubicBezTo>
                      <a:pt x="464" y="742"/>
                      <a:pt x="464" y="743"/>
                      <a:pt x="464" y="744"/>
                    </a:cubicBezTo>
                    <a:lnTo>
                      <a:pt x="464" y="746"/>
                    </a:lnTo>
                    <a:cubicBezTo>
                      <a:pt x="469" y="747"/>
                      <a:pt x="471" y="751"/>
                      <a:pt x="475" y="755"/>
                    </a:cubicBezTo>
                    <a:cubicBezTo>
                      <a:pt x="476" y="756"/>
                      <a:pt x="476" y="759"/>
                      <a:pt x="478" y="761"/>
                    </a:cubicBezTo>
                    <a:lnTo>
                      <a:pt x="479" y="761"/>
                    </a:lnTo>
                    <a:cubicBezTo>
                      <a:pt x="480" y="761"/>
                      <a:pt x="480" y="761"/>
                      <a:pt x="482" y="761"/>
                    </a:cubicBezTo>
                    <a:lnTo>
                      <a:pt x="483" y="761"/>
                    </a:lnTo>
                    <a:cubicBezTo>
                      <a:pt x="485" y="763"/>
                      <a:pt x="487" y="763"/>
                      <a:pt x="488" y="764"/>
                    </a:cubicBezTo>
                    <a:cubicBezTo>
                      <a:pt x="494" y="767"/>
                      <a:pt x="500" y="771"/>
                      <a:pt x="504" y="777"/>
                    </a:cubicBezTo>
                    <a:cubicBezTo>
                      <a:pt x="507" y="780"/>
                      <a:pt x="508" y="786"/>
                      <a:pt x="508" y="791"/>
                    </a:cubicBezTo>
                    <a:cubicBezTo>
                      <a:pt x="508" y="792"/>
                      <a:pt x="508" y="793"/>
                      <a:pt x="508" y="795"/>
                    </a:cubicBezTo>
                    <a:cubicBezTo>
                      <a:pt x="508" y="798"/>
                      <a:pt x="508" y="800"/>
                      <a:pt x="507" y="801"/>
                    </a:cubicBezTo>
                    <a:cubicBezTo>
                      <a:pt x="506" y="801"/>
                      <a:pt x="504" y="803"/>
                      <a:pt x="503" y="803"/>
                    </a:cubicBezTo>
                    <a:cubicBezTo>
                      <a:pt x="501" y="803"/>
                      <a:pt x="501" y="803"/>
                      <a:pt x="500" y="803"/>
                    </a:cubicBezTo>
                    <a:lnTo>
                      <a:pt x="485" y="801"/>
                    </a:lnTo>
                    <a:cubicBezTo>
                      <a:pt x="483" y="803"/>
                      <a:pt x="483" y="803"/>
                      <a:pt x="483" y="804"/>
                    </a:cubicBezTo>
                    <a:cubicBezTo>
                      <a:pt x="480" y="809"/>
                      <a:pt x="475" y="808"/>
                      <a:pt x="473" y="808"/>
                    </a:cubicBezTo>
                    <a:lnTo>
                      <a:pt x="471" y="808"/>
                    </a:lnTo>
                    <a:cubicBezTo>
                      <a:pt x="470" y="808"/>
                      <a:pt x="470" y="808"/>
                      <a:pt x="470" y="808"/>
                    </a:cubicBezTo>
                    <a:cubicBezTo>
                      <a:pt x="469" y="808"/>
                      <a:pt x="469" y="809"/>
                      <a:pt x="469" y="809"/>
                    </a:cubicBezTo>
                    <a:lnTo>
                      <a:pt x="470" y="811"/>
                    </a:lnTo>
                    <a:cubicBezTo>
                      <a:pt x="470" y="813"/>
                      <a:pt x="471" y="813"/>
                      <a:pt x="471" y="814"/>
                    </a:cubicBezTo>
                    <a:cubicBezTo>
                      <a:pt x="475" y="814"/>
                      <a:pt x="476" y="814"/>
                      <a:pt x="479" y="814"/>
                    </a:cubicBezTo>
                    <a:cubicBezTo>
                      <a:pt x="480" y="814"/>
                      <a:pt x="482" y="814"/>
                      <a:pt x="483" y="814"/>
                    </a:cubicBezTo>
                    <a:lnTo>
                      <a:pt x="487" y="814"/>
                    </a:lnTo>
                    <a:cubicBezTo>
                      <a:pt x="488" y="814"/>
                      <a:pt x="491" y="814"/>
                      <a:pt x="494" y="814"/>
                    </a:cubicBezTo>
                    <a:lnTo>
                      <a:pt x="504" y="816"/>
                    </a:lnTo>
                    <a:lnTo>
                      <a:pt x="529" y="816"/>
                    </a:lnTo>
                    <a:lnTo>
                      <a:pt x="531" y="816"/>
                    </a:lnTo>
                    <a:lnTo>
                      <a:pt x="532" y="816"/>
                    </a:lnTo>
                    <a:cubicBezTo>
                      <a:pt x="535" y="816"/>
                      <a:pt x="538" y="819"/>
                      <a:pt x="538" y="821"/>
                    </a:cubicBezTo>
                    <a:cubicBezTo>
                      <a:pt x="538" y="823"/>
                      <a:pt x="538" y="823"/>
                      <a:pt x="538" y="824"/>
                    </a:cubicBezTo>
                    <a:lnTo>
                      <a:pt x="540" y="824"/>
                    </a:lnTo>
                    <a:cubicBezTo>
                      <a:pt x="544" y="824"/>
                      <a:pt x="545" y="828"/>
                      <a:pt x="545" y="829"/>
                    </a:cubicBezTo>
                    <a:cubicBezTo>
                      <a:pt x="545" y="830"/>
                      <a:pt x="545" y="830"/>
                      <a:pt x="545" y="830"/>
                    </a:cubicBezTo>
                    <a:cubicBezTo>
                      <a:pt x="547" y="830"/>
                      <a:pt x="547" y="830"/>
                      <a:pt x="548" y="830"/>
                    </a:cubicBezTo>
                    <a:cubicBezTo>
                      <a:pt x="552" y="832"/>
                      <a:pt x="555" y="832"/>
                      <a:pt x="556" y="832"/>
                    </a:cubicBezTo>
                    <a:cubicBezTo>
                      <a:pt x="559" y="832"/>
                      <a:pt x="560" y="832"/>
                      <a:pt x="564" y="832"/>
                    </a:cubicBezTo>
                    <a:cubicBezTo>
                      <a:pt x="568" y="833"/>
                      <a:pt x="568" y="838"/>
                      <a:pt x="568" y="841"/>
                    </a:cubicBezTo>
                    <a:cubicBezTo>
                      <a:pt x="569" y="841"/>
                      <a:pt x="571" y="841"/>
                      <a:pt x="572" y="841"/>
                    </a:cubicBezTo>
                    <a:lnTo>
                      <a:pt x="578" y="841"/>
                    </a:lnTo>
                    <a:cubicBezTo>
                      <a:pt x="580" y="841"/>
                      <a:pt x="581" y="841"/>
                      <a:pt x="583" y="841"/>
                    </a:cubicBezTo>
                    <a:cubicBezTo>
                      <a:pt x="585" y="841"/>
                      <a:pt x="589" y="841"/>
                      <a:pt x="593" y="841"/>
                    </a:cubicBezTo>
                    <a:cubicBezTo>
                      <a:pt x="599" y="841"/>
                      <a:pt x="605" y="842"/>
                      <a:pt x="606" y="847"/>
                    </a:cubicBezTo>
                    <a:cubicBezTo>
                      <a:pt x="606" y="848"/>
                      <a:pt x="609" y="848"/>
                      <a:pt x="612" y="849"/>
                    </a:cubicBezTo>
                    <a:cubicBezTo>
                      <a:pt x="614" y="849"/>
                      <a:pt x="615" y="849"/>
                      <a:pt x="618" y="849"/>
                    </a:cubicBezTo>
                    <a:cubicBezTo>
                      <a:pt x="620" y="849"/>
                      <a:pt x="624" y="849"/>
                      <a:pt x="626" y="849"/>
                    </a:cubicBezTo>
                    <a:lnTo>
                      <a:pt x="627" y="849"/>
                    </a:lnTo>
                    <a:cubicBezTo>
                      <a:pt x="629" y="849"/>
                      <a:pt x="630" y="851"/>
                      <a:pt x="632" y="851"/>
                    </a:cubicBezTo>
                    <a:cubicBezTo>
                      <a:pt x="633" y="851"/>
                      <a:pt x="634" y="851"/>
                      <a:pt x="636" y="851"/>
                    </a:cubicBezTo>
                    <a:lnTo>
                      <a:pt x="637" y="851"/>
                    </a:lnTo>
                    <a:lnTo>
                      <a:pt x="639" y="851"/>
                    </a:lnTo>
                    <a:cubicBezTo>
                      <a:pt x="642" y="851"/>
                      <a:pt x="643" y="853"/>
                      <a:pt x="645" y="857"/>
                    </a:cubicBezTo>
                    <a:cubicBezTo>
                      <a:pt x="645" y="857"/>
                      <a:pt x="645" y="858"/>
                      <a:pt x="646" y="858"/>
                    </a:cubicBezTo>
                    <a:cubicBezTo>
                      <a:pt x="648" y="863"/>
                      <a:pt x="653" y="865"/>
                      <a:pt x="655" y="868"/>
                    </a:cubicBezTo>
                    <a:lnTo>
                      <a:pt x="660" y="868"/>
                    </a:lnTo>
                    <a:cubicBezTo>
                      <a:pt x="662" y="868"/>
                      <a:pt x="666" y="868"/>
                      <a:pt x="667" y="872"/>
                    </a:cubicBezTo>
                    <a:lnTo>
                      <a:pt x="667" y="873"/>
                    </a:lnTo>
                    <a:cubicBezTo>
                      <a:pt x="669" y="875"/>
                      <a:pt x="669" y="877"/>
                      <a:pt x="670" y="878"/>
                    </a:cubicBezTo>
                    <a:cubicBezTo>
                      <a:pt x="673" y="882"/>
                      <a:pt x="679" y="884"/>
                      <a:pt x="687" y="884"/>
                    </a:cubicBezTo>
                    <a:cubicBezTo>
                      <a:pt x="690" y="884"/>
                      <a:pt x="692" y="884"/>
                      <a:pt x="694" y="884"/>
                    </a:cubicBezTo>
                    <a:cubicBezTo>
                      <a:pt x="697" y="884"/>
                      <a:pt x="698" y="884"/>
                      <a:pt x="699" y="884"/>
                    </a:cubicBezTo>
                    <a:lnTo>
                      <a:pt x="706" y="884"/>
                    </a:lnTo>
                    <a:lnTo>
                      <a:pt x="704" y="891"/>
                    </a:lnTo>
                    <a:cubicBezTo>
                      <a:pt x="706" y="891"/>
                      <a:pt x="706" y="891"/>
                      <a:pt x="708" y="893"/>
                    </a:cubicBezTo>
                    <a:lnTo>
                      <a:pt x="713" y="893"/>
                    </a:lnTo>
                    <a:lnTo>
                      <a:pt x="711" y="927"/>
                    </a:lnTo>
                    <a:lnTo>
                      <a:pt x="706" y="925"/>
                    </a:lnTo>
                    <a:cubicBezTo>
                      <a:pt x="704" y="925"/>
                      <a:pt x="704" y="925"/>
                      <a:pt x="704" y="925"/>
                    </a:cubicBezTo>
                    <a:lnTo>
                      <a:pt x="704" y="927"/>
                    </a:lnTo>
                    <a:cubicBezTo>
                      <a:pt x="703" y="933"/>
                      <a:pt x="703" y="935"/>
                      <a:pt x="703" y="937"/>
                    </a:cubicBezTo>
                    <a:cubicBezTo>
                      <a:pt x="704" y="938"/>
                      <a:pt x="706" y="938"/>
                      <a:pt x="706" y="938"/>
                    </a:cubicBezTo>
                    <a:lnTo>
                      <a:pt x="710" y="938"/>
                    </a:lnTo>
                    <a:lnTo>
                      <a:pt x="710" y="943"/>
                    </a:lnTo>
                    <a:cubicBezTo>
                      <a:pt x="710" y="945"/>
                      <a:pt x="710" y="945"/>
                      <a:pt x="710" y="945"/>
                    </a:cubicBezTo>
                    <a:cubicBezTo>
                      <a:pt x="710" y="947"/>
                      <a:pt x="711" y="954"/>
                      <a:pt x="706" y="956"/>
                    </a:cubicBezTo>
                    <a:cubicBezTo>
                      <a:pt x="704" y="956"/>
                      <a:pt x="703" y="958"/>
                      <a:pt x="701" y="959"/>
                    </a:cubicBezTo>
                    <a:cubicBezTo>
                      <a:pt x="694" y="963"/>
                      <a:pt x="687" y="970"/>
                      <a:pt x="682" y="975"/>
                    </a:cubicBezTo>
                    <a:cubicBezTo>
                      <a:pt x="680" y="977"/>
                      <a:pt x="679" y="980"/>
                      <a:pt x="679" y="982"/>
                    </a:cubicBezTo>
                    <a:cubicBezTo>
                      <a:pt x="676" y="986"/>
                      <a:pt x="673" y="986"/>
                      <a:pt x="671" y="986"/>
                    </a:cubicBezTo>
                    <a:lnTo>
                      <a:pt x="670" y="986"/>
                    </a:lnTo>
                    <a:lnTo>
                      <a:pt x="670" y="987"/>
                    </a:lnTo>
                    <a:lnTo>
                      <a:pt x="671" y="994"/>
                    </a:lnTo>
                    <a:lnTo>
                      <a:pt x="666" y="994"/>
                    </a:lnTo>
                    <a:cubicBezTo>
                      <a:pt x="666" y="994"/>
                      <a:pt x="664" y="994"/>
                      <a:pt x="664" y="996"/>
                    </a:cubicBezTo>
                    <a:cubicBezTo>
                      <a:pt x="662" y="998"/>
                      <a:pt x="662" y="998"/>
                      <a:pt x="662" y="999"/>
                    </a:cubicBezTo>
                    <a:cubicBezTo>
                      <a:pt x="662" y="1000"/>
                      <a:pt x="662" y="1002"/>
                      <a:pt x="662" y="1004"/>
                    </a:cubicBezTo>
                    <a:cubicBezTo>
                      <a:pt x="661" y="1005"/>
                      <a:pt x="660" y="1008"/>
                      <a:pt x="654" y="1008"/>
                    </a:cubicBezTo>
                    <a:cubicBezTo>
                      <a:pt x="653" y="1008"/>
                      <a:pt x="651" y="1008"/>
                      <a:pt x="651" y="1008"/>
                    </a:cubicBezTo>
                    <a:cubicBezTo>
                      <a:pt x="649" y="1008"/>
                      <a:pt x="649" y="1008"/>
                      <a:pt x="649" y="1008"/>
                    </a:cubicBezTo>
                    <a:lnTo>
                      <a:pt x="639" y="1008"/>
                    </a:lnTo>
                    <a:cubicBezTo>
                      <a:pt x="639" y="1010"/>
                      <a:pt x="639" y="1011"/>
                      <a:pt x="639" y="1012"/>
                    </a:cubicBezTo>
                    <a:cubicBezTo>
                      <a:pt x="637" y="1014"/>
                      <a:pt x="637" y="1019"/>
                      <a:pt x="637" y="1020"/>
                    </a:cubicBezTo>
                    <a:cubicBezTo>
                      <a:pt x="639" y="1020"/>
                      <a:pt x="641" y="1020"/>
                      <a:pt x="641" y="1020"/>
                    </a:cubicBezTo>
                    <a:lnTo>
                      <a:pt x="646" y="1021"/>
                    </a:lnTo>
                    <a:lnTo>
                      <a:pt x="646" y="1026"/>
                    </a:lnTo>
                    <a:lnTo>
                      <a:pt x="645" y="1057"/>
                    </a:lnTo>
                    <a:cubicBezTo>
                      <a:pt x="645" y="1060"/>
                      <a:pt x="645" y="1064"/>
                      <a:pt x="643" y="1069"/>
                    </a:cubicBezTo>
                    <a:cubicBezTo>
                      <a:pt x="643" y="1077"/>
                      <a:pt x="643" y="1087"/>
                      <a:pt x="643" y="1096"/>
                    </a:cubicBezTo>
                    <a:cubicBezTo>
                      <a:pt x="643" y="1101"/>
                      <a:pt x="642" y="1106"/>
                      <a:pt x="630" y="1108"/>
                    </a:cubicBezTo>
                    <a:cubicBezTo>
                      <a:pt x="627" y="1108"/>
                      <a:pt x="626" y="1109"/>
                      <a:pt x="622" y="1110"/>
                    </a:cubicBezTo>
                    <a:cubicBezTo>
                      <a:pt x="620" y="1113"/>
                      <a:pt x="618" y="1118"/>
                      <a:pt x="617" y="1122"/>
                    </a:cubicBezTo>
                    <a:cubicBezTo>
                      <a:pt x="615" y="1125"/>
                      <a:pt x="614" y="1128"/>
                      <a:pt x="612" y="1133"/>
                    </a:cubicBezTo>
                    <a:cubicBezTo>
                      <a:pt x="611" y="1134"/>
                      <a:pt x="608" y="1137"/>
                      <a:pt x="604" y="1137"/>
                    </a:cubicBezTo>
                    <a:lnTo>
                      <a:pt x="602" y="1137"/>
                    </a:lnTo>
                    <a:cubicBezTo>
                      <a:pt x="601" y="1137"/>
                      <a:pt x="599" y="1137"/>
                      <a:pt x="599" y="1137"/>
                    </a:cubicBezTo>
                    <a:cubicBezTo>
                      <a:pt x="597" y="1137"/>
                      <a:pt x="596" y="1138"/>
                      <a:pt x="594" y="1140"/>
                    </a:cubicBezTo>
                    <a:cubicBezTo>
                      <a:pt x="593" y="1140"/>
                      <a:pt x="592" y="1141"/>
                      <a:pt x="590" y="1143"/>
                    </a:cubicBezTo>
                    <a:cubicBezTo>
                      <a:pt x="587" y="1143"/>
                      <a:pt x="584" y="1143"/>
                      <a:pt x="583" y="1143"/>
                    </a:cubicBezTo>
                    <a:cubicBezTo>
                      <a:pt x="581" y="1143"/>
                      <a:pt x="581" y="1143"/>
                      <a:pt x="580" y="1143"/>
                    </a:cubicBezTo>
                    <a:cubicBezTo>
                      <a:pt x="580" y="1145"/>
                      <a:pt x="580" y="1149"/>
                      <a:pt x="580" y="1150"/>
                    </a:cubicBezTo>
                    <a:cubicBezTo>
                      <a:pt x="580" y="1152"/>
                      <a:pt x="580" y="1153"/>
                      <a:pt x="580" y="1153"/>
                    </a:cubicBezTo>
                    <a:lnTo>
                      <a:pt x="580" y="1161"/>
                    </a:lnTo>
                    <a:lnTo>
                      <a:pt x="572" y="1159"/>
                    </a:lnTo>
                    <a:lnTo>
                      <a:pt x="572" y="1161"/>
                    </a:lnTo>
                    <a:cubicBezTo>
                      <a:pt x="571" y="1164"/>
                      <a:pt x="568" y="1166"/>
                      <a:pt x="564" y="1166"/>
                    </a:cubicBezTo>
                    <a:lnTo>
                      <a:pt x="556" y="1166"/>
                    </a:lnTo>
                    <a:cubicBezTo>
                      <a:pt x="553" y="1165"/>
                      <a:pt x="552" y="1165"/>
                      <a:pt x="548" y="1165"/>
                    </a:cubicBezTo>
                    <a:cubicBezTo>
                      <a:pt x="545" y="1165"/>
                      <a:pt x="543" y="1165"/>
                      <a:pt x="540" y="1165"/>
                    </a:cubicBezTo>
                    <a:cubicBezTo>
                      <a:pt x="535" y="1165"/>
                      <a:pt x="531" y="1165"/>
                      <a:pt x="528" y="1165"/>
                    </a:cubicBezTo>
                    <a:cubicBezTo>
                      <a:pt x="522" y="1166"/>
                      <a:pt x="519" y="1171"/>
                      <a:pt x="517" y="1174"/>
                    </a:cubicBezTo>
                    <a:lnTo>
                      <a:pt x="517" y="1175"/>
                    </a:lnTo>
                    <a:cubicBezTo>
                      <a:pt x="516" y="1178"/>
                      <a:pt x="515" y="1182"/>
                      <a:pt x="512" y="1184"/>
                    </a:cubicBezTo>
                    <a:cubicBezTo>
                      <a:pt x="510" y="1186"/>
                      <a:pt x="508" y="1187"/>
                      <a:pt x="508" y="1190"/>
                    </a:cubicBezTo>
                    <a:lnTo>
                      <a:pt x="508" y="1196"/>
                    </a:lnTo>
                    <a:lnTo>
                      <a:pt x="503" y="1195"/>
                    </a:lnTo>
                    <a:cubicBezTo>
                      <a:pt x="501" y="1195"/>
                      <a:pt x="501" y="1195"/>
                      <a:pt x="501" y="1195"/>
                    </a:cubicBezTo>
                    <a:lnTo>
                      <a:pt x="501" y="1198"/>
                    </a:lnTo>
                    <a:lnTo>
                      <a:pt x="499" y="1242"/>
                    </a:lnTo>
                    <a:cubicBezTo>
                      <a:pt x="499" y="1248"/>
                      <a:pt x="499" y="1252"/>
                      <a:pt x="495" y="1259"/>
                    </a:cubicBezTo>
                    <a:cubicBezTo>
                      <a:pt x="491" y="1267"/>
                      <a:pt x="483" y="1272"/>
                      <a:pt x="476" y="1275"/>
                    </a:cubicBezTo>
                    <a:lnTo>
                      <a:pt x="475" y="1276"/>
                    </a:lnTo>
                    <a:cubicBezTo>
                      <a:pt x="471" y="1278"/>
                      <a:pt x="470" y="1278"/>
                      <a:pt x="469" y="1278"/>
                    </a:cubicBezTo>
                    <a:cubicBezTo>
                      <a:pt x="467" y="1278"/>
                      <a:pt x="467" y="1278"/>
                      <a:pt x="467" y="1278"/>
                    </a:cubicBezTo>
                    <a:cubicBezTo>
                      <a:pt x="466" y="1282"/>
                      <a:pt x="466" y="1287"/>
                      <a:pt x="466" y="1291"/>
                    </a:cubicBezTo>
                    <a:cubicBezTo>
                      <a:pt x="466" y="1292"/>
                      <a:pt x="466" y="1294"/>
                      <a:pt x="466" y="1296"/>
                    </a:cubicBezTo>
                    <a:lnTo>
                      <a:pt x="466" y="1303"/>
                    </a:lnTo>
                    <a:lnTo>
                      <a:pt x="459" y="1301"/>
                    </a:lnTo>
                    <a:cubicBezTo>
                      <a:pt x="459" y="1300"/>
                      <a:pt x="458" y="1300"/>
                      <a:pt x="458" y="1300"/>
                    </a:cubicBezTo>
                    <a:cubicBezTo>
                      <a:pt x="458" y="1300"/>
                      <a:pt x="458" y="1301"/>
                      <a:pt x="458" y="1304"/>
                    </a:cubicBezTo>
                    <a:lnTo>
                      <a:pt x="457" y="1309"/>
                    </a:lnTo>
                    <a:lnTo>
                      <a:pt x="427" y="1308"/>
                    </a:lnTo>
                    <a:cubicBezTo>
                      <a:pt x="427" y="1309"/>
                      <a:pt x="427" y="1310"/>
                      <a:pt x="427" y="1310"/>
                    </a:cubicBezTo>
                    <a:cubicBezTo>
                      <a:pt x="429" y="1312"/>
                      <a:pt x="429" y="1313"/>
                      <a:pt x="433" y="1313"/>
                    </a:cubicBezTo>
                    <a:cubicBezTo>
                      <a:pt x="434" y="1313"/>
                      <a:pt x="436" y="1313"/>
                      <a:pt x="436" y="1313"/>
                    </a:cubicBezTo>
                    <a:lnTo>
                      <a:pt x="442" y="1312"/>
                    </a:lnTo>
                    <a:lnTo>
                      <a:pt x="442" y="1317"/>
                    </a:lnTo>
                    <a:cubicBezTo>
                      <a:pt x="442" y="1321"/>
                      <a:pt x="443" y="1324"/>
                      <a:pt x="445" y="1325"/>
                    </a:cubicBezTo>
                    <a:cubicBezTo>
                      <a:pt x="448" y="1331"/>
                      <a:pt x="452" y="1337"/>
                      <a:pt x="448" y="1346"/>
                    </a:cubicBezTo>
                    <a:cubicBezTo>
                      <a:pt x="445" y="1352"/>
                      <a:pt x="439" y="1355"/>
                      <a:pt x="431" y="1353"/>
                    </a:cubicBezTo>
                    <a:cubicBezTo>
                      <a:pt x="430" y="1353"/>
                      <a:pt x="430" y="1353"/>
                      <a:pt x="429" y="1353"/>
                    </a:cubicBezTo>
                    <a:lnTo>
                      <a:pt x="427" y="1353"/>
                    </a:lnTo>
                    <a:cubicBezTo>
                      <a:pt x="426" y="1353"/>
                      <a:pt x="426" y="1353"/>
                      <a:pt x="426" y="1353"/>
                    </a:cubicBezTo>
                    <a:cubicBezTo>
                      <a:pt x="426" y="1353"/>
                      <a:pt x="426" y="1355"/>
                      <a:pt x="426" y="1356"/>
                    </a:cubicBezTo>
                    <a:lnTo>
                      <a:pt x="424" y="1364"/>
                    </a:lnTo>
                    <a:lnTo>
                      <a:pt x="418" y="1361"/>
                    </a:lnTo>
                    <a:cubicBezTo>
                      <a:pt x="417" y="1359"/>
                      <a:pt x="413" y="1357"/>
                      <a:pt x="410" y="1357"/>
                    </a:cubicBezTo>
                    <a:cubicBezTo>
                      <a:pt x="406" y="1357"/>
                      <a:pt x="406" y="1357"/>
                      <a:pt x="406" y="1357"/>
                    </a:cubicBezTo>
                    <a:cubicBezTo>
                      <a:pt x="405" y="1359"/>
                      <a:pt x="403" y="1362"/>
                      <a:pt x="403" y="1365"/>
                    </a:cubicBezTo>
                    <a:lnTo>
                      <a:pt x="402" y="1366"/>
                    </a:lnTo>
                    <a:cubicBezTo>
                      <a:pt x="401" y="1373"/>
                      <a:pt x="399" y="1380"/>
                      <a:pt x="392" y="1382"/>
                    </a:cubicBezTo>
                    <a:cubicBezTo>
                      <a:pt x="390" y="1382"/>
                      <a:pt x="389" y="1382"/>
                      <a:pt x="387" y="1382"/>
                    </a:cubicBezTo>
                    <a:lnTo>
                      <a:pt x="386" y="1382"/>
                    </a:lnTo>
                    <a:lnTo>
                      <a:pt x="386" y="1385"/>
                    </a:lnTo>
                    <a:cubicBezTo>
                      <a:pt x="386" y="1386"/>
                      <a:pt x="387" y="1387"/>
                      <a:pt x="387" y="1387"/>
                    </a:cubicBezTo>
                    <a:cubicBezTo>
                      <a:pt x="389" y="1387"/>
                      <a:pt x="389" y="1387"/>
                      <a:pt x="390" y="1389"/>
                    </a:cubicBezTo>
                    <a:lnTo>
                      <a:pt x="393" y="1389"/>
                    </a:lnTo>
                    <a:lnTo>
                      <a:pt x="393" y="1393"/>
                    </a:lnTo>
                    <a:cubicBezTo>
                      <a:pt x="393" y="1394"/>
                      <a:pt x="393" y="1394"/>
                      <a:pt x="393" y="1396"/>
                    </a:cubicBezTo>
                    <a:cubicBezTo>
                      <a:pt x="393" y="1396"/>
                      <a:pt x="394" y="1398"/>
                      <a:pt x="396" y="1399"/>
                    </a:cubicBezTo>
                    <a:cubicBezTo>
                      <a:pt x="398" y="1402"/>
                      <a:pt x="401" y="1405"/>
                      <a:pt x="401" y="1411"/>
                    </a:cubicBezTo>
                    <a:cubicBezTo>
                      <a:pt x="401" y="1413"/>
                      <a:pt x="401" y="1415"/>
                      <a:pt x="401" y="1417"/>
                    </a:cubicBezTo>
                    <a:cubicBezTo>
                      <a:pt x="401" y="1423"/>
                      <a:pt x="399" y="1429"/>
                      <a:pt x="399" y="1433"/>
                    </a:cubicBezTo>
                    <a:cubicBezTo>
                      <a:pt x="399" y="1435"/>
                      <a:pt x="401" y="1435"/>
                      <a:pt x="401" y="1435"/>
                    </a:cubicBezTo>
                    <a:cubicBezTo>
                      <a:pt x="403" y="1435"/>
                      <a:pt x="405" y="1436"/>
                      <a:pt x="405" y="1438"/>
                    </a:cubicBezTo>
                    <a:cubicBezTo>
                      <a:pt x="408" y="1439"/>
                      <a:pt x="406" y="1442"/>
                      <a:pt x="406" y="1443"/>
                    </a:cubicBezTo>
                    <a:lnTo>
                      <a:pt x="406" y="1455"/>
                    </a:lnTo>
                    <a:lnTo>
                      <a:pt x="406" y="1457"/>
                    </a:lnTo>
                    <a:cubicBezTo>
                      <a:pt x="406" y="1458"/>
                      <a:pt x="408" y="1458"/>
                      <a:pt x="408" y="1458"/>
                    </a:cubicBezTo>
                    <a:cubicBezTo>
                      <a:pt x="411" y="1460"/>
                      <a:pt x="415" y="1460"/>
                      <a:pt x="418" y="1464"/>
                    </a:cubicBezTo>
                    <a:cubicBezTo>
                      <a:pt x="420" y="1467"/>
                      <a:pt x="421" y="1470"/>
                      <a:pt x="421" y="1475"/>
                    </a:cubicBezTo>
                    <a:cubicBezTo>
                      <a:pt x="421" y="1476"/>
                      <a:pt x="421" y="1478"/>
                      <a:pt x="420" y="1479"/>
                    </a:cubicBezTo>
                    <a:lnTo>
                      <a:pt x="420" y="1483"/>
                    </a:lnTo>
                    <a:lnTo>
                      <a:pt x="415" y="1483"/>
                    </a:lnTo>
                    <a:cubicBezTo>
                      <a:pt x="414" y="1483"/>
                      <a:pt x="414" y="1483"/>
                      <a:pt x="413" y="1483"/>
                    </a:cubicBezTo>
                    <a:lnTo>
                      <a:pt x="411" y="1483"/>
                    </a:lnTo>
                    <a:cubicBezTo>
                      <a:pt x="411" y="1483"/>
                      <a:pt x="411" y="1485"/>
                      <a:pt x="413" y="1485"/>
                    </a:cubicBezTo>
                    <a:cubicBezTo>
                      <a:pt x="413" y="1485"/>
                      <a:pt x="414" y="1487"/>
                      <a:pt x="414" y="1488"/>
                    </a:cubicBezTo>
                    <a:cubicBezTo>
                      <a:pt x="417" y="1491"/>
                      <a:pt x="418" y="1494"/>
                      <a:pt x="420" y="1497"/>
                    </a:cubicBezTo>
                    <a:cubicBezTo>
                      <a:pt x="420" y="1500"/>
                      <a:pt x="420" y="1501"/>
                      <a:pt x="418" y="1504"/>
                    </a:cubicBezTo>
                    <a:cubicBezTo>
                      <a:pt x="415" y="1507"/>
                      <a:pt x="411" y="1507"/>
                      <a:pt x="406" y="150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graphicFrame>
        <p:nvGraphicFramePr>
          <p:cNvPr id="14" name="Table 3">
            <a:extLst>
              <a:ext uri="{FF2B5EF4-FFF2-40B4-BE49-F238E27FC236}">
                <a16:creationId xmlns:a16="http://schemas.microsoft.com/office/drawing/2014/main" id="{A4BC19D2-8B85-3248-8C74-797B2DB19CF5}"/>
              </a:ext>
            </a:extLst>
          </p:cNvPr>
          <p:cNvGraphicFramePr>
            <a:graphicFrameLocks noGrp="1"/>
          </p:cNvGraphicFramePr>
          <p:nvPr>
            <p:extLst>
              <p:ext uri="{D42A27DB-BD31-4B8C-83A1-F6EECF244321}">
                <p14:modId xmlns:p14="http://schemas.microsoft.com/office/powerpoint/2010/main" val="2065366003"/>
              </p:ext>
            </p:extLst>
          </p:nvPr>
        </p:nvGraphicFramePr>
        <p:xfrm>
          <a:off x="608163" y="1625787"/>
          <a:ext cx="3927326" cy="532424"/>
        </p:xfrm>
        <a:graphic>
          <a:graphicData uri="http://schemas.openxmlformats.org/drawingml/2006/table">
            <a:tbl>
              <a:tblPr firstRow="1" bandRow="1">
                <a:tableStyleId>{5C22544A-7EE6-4342-B048-85BDC9FD1C3A}</a:tableStyleId>
              </a:tblPr>
              <a:tblGrid>
                <a:gridCol w="1542392">
                  <a:extLst>
                    <a:ext uri="{9D8B030D-6E8A-4147-A177-3AD203B41FA5}">
                      <a16:colId xmlns:a16="http://schemas.microsoft.com/office/drawing/2014/main" val="1336770101"/>
                    </a:ext>
                  </a:extLst>
                </a:gridCol>
                <a:gridCol w="1192467">
                  <a:extLst>
                    <a:ext uri="{9D8B030D-6E8A-4147-A177-3AD203B41FA5}">
                      <a16:colId xmlns:a16="http://schemas.microsoft.com/office/drawing/2014/main" val="3962305974"/>
                    </a:ext>
                  </a:extLst>
                </a:gridCol>
                <a:gridCol w="1192467">
                  <a:extLst>
                    <a:ext uri="{9D8B030D-6E8A-4147-A177-3AD203B41FA5}">
                      <a16:colId xmlns:a16="http://schemas.microsoft.com/office/drawing/2014/main" val="1941782408"/>
                    </a:ext>
                  </a:extLst>
                </a:gridCol>
              </a:tblGrid>
              <a:tr h="120735">
                <a:tc>
                  <a:txBody>
                    <a:bodyPr/>
                    <a:lstStyle/>
                    <a:p>
                      <a:pPr marL="108000"/>
                      <a:r>
                        <a:rPr lang="hr-HR" sz="700" b="1" dirty="0">
                          <a:solidFill>
                            <a:schemeClr val="bg1"/>
                          </a:solidFill>
                          <a:latin typeface="Verdana" panose="020B0604030504040204" pitchFamily="34" charset="0"/>
                          <a:ea typeface="Verdana" panose="020B0604030504040204" pitchFamily="34" charset="0"/>
                          <a:cs typeface="Verdana" panose="020B0604030504040204" pitchFamily="34" charset="0"/>
                        </a:rPr>
                        <a:t>EU zemlje + 316,5 </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cs typeface="Verdana" panose="020B0604030504040204" pitchFamily="34" charset="0"/>
                        </a:rPr>
                        <a:t>HRK milijuni</a:t>
                      </a:r>
                      <a:endParaRPr lang="x-none" sz="700" dirty="0">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rPr>
                        <a:t>% rasta/pada</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accent1"/>
                    </a:solidFill>
                  </a:tcPr>
                </a:tc>
                <a:extLst>
                  <a:ext uri="{0D108BD9-81ED-4DB2-BD59-A6C34878D82A}">
                    <a16:rowId xmlns:a16="http://schemas.microsoft.com/office/drawing/2014/main" val="788435693"/>
                  </a:ext>
                </a:extLst>
              </a:tr>
              <a:tr h="101450">
                <a:tc>
                  <a:txBody>
                    <a:bodyPr/>
                    <a:lstStyle/>
                    <a:p>
                      <a:pPr marL="108000"/>
                      <a:r>
                        <a:rPr lang="hr-HR" sz="700" noProof="0" dirty="0">
                          <a:solidFill>
                            <a:srgbClr val="434343"/>
                          </a:solidFill>
                          <a:latin typeface="Verdana" panose="020B0604030504040204" pitchFamily="34" charset="0"/>
                          <a:ea typeface="Verdana" panose="020B0604030504040204" pitchFamily="34" charset="0"/>
                          <a:cs typeface="Verdana" panose="020B0604030504040204" pitchFamily="34" charset="0"/>
                        </a:rPr>
                        <a:t>Njemačka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180,4</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chemeClr val="bg1"/>
                          </a:solidFill>
                          <a:latin typeface="Verdana" panose="020B0604030504040204" pitchFamily="34" charset="0"/>
                          <a:ea typeface="Verdana" panose="020B0604030504040204" pitchFamily="34" charset="0"/>
                          <a:cs typeface="Verdana" panose="020B0604030504040204" pitchFamily="34" charset="0"/>
                        </a:rPr>
                        <a:t>+54%</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accent1"/>
                    </a:solidFill>
                  </a:tcPr>
                </a:tc>
                <a:extLst>
                  <a:ext uri="{0D108BD9-81ED-4DB2-BD59-A6C34878D82A}">
                    <a16:rowId xmlns:a16="http://schemas.microsoft.com/office/drawing/2014/main" val="3220920989"/>
                  </a:ext>
                </a:extLst>
              </a:tr>
              <a:tr h="105102">
                <a:tc>
                  <a:txBody>
                    <a:bodyPr/>
                    <a:lstStyle/>
                    <a:p>
                      <a:pPr marL="108000"/>
                      <a:r>
                        <a:rPr lang="hr-HR" sz="700" noProof="0" dirty="0">
                          <a:solidFill>
                            <a:srgbClr val="434343"/>
                          </a:solidFill>
                          <a:latin typeface="Verdana" panose="020B0604030504040204" pitchFamily="34" charset="0"/>
                          <a:ea typeface="Verdana" panose="020B0604030504040204" pitchFamily="34" charset="0"/>
                          <a:cs typeface="Verdana" panose="020B0604030504040204" pitchFamily="34" charset="0"/>
                        </a:rPr>
                        <a:t>Švedska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113,5</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chemeClr val="bg1"/>
                          </a:solidFill>
                          <a:latin typeface="Verdana" panose="020B0604030504040204" pitchFamily="34" charset="0"/>
                          <a:ea typeface="Verdana" panose="020B0604030504040204" pitchFamily="34" charset="0"/>
                          <a:cs typeface="Verdana" panose="020B0604030504040204" pitchFamily="34" charset="0"/>
                        </a:rPr>
                        <a:t>+33%</a:t>
                      </a:r>
                      <a:endParaRPr lang="x-none" sz="7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accent1"/>
                    </a:solidFill>
                  </a:tcPr>
                </a:tc>
                <a:extLst>
                  <a:ext uri="{0D108BD9-81ED-4DB2-BD59-A6C34878D82A}">
                    <a16:rowId xmlns:a16="http://schemas.microsoft.com/office/drawing/2014/main" val="1195736365"/>
                  </a:ext>
                </a:extLst>
              </a:tr>
              <a:tr h="105102">
                <a:tc>
                  <a:txBody>
                    <a:bodyPr/>
                    <a:lstStyle/>
                    <a:p>
                      <a:pPr marL="108000"/>
                      <a:r>
                        <a:rPr lang="hr-HR"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rPr>
                        <a:t>Španjolska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95,5</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chemeClr val="bg1"/>
                          </a:solidFill>
                          <a:latin typeface="Verdana" panose="020B0604030504040204" pitchFamily="34" charset="0"/>
                          <a:ea typeface="Verdana" panose="020B0604030504040204" pitchFamily="34" charset="0"/>
                          <a:cs typeface="Verdana" panose="020B0604030504040204" pitchFamily="34" charset="0"/>
                        </a:rPr>
                        <a:t>n/a</a:t>
                      </a:r>
                      <a:endParaRPr lang="x-none" sz="7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accent1"/>
                    </a:solidFill>
                  </a:tcPr>
                </a:tc>
                <a:extLst>
                  <a:ext uri="{0D108BD9-81ED-4DB2-BD59-A6C34878D82A}">
                    <a16:rowId xmlns:a16="http://schemas.microsoft.com/office/drawing/2014/main" val="4183230674"/>
                  </a:ext>
                </a:extLst>
              </a:tr>
            </a:tbl>
          </a:graphicData>
        </a:graphic>
      </p:graphicFrame>
      <p:sp>
        <p:nvSpPr>
          <p:cNvPr id="15" name="TextBox 14">
            <a:extLst>
              <a:ext uri="{FF2B5EF4-FFF2-40B4-BE49-F238E27FC236}">
                <a16:creationId xmlns:a16="http://schemas.microsoft.com/office/drawing/2014/main" id="{85516050-C26E-3844-85CC-990764168C12}"/>
              </a:ext>
            </a:extLst>
          </p:cNvPr>
          <p:cNvSpPr txBox="1"/>
          <p:nvPr/>
        </p:nvSpPr>
        <p:spPr>
          <a:xfrm>
            <a:off x="7247775" y="2198203"/>
            <a:ext cx="1663717" cy="861774"/>
          </a:xfrm>
          <a:prstGeom prst="rect">
            <a:avLst/>
          </a:prstGeom>
          <a:noFill/>
        </p:spPr>
        <p:txBody>
          <a:bodyPr wrap="square" rtlCol="0">
            <a:spAutoFit/>
          </a:bodyPr>
          <a:lstStyle/>
          <a:p>
            <a:pPr algn="ctr"/>
            <a:r>
              <a:rPr lang="hr-HR" dirty="0">
                <a:solidFill>
                  <a:srgbClr val="434343"/>
                </a:solidFill>
                <a:latin typeface="Verdana" panose="020B0604030504040204" pitchFamily="34" charset="0"/>
                <a:ea typeface="Verdana" panose="020B0604030504040204" pitchFamily="34" charset="0"/>
                <a:cs typeface="Verdana" panose="020B0604030504040204" pitchFamily="34" charset="0"/>
              </a:rPr>
              <a:t>Udio izvoza </a:t>
            </a:r>
            <a:r>
              <a:rPr lang="hr-HR" sz="3600" b="1" dirty="0">
                <a:solidFill>
                  <a:srgbClr val="434343"/>
                </a:solidFill>
                <a:latin typeface="Verdana" panose="020B0604030504040204" pitchFamily="34" charset="0"/>
                <a:ea typeface="Verdana" panose="020B0604030504040204" pitchFamily="34" charset="0"/>
                <a:cs typeface="Verdana" panose="020B0604030504040204" pitchFamily="34" charset="0"/>
              </a:rPr>
              <a:t>78</a:t>
            </a:r>
            <a:r>
              <a:rPr lang="en-US" sz="3600" b="1" dirty="0">
                <a:solidFill>
                  <a:srgbClr val="434343"/>
                </a:solidFill>
                <a:latin typeface="Verdana" panose="020B0604030504040204" pitchFamily="34" charset="0"/>
                <a:ea typeface="Verdana" panose="020B0604030504040204" pitchFamily="34" charset="0"/>
                <a:cs typeface="Verdana" panose="020B0604030504040204" pitchFamily="34" charset="0"/>
              </a:rPr>
              <a:t>%</a:t>
            </a:r>
            <a:endParaRPr lang="en-US"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6" name="Table 15">
            <a:extLst>
              <a:ext uri="{FF2B5EF4-FFF2-40B4-BE49-F238E27FC236}">
                <a16:creationId xmlns:a16="http://schemas.microsoft.com/office/drawing/2014/main" id="{DB379D5B-D5EF-5746-A8D1-A6D9186F20D5}"/>
              </a:ext>
            </a:extLst>
          </p:cNvPr>
          <p:cNvGraphicFramePr>
            <a:graphicFrameLocks noGrp="1"/>
          </p:cNvGraphicFramePr>
          <p:nvPr>
            <p:extLst>
              <p:ext uri="{D42A27DB-BD31-4B8C-83A1-F6EECF244321}">
                <p14:modId xmlns:p14="http://schemas.microsoft.com/office/powerpoint/2010/main" val="2551495851"/>
              </p:ext>
            </p:extLst>
          </p:nvPr>
        </p:nvGraphicFramePr>
        <p:xfrm>
          <a:off x="609102" y="2265021"/>
          <a:ext cx="3926412" cy="535148"/>
        </p:xfrm>
        <a:graphic>
          <a:graphicData uri="http://schemas.openxmlformats.org/drawingml/2006/table">
            <a:tbl>
              <a:tblPr firstRow="1" bandRow="1">
                <a:tableStyleId>{5C22544A-7EE6-4342-B048-85BDC9FD1C3A}</a:tableStyleId>
              </a:tblPr>
              <a:tblGrid>
                <a:gridCol w="1541476">
                  <a:extLst>
                    <a:ext uri="{9D8B030D-6E8A-4147-A177-3AD203B41FA5}">
                      <a16:colId xmlns:a16="http://schemas.microsoft.com/office/drawing/2014/main" val="3559734529"/>
                    </a:ext>
                  </a:extLst>
                </a:gridCol>
                <a:gridCol w="1192468">
                  <a:extLst>
                    <a:ext uri="{9D8B030D-6E8A-4147-A177-3AD203B41FA5}">
                      <a16:colId xmlns:a16="http://schemas.microsoft.com/office/drawing/2014/main" val="832129452"/>
                    </a:ext>
                  </a:extLst>
                </a:gridCol>
                <a:gridCol w="1192468">
                  <a:extLst>
                    <a:ext uri="{9D8B030D-6E8A-4147-A177-3AD203B41FA5}">
                      <a16:colId xmlns:a16="http://schemas.microsoft.com/office/drawing/2014/main" val="1654926324"/>
                    </a:ext>
                  </a:extLst>
                </a:gridCol>
              </a:tblGrid>
              <a:tr h="135830">
                <a:tc>
                  <a:txBody>
                    <a:bodyPr/>
                    <a:lstStyle/>
                    <a:p>
                      <a:pPr marL="108000"/>
                      <a:r>
                        <a:rPr lang="en-US" sz="700" b="1" noProof="0" dirty="0">
                          <a:solidFill>
                            <a:schemeClr val="bg1"/>
                          </a:solidFill>
                          <a:latin typeface="Verdana" panose="020B0604030504040204" pitchFamily="34" charset="0"/>
                          <a:ea typeface="Verdana" panose="020B0604030504040204" pitchFamily="34" charset="0"/>
                          <a:cs typeface="Verdana" panose="020B0604030504040204" pitchFamily="34" charset="0"/>
                        </a:rPr>
                        <a:t>Non-EU </a:t>
                      </a:r>
                      <a:r>
                        <a:rPr lang="hr-HR" sz="700" b="1" noProof="0" dirty="0">
                          <a:solidFill>
                            <a:schemeClr val="bg1"/>
                          </a:solidFill>
                          <a:latin typeface="Verdana" panose="020B0604030504040204" pitchFamily="34" charset="0"/>
                          <a:ea typeface="Verdana" panose="020B0604030504040204" pitchFamily="34" charset="0"/>
                          <a:cs typeface="Verdana" panose="020B0604030504040204" pitchFamily="34" charset="0"/>
                        </a:rPr>
                        <a:t>zemlje  + 136,4</a:t>
                      </a:r>
                      <a:endParaRPr lang="en-US" sz="700" b="1" noProof="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cs typeface="Verdana" panose="020B0604030504040204" pitchFamily="34" charset="0"/>
                        </a:rPr>
                        <a:t>HRK milijuni</a:t>
                      </a:r>
                      <a:endParaRPr lang="x-none" sz="700" dirty="0">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rPr>
                        <a:t>% rasta/pada</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077813478"/>
                  </a:ext>
                </a:extLst>
              </a:tr>
              <a:tr h="101450">
                <a:tc>
                  <a:txBody>
                    <a:bodyPr/>
                    <a:lstStyle/>
                    <a:p>
                      <a:pPr marL="108000"/>
                      <a:r>
                        <a:rPr lang="hr-HR" sz="700" noProof="0" dirty="0">
                          <a:solidFill>
                            <a:srgbClr val="434343"/>
                          </a:solidFill>
                          <a:latin typeface="Verdana" panose="020B0604030504040204" pitchFamily="34" charset="0"/>
                          <a:ea typeface="Verdana" panose="020B0604030504040204" pitchFamily="34" charset="0"/>
                          <a:cs typeface="Verdana" panose="020B0604030504040204" pitchFamily="34" charset="0"/>
                        </a:rPr>
                        <a:t>Velika Britanija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104,5</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n/a</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569126468"/>
                  </a:ext>
                </a:extLst>
              </a:tr>
              <a:tr h="105102">
                <a:tc>
                  <a:txBody>
                    <a:bodyPr/>
                    <a:lstStyle/>
                    <a:p>
                      <a:pPr marL="108000"/>
                      <a:r>
                        <a:rPr lang="hr-HR" sz="700" noProof="0" dirty="0">
                          <a:solidFill>
                            <a:srgbClr val="434343"/>
                          </a:solidFill>
                          <a:latin typeface="Verdana" panose="020B0604030504040204" pitchFamily="34" charset="0"/>
                          <a:ea typeface="Verdana" panose="020B0604030504040204" pitchFamily="34" charset="0"/>
                          <a:cs typeface="Verdana" panose="020B0604030504040204" pitchFamily="34" charset="0"/>
                        </a:rPr>
                        <a:t>Norveška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32,9</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n/a</a:t>
                      </a:r>
                      <a:endParaRPr lang="x-none" sz="7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2404864639"/>
                  </a:ext>
                </a:extLst>
              </a:tr>
              <a:tr h="105102">
                <a:tc>
                  <a:txBody>
                    <a:bodyPr/>
                    <a:lstStyle/>
                    <a:p>
                      <a:pPr marL="108000"/>
                      <a:r>
                        <a:rPr lang="hr-HR" sz="700" noProof="0" dirty="0">
                          <a:solidFill>
                            <a:srgbClr val="434343"/>
                          </a:solidFill>
                          <a:latin typeface="Verdana" panose="020B0604030504040204" pitchFamily="34" charset="0"/>
                          <a:ea typeface="Verdana" panose="020B0604030504040204" pitchFamily="34" charset="0"/>
                          <a:cs typeface="Verdana" panose="020B0604030504040204" pitchFamily="34" charset="0"/>
                        </a:rPr>
                        <a:t>Švicarska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21,6</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n/a</a:t>
                      </a:r>
                      <a:endParaRPr lang="x-none" sz="7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951133366"/>
                  </a:ext>
                </a:extLst>
              </a:tr>
            </a:tbl>
          </a:graphicData>
        </a:graphic>
      </p:graphicFrame>
      <p:graphicFrame>
        <p:nvGraphicFramePr>
          <p:cNvPr id="17" name="Table 16">
            <a:extLst>
              <a:ext uri="{FF2B5EF4-FFF2-40B4-BE49-F238E27FC236}">
                <a16:creationId xmlns:a16="http://schemas.microsoft.com/office/drawing/2014/main" id="{74D57C57-B17B-B448-9BC7-BA989CC83246}"/>
              </a:ext>
            </a:extLst>
          </p:cNvPr>
          <p:cNvGraphicFramePr>
            <a:graphicFrameLocks noGrp="1"/>
          </p:cNvGraphicFramePr>
          <p:nvPr>
            <p:extLst>
              <p:ext uri="{D42A27DB-BD31-4B8C-83A1-F6EECF244321}">
                <p14:modId xmlns:p14="http://schemas.microsoft.com/office/powerpoint/2010/main" val="3762931116"/>
              </p:ext>
            </p:extLst>
          </p:nvPr>
        </p:nvGraphicFramePr>
        <p:xfrm>
          <a:off x="608161" y="2906979"/>
          <a:ext cx="3927326" cy="543670"/>
        </p:xfrm>
        <a:graphic>
          <a:graphicData uri="http://schemas.openxmlformats.org/drawingml/2006/table">
            <a:tbl>
              <a:tblPr firstRow="1" bandRow="1">
                <a:tableStyleId>{5C22544A-7EE6-4342-B048-85BDC9FD1C3A}</a:tableStyleId>
              </a:tblPr>
              <a:tblGrid>
                <a:gridCol w="1542392">
                  <a:extLst>
                    <a:ext uri="{9D8B030D-6E8A-4147-A177-3AD203B41FA5}">
                      <a16:colId xmlns:a16="http://schemas.microsoft.com/office/drawing/2014/main" val="3559734529"/>
                    </a:ext>
                  </a:extLst>
                </a:gridCol>
                <a:gridCol w="1192467">
                  <a:extLst>
                    <a:ext uri="{9D8B030D-6E8A-4147-A177-3AD203B41FA5}">
                      <a16:colId xmlns:a16="http://schemas.microsoft.com/office/drawing/2014/main" val="832129452"/>
                    </a:ext>
                  </a:extLst>
                </a:gridCol>
                <a:gridCol w="1192467">
                  <a:extLst>
                    <a:ext uri="{9D8B030D-6E8A-4147-A177-3AD203B41FA5}">
                      <a16:colId xmlns:a16="http://schemas.microsoft.com/office/drawing/2014/main" val="1654926324"/>
                    </a:ext>
                  </a:extLst>
                </a:gridCol>
              </a:tblGrid>
              <a:tr h="144352">
                <a:tc>
                  <a:txBody>
                    <a:bodyPr/>
                    <a:lstStyle/>
                    <a:p>
                      <a:pPr marL="108000"/>
                      <a:r>
                        <a:rPr lang="hr-HR" sz="700" b="1" noProof="0" dirty="0">
                          <a:solidFill>
                            <a:schemeClr val="bg1"/>
                          </a:solidFill>
                          <a:latin typeface="Verdana" panose="020B0604030504040204" pitchFamily="34" charset="0"/>
                          <a:ea typeface="Verdana" panose="020B0604030504040204" pitchFamily="34" charset="0"/>
                          <a:cs typeface="Verdana" panose="020B0604030504040204" pitchFamily="34" charset="0"/>
                        </a:rPr>
                        <a:t>Zemlje okruženja  +1,7</a:t>
                      </a:r>
                      <a:endParaRPr lang="en-US" sz="700" b="1" noProof="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cs typeface="Verdana" panose="020B0604030504040204" pitchFamily="34" charset="0"/>
                        </a:rPr>
                        <a:t>HRK milijuni</a:t>
                      </a:r>
                      <a:endParaRPr lang="x-none" sz="700" dirty="0">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rPr>
                        <a:t>% rasta/pada</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077813478"/>
                  </a:ext>
                </a:extLst>
              </a:tr>
              <a:tr h="101450">
                <a:tc>
                  <a:txBody>
                    <a:bodyPr/>
                    <a:lstStyle/>
                    <a:p>
                      <a:pPr marL="108000"/>
                      <a:r>
                        <a:rPr lang="hr-HR" sz="700" noProof="0" dirty="0">
                          <a:solidFill>
                            <a:srgbClr val="434343"/>
                          </a:solidFill>
                          <a:latin typeface="Verdana" panose="020B0604030504040204" pitchFamily="34" charset="0"/>
                          <a:ea typeface="Verdana" panose="020B0604030504040204" pitchFamily="34" charset="0"/>
                          <a:cs typeface="Verdana" panose="020B0604030504040204" pitchFamily="34" charset="0"/>
                        </a:rPr>
                        <a:t>Bosna i Hercegovina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19,0</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- 35%</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569126468"/>
                  </a:ext>
                </a:extLst>
              </a:tr>
              <a:tr h="105102">
                <a:tc>
                  <a:txBody>
                    <a:bodyPr/>
                    <a:lstStyle/>
                    <a:p>
                      <a:pPr marL="108000"/>
                      <a:r>
                        <a:rPr lang="hr-HR"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rPr>
                        <a:t>Albanija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13,8</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+39%</a:t>
                      </a:r>
                      <a:endParaRPr lang="x-none" sz="7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2404864639"/>
                  </a:ext>
                </a:extLst>
              </a:tr>
              <a:tr h="105102">
                <a:tc>
                  <a:txBody>
                    <a:bodyPr/>
                    <a:lstStyle/>
                    <a:p>
                      <a:pPr marL="108000"/>
                      <a:r>
                        <a:rPr lang="hr-HR"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rPr>
                        <a:t>Sjeverna Makedonija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6,9</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-3%</a:t>
                      </a:r>
                      <a:endParaRPr lang="x-none" sz="7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951133366"/>
                  </a:ext>
                </a:extLst>
              </a:tr>
            </a:tbl>
          </a:graphicData>
        </a:graphic>
      </p:graphicFrame>
      <p:graphicFrame>
        <p:nvGraphicFramePr>
          <p:cNvPr id="18" name="Table 17">
            <a:extLst>
              <a:ext uri="{FF2B5EF4-FFF2-40B4-BE49-F238E27FC236}">
                <a16:creationId xmlns:a16="http://schemas.microsoft.com/office/drawing/2014/main" id="{66266668-BAFA-0547-932F-4FA93A09D0F2}"/>
              </a:ext>
            </a:extLst>
          </p:cNvPr>
          <p:cNvGraphicFramePr>
            <a:graphicFrameLocks noGrp="1"/>
          </p:cNvGraphicFramePr>
          <p:nvPr>
            <p:extLst>
              <p:ext uri="{D42A27DB-BD31-4B8C-83A1-F6EECF244321}">
                <p14:modId xmlns:p14="http://schemas.microsoft.com/office/powerpoint/2010/main" val="748032983"/>
              </p:ext>
            </p:extLst>
          </p:nvPr>
        </p:nvGraphicFramePr>
        <p:xfrm>
          <a:off x="608161" y="3557459"/>
          <a:ext cx="3927326" cy="545864"/>
        </p:xfrm>
        <a:graphic>
          <a:graphicData uri="http://schemas.openxmlformats.org/drawingml/2006/table">
            <a:tbl>
              <a:tblPr firstRow="1" bandRow="1">
                <a:tableStyleId>{5C22544A-7EE6-4342-B048-85BDC9FD1C3A}</a:tableStyleId>
              </a:tblPr>
              <a:tblGrid>
                <a:gridCol w="1542392">
                  <a:extLst>
                    <a:ext uri="{9D8B030D-6E8A-4147-A177-3AD203B41FA5}">
                      <a16:colId xmlns:a16="http://schemas.microsoft.com/office/drawing/2014/main" val="3559734529"/>
                    </a:ext>
                  </a:extLst>
                </a:gridCol>
                <a:gridCol w="1192467">
                  <a:extLst>
                    <a:ext uri="{9D8B030D-6E8A-4147-A177-3AD203B41FA5}">
                      <a16:colId xmlns:a16="http://schemas.microsoft.com/office/drawing/2014/main" val="832129452"/>
                    </a:ext>
                  </a:extLst>
                </a:gridCol>
                <a:gridCol w="1192467">
                  <a:extLst>
                    <a:ext uri="{9D8B030D-6E8A-4147-A177-3AD203B41FA5}">
                      <a16:colId xmlns:a16="http://schemas.microsoft.com/office/drawing/2014/main" val="1654926324"/>
                    </a:ext>
                  </a:extLst>
                </a:gridCol>
              </a:tblGrid>
              <a:tr h="146546">
                <a:tc>
                  <a:txBody>
                    <a:bodyPr/>
                    <a:lstStyle/>
                    <a:p>
                      <a:pPr marL="108000"/>
                      <a:r>
                        <a:rPr lang="hr-HR" sz="700" b="1" noProof="0" dirty="0">
                          <a:solidFill>
                            <a:schemeClr val="bg1"/>
                          </a:solidFill>
                          <a:latin typeface="Verdana" panose="020B0604030504040204" pitchFamily="34" charset="0"/>
                          <a:ea typeface="Verdana" panose="020B0604030504040204" pitchFamily="34" charset="0"/>
                          <a:cs typeface="Verdana" panose="020B0604030504040204" pitchFamily="34" charset="0"/>
                        </a:rPr>
                        <a:t>Azija i Afrika  +17,2</a:t>
                      </a:r>
                      <a:endParaRPr lang="en-US" sz="700" b="1" noProof="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cs typeface="Verdana" panose="020B0604030504040204" pitchFamily="34" charset="0"/>
                        </a:rPr>
                        <a:t>HRK milijuni</a:t>
                      </a:r>
                      <a:endParaRPr lang="x-none" sz="700" dirty="0">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rPr>
                        <a:t>% rasta/pada</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077813478"/>
                  </a:ext>
                </a:extLst>
              </a:tr>
              <a:tr h="101450">
                <a:tc>
                  <a:txBody>
                    <a:bodyPr/>
                    <a:lstStyle/>
                    <a:p>
                      <a:pPr marL="108000"/>
                      <a:r>
                        <a:rPr lang="hr-HR"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rPr>
                        <a:t>Gana</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11,3</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n/a</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569126468"/>
                  </a:ext>
                </a:extLst>
              </a:tr>
              <a:tr h="105102">
                <a:tc>
                  <a:txBody>
                    <a:bodyPr/>
                    <a:lstStyle/>
                    <a:p>
                      <a:pPr marL="108000"/>
                      <a:r>
                        <a:rPr lang="hr-HR" sz="700" b="0" noProof="0" dirty="0" err="1">
                          <a:solidFill>
                            <a:srgbClr val="434343"/>
                          </a:solidFill>
                          <a:latin typeface="Verdana" panose="020B0604030504040204" pitchFamily="34" charset="0"/>
                          <a:ea typeface="Verdana" panose="020B0604030504040204" pitchFamily="34" charset="0"/>
                          <a:cs typeface="Verdana" panose="020B0604030504040204" pitchFamily="34" charset="0"/>
                        </a:rPr>
                        <a:t>Gvinejai</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9,0</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n/a</a:t>
                      </a:r>
                      <a:endParaRPr lang="x-none" sz="7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2404864639"/>
                  </a:ext>
                </a:extLst>
              </a:tr>
              <a:tr h="105102">
                <a:tc>
                  <a:txBody>
                    <a:bodyPr/>
                    <a:lstStyle/>
                    <a:p>
                      <a:pPr marL="108000"/>
                      <a:r>
                        <a:rPr lang="hr-HR"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rPr>
                        <a:t>Izrael</a:t>
                      </a:r>
                      <a:endParaRPr lang="en-US" sz="700" b="0" noProof="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5,5</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n/a</a:t>
                      </a:r>
                      <a:endParaRPr lang="x-none" sz="7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951133366"/>
                  </a:ext>
                </a:extLst>
              </a:tr>
            </a:tbl>
          </a:graphicData>
        </a:graphic>
      </p:graphicFrame>
      <p:graphicFrame>
        <p:nvGraphicFramePr>
          <p:cNvPr id="19" name="Table 18">
            <a:extLst>
              <a:ext uri="{FF2B5EF4-FFF2-40B4-BE49-F238E27FC236}">
                <a16:creationId xmlns:a16="http://schemas.microsoft.com/office/drawing/2014/main" id="{F2435072-F566-9945-ACF2-38AB10FBD72F}"/>
              </a:ext>
            </a:extLst>
          </p:cNvPr>
          <p:cNvGraphicFramePr>
            <a:graphicFrameLocks noGrp="1"/>
          </p:cNvGraphicFramePr>
          <p:nvPr>
            <p:extLst>
              <p:ext uri="{D42A27DB-BD31-4B8C-83A1-F6EECF244321}">
                <p14:modId xmlns:p14="http://schemas.microsoft.com/office/powerpoint/2010/main" val="3817688951"/>
              </p:ext>
            </p:extLst>
          </p:nvPr>
        </p:nvGraphicFramePr>
        <p:xfrm>
          <a:off x="608161" y="4210133"/>
          <a:ext cx="3927326" cy="539766"/>
        </p:xfrm>
        <a:graphic>
          <a:graphicData uri="http://schemas.openxmlformats.org/drawingml/2006/table">
            <a:tbl>
              <a:tblPr firstRow="1" bandRow="1">
                <a:tableStyleId>{5C22544A-7EE6-4342-B048-85BDC9FD1C3A}</a:tableStyleId>
              </a:tblPr>
              <a:tblGrid>
                <a:gridCol w="1542392">
                  <a:extLst>
                    <a:ext uri="{9D8B030D-6E8A-4147-A177-3AD203B41FA5}">
                      <a16:colId xmlns:a16="http://schemas.microsoft.com/office/drawing/2014/main" val="3559734529"/>
                    </a:ext>
                  </a:extLst>
                </a:gridCol>
                <a:gridCol w="1192467">
                  <a:extLst>
                    <a:ext uri="{9D8B030D-6E8A-4147-A177-3AD203B41FA5}">
                      <a16:colId xmlns:a16="http://schemas.microsoft.com/office/drawing/2014/main" val="832129452"/>
                    </a:ext>
                  </a:extLst>
                </a:gridCol>
                <a:gridCol w="1192467">
                  <a:extLst>
                    <a:ext uri="{9D8B030D-6E8A-4147-A177-3AD203B41FA5}">
                      <a16:colId xmlns:a16="http://schemas.microsoft.com/office/drawing/2014/main" val="1654926324"/>
                    </a:ext>
                  </a:extLst>
                </a:gridCol>
              </a:tblGrid>
              <a:tr h="140448">
                <a:tc>
                  <a:txBody>
                    <a:bodyPr/>
                    <a:lstStyle/>
                    <a:p>
                      <a:pPr marL="108000"/>
                      <a:r>
                        <a:rPr lang="hr-HR" sz="700" b="1" dirty="0">
                          <a:solidFill>
                            <a:schemeClr val="bg1"/>
                          </a:solidFill>
                          <a:latin typeface="Verdana" panose="020B0604030504040204" pitchFamily="34" charset="0"/>
                          <a:ea typeface="Verdana" panose="020B0604030504040204" pitchFamily="34" charset="0"/>
                          <a:cs typeface="Verdana" panose="020B0604030504040204" pitchFamily="34" charset="0"/>
                        </a:rPr>
                        <a:t>Amerika i Australija +31,3</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cs typeface="Verdana" panose="020B0604030504040204" pitchFamily="34" charset="0"/>
                        </a:rPr>
                        <a:t>HRK milijuni</a:t>
                      </a:r>
                      <a:endParaRPr lang="x-none" sz="700" dirty="0">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algn="ctr"/>
                      <a:r>
                        <a:rPr lang="hr-HR" sz="700" dirty="0">
                          <a:latin typeface="Verdana" panose="020B0604030504040204" pitchFamily="34" charset="0"/>
                          <a:ea typeface="Verdana" panose="020B0604030504040204" pitchFamily="34" charset="0"/>
                        </a:rPr>
                        <a:t>% rasta/pada</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077813478"/>
                  </a:ext>
                </a:extLst>
              </a:tr>
              <a:tr h="101450">
                <a:tc>
                  <a:txBody>
                    <a:bodyPr/>
                    <a:lstStyle/>
                    <a:p>
                      <a:pPr marL="108000"/>
                      <a:r>
                        <a:rPr lang="hr-HR" sz="700" dirty="0">
                          <a:solidFill>
                            <a:srgbClr val="434343"/>
                          </a:solidFill>
                          <a:latin typeface="Verdana" panose="020B0604030504040204" pitchFamily="34" charset="0"/>
                          <a:ea typeface="Verdana" panose="020B0604030504040204" pitchFamily="34" charset="0"/>
                          <a:cs typeface="Verdana" panose="020B0604030504040204" pitchFamily="34" charset="0"/>
                        </a:rPr>
                        <a:t>USA</a:t>
                      </a:r>
                      <a:endParaRPr lang="x-none" sz="700" b="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14,3</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+180</a:t>
                      </a: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569126468"/>
                  </a:ext>
                </a:extLst>
              </a:tr>
              <a:tr h="105102">
                <a:tc>
                  <a:txBody>
                    <a:bodyPr/>
                    <a:lstStyle/>
                    <a:p>
                      <a:pPr marL="108000"/>
                      <a:r>
                        <a:rPr lang="hr-HR" sz="700" dirty="0">
                          <a:solidFill>
                            <a:srgbClr val="434343"/>
                          </a:solidFill>
                          <a:latin typeface="Verdana" panose="020B0604030504040204" pitchFamily="34" charset="0"/>
                          <a:ea typeface="Verdana" panose="020B0604030504040204" pitchFamily="34" charset="0"/>
                          <a:cs typeface="Verdana" panose="020B0604030504040204" pitchFamily="34" charset="0"/>
                        </a:rPr>
                        <a:t>Australija</a:t>
                      </a:r>
                      <a:endParaRPr lang="x-none" sz="700" b="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12,0</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+138</a:t>
                      </a:r>
                      <a:endParaRPr lang="x-none" sz="7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2404864639"/>
                  </a:ext>
                </a:extLst>
              </a:tr>
              <a:tr h="105102">
                <a:tc>
                  <a:txBody>
                    <a:bodyPr/>
                    <a:lstStyle/>
                    <a:p>
                      <a:pPr marL="108000"/>
                      <a:r>
                        <a:rPr lang="hr-HR" sz="700" b="0" dirty="0">
                          <a:solidFill>
                            <a:srgbClr val="434343"/>
                          </a:solidFill>
                          <a:latin typeface="Verdana" panose="020B0604030504040204" pitchFamily="34" charset="0"/>
                          <a:ea typeface="Verdana" panose="020B0604030504040204" pitchFamily="34" charset="0"/>
                          <a:cs typeface="Verdana" panose="020B0604030504040204" pitchFamily="34" charset="0"/>
                        </a:rPr>
                        <a:t>Kanada</a:t>
                      </a:r>
                      <a:endParaRPr lang="x-none" sz="700" b="0"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8,8</a:t>
                      </a:r>
                      <a:endParaRPr lang="x-none"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chemeClr val="bg1"/>
                    </a:solidFill>
                  </a:tcPr>
                </a:tc>
                <a:tc>
                  <a:txBody>
                    <a:bodyPr/>
                    <a:lstStyle/>
                    <a:p>
                      <a:pPr algn="ctr"/>
                      <a:r>
                        <a:rPr lang="hr-HR" sz="700" b="1" dirty="0">
                          <a:solidFill>
                            <a:srgbClr val="FFFFFF"/>
                          </a:solidFill>
                          <a:latin typeface="Verdana" panose="020B0604030504040204" pitchFamily="34" charset="0"/>
                          <a:ea typeface="Verdana" panose="020B0604030504040204" pitchFamily="34" charset="0"/>
                          <a:cs typeface="Verdana" panose="020B0604030504040204" pitchFamily="34" charset="0"/>
                        </a:rPr>
                        <a:t>n/a</a:t>
                      </a:r>
                      <a:endParaRPr lang="x-none" sz="7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1951133366"/>
                  </a:ext>
                </a:extLst>
              </a:tr>
            </a:tbl>
          </a:graphicData>
        </a:graphic>
      </p:graphicFrame>
    </p:spTree>
    <p:extLst>
      <p:ext uri="{BB962C8B-B14F-4D97-AF65-F5344CB8AC3E}">
        <p14:creationId xmlns:p14="http://schemas.microsoft.com/office/powerpoint/2010/main" val="202910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E83B-93AE-054D-927E-9F61C722885E}"/>
              </a:ext>
            </a:extLst>
          </p:cNvPr>
          <p:cNvSpPr>
            <a:spLocks noGrp="1"/>
          </p:cNvSpPr>
          <p:nvPr>
            <p:ph type="title"/>
          </p:nvPr>
        </p:nvSpPr>
        <p:spPr/>
        <p:txBody>
          <a:bodyPr>
            <a:noAutofit/>
          </a:bodyPr>
          <a:lstStyle/>
          <a:p>
            <a:r>
              <a:rPr lang="hr-HR" sz="2200" dirty="0"/>
              <a:t>Indeks kretanja cijene dionice KOEI i vrijednosti CROBEX-a u posljednjih godinu dana</a:t>
            </a:r>
            <a:endParaRPr lang="en-HR" sz="2200" dirty="0"/>
          </a:p>
        </p:txBody>
      </p:sp>
      <p:graphicFrame>
        <p:nvGraphicFramePr>
          <p:cNvPr id="4" name="Chart 3">
            <a:extLst>
              <a:ext uri="{FF2B5EF4-FFF2-40B4-BE49-F238E27FC236}">
                <a16:creationId xmlns:a16="http://schemas.microsoft.com/office/drawing/2014/main" id="{0C0478F4-735A-7649-8653-9CBB93861378}"/>
              </a:ext>
            </a:extLst>
          </p:cNvPr>
          <p:cNvGraphicFramePr>
            <a:graphicFrameLocks/>
          </p:cNvGraphicFramePr>
          <p:nvPr>
            <p:extLst>
              <p:ext uri="{D42A27DB-BD31-4B8C-83A1-F6EECF244321}">
                <p14:modId xmlns:p14="http://schemas.microsoft.com/office/powerpoint/2010/main" val="1177732162"/>
              </p:ext>
            </p:extLst>
          </p:nvPr>
        </p:nvGraphicFramePr>
        <p:xfrm>
          <a:off x="457200" y="1680518"/>
          <a:ext cx="5877697" cy="3009561"/>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65F33A08-0940-2543-9E5A-B245EF7D03E9}"/>
              </a:ext>
            </a:extLst>
          </p:cNvPr>
          <p:cNvGrpSpPr/>
          <p:nvPr/>
        </p:nvGrpSpPr>
        <p:grpSpPr>
          <a:xfrm>
            <a:off x="6747998" y="3177397"/>
            <a:ext cx="1642995" cy="505266"/>
            <a:chOff x="7240481" y="2484091"/>
            <a:chExt cx="1642995" cy="505266"/>
          </a:xfrm>
        </p:grpSpPr>
        <p:sp>
          <p:nvSpPr>
            <p:cNvPr id="6" name="TextBox 5">
              <a:extLst>
                <a:ext uri="{FF2B5EF4-FFF2-40B4-BE49-F238E27FC236}">
                  <a16:creationId xmlns:a16="http://schemas.microsoft.com/office/drawing/2014/main" id="{5BADC39F-FA99-E645-88C6-7B02D59C10C5}"/>
                </a:ext>
              </a:extLst>
            </p:cNvPr>
            <p:cNvSpPr txBox="1"/>
            <p:nvPr/>
          </p:nvSpPr>
          <p:spPr>
            <a:xfrm>
              <a:off x="7415375" y="2484091"/>
              <a:ext cx="1468101" cy="505266"/>
            </a:xfrm>
            <a:prstGeom prst="rect">
              <a:avLst/>
            </a:prstGeom>
            <a:noFill/>
          </p:spPr>
          <p:txBody>
            <a:bodyPr wrap="square" rtlCol="0">
              <a:spAutoFit/>
            </a:bodyPr>
            <a:lstStyle/>
            <a:p>
              <a:pPr>
                <a:lnSpc>
                  <a:spcPct val="200000"/>
                </a:lnSpc>
              </a:pPr>
              <a:r>
                <a:rPr lang="hr-HR" sz="700" dirty="0">
                  <a:solidFill>
                    <a:srgbClr val="434343"/>
                  </a:solidFill>
                  <a:latin typeface="Verdana" panose="020B0604030504040204" pitchFamily="34" charset="0"/>
                  <a:ea typeface="Verdana" panose="020B0604030504040204" pitchFamily="34" charset="0"/>
                  <a:cs typeface="Verdana" panose="020B0604030504040204" pitchFamily="34" charset="0"/>
                </a:rPr>
                <a:t>KOEI</a:t>
              </a:r>
              <a:endParaRPr lang="en-US"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pPr>
                <a:lnSpc>
                  <a:spcPct val="200000"/>
                </a:lnSpc>
              </a:pPr>
              <a:r>
                <a:rPr lang="hr-HR" sz="700" dirty="0">
                  <a:solidFill>
                    <a:srgbClr val="434343"/>
                  </a:solidFill>
                  <a:latin typeface="Verdana" panose="020B0604030504040204" pitchFamily="34" charset="0"/>
                  <a:ea typeface="Verdana" panose="020B0604030504040204" pitchFamily="34" charset="0"/>
                  <a:cs typeface="Verdana" panose="020B0604030504040204" pitchFamily="34" charset="0"/>
                </a:rPr>
                <a:t>CROBEX</a:t>
              </a:r>
              <a:endParaRPr lang="en-US"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F260347A-6DEC-D34E-9AB3-5C4D009874ED}"/>
                </a:ext>
              </a:extLst>
            </p:cNvPr>
            <p:cNvSpPr/>
            <p:nvPr/>
          </p:nvSpPr>
          <p:spPr>
            <a:xfrm>
              <a:off x="7240481" y="2583180"/>
              <a:ext cx="129600" cy="1255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70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60AAFFD3-BDF9-C84A-9B4E-97A4A33A3B56}"/>
                </a:ext>
              </a:extLst>
            </p:cNvPr>
            <p:cNvSpPr/>
            <p:nvPr/>
          </p:nvSpPr>
          <p:spPr>
            <a:xfrm>
              <a:off x="7240481" y="2799188"/>
              <a:ext cx="129600" cy="125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70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033019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9326-85BE-A44C-B346-BF5B3D0CED10}"/>
              </a:ext>
            </a:extLst>
          </p:cNvPr>
          <p:cNvSpPr>
            <a:spLocks noGrp="1"/>
          </p:cNvSpPr>
          <p:nvPr>
            <p:ph type="title"/>
          </p:nvPr>
        </p:nvSpPr>
        <p:spPr/>
        <p:txBody>
          <a:bodyPr>
            <a:normAutofit/>
          </a:bodyPr>
          <a:lstStyle/>
          <a:p>
            <a:r>
              <a:rPr lang="hr-HR" dirty="0"/>
              <a:t>Divizije – prihodi od prodaje</a:t>
            </a:r>
            <a:endParaRPr lang="en-HR" dirty="0"/>
          </a:p>
        </p:txBody>
      </p:sp>
      <p:sp>
        <p:nvSpPr>
          <p:cNvPr id="4" name="Text Placeholder 2">
            <a:extLst>
              <a:ext uri="{FF2B5EF4-FFF2-40B4-BE49-F238E27FC236}">
                <a16:creationId xmlns:a16="http://schemas.microsoft.com/office/drawing/2014/main" id="{E41E7315-0DDA-8246-A3A9-21100D0639B5}"/>
              </a:ext>
            </a:extLst>
          </p:cNvPr>
          <p:cNvSpPr>
            <a:spLocks noGrp="1"/>
          </p:cNvSpPr>
          <p:nvPr>
            <p:ph type="body" idx="1"/>
          </p:nvPr>
        </p:nvSpPr>
        <p:spPr>
          <a:xfrm>
            <a:off x="5782962" y="1565495"/>
            <a:ext cx="3138616" cy="2708310"/>
          </a:xfrm>
        </p:spPr>
        <p:txBody>
          <a:bodyPr>
            <a:normAutofit fontScale="92500" lnSpcReduction="20000"/>
          </a:bodyPr>
          <a:lstStyle/>
          <a:p>
            <a:pPr marL="228600" indent="-228600">
              <a:lnSpc>
                <a:spcPct val="120000"/>
              </a:lnSpc>
            </a:pPr>
            <a:r>
              <a:rPr lang="hr-HR" sz="1100" dirty="0">
                <a:solidFill>
                  <a:srgbClr val="000000"/>
                </a:solidFill>
                <a:ea typeface="Times New Roman" panose="02020603050405020304" pitchFamily="18" charset="0"/>
              </a:rPr>
              <a:t>Divizija Prijenos i distribucija električne energije - odlični rezultati u prihodima i ugovaranju novih poslova </a:t>
            </a:r>
          </a:p>
          <a:p>
            <a:pPr marL="228600" indent="-228600">
              <a:lnSpc>
                <a:spcPct val="120000"/>
              </a:lnSpc>
            </a:pPr>
            <a:endParaRPr lang="hr-HR" sz="1100" dirty="0">
              <a:solidFill>
                <a:srgbClr val="000000"/>
              </a:solidFill>
              <a:ea typeface="Times New Roman" panose="02020603050405020304" pitchFamily="18" charset="0"/>
            </a:endParaRPr>
          </a:p>
          <a:p>
            <a:pPr marL="228600" indent="-228600">
              <a:lnSpc>
                <a:spcPct val="120000"/>
              </a:lnSpc>
            </a:pPr>
            <a:r>
              <a:rPr lang="hr-HR" sz="1100" dirty="0">
                <a:solidFill>
                  <a:srgbClr val="000000"/>
                </a:solidFill>
                <a:ea typeface="Times New Roman" panose="02020603050405020304" pitchFamily="18" charset="0"/>
              </a:rPr>
              <a:t>Divizija Tračnička vozila i infrastruktura – nastavak isporuka vlakova za HŽ PP i tramvaja za </a:t>
            </a:r>
            <a:r>
              <a:rPr lang="hr-HR" sz="1100" dirty="0" err="1">
                <a:solidFill>
                  <a:srgbClr val="000000"/>
                </a:solidFill>
                <a:ea typeface="Times New Roman" panose="02020603050405020304" pitchFamily="18" charset="0"/>
              </a:rPr>
              <a:t>Liepaju</a:t>
            </a:r>
            <a:endParaRPr lang="hr-HR" sz="1100" dirty="0">
              <a:solidFill>
                <a:srgbClr val="000000"/>
              </a:solidFill>
              <a:ea typeface="Times New Roman" panose="02020603050405020304" pitchFamily="18" charset="0"/>
            </a:endParaRPr>
          </a:p>
          <a:p>
            <a:pPr marL="228600" indent="-228600">
              <a:lnSpc>
                <a:spcPct val="120000"/>
              </a:lnSpc>
            </a:pPr>
            <a:endParaRPr lang="hr-HR" sz="1100" dirty="0">
              <a:solidFill>
                <a:srgbClr val="000000"/>
              </a:solidFill>
              <a:ea typeface="Times New Roman" panose="02020603050405020304" pitchFamily="18" charset="0"/>
            </a:endParaRPr>
          </a:p>
          <a:p>
            <a:pPr marL="228600" indent="-228600">
              <a:lnSpc>
                <a:spcPct val="120000"/>
              </a:lnSpc>
            </a:pPr>
            <a:r>
              <a:rPr lang="hr-HR" sz="1100" dirty="0">
                <a:solidFill>
                  <a:srgbClr val="000000"/>
                </a:solidFill>
                <a:ea typeface="Times New Roman" panose="02020603050405020304" pitchFamily="18" charset="0"/>
              </a:rPr>
              <a:t>Divizija Proizvodnja električne energije – pomak isporuka na nekim projektima na traženje kupaca – očekuju se povećane isporuke u narednim kvartalima </a:t>
            </a:r>
          </a:p>
          <a:p>
            <a:pPr marL="228600" indent="-228600">
              <a:lnSpc>
                <a:spcPct val="120000"/>
              </a:lnSpc>
            </a:pPr>
            <a:endParaRPr lang="hr-HR" sz="1100" dirty="0">
              <a:solidFill>
                <a:srgbClr val="000000"/>
              </a:solidFill>
              <a:ea typeface="Times New Roman" panose="02020603050405020304" pitchFamily="18" charset="0"/>
            </a:endParaRPr>
          </a:p>
          <a:p>
            <a:pPr marL="228600" indent="-228600">
              <a:lnSpc>
                <a:spcPct val="120000"/>
              </a:lnSpc>
            </a:pPr>
            <a:r>
              <a:rPr lang="hr-HR" sz="1100" dirty="0">
                <a:solidFill>
                  <a:srgbClr val="000000"/>
                </a:solidFill>
                <a:ea typeface="Times New Roman" panose="02020603050405020304" pitchFamily="18" charset="0"/>
              </a:rPr>
              <a:t>Divizija Digitalna rješenja – društvo KONČAR – Digital, koji je nositelj aktivnosti, počelo s radom 1.7.2021.</a:t>
            </a:r>
          </a:p>
        </p:txBody>
      </p:sp>
      <p:pic>
        <p:nvPicPr>
          <p:cNvPr id="6" name="Picture 5">
            <a:extLst>
              <a:ext uri="{FF2B5EF4-FFF2-40B4-BE49-F238E27FC236}">
                <a16:creationId xmlns:a16="http://schemas.microsoft.com/office/drawing/2014/main" id="{991C1F16-1495-4347-A626-CF410FC657BC}"/>
              </a:ext>
            </a:extLst>
          </p:cNvPr>
          <p:cNvPicPr>
            <a:picLocks noChangeAspect="1"/>
          </p:cNvPicPr>
          <p:nvPr/>
        </p:nvPicPr>
        <p:blipFill>
          <a:blip r:embed="rId2"/>
          <a:stretch>
            <a:fillRect/>
          </a:stretch>
        </p:blipFill>
        <p:spPr>
          <a:xfrm>
            <a:off x="541922" y="1557257"/>
            <a:ext cx="5163458" cy="2794259"/>
          </a:xfrm>
          <a:prstGeom prst="rect">
            <a:avLst/>
          </a:prstGeom>
        </p:spPr>
      </p:pic>
    </p:spTree>
    <p:extLst>
      <p:ext uri="{BB962C8B-B14F-4D97-AF65-F5344CB8AC3E}">
        <p14:creationId xmlns:p14="http://schemas.microsoft.com/office/powerpoint/2010/main" val="52738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55836A-BC2D-9F4F-BC8C-666F219AED0F}"/>
              </a:ext>
            </a:extLst>
          </p:cNvPr>
          <p:cNvSpPr>
            <a:spLocks noGrp="1"/>
          </p:cNvSpPr>
          <p:nvPr>
            <p:ph type="title"/>
          </p:nvPr>
        </p:nvSpPr>
        <p:spPr>
          <a:xfrm>
            <a:off x="457200" y="453420"/>
            <a:ext cx="3407869" cy="3826587"/>
          </a:xfrm>
        </p:spPr>
        <p:txBody>
          <a:bodyPr/>
          <a:lstStyle/>
          <a:p>
            <a:r>
              <a:rPr lang="hr-HR" sz="8000" b="0" dirty="0"/>
              <a:t>3</a:t>
            </a:r>
            <a:br>
              <a:rPr lang="x-none"/>
            </a:br>
            <a:br>
              <a:rPr lang="hr-HR" dirty="0"/>
            </a:br>
            <a:r>
              <a:rPr lang="hr-HR" dirty="0"/>
              <a:t>Integracija Dalekovoda u poslovanje KONČARA</a:t>
            </a:r>
            <a:endParaRPr lang="en-US" dirty="0"/>
          </a:p>
        </p:txBody>
      </p:sp>
      <p:sp>
        <p:nvSpPr>
          <p:cNvPr id="5" name="Google Shape;55;p13">
            <a:extLst>
              <a:ext uri="{FF2B5EF4-FFF2-40B4-BE49-F238E27FC236}">
                <a16:creationId xmlns:a16="http://schemas.microsoft.com/office/drawing/2014/main" id="{D60F8CBB-D8D6-D34B-959B-7DCB6CD9D203}"/>
              </a:ext>
            </a:extLst>
          </p:cNvPr>
          <p:cNvSpPr/>
          <p:nvPr/>
        </p:nvSpPr>
        <p:spPr>
          <a:xfrm>
            <a:off x="555847" y="3961573"/>
            <a:ext cx="540000" cy="43200"/>
          </a:xfrm>
          <a:prstGeom prst="rect">
            <a:avLst/>
          </a:prstGeom>
          <a:solidFill>
            <a:srgbClr val="008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67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ECB2-683C-4A88-9AF6-42EEFD18EEA2}"/>
              </a:ext>
            </a:extLst>
          </p:cNvPr>
          <p:cNvSpPr>
            <a:spLocks noGrp="1"/>
          </p:cNvSpPr>
          <p:nvPr>
            <p:ph type="title"/>
          </p:nvPr>
        </p:nvSpPr>
        <p:spPr/>
        <p:txBody>
          <a:bodyPr/>
          <a:lstStyle/>
          <a:p>
            <a:r>
              <a:rPr lang="hr-HR" dirty="0"/>
              <a:t>Dalekovod</a:t>
            </a:r>
          </a:p>
        </p:txBody>
      </p:sp>
      <p:sp>
        <p:nvSpPr>
          <p:cNvPr id="5" name="TextBox 4">
            <a:extLst>
              <a:ext uri="{FF2B5EF4-FFF2-40B4-BE49-F238E27FC236}">
                <a16:creationId xmlns:a16="http://schemas.microsoft.com/office/drawing/2014/main" id="{622A1F70-5D10-4097-B3E4-AE32B600847F}"/>
              </a:ext>
            </a:extLst>
          </p:cNvPr>
          <p:cNvSpPr txBox="1"/>
          <p:nvPr/>
        </p:nvSpPr>
        <p:spPr>
          <a:xfrm>
            <a:off x="457200" y="1563557"/>
            <a:ext cx="8291384" cy="2708434"/>
          </a:xfrm>
          <a:prstGeom prst="rect">
            <a:avLst/>
          </a:prstGeom>
          <a:noFill/>
        </p:spPr>
        <p:txBody>
          <a:bodyPr wrap="square">
            <a:spAutoFit/>
          </a:bodyPr>
          <a:lstStyle/>
          <a:p>
            <a:pPr marL="171450" indent="-171450">
              <a:spcAft>
                <a:spcPts val="800"/>
              </a:spcAft>
              <a:buSzPct val="130000"/>
              <a:buFont typeface="Arial" panose="020B0604020202020204" pitchFamily="34" charset="0"/>
              <a:buChar char="•"/>
            </a:pPr>
            <a:r>
              <a:rPr lang="hr-HR" dirty="0">
                <a:effectLst/>
                <a:latin typeface="Verdana" panose="020B0604030504040204" pitchFamily="34" charset="0"/>
                <a:ea typeface="Verdana" panose="020B0604030504040204" pitchFamily="34" charset="0"/>
                <a:cs typeface="Times New Roman" panose="02020603050405020304" pitchFamily="18" charset="0"/>
              </a:rPr>
              <a:t>Sudjelovanjem u procesu financijskog restrukturiranja Dalekovoda, KONČAR je prepoznao priliku za daljnji rast i razvoj</a:t>
            </a:r>
          </a:p>
          <a:p>
            <a:pPr marL="171450" indent="-171450">
              <a:spcAft>
                <a:spcPts val="800"/>
              </a:spcAft>
              <a:buSzPct val="130000"/>
              <a:buFont typeface="Arial" panose="020B0604020202020204" pitchFamily="34" charset="0"/>
              <a:buChar char="•"/>
            </a:pPr>
            <a:r>
              <a:rPr lang="hr-HR" dirty="0">
                <a:effectLst/>
                <a:latin typeface="Verdana" panose="020B0604030504040204" pitchFamily="34" charset="0"/>
                <a:ea typeface="Verdana" panose="020B0604030504040204" pitchFamily="34" charset="0"/>
                <a:cs typeface="Times New Roman" panose="02020603050405020304" pitchFamily="18" charset="0"/>
              </a:rPr>
              <a:t>Nakon završenog procesa financijskog restrukturiranja Dalekovoda te izborom novih članova Nadzornog odbora na Glavnoj skupštini Dalekovoda, održanoj 31. ožujka 2022. godine, stečeni su uvjeti za stjecanje kontrole nad društvima Dalekovod Grupe i uključivanje u poslovanje i konsolidirane financijske izvještaje KONČARA </a:t>
            </a:r>
          </a:p>
          <a:p>
            <a:pPr marL="171450" indent="-171450">
              <a:spcAft>
                <a:spcPts val="800"/>
              </a:spcAft>
              <a:buSzPct val="130000"/>
              <a:buFont typeface="Arial" panose="020B0604020202020204" pitchFamily="34" charset="0"/>
              <a:buChar char="•"/>
            </a:pPr>
            <a:r>
              <a:rPr lang="hr-HR" dirty="0">
                <a:effectLst/>
                <a:latin typeface="Verdana" panose="020B0604030504040204" pitchFamily="34" charset="0"/>
                <a:ea typeface="Verdana" panose="020B0604030504040204" pitchFamily="34" charset="0"/>
                <a:cs typeface="Times New Roman" panose="02020603050405020304" pitchFamily="18" charset="0"/>
              </a:rPr>
              <a:t>Integriranjem Dalekovoda u poslovanje Grupe KONČAR, prije svega na programu koji je vezan za obnovu i modernizaciju elektroenergetske prijenosne i distributivne mreže, proširit će se portfelj usluga i cjelovitih rješenja te povećati udio prihoda od izvoza, s većom dodanom vrijednošću</a:t>
            </a:r>
          </a:p>
          <a:p>
            <a:pPr marL="171450" indent="-171450">
              <a:spcAft>
                <a:spcPts val="800"/>
              </a:spcAft>
              <a:buSzPct val="130000"/>
              <a:buFont typeface="Arial" panose="020B0604020202020204" pitchFamily="34" charset="0"/>
              <a:buChar char="•"/>
            </a:pPr>
            <a:endParaRPr lang="en-GB" sz="105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376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55836A-BC2D-9F4F-BC8C-666F219AED0F}"/>
              </a:ext>
            </a:extLst>
          </p:cNvPr>
          <p:cNvSpPr>
            <a:spLocks noGrp="1"/>
          </p:cNvSpPr>
          <p:nvPr>
            <p:ph type="title"/>
          </p:nvPr>
        </p:nvSpPr>
        <p:spPr>
          <a:xfrm>
            <a:off x="457200" y="453420"/>
            <a:ext cx="3407869" cy="3826587"/>
          </a:xfrm>
        </p:spPr>
        <p:txBody>
          <a:bodyPr/>
          <a:lstStyle/>
          <a:p>
            <a:r>
              <a:rPr lang="hr-HR" sz="8000" b="0" dirty="0"/>
              <a:t>4</a:t>
            </a:r>
            <a:br>
              <a:rPr lang="x-none" dirty="0"/>
            </a:br>
            <a:br>
              <a:rPr lang="hr-HR" dirty="0"/>
            </a:br>
            <a:r>
              <a:rPr lang="hr-HR" dirty="0"/>
              <a:t>Rat u Ukrajini </a:t>
            </a:r>
            <a:br>
              <a:rPr lang="hr-HR" dirty="0"/>
            </a:br>
            <a:r>
              <a:rPr lang="hr-HR" dirty="0"/>
              <a:t>i pogled                   unaprijed</a:t>
            </a:r>
            <a:endParaRPr lang="en-US" dirty="0"/>
          </a:p>
        </p:txBody>
      </p:sp>
      <p:sp>
        <p:nvSpPr>
          <p:cNvPr id="5" name="Google Shape;55;p13">
            <a:extLst>
              <a:ext uri="{FF2B5EF4-FFF2-40B4-BE49-F238E27FC236}">
                <a16:creationId xmlns:a16="http://schemas.microsoft.com/office/drawing/2014/main" id="{D60F8CBB-D8D6-D34B-959B-7DCB6CD9D203}"/>
              </a:ext>
            </a:extLst>
          </p:cNvPr>
          <p:cNvSpPr/>
          <p:nvPr/>
        </p:nvSpPr>
        <p:spPr>
          <a:xfrm>
            <a:off x="555847" y="3615584"/>
            <a:ext cx="540000" cy="43200"/>
          </a:xfrm>
          <a:prstGeom prst="rect">
            <a:avLst/>
          </a:prstGeom>
          <a:solidFill>
            <a:srgbClr val="008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88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9F05-D2E3-7946-87C1-8983ADBBDF52}"/>
              </a:ext>
            </a:extLst>
          </p:cNvPr>
          <p:cNvSpPr>
            <a:spLocks noGrp="1"/>
          </p:cNvSpPr>
          <p:nvPr>
            <p:ph type="title"/>
          </p:nvPr>
        </p:nvSpPr>
        <p:spPr/>
        <p:txBody>
          <a:bodyPr/>
          <a:lstStyle/>
          <a:p>
            <a:r>
              <a:rPr lang="hr-HR" dirty="0"/>
              <a:t>Utjecaj rata u </a:t>
            </a:r>
            <a:br>
              <a:rPr lang="hr-HR" dirty="0"/>
            </a:br>
            <a:r>
              <a:rPr lang="hr-HR" dirty="0"/>
              <a:t>Ukrajini</a:t>
            </a:r>
            <a:endParaRPr lang="en-HR" dirty="0"/>
          </a:p>
        </p:txBody>
      </p:sp>
      <p:sp>
        <p:nvSpPr>
          <p:cNvPr id="3" name="Text Placeholder 2">
            <a:extLst>
              <a:ext uri="{FF2B5EF4-FFF2-40B4-BE49-F238E27FC236}">
                <a16:creationId xmlns:a16="http://schemas.microsoft.com/office/drawing/2014/main" id="{5622380B-E273-EC41-B94E-5CAF60B2ABA2}"/>
              </a:ext>
            </a:extLst>
          </p:cNvPr>
          <p:cNvSpPr>
            <a:spLocks noGrp="1"/>
          </p:cNvSpPr>
          <p:nvPr>
            <p:ph type="body" idx="1"/>
          </p:nvPr>
        </p:nvSpPr>
        <p:spPr>
          <a:xfrm>
            <a:off x="457200" y="1649506"/>
            <a:ext cx="8375100" cy="3040574"/>
          </a:xfrm>
        </p:spPr>
        <p:txBody>
          <a:bodyPr>
            <a:normAutofit/>
          </a:bodyPr>
          <a:lstStyle/>
          <a:p>
            <a:r>
              <a:rPr lang="hr-HR" sz="1100" dirty="0"/>
              <a:t>KONČAR je nakon pripojenja Krima 2014. godine te prvim uvođenjem sankcija Rusiji znatno smanjio poslovne aktivnosti na ruskom tržištu tako da ratna zbivanja nemaju izravan materijalni utjecaj na poslovanje KONČARA. </a:t>
            </a:r>
          </a:p>
          <a:p>
            <a:r>
              <a:rPr lang="hr-HR" sz="1100" dirty="0"/>
              <a:t>Trenutačna izloženost Grupe KONČAR zbog poslovanja s Rusijom ne ugrožava daljnje poslovanje. U 2021. sklopljeno je nekoliko novih ugovora za kupce u Rusiji ili kupce koji su vlasnički povezani s tvrtkama u Rusiji  ukupne vrijednosti 13,1 milijun kuna. Udio tih ugovora u ukupnom stanju ugovorenih poslova Grupe iznosi 0,26 posto.</a:t>
            </a:r>
          </a:p>
          <a:p>
            <a:r>
              <a:rPr lang="hr-HR" sz="1100" dirty="0"/>
              <a:t>U 2021. godini ukupni prihodi od prodaje proizvoda i usluga na tržištu Rusije iznosili su 3,5 milijuna kuna, što u ukupno ostvarenim prihodima Grupe KONČAR predstavlja 0,1 posto.</a:t>
            </a:r>
          </a:p>
          <a:p>
            <a:r>
              <a:rPr lang="hr-HR" sz="1100" dirty="0"/>
              <a:t>Ukupni prihodi od prodaje u 2021. godini na tržištu Ukrajine iznosili su 3,7 milijuna kuna (0,1 posto ukupnih prihoda Grupe), a ugovoreno je 4 milijuna kuna novih poslova i to za realizaciju u 2022. godini (manje od 0,1 posto ukupno ugovorenog u 2021. godini). </a:t>
            </a:r>
          </a:p>
          <a:p>
            <a:r>
              <a:rPr lang="hr-HR" sz="1100" dirty="0"/>
              <a:t>Indirektne posljedice su mnogobrojne. Njihov utjecaj na poslovanje u ovom trenutku teško je procijeniti, a najviše će ovisiti o trajanju i intenzitetu rata te njegovu ishodu i posljedicama.</a:t>
            </a:r>
          </a:p>
        </p:txBody>
      </p:sp>
    </p:spTree>
    <p:extLst>
      <p:ext uri="{BB962C8B-B14F-4D97-AF65-F5344CB8AC3E}">
        <p14:creationId xmlns:p14="http://schemas.microsoft.com/office/powerpoint/2010/main" val="153734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55836A-BC2D-9F4F-BC8C-666F219AED0F}"/>
              </a:ext>
            </a:extLst>
          </p:cNvPr>
          <p:cNvSpPr>
            <a:spLocks noGrp="1"/>
          </p:cNvSpPr>
          <p:nvPr>
            <p:ph type="title"/>
          </p:nvPr>
        </p:nvSpPr>
        <p:spPr>
          <a:xfrm>
            <a:off x="457200" y="453420"/>
            <a:ext cx="3940857" cy="3826587"/>
          </a:xfrm>
        </p:spPr>
        <p:txBody>
          <a:bodyPr/>
          <a:lstStyle/>
          <a:p>
            <a:r>
              <a:rPr lang="hr-HR" sz="8000" b="0" dirty="0"/>
              <a:t>1</a:t>
            </a:r>
            <a:br>
              <a:rPr lang="x-none" dirty="0"/>
            </a:br>
            <a:br>
              <a:rPr lang="ta-IN" dirty="0"/>
            </a:br>
            <a:r>
              <a:rPr lang="hr-HR" sz="3200" dirty="0"/>
              <a:t>Ključni</a:t>
            </a:r>
            <a:r>
              <a:rPr lang="ta-IN" sz="3200" dirty="0"/>
              <a:t> </a:t>
            </a:r>
            <a:r>
              <a:rPr lang="hr-HR" sz="3200" dirty="0"/>
              <a:t>pokazatelji 2021.</a:t>
            </a:r>
            <a:endParaRPr lang="x-none" dirty="0"/>
          </a:p>
        </p:txBody>
      </p:sp>
      <p:sp>
        <p:nvSpPr>
          <p:cNvPr id="5" name="Google Shape;55;p13">
            <a:extLst>
              <a:ext uri="{FF2B5EF4-FFF2-40B4-BE49-F238E27FC236}">
                <a16:creationId xmlns:a16="http://schemas.microsoft.com/office/drawing/2014/main" id="{D60F8CBB-D8D6-D34B-959B-7DCB6CD9D203}"/>
              </a:ext>
            </a:extLst>
          </p:cNvPr>
          <p:cNvSpPr/>
          <p:nvPr/>
        </p:nvSpPr>
        <p:spPr>
          <a:xfrm>
            <a:off x="555847" y="3850706"/>
            <a:ext cx="540000" cy="43200"/>
          </a:xfrm>
          <a:prstGeom prst="rect">
            <a:avLst/>
          </a:prstGeom>
          <a:solidFill>
            <a:srgbClr val="008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65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9D00-F8B2-3447-B77C-0B79A0D7C363}"/>
              </a:ext>
            </a:extLst>
          </p:cNvPr>
          <p:cNvSpPr>
            <a:spLocks noGrp="1"/>
          </p:cNvSpPr>
          <p:nvPr>
            <p:ph type="title"/>
          </p:nvPr>
        </p:nvSpPr>
        <p:spPr/>
        <p:txBody>
          <a:bodyPr/>
          <a:lstStyle/>
          <a:p>
            <a:r>
              <a:rPr lang="hr-HR" dirty="0"/>
              <a:t>Pogled unaprijed </a:t>
            </a:r>
            <a:endParaRPr lang="en-HR" dirty="0"/>
          </a:p>
        </p:txBody>
      </p:sp>
      <p:sp>
        <p:nvSpPr>
          <p:cNvPr id="3" name="Text Placeholder 2">
            <a:extLst>
              <a:ext uri="{FF2B5EF4-FFF2-40B4-BE49-F238E27FC236}">
                <a16:creationId xmlns:a16="http://schemas.microsoft.com/office/drawing/2014/main" id="{EB9AB270-6865-2140-8DB9-6195C23B3DC9}"/>
              </a:ext>
            </a:extLst>
          </p:cNvPr>
          <p:cNvSpPr>
            <a:spLocks noGrp="1"/>
          </p:cNvSpPr>
          <p:nvPr>
            <p:ph type="body" idx="1"/>
          </p:nvPr>
        </p:nvSpPr>
        <p:spPr/>
        <p:txBody>
          <a:bodyPr>
            <a:normAutofit fontScale="92500" lnSpcReduction="20000"/>
          </a:bodyPr>
          <a:lstStyle/>
          <a:p>
            <a:pPr>
              <a:lnSpc>
                <a:spcPct val="150000"/>
              </a:lnSpc>
            </a:pPr>
            <a:r>
              <a:rPr lang="hr-HR" dirty="0"/>
              <a:t>Prioriteti Grupe KONČAR u razdoblju pred nama ostali su isti - daljnji rast prihoda i profitabilnosti, usmjerenost na izvozna tržišta te nastavak investicijskog i razvojnog ciklusa s posebnim naglaskom na održivi razvoj</a:t>
            </a:r>
          </a:p>
          <a:p>
            <a:pPr>
              <a:lnSpc>
                <a:spcPct val="150000"/>
              </a:lnSpc>
            </a:pPr>
            <a:r>
              <a:rPr lang="hr-HR" dirty="0"/>
              <a:t>Ratna događanja u Ukrajini unose nove nestabilnosti i ograničenja te zahtijevaju posebnu pozornost i dodatni oprez pri donošenju svih poslovnih odluka</a:t>
            </a:r>
          </a:p>
          <a:p>
            <a:pPr>
              <a:lnSpc>
                <a:spcPct val="150000"/>
              </a:lnSpc>
            </a:pPr>
            <a:r>
              <a:rPr lang="hr-HR" dirty="0"/>
              <a:t>Cjelokupni menadžment Grupe KONČAR s velikom pažnjom prati razvoj situacije i poduzima sve raspoložive mjere za smanjenje rizika te ulaže dodatne napore kako bi se zadani planovi i u ovoj poslovnoj godini ispunili</a:t>
            </a:r>
          </a:p>
        </p:txBody>
      </p:sp>
    </p:spTree>
    <p:extLst>
      <p:ext uri="{BB962C8B-B14F-4D97-AF65-F5344CB8AC3E}">
        <p14:creationId xmlns:p14="http://schemas.microsoft.com/office/powerpoint/2010/main" val="2699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53420"/>
            <a:ext cx="5236133" cy="111013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2800" b="1" i="0" u="none" strike="noStrike" cap="none">
                <a:solidFill>
                  <a:srgbClr val="0082CA"/>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ta-IN" dirty="0"/>
              <a:t>Hvala na pažnji!</a:t>
            </a:r>
            <a:endParaRPr lang="en-US" dirty="0"/>
          </a:p>
        </p:txBody>
      </p:sp>
      <p:sp>
        <p:nvSpPr>
          <p:cNvPr id="6" name="Text Placeholder 2"/>
          <p:cNvSpPr txBox="1">
            <a:spLocks/>
          </p:cNvSpPr>
          <p:nvPr/>
        </p:nvSpPr>
        <p:spPr>
          <a:xfrm>
            <a:off x="457200" y="1649506"/>
            <a:ext cx="8375100" cy="259976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266700" marR="0" lvl="0" indent="-266700" algn="l" rtl="0" eaLnBrk="1" hangingPunct="1">
              <a:lnSpc>
                <a:spcPct val="115000"/>
              </a:lnSpc>
              <a:spcBef>
                <a:spcPts val="0"/>
              </a:spcBef>
              <a:spcAft>
                <a:spcPts val="0"/>
              </a:spcAft>
              <a:buClr>
                <a:srgbClr val="434343"/>
              </a:buClr>
              <a:buSzPts val="1800"/>
              <a:buFont typeface="Arial" panose="020B0604020202020204" pitchFamily="34" charset="0"/>
              <a:buChar char="•"/>
              <a:defRPr sz="1600" b="0" i="0" u="none" strike="noStrike" cap="none">
                <a:solidFill>
                  <a:srgbClr val="434343"/>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panose="020B0604020202020204" pitchFamily="34" charset="0"/>
              <a:buNone/>
            </a:pPr>
            <a:r>
              <a:rPr lang="en-US" sz="1800" b="1" dirty="0"/>
              <a:t>KONČAR – </a:t>
            </a:r>
            <a:r>
              <a:rPr lang="ta-IN" sz="1800" b="1" dirty="0"/>
              <a:t>ELEKTROINDUSTRIJA d</a:t>
            </a:r>
            <a:r>
              <a:rPr lang="en-US" sz="1800" b="1" dirty="0"/>
              <a:t>.</a:t>
            </a:r>
            <a:r>
              <a:rPr lang="ta-IN" sz="1800" b="1" dirty="0"/>
              <a:t>d.</a:t>
            </a:r>
            <a:endParaRPr lang="en-US" sz="1800" b="1" dirty="0"/>
          </a:p>
          <a:p>
            <a:pPr marL="0" indent="0">
              <a:buFont typeface="Arial" panose="020B0604020202020204" pitchFamily="34" charset="0"/>
              <a:buNone/>
            </a:pPr>
            <a:r>
              <a:rPr lang="en-US" sz="1800" dirty="0" err="1"/>
              <a:t>Fallerovo</a:t>
            </a:r>
            <a:r>
              <a:rPr lang="en-US" sz="1800" dirty="0"/>
              <a:t> </a:t>
            </a:r>
            <a:r>
              <a:rPr lang="en-US" sz="1800" dirty="0" err="1"/>
              <a:t>šetalište</a:t>
            </a:r>
            <a:r>
              <a:rPr lang="en-US" sz="1800" dirty="0"/>
              <a:t> 22, 10000 Zagreb, </a:t>
            </a:r>
            <a:r>
              <a:rPr lang="ta-IN" sz="1800" dirty="0"/>
              <a:t>Hrvatska</a:t>
            </a:r>
            <a:endParaRPr lang="en-US" sz="1800" dirty="0"/>
          </a:p>
          <a:p>
            <a:pPr marL="0" indent="0">
              <a:buFont typeface="Arial" panose="020B0604020202020204" pitchFamily="34" charset="0"/>
              <a:buNone/>
            </a:pPr>
            <a:r>
              <a:rPr lang="ta-IN" sz="1800" dirty="0"/>
              <a:t>tel</a:t>
            </a:r>
            <a:r>
              <a:rPr lang="en-US" sz="1800" dirty="0"/>
              <a:t>: +385 1 3655 555</a:t>
            </a:r>
          </a:p>
          <a:p>
            <a:pPr marL="0" indent="0">
              <a:buFont typeface="Arial" panose="020B0604020202020204" pitchFamily="34" charset="0"/>
              <a:buNone/>
            </a:pPr>
            <a:r>
              <a:rPr lang="en-US" sz="1800" dirty="0"/>
              <a:t>e-mail: </a:t>
            </a:r>
            <a:r>
              <a:rPr lang="ta-IN" sz="1800" dirty="0"/>
              <a:t>ir</a:t>
            </a:r>
            <a:r>
              <a:rPr lang="en-US" sz="1800" dirty="0"/>
              <a:t>@</a:t>
            </a:r>
            <a:r>
              <a:rPr lang="en-US" sz="1800" dirty="0" err="1"/>
              <a:t>koncar.hr</a:t>
            </a:r>
            <a:endParaRPr lang="en-US" sz="1800" dirty="0"/>
          </a:p>
          <a:p>
            <a:pPr marL="0" indent="0">
              <a:buFont typeface="Arial" panose="020B0604020202020204" pitchFamily="34" charset="0"/>
              <a:buNone/>
            </a:pPr>
            <a:r>
              <a:rPr lang="en-US" sz="1800" dirty="0">
                <a:hlinkClick r:id="rId2"/>
              </a:rPr>
              <a:t>www.koncar.hr</a:t>
            </a:r>
            <a:r>
              <a:rPr lang="ta-IN" sz="1800" dirty="0"/>
              <a:t> </a:t>
            </a:r>
            <a:endParaRPr lang="en-US" sz="1800" dirty="0"/>
          </a:p>
          <a:p>
            <a:pPr marL="114300" indent="0">
              <a:buFont typeface="Arial" panose="020B0604020202020204" pitchFamily="34" charset="0"/>
              <a:buNone/>
            </a:pPr>
            <a:endParaRPr lang="en-US" sz="1800" dirty="0"/>
          </a:p>
        </p:txBody>
      </p:sp>
    </p:spTree>
    <p:extLst>
      <p:ext uri="{BB962C8B-B14F-4D97-AF65-F5344CB8AC3E}">
        <p14:creationId xmlns:p14="http://schemas.microsoft.com/office/powerpoint/2010/main" val="4659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a:t>Ključni pokazatelji</a:t>
            </a:r>
            <a:endParaRPr lang="en-US" dirty="0"/>
          </a:p>
        </p:txBody>
      </p:sp>
      <p:sp>
        <p:nvSpPr>
          <p:cNvPr id="4" name="TextBox 3">
            <a:extLst>
              <a:ext uri="{FF2B5EF4-FFF2-40B4-BE49-F238E27FC236}">
                <a16:creationId xmlns:a16="http://schemas.microsoft.com/office/drawing/2014/main" id="{668E9E9E-8530-CB4B-9570-9F45FA14B6CC}"/>
              </a:ext>
            </a:extLst>
          </p:cNvPr>
          <p:cNvSpPr txBox="1"/>
          <p:nvPr/>
        </p:nvSpPr>
        <p:spPr>
          <a:xfrm>
            <a:off x="5766487" y="2372997"/>
            <a:ext cx="2912034" cy="1015663"/>
          </a:xfrm>
          <a:prstGeom prst="rect">
            <a:avLst/>
          </a:prstGeom>
          <a:noFill/>
        </p:spPr>
        <p:txBody>
          <a:bodyPr wrap="square" rtlCol="0">
            <a:spAutoFit/>
          </a:bodyPr>
          <a:lstStyle/>
          <a:p>
            <a:pPr algn="ctr"/>
            <a:r>
              <a:rPr lang="hr-HR" sz="2000" b="1" dirty="0">
                <a:solidFill>
                  <a:srgbClr val="434343"/>
                </a:solidFill>
                <a:latin typeface="Verdana" panose="020B0604030504040204" pitchFamily="34" charset="0"/>
                <a:ea typeface="Verdana" panose="020B0604030504040204" pitchFamily="34" charset="0"/>
                <a:cs typeface="Verdana" panose="020B0604030504040204" pitchFamily="34" charset="0"/>
              </a:rPr>
              <a:t>Dvoznamenkasti rast svih ključnih pokazatelja</a:t>
            </a:r>
          </a:p>
        </p:txBody>
      </p:sp>
      <p:sp>
        <p:nvSpPr>
          <p:cNvPr id="5" name="Rectangle 4"/>
          <p:cNvSpPr/>
          <p:nvPr/>
        </p:nvSpPr>
        <p:spPr>
          <a:xfrm>
            <a:off x="473360" y="4537835"/>
            <a:ext cx="2231324" cy="307777"/>
          </a:xfrm>
          <a:prstGeom prst="rect">
            <a:avLst/>
          </a:prstGeom>
        </p:spPr>
        <p:txBody>
          <a:bodyPr wrap="square">
            <a:spAutoFit/>
          </a:bodyPr>
          <a:lstStyle/>
          <a:p>
            <a:r>
              <a:rPr lang="hr-HR" sz="700" i="1" dirty="0">
                <a:solidFill>
                  <a:srgbClr val="363E48"/>
                </a:solidFill>
                <a:latin typeface="Verdana"/>
                <a:cs typeface="Verdana"/>
              </a:rPr>
              <a:t>Usporedivo s 2020.</a:t>
            </a:r>
          </a:p>
          <a:p>
            <a:r>
              <a:rPr lang="ta-IN" sz="700" i="1" dirty="0">
                <a:solidFill>
                  <a:srgbClr val="363E48"/>
                </a:solidFill>
                <a:latin typeface="Verdana"/>
                <a:cs typeface="Verdana"/>
              </a:rPr>
              <a:t>B</a:t>
            </a:r>
            <a:r>
              <a:rPr lang="hr-HR" sz="700" i="1" dirty="0">
                <a:solidFill>
                  <a:srgbClr val="363E48"/>
                </a:solidFill>
                <a:latin typeface="Verdana"/>
                <a:cs typeface="Verdana"/>
              </a:rPr>
              <a:t>acklog usporedivo na</a:t>
            </a:r>
            <a:r>
              <a:rPr lang="en-US" sz="700" i="1" dirty="0">
                <a:solidFill>
                  <a:srgbClr val="363E48"/>
                </a:solidFill>
                <a:latin typeface="Verdana"/>
                <a:cs typeface="Verdana"/>
              </a:rPr>
              <a:t> 31</a:t>
            </a:r>
            <a:r>
              <a:rPr lang="hr-HR" sz="700" i="1" dirty="0">
                <a:solidFill>
                  <a:srgbClr val="363E48"/>
                </a:solidFill>
                <a:latin typeface="Verdana"/>
                <a:cs typeface="Verdana"/>
              </a:rPr>
              <a:t>.</a:t>
            </a:r>
            <a:r>
              <a:rPr lang="en-US" sz="700" i="1" dirty="0">
                <a:solidFill>
                  <a:srgbClr val="363E48"/>
                </a:solidFill>
                <a:latin typeface="Verdana"/>
                <a:cs typeface="Verdana"/>
              </a:rPr>
              <a:t> </a:t>
            </a:r>
            <a:r>
              <a:rPr lang="hr-HR" sz="700" i="1" dirty="0">
                <a:solidFill>
                  <a:srgbClr val="363E48"/>
                </a:solidFill>
                <a:latin typeface="Verdana"/>
                <a:cs typeface="Verdana"/>
              </a:rPr>
              <a:t>prosinca</a:t>
            </a:r>
            <a:r>
              <a:rPr lang="en-US" sz="700" i="1" dirty="0">
                <a:solidFill>
                  <a:srgbClr val="363E48"/>
                </a:solidFill>
                <a:latin typeface="Verdana"/>
                <a:cs typeface="Verdana"/>
              </a:rPr>
              <a:t> 2020</a:t>
            </a:r>
            <a:r>
              <a:rPr lang="hr-HR" sz="700" i="1" dirty="0">
                <a:solidFill>
                  <a:srgbClr val="363E48"/>
                </a:solidFill>
                <a:latin typeface="Verdana"/>
                <a:cs typeface="Verdana"/>
              </a:rPr>
              <a:t>.</a:t>
            </a:r>
          </a:p>
        </p:txBody>
      </p:sp>
      <p:sp>
        <p:nvSpPr>
          <p:cNvPr id="6" name="Rectangle 5">
            <a:extLst>
              <a:ext uri="{FF2B5EF4-FFF2-40B4-BE49-F238E27FC236}">
                <a16:creationId xmlns:a16="http://schemas.microsoft.com/office/drawing/2014/main" id="{A2C1C649-4251-5E45-B135-B807E9A28F9F}"/>
              </a:ext>
            </a:extLst>
          </p:cNvPr>
          <p:cNvSpPr/>
          <p:nvPr/>
        </p:nvSpPr>
        <p:spPr>
          <a:xfrm>
            <a:off x="557167" y="1202048"/>
            <a:ext cx="2238150" cy="1030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C1C649-4251-5E45-B135-B807E9A28F9F}"/>
              </a:ext>
            </a:extLst>
          </p:cNvPr>
          <p:cNvSpPr/>
          <p:nvPr/>
        </p:nvSpPr>
        <p:spPr>
          <a:xfrm>
            <a:off x="557167" y="2355274"/>
            <a:ext cx="2238150" cy="1030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C1C649-4251-5E45-B135-B807E9A28F9F}"/>
              </a:ext>
            </a:extLst>
          </p:cNvPr>
          <p:cNvSpPr/>
          <p:nvPr/>
        </p:nvSpPr>
        <p:spPr>
          <a:xfrm>
            <a:off x="557167" y="3508501"/>
            <a:ext cx="2238150" cy="1030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C1C649-4251-5E45-B135-B807E9A28F9F}"/>
              </a:ext>
            </a:extLst>
          </p:cNvPr>
          <p:cNvSpPr/>
          <p:nvPr/>
        </p:nvSpPr>
        <p:spPr>
          <a:xfrm>
            <a:off x="2912512" y="1202048"/>
            <a:ext cx="2238150" cy="1030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C1C649-4251-5E45-B135-B807E9A28F9F}"/>
              </a:ext>
            </a:extLst>
          </p:cNvPr>
          <p:cNvSpPr/>
          <p:nvPr/>
        </p:nvSpPr>
        <p:spPr>
          <a:xfrm>
            <a:off x="2912512" y="2355274"/>
            <a:ext cx="2238150" cy="1030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C1C649-4251-5E45-B135-B807E9A28F9F}"/>
              </a:ext>
            </a:extLst>
          </p:cNvPr>
          <p:cNvSpPr/>
          <p:nvPr/>
        </p:nvSpPr>
        <p:spPr>
          <a:xfrm>
            <a:off x="2912512" y="3508501"/>
            <a:ext cx="2238150" cy="1030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53240" y="1391103"/>
            <a:ext cx="1646004" cy="746358"/>
          </a:xfrm>
          <a:prstGeom prst="rect">
            <a:avLst/>
          </a:prstGeom>
        </p:spPr>
        <p:txBody>
          <a:bodyPr wrap="none">
            <a:spAutoFit/>
          </a:bodyPr>
          <a:lstStyle/>
          <a:p>
            <a:pPr algn="ctr"/>
            <a:r>
              <a:rPr lang="hr-HR" sz="1050" b="1" i="1" dirty="0">
                <a:solidFill>
                  <a:schemeClr val="bg1"/>
                </a:solidFill>
                <a:latin typeface="Verdana" panose="020B0604030504040204" pitchFamily="34" charset="0"/>
                <a:ea typeface="Verdana" panose="020B0604030504040204" pitchFamily="34" charset="0"/>
                <a:cs typeface="Montserrat" charset="0"/>
              </a:rPr>
              <a:t>Backlog</a:t>
            </a:r>
            <a:endParaRPr lang="ta-IN" sz="1050" b="1" i="1" dirty="0">
              <a:solidFill>
                <a:schemeClr val="bg1"/>
              </a:solidFill>
              <a:latin typeface="Verdana" panose="020B0604030504040204" pitchFamily="34" charset="0"/>
              <a:ea typeface="Verdana" panose="020B0604030504040204" pitchFamily="34" charset="0"/>
              <a:cs typeface="Montserrat" charset="0"/>
            </a:endParaRPr>
          </a:p>
          <a:p>
            <a:pPr algn="ctr"/>
            <a:r>
              <a:rPr lang="en-US" sz="3200" b="1" dirty="0">
                <a:solidFill>
                  <a:schemeClr val="bg1"/>
                </a:solidFill>
                <a:latin typeface="Verdana" panose="020B0604030504040204" pitchFamily="34" charset="0"/>
                <a:ea typeface="Verdana" panose="020B0604030504040204" pitchFamily="34" charset="0"/>
                <a:cs typeface="Montserrat" charset="0"/>
              </a:rPr>
              <a:t>+</a:t>
            </a:r>
            <a:r>
              <a:rPr lang="hr-HR" sz="3200" b="1" dirty="0">
                <a:solidFill>
                  <a:schemeClr val="bg1"/>
                </a:solidFill>
                <a:latin typeface="Verdana" panose="020B0604030504040204" pitchFamily="34" charset="0"/>
                <a:ea typeface="Verdana" panose="020B0604030504040204" pitchFamily="34" charset="0"/>
                <a:cs typeface="Montserrat" charset="0"/>
              </a:rPr>
              <a:t>18</a:t>
            </a:r>
            <a:r>
              <a:rPr lang="en-US" sz="3200" b="1" dirty="0">
                <a:solidFill>
                  <a:schemeClr val="bg1"/>
                </a:solidFill>
                <a:latin typeface="Verdana" panose="020B0604030504040204" pitchFamily="34" charset="0"/>
                <a:ea typeface="Verdana" panose="020B0604030504040204" pitchFamily="34" charset="0"/>
                <a:cs typeface="Montserrat" charset="0"/>
              </a:rPr>
              <a:t>%</a:t>
            </a:r>
            <a:r>
              <a:rPr lang="hr-HR" sz="3200" b="1" dirty="0">
                <a:solidFill>
                  <a:schemeClr val="bg1"/>
                </a:solidFill>
                <a:latin typeface="Verdana" panose="020B0604030504040204" pitchFamily="34" charset="0"/>
                <a:ea typeface="Verdana" panose="020B0604030504040204" pitchFamily="34" charset="0"/>
                <a:cs typeface="Montserrat" charset="0"/>
              </a:rPr>
              <a:t> </a:t>
            </a:r>
            <a:endParaRPr lang="en-US" sz="3200" b="1" dirty="0">
              <a:solidFill>
                <a:schemeClr val="bg1"/>
              </a:solidFill>
              <a:latin typeface="Verdana" panose="020B0604030504040204" pitchFamily="34" charset="0"/>
              <a:ea typeface="Verdana" panose="020B0604030504040204" pitchFamily="34" charset="0"/>
              <a:cs typeface="Montserrat" charset="0"/>
            </a:endParaRPr>
          </a:p>
        </p:txBody>
      </p:sp>
      <p:sp>
        <p:nvSpPr>
          <p:cNvPr id="17" name="Rectangle 16"/>
          <p:cNvSpPr/>
          <p:nvPr/>
        </p:nvSpPr>
        <p:spPr>
          <a:xfrm>
            <a:off x="2988574" y="1391103"/>
            <a:ext cx="2086028" cy="746358"/>
          </a:xfrm>
          <a:prstGeom prst="rect">
            <a:avLst/>
          </a:prstGeom>
        </p:spPr>
        <p:txBody>
          <a:bodyPr wrap="none">
            <a:spAutoFit/>
          </a:bodyPr>
          <a:lstStyle/>
          <a:p>
            <a:pPr algn="ctr"/>
            <a:r>
              <a:rPr lang="ta-IN" sz="1050" b="1" dirty="0">
                <a:solidFill>
                  <a:schemeClr val="bg1"/>
                </a:solidFill>
                <a:latin typeface="Verdana"/>
                <a:ea typeface="Verdana" panose="020B0604030504040204" pitchFamily="34" charset="0"/>
                <a:cs typeface="Verdana"/>
              </a:rPr>
              <a:t>Prihodi od prodaje</a:t>
            </a:r>
          </a:p>
          <a:p>
            <a:pPr algn="ctr"/>
            <a:r>
              <a:rPr lang="en-US" sz="3200" b="1" dirty="0">
                <a:solidFill>
                  <a:schemeClr val="bg1"/>
                </a:solidFill>
                <a:latin typeface="Verdana"/>
                <a:ea typeface="Verdana" panose="020B0604030504040204" pitchFamily="34" charset="0"/>
                <a:cs typeface="Verdana"/>
              </a:rPr>
              <a:t>+</a:t>
            </a:r>
            <a:r>
              <a:rPr lang="hr-HR" sz="3200" b="1" dirty="0">
                <a:solidFill>
                  <a:schemeClr val="bg1"/>
                </a:solidFill>
                <a:latin typeface="Verdana"/>
                <a:ea typeface="Verdana" panose="020B0604030504040204" pitchFamily="34" charset="0"/>
                <a:cs typeface="Verdana"/>
              </a:rPr>
              <a:t>1</a:t>
            </a:r>
            <a:r>
              <a:rPr lang="ta-IN" sz="3200" b="1" dirty="0">
                <a:solidFill>
                  <a:schemeClr val="bg1"/>
                </a:solidFill>
                <a:latin typeface="Verdana"/>
                <a:ea typeface="Verdana" panose="020B0604030504040204" pitchFamily="34" charset="0"/>
                <a:cs typeface="Verdana"/>
              </a:rPr>
              <a:t>7,0</a:t>
            </a:r>
            <a:r>
              <a:rPr lang="en-US" sz="3200" b="1" dirty="0">
                <a:solidFill>
                  <a:schemeClr val="bg1"/>
                </a:solidFill>
                <a:latin typeface="Verdana"/>
                <a:ea typeface="Verdana" panose="020B0604030504040204" pitchFamily="34" charset="0"/>
                <a:cs typeface="Verdana"/>
              </a:rPr>
              <a:t>%</a:t>
            </a:r>
            <a:r>
              <a:rPr lang="hr-HR" sz="3200" b="1" dirty="0">
                <a:solidFill>
                  <a:schemeClr val="bg1"/>
                </a:solidFill>
                <a:latin typeface="Verdana"/>
                <a:ea typeface="Verdana" panose="020B0604030504040204" pitchFamily="34" charset="0"/>
                <a:cs typeface="Verdana"/>
              </a:rPr>
              <a:t> </a:t>
            </a:r>
            <a:endParaRPr lang="en-US" sz="3200" b="1" dirty="0">
              <a:solidFill>
                <a:schemeClr val="bg1"/>
              </a:solidFill>
              <a:latin typeface="Verdana"/>
              <a:ea typeface="Verdana" panose="020B0604030504040204" pitchFamily="34" charset="0"/>
              <a:cs typeface="Verdana"/>
            </a:endParaRPr>
          </a:p>
        </p:txBody>
      </p:sp>
      <p:sp>
        <p:nvSpPr>
          <p:cNvPr id="18" name="Rectangle 17"/>
          <p:cNvSpPr/>
          <p:nvPr/>
        </p:nvSpPr>
        <p:spPr>
          <a:xfrm>
            <a:off x="782408" y="2509920"/>
            <a:ext cx="1787669" cy="746358"/>
          </a:xfrm>
          <a:prstGeom prst="rect">
            <a:avLst/>
          </a:prstGeom>
        </p:spPr>
        <p:txBody>
          <a:bodyPr wrap="none">
            <a:spAutoFit/>
          </a:bodyPr>
          <a:lstStyle/>
          <a:p>
            <a:pPr algn="ctr"/>
            <a:r>
              <a:rPr lang="ta-IN" sz="1050" b="1" dirty="0">
                <a:solidFill>
                  <a:schemeClr val="bg1"/>
                </a:solidFill>
                <a:latin typeface="Verdana"/>
                <a:ea typeface="Verdana" panose="020B0604030504040204" pitchFamily="34" charset="0"/>
                <a:cs typeface="Verdana"/>
              </a:rPr>
              <a:t>Net</a:t>
            </a:r>
            <a:r>
              <a:rPr lang="hr-HR" sz="1050" b="1" dirty="0">
                <a:solidFill>
                  <a:schemeClr val="bg1"/>
                </a:solidFill>
                <a:latin typeface="Verdana"/>
                <a:ea typeface="Verdana" panose="020B0604030504040204" pitchFamily="34" charset="0"/>
                <a:cs typeface="Verdana"/>
              </a:rPr>
              <a:t>o</a:t>
            </a:r>
            <a:r>
              <a:rPr lang="ta-IN" sz="1050" b="1" dirty="0">
                <a:solidFill>
                  <a:schemeClr val="bg1"/>
                </a:solidFill>
                <a:latin typeface="Verdana"/>
                <a:ea typeface="Verdana" panose="020B0604030504040204" pitchFamily="34" charset="0"/>
                <a:cs typeface="Verdana"/>
              </a:rPr>
              <a:t> dobit</a:t>
            </a:r>
          </a:p>
          <a:p>
            <a:pPr algn="ctr"/>
            <a:r>
              <a:rPr lang="en-US" sz="3200" b="1" dirty="0">
                <a:solidFill>
                  <a:schemeClr val="bg1"/>
                </a:solidFill>
                <a:latin typeface="Verdana"/>
                <a:ea typeface="Verdana" panose="020B0604030504040204" pitchFamily="34" charset="0"/>
                <a:cs typeface="Verdana"/>
              </a:rPr>
              <a:t>+</a:t>
            </a:r>
            <a:r>
              <a:rPr lang="ta-IN" sz="3200" b="1" dirty="0">
                <a:solidFill>
                  <a:schemeClr val="bg1"/>
                </a:solidFill>
                <a:latin typeface="Verdana"/>
                <a:ea typeface="Verdana" panose="020B0604030504040204" pitchFamily="34" charset="0"/>
                <a:cs typeface="Verdana"/>
              </a:rPr>
              <a:t>6</a:t>
            </a:r>
            <a:r>
              <a:rPr lang="hr-HR" sz="3200" b="1" dirty="0">
                <a:solidFill>
                  <a:schemeClr val="bg1"/>
                </a:solidFill>
                <a:latin typeface="Verdana"/>
                <a:ea typeface="Verdana" panose="020B0604030504040204" pitchFamily="34" charset="0"/>
                <a:cs typeface="Verdana"/>
              </a:rPr>
              <a:t>6</a:t>
            </a:r>
            <a:r>
              <a:rPr lang="en-US" sz="3200" b="1" dirty="0">
                <a:solidFill>
                  <a:schemeClr val="bg1"/>
                </a:solidFill>
                <a:latin typeface="Verdana"/>
                <a:ea typeface="Verdana" panose="020B0604030504040204" pitchFamily="34" charset="0"/>
                <a:cs typeface="Verdana"/>
              </a:rPr>
              <a:t>%</a:t>
            </a:r>
            <a:r>
              <a:rPr lang="hr-HR" sz="3200" b="1" dirty="0">
                <a:solidFill>
                  <a:schemeClr val="bg1"/>
                </a:solidFill>
                <a:latin typeface="Verdana"/>
                <a:ea typeface="Verdana" panose="020B0604030504040204" pitchFamily="34" charset="0"/>
                <a:cs typeface="Verdana"/>
              </a:rPr>
              <a:t> </a:t>
            </a:r>
            <a:endParaRPr lang="en-US" sz="3200" b="1" dirty="0">
              <a:solidFill>
                <a:schemeClr val="bg1"/>
              </a:solidFill>
              <a:latin typeface="Verdana"/>
              <a:ea typeface="Verdana" panose="020B0604030504040204" pitchFamily="34" charset="0"/>
              <a:cs typeface="Verdana"/>
            </a:endParaRPr>
          </a:p>
        </p:txBody>
      </p:sp>
      <p:sp>
        <p:nvSpPr>
          <p:cNvPr id="19" name="Rectangle 18"/>
          <p:cNvSpPr/>
          <p:nvPr/>
        </p:nvSpPr>
        <p:spPr>
          <a:xfrm>
            <a:off x="2917340" y="2509920"/>
            <a:ext cx="2228495" cy="746358"/>
          </a:xfrm>
          <a:prstGeom prst="rect">
            <a:avLst/>
          </a:prstGeom>
        </p:spPr>
        <p:txBody>
          <a:bodyPr wrap="none">
            <a:spAutoFit/>
          </a:bodyPr>
          <a:lstStyle/>
          <a:p>
            <a:pPr algn="ctr"/>
            <a:r>
              <a:rPr lang="ta-IN" sz="1050" b="1" dirty="0">
                <a:solidFill>
                  <a:schemeClr val="bg1"/>
                </a:solidFill>
                <a:latin typeface="Verdana"/>
                <a:ea typeface="Verdana" panose="020B0604030504040204" pitchFamily="34" charset="0"/>
                <a:cs typeface="Verdana"/>
              </a:rPr>
              <a:t>EBITDA</a:t>
            </a:r>
          </a:p>
          <a:p>
            <a:pPr algn="ctr"/>
            <a:r>
              <a:rPr lang="en-US" sz="3200" b="1" dirty="0">
                <a:solidFill>
                  <a:schemeClr val="bg1"/>
                </a:solidFill>
                <a:latin typeface="Verdana"/>
                <a:ea typeface="Verdana" panose="020B0604030504040204" pitchFamily="34" charset="0"/>
                <a:cs typeface="Verdana"/>
              </a:rPr>
              <a:t>+</a:t>
            </a:r>
            <a:r>
              <a:rPr lang="ta-IN" sz="3200" b="1" dirty="0">
                <a:solidFill>
                  <a:schemeClr val="bg1"/>
                </a:solidFill>
                <a:latin typeface="Verdana"/>
                <a:ea typeface="Verdana" panose="020B0604030504040204" pitchFamily="34" charset="0"/>
                <a:cs typeface="Verdana"/>
              </a:rPr>
              <a:t>59</a:t>
            </a:r>
            <a:r>
              <a:rPr lang="hr-HR" sz="3200" b="1" dirty="0">
                <a:solidFill>
                  <a:schemeClr val="bg1"/>
                </a:solidFill>
                <a:latin typeface="Verdana"/>
                <a:ea typeface="Verdana" panose="020B0604030504040204" pitchFamily="34" charset="0"/>
                <a:cs typeface="Verdana"/>
              </a:rPr>
              <a:t>,8</a:t>
            </a:r>
            <a:r>
              <a:rPr lang="en-US" sz="3200" b="1" dirty="0">
                <a:solidFill>
                  <a:schemeClr val="bg1"/>
                </a:solidFill>
                <a:latin typeface="Verdana"/>
                <a:ea typeface="Verdana" panose="020B0604030504040204" pitchFamily="34" charset="0"/>
                <a:cs typeface="Verdana"/>
              </a:rPr>
              <a:t>%</a:t>
            </a:r>
            <a:r>
              <a:rPr lang="hr-HR" sz="3200" b="1" dirty="0">
                <a:solidFill>
                  <a:schemeClr val="bg1"/>
                </a:solidFill>
                <a:latin typeface="Verdana"/>
                <a:ea typeface="Verdana" panose="020B0604030504040204" pitchFamily="34" charset="0"/>
                <a:cs typeface="Verdana"/>
              </a:rPr>
              <a:t> </a:t>
            </a:r>
            <a:endParaRPr lang="en-US" sz="3200" b="1" dirty="0">
              <a:solidFill>
                <a:schemeClr val="bg1"/>
              </a:solidFill>
              <a:latin typeface="Verdana"/>
              <a:ea typeface="Verdana" panose="020B0604030504040204" pitchFamily="34" charset="0"/>
              <a:cs typeface="Verdana"/>
            </a:endParaRPr>
          </a:p>
        </p:txBody>
      </p:sp>
      <p:sp>
        <p:nvSpPr>
          <p:cNvPr id="20" name="Rectangle 19"/>
          <p:cNvSpPr/>
          <p:nvPr/>
        </p:nvSpPr>
        <p:spPr>
          <a:xfrm>
            <a:off x="637401" y="3665741"/>
            <a:ext cx="2100255" cy="684803"/>
          </a:xfrm>
          <a:prstGeom prst="rect">
            <a:avLst/>
          </a:prstGeom>
        </p:spPr>
        <p:txBody>
          <a:bodyPr wrap="none">
            <a:spAutoFit/>
          </a:bodyPr>
          <a:lstStyle/>
          <a:p>
            <a:pPr algn="ctr"/>
            <a:r>
              <a:rPr lang="ta-IN" sz="1050" b="1" dirty="0">
                <a:solidFill>
                  <a:schemeClr val="bg1"/>
                </a:solidFill>
                <a:latin typeface="Verdana"/>
                <a:ea typeface="Verdana" panose="020B0604030504040204" pitchFamily="34" charset="0"/>
                <a:cs typeface="Verdana"/>
              </a:rPr>
              <a:t>EBITDA marža</a:t>
            </a:r>
          </a:p>
          <a:p>
            <a:pPr algn="ctr"/>
            <a:r>
              <a:rPr lang="en-US" sz="2800" b="1" dirty="0">
                <a:solidFill>
                  <a:schemeClr val="bg1"/>
                </a:solidFill>
                <a:latin typeface="Verdana"/>
                <a:ea typeface="Verdana" panose="020B0604030504040204" pitchFamily="34" charset="0"/>
                <a:cs typeface="Verdana"/>
              </a:rPr>
              <a:t>+</a:t>
            </a:r>
            <a:r>
              <a:rPr lang="ta-IN" sz="2800" b="1" dirty="0">
                <a:solidFill>
                  <a:schemeClr val="bg1"/>
                </a:solidFill>
                <a:latin typeface="Verdana"/>
                <a:ea typeface="Verdana" panose="020B0604030504040204" pitchFamily="34" charset="0"/>
                <a:cs typeface="Verdana"/>
              </a:rPr>
              <a:t>22</a:t>
            </a:r>
            <a:r>
              <a:rPr lang="hr-HR" sz="2800" b="1" dirty="0">
                <a:solidFill>
                  <a:schemeClr val="bg1"/>
                </a:solidFill>
                <a:latin typeface="Verdana"/>
                <a:ea typeface="Verdana" panose="020B0604030504040204" pitchFamily="34" charset="0"/>
                <a:cs typeface="Verdana"/>
              </a:rPr>
              <a:t>3</a:t>
            </a:r>
            <a:r>
              <a:rPr lang="ta-IN" sz="2800" b="1" dirty="0">
                <a:solidFill>
                  <a:schemeClr val="bg1"/>
                </a:solidFill>
                <a:latin typeface="Verdana"/>
                <a:ea typeface="Verdana" panose="020B0604030504040204" pitchFamily="34" charset="0"/>
                <a:cs typeface="Verdana"/>
              </a:rPr>
              <a:t> bps</a:t>
            </a:r>
            <a:endParaRPr lang="en-US" sz="2800" b="1" dirty="0">
              <a:solidFill>
                <a:schemeClr val="bg1"/>
              </a:solidFill>
              <a:latin typeface="Verdana"/>
              <a:ea typeface="Verdana" panose="020B0604030504040204" pitchFamily="34" charset="0"/>
              <a:cs typeface="Verdana"/>
            </a:endParaRPr>
          </a:p>
        </p:txBody>
      </p:sp>
      <p:sp>
        <p:nvSpPr>
          <p:cNvPr id="21" name="Rectangle 20"/>
          <p:cNvSpPr/>
          <p:nvPr/>
        </p:nvSpPr>
        <p:spPr>
          <a:xfrm>
            <a:off x="2999860" y="3665741"/>
            <a:ext cx="2086028" cy="746358"/>
          </a:xfrm>
          <a:prstGeom prst="rect">
            <a:avLst/>
          </a:prstGeom>
        </p:spPr>
        <p:txBody>
          <a:bodyPr wrap="none">
            <a:spAutoFit/>
          </a:bodyPr>
          <a:lstStyle/>
          <a:p>
            <a:pPr algn="ctr"/>
            <a:r>
              <a:rPr lang="ta-IN" sz="1050" b="1" dirty="0">
                <a:solidFill>
                  <a:schemeClr val="bg1"/>
                </a:solidFill>
                <a:latin typeface="Verdana"/>
                <a:ea typeface="Verdana" panose="020B0604030504040204" pitchFamily="34" charset="0"/>
                <a:cs typeface="Verdana"/>
              </a:rPr>
              <a:t>Izvoz</a:t>
            </a:r>
          </a:p>
          <a:p>
            <a:pPr algn="ctr"/>
            <a:r>
              <a:rPr lang="en-US" sz="3200" b="1" dirty="0">
                <a:solidFill>
                  <a:schemeClr val="bg1"/>
                </a:solidFill>
                <a:latin typeface="Verdana"/>
                <a:ea typeface="Verdana" panose="020B0604030504040204" pitchFamily="34" charset="0"/>
                <a:cs typeface="Verdana"/>
              </a:rPr>
              <a:t>+</a:t>
            </a:r>
            <a:r>
              <a:rPr lang="ta-IN" sz="3200" b="1" dirty="0">
                <a:solidFill>
                  <a:schemeClr val="bg1"/>
                </a:solidFill>
                <a:latin typeface="Verdana"/>
                <a:ea typeface="Verdana" panose="020B0604030504040204" pitchFamily="34" charset="0"/>
                <a:cs typeface="Verdana"/>
              </a:rPr>
              <a:t>11,5</a:t>
            </a:r>
            <a:r>
              <a:rPr lang="en-US" sz="3200" b="1" dirty="0">
                <a:solidFill>
                  <a:schemeClr val="bg1"/>
                </a:solidFill>
                <a:latin typeface="Verdana"/>
                <a:ea typeface="Verdana" panose="020B0604030504040204" pitchFamily="34" charset="0"/>
                <a:cs typeface="Verdana"/>
              </a:rPr>
              <a:t>%</a:t>
            </a:r>
            <a:r>
              <a:rPr lang="hr-HR" sz="3200" b="1" dirty="0">
                <a:solidFill>
                  <a:schemeClr val="bg1"/>
                </a:solidFill>
                <a:latin typeface="Verdana"/>
                <a:ea typeface="Verdana" panose="020B0604030504040204" pitchFamily="34" charset="0"/>
                <a:cs typeface="Verdana"/>
              </a:rPr>
              <a:t> </a:t>
            </a:r>
            <a:endParaRPr lang="en-US" sz="3200" b="1" dirty="0">
              <a:solidFill>
                <a:schemeClr val="bg1"/>
              </a:solidFill>
              <a:latin typeface="Verdana"/>
              <a:ea typeface="Verdana" panose="020B0604030504040204" pitchFamily="34" charset="0"/>
              <a:cs typeface="Verdana"/>
            </a:endParaRPr>
          </a:p>
        </p:txBody>
      </p:sp>
    </p:spTree>
    <p:extLst>
      <p:ext uri="{BB962C8B-B14F-4D97-AF65-F5344CB8AC3E}">
        <p14:creationId xmlns:p14="http://schemas.microsoft.com/office/powerpoint/2010/main" val="326841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CC74-0531-BE42-820B-EF45B6578CAF}"/>
              </a:ext>
            </a:extLst>
          </p:cNvPr>
          <p:cNvSpPr>
            <a:spLocks noGrp="1"/>
          </p:cNvSpPr>
          <p:nvPr>
            <p:ph type="title"/>
          </p:nvPr>
        </p:nvSpPr>
        <p:spPr/>
        <p:txBody>
          <a:bodyPr/>
          <a:lstStyle/>
          <a:p>
            <a:r>
              <a:rPr lang="hr-HR" dirty="0"/>
              <a:t>Kretanje indeksa cijena CROBEX i KOEI</a:t>
            </a:r>
            <a:r>
              <a:rPr lang="ta-IN" dirty="0"/>
              <a:t>-R-A</a:t>
            </a:r>
            <a:endParaRPr lang="en-HR" dirty="0"/>
          </a:p>
        </p:txBody>
      </p:sp>
      <p:graphicFrame>
        <p:nvGraphicFramePr>
          <p:cNvPr id="4" name="Chart 3">
            <a:extLst>
              <a:ext uri="{FF2B5EF4-FFF2-40B4-BE49-F238E27FC236}">
                <a16:creationId xmlns:a16="http://schemas.microsoft.com/office/drawing/2014/main" id="{5F22FCB2-516E-FC48-BBF0-AFCB550BC230}"/>
              </a:ext>
            </a:extLst>
          </p:cNvPr>
          <p:cNvGraphicFramePr>
            <a:graphicFrameLocks/>
          </p:cNvGraphicFramePr>
          <p:nvPr>
            <p:extLst>
              <p:ext uri="{D42A27DB-BD31-4B8C-83A1-F6EECF244321}">
                <p14:modId xmlns:p14="http://schemas.microsoft.com/office/powerpoint/2010/main" val="1437373571"/>
              </p:ext>
            </p:extLst>
          </p:nvPr>
        </p:nvGraphicFramePr>
        <p:xfrm>
          <a:off x="380904" y="1645529"/>
          <a:ext cx="5593976" cy="296778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718F415-D0D8-6442-A0DF-F0CD6212BCC2}"/>
              </a:ext>
            </a:extLst>
          </p:cNvPr>
          <p:cNvSpPr txBox="1"/>
          <p:nvPr/>
        </p:nvSpPr>
        <p:spPr>
          <a:xfrm>
            <a:off x="6946110" y="2390757"/>
            <a:ext cx="1811338" cy="738664"/>
          </a:xfrm>
          <a:prstGeom prst="rect">
            <a:avLst/>
          </a:prstGeom>
          <a:noFill/>
        </p:spPr>
        <p:txBody>
          <a:bodyPr wrap="square" rtlCol="0">
            <a:spAutoFit/>
          </a:bodyPr>
          <a:lstStyle/>
          <a:p>
            <a:r>
              <a:rPr lang="ta-IN" b="1" dirty="0">
                <a:solidFill>
                  <a:srgbClr val="434343"/>
                </a:solidFill>
                <a:latin typeface="Verdana"/>
                <a:cs typeface="Verdana"/>
              </a:rPr>
              <a:t>Baza: </a:t>
            </a:r>
          </a:p>
          <a:p>
            <a:r>
              <a:rPr lang="ta-IN" dirty="0">
                <a:solidFill>
                  <a:srgbClr val="434343"/>
                </a:solidFill>
                <a:latin typeface="Verdana"/>
                <a:cs typeface="Verdana"/>
              </a:rPr>
              <a:t>cijena na dan 31.12.2021.</a:t>
            </a:r>
            <a:endParaRPr lang="en-US" dirty="0">
              <a:solidFill>
                <a:srgbClr val="434343"/>
              </a:solidFill>
              <a:latin typeface="Verdana"/>
              <a:cs typeface="Verdana"/>
            </a:endParaRPr>
          </a:p>
        </p:txBody>
      </p:sp>
      <p:grpSp>
        <p:nvGrpSpPr>
          <p:cNvPr id="6" name="Group 5">
            <a:extLst>
              <a:ext uri="{FF2B5EF4-FFF2-40B4-BE49-F238E27FC236}">
                <a16:creationId xmlns:a16="http://schemas.microsoft.com/office/drawing/2014/main" id="{A8083C4C-9B78-3A4D-9A22-799664DC9B34}"/>
              </a:ext>
            </a:extLst>
          </p:cNvPr>
          <p:cNvGrpSpPr/>
          <p:nvPr/>
        </p:nvGrpSpPr>
        <p:grpSpPr>
          <a:xfrm>
            <a:off x="5974880" y="3432769"/>
            <a:ext cx="1642995" cy="505266"/>
            <a:chOff x="7240481" y="2484091"/>
            <a:chExt cx="1642995" cy="505266"/>
          </a:xfrm>
        </p:grpSpPr>
        <p:sp>
          <p:nvSpPr>
            <p:cNvPr id="7" name="TextBox 6">
              <a:extLst>
                <a:ext uri="{FF2B5EF4-FFF2-40B4-BE49-F238E27FC236}">
                  <a16:creationId xmlns:a16="http://schemas.microsoft.com/office/drawing/2014/main" id="{CD118AC4-6B51-354A-A678-F2E836FD474E}"/>
                </a:ext>
              </a:extLst>
            </p:cNvPr>
            <p:cNvSpPr txBox="1"/>
            <p:nvPr/>
          </p:nvSpPr>
          <p:spPr>
            <a:xfrm>
              <a:off x="7415375" y="2484091"/>
              <a:ext cx="1468101" cy="505266"/>
            </a:xfrm>
            <a:prstGeom prst="rect">
              <a:avLst/>
            </a:prstGeom>
            <a:noFill/>
          </p:spPr>
          <p:txBody>
            <a:bodyPr wrap="square" rtlCol="0">
              <a:spAutoFit/>
            </a:bodyPr>
            <a:lstStyle/>
            <a:p>
              <a:pPr>
                <a:lnSpc>
                  <a:spcPct val="200000"/>
                </a:lnSpc>
              </a:pPr>
              <a:r>
                <a:rPr lang="ta-IN" sz="700" dirty="0">
                  <a:solidFill>
                    <a:srgbClr val="434343"/>
                  </a:solidFill>
                  <a:latin typeface="Verdana" panose="020B0604030504040204" pitchFamily="34" charset="0"/>
                  <a:ea typeface="Verdana" panose="020B0604030504040204" pitchFamily="34" charset="0"/>
                  <a:cs typeface="Verdana" panose="020B0604030504040204" pitchFamily="34" charset="0"/>
                </a:rPr>
                <a:t>KOEI-R-A</a:t>
              </a:r>
              <a:endParaRPr lang="en-US"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a:p>
              <a:pPr>
                <a:lnSpc>
                  <a:spcPct val="200000"/>
                </a:lnSpc>
              </a:pPr>
              <a:r>
                <a:rPr lang="ta-IN" sz="700" dirty="0">
                  <a:solidFill>
                    <a:srgbClr val="434343"/>
                  </a:solidFill>
                  <a:latin typeface="Verdana" panose="020B0604030504040204" pitchFamily="34" charset="0"/>
                  <a:ea typeface="Verdana" panose="020B0604030504040204" pitchFamily="34" charset="0"/>
                  <a:cs typeface="Verdana" panose="020B0604030504040204" pitchFamily="34" charset="0"/>
                </a:rPr>
                <a:t>CROBEX</a:t>
              </a:r>
              <a:endParaRPr lang="en-US" sz="7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CD2FE1A5-D237-8641-BA95-063FA1F8BCF4}"/>
                </a:ext>
              </a:extLst>
            </p:cNvPr>
            <p:cNvSpPr/>
            <p:nvPr/>
          </p:nvSpPr>
          <p:spPr>
            <a:xfrm>
              <a:off x="7240481" y="2583180"/>
              <a:ext cx="129600" cy="1255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70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D25B5420-BEE6-7A45-8836-D8AF52F9BBE0}"/>
                </a:ext>
              </a:extLst>
            </p:cNvPr>
            <p:cNvSpPr/>
            <p:nvPr/>
          </p:nvSpPr>
          <p:spPr>
            <a:xfrm>
              <a:off x="7240481" y="2799188"/>
              <a:ext cx="129600" cy="125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70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02896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420"/>
            <a:ext cx="4874395" cy="1110137"/>
          </a:xfrm>
        </p:spPr>
        <p:txBody>
          <a:bodyPr/>
          <a:lstStyle/>
          <a:p>
            <a:r>
              <a:rPr lang="hr-HR" dirty="0"/>
              <a:t>Odlični rezultati osnovne djelatnosti </a:t>
            </a:r>
            <a:endParaRPr lang="en-US" dirty="0"/>
          </a:p>
        </p:txBody>
      </p:sp>
      <p:graphicFrame>
        <p:nvGraphicFramePr>
          <p:cNvPr id="4" name="Table 3">
            <a:extLst>
              <a:ext uri="{FF2B5EF4-FFF2-40B4-BE49-F238E27FC236}">
                <a16:creationId xmlns:a16="http://schemas.microsoft.com/office/drawing/2014/main" id="{FCB7C868-8792-F046-A883-0D18ABAAD67A}"/>
              </a:ext>
            </a:extLst>
          </p:cNvPr>
          <p:cNvGraphicFramePr>
            <a:graphicFrameLocks noGrp="1"/>
          </p:cNvGraphicFramePr>
          <p:nvPr>
            <p:extLst>
              <p:ext uri="{D42A27DB-BD31-4B8C-83A1-F6EECF244321}">
                <p14:modId xmlns:p14="http://schemas.microsoft.com/office/powerpoint/2010/main" val="1141877188"/>
              </p:ext>
            </p:extLst>
          </p:nvPr>
        </p:nvGraphicFramePr>
        <p:xfrm>
          <a:off x="553201" y="1668704"/>
          <a:ext cx="8178860" cy="2467088"/>
        </p:xfrm>
        <a:graphic>
          <a:graphicData uri="http://schemas.openxmlformats.org/drawingml/2006/table">
            <a:tbl>
              <a:tblPr firstRow="1" bandRow="1">
                <a:tableStyleId>{5C22544A-7EE6-4342-B048-85BDC9FD1C3A}</a:tableStyleId>
              </a:tblPr>
              <a:tblGrid>
                <a:gridCol w="5030280">
                  <a:extLst>
                    <a:ext uri="{9D8B030D-6E8A-4147-A177-3AD203B41FA5}">
                      <a16:colId xmlns:a16="http://schemas.microsoft.com/office/drawing/2014/main" val="1336770101"/>
                    </a:ext>
                  </a:extLst>
                </a:gridCol>
                <a:gridCol w="1584785">
                  <a:extLst>
                    <a:ext uri="{9D8B030D-6E8A-4147-A177-3AD203B41FA5}">
                      <a16:colId xmlns:a16="http://schemas.microsoft.com/office/drawing/2014/main" val="3844616981"/>
                    </a:ext>
                  </a:extLst>
                </a:gridCol>
                <a:gridCol w="1563795">
                  <a:extLst>
                    <a:ext uri="{9D8B030D-6E8A-4147-A177-3AD203B41FA5}">
                      <a16:colId xmlns:a16="http://schemas.microsoft.com/office/drawing/2014/main" val="2297524899"/>
                    </a:ext>
                  </a:extLst>
                </a:gridCol>
              </a:tblGrid>
              <a:tr h="452140">
                <a:tc>
                  <a:txBody>
                    <a:bodyPr/>
                    <a:lstStyle/>
                    <a:p>
                      <a:pPr marL="7938" indent="0" algn="ctr">
                        <a:tabLst/>
                      </a:pPr>
                      <a:endParaRPr lang="hr-HR" sz="7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marL="6350" indent="0" algn="ctr">
                        <a:tabLst/>
                      </a:pPr>
                      <a:r>
                        <a:rPr lang="ta-IN" sz="1200" b="1" dirty="0">
                          <a:solidFill>
                            <a:schemeClr val="bg1"/>
                          </a:solidFill>
                          <a:latin typeface="Verdana" panose="020B0604030504040204" pitchFamily="34" charset="0"/>
                          <a:ea typeface="Verdana" panose="020B0604030504040204" pitchFamily="34" charset="0"/>
                          <a:cs typeface="Verdana" panose="020B0604030504040204" pitchFamily="34" charset="0"/>
                        </a:rPr>
                        <a:t>2021.</a:t>
                      </a:r>
                      <a:endParaRPr lang="hr-HR"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tc>
                  <a:txBody>
                    <a:bodyPr/>
                    <a:lstStyle/>
                    <a:p>
                      <a:pPr marL="6350" indent="0" algn="ctr">
                        <a:tabLst/>
                      </a:pPr>
                      <a:r>
                        <a:rPr lang="ta-IN" sz="1200" b="1" dirty="0">
                          <a:solidFill>
                            <a:schemeClr val="bg1"/>
                          </a:solidFill>
                          <a:latin typeface="Verdana" panose="020B0604030504040204" pitchFamily="34" charset="0"/>
                          <a:ea typeface="Verdana" panose="020B0604030504040204" pitchFamily="34" charset="0"/>
                          <a:cs typeface="Verdana" panose="020B0604030504040204" pitchFamily="34" charset="0"/>
                        </a:rPr>
                        <a:t>Trend 2021. </a:t>
                      </a:r>
                    </a:p>
                    <a:p>
                      <a:pPr marL="6350" indent="0" algn="ctr">
                        <a:tabLst/>
                      </a:pPr>
                      <a:r>
                        <a:rPr lang="ta-IN" sz="1200" b="1" dirty="0">
                          <a:solidFill>
                            <a:schemeClr val="bg1"/>
                          </a:solidFill>
                          <a:latin typeface="Verdana" panose="020B0604030504040204" pitchFamily="34" charset="0"/>
                          <a:ea typeface="Verdana" panose="020B0604030504040204" pitchFamily="34" charset="0"/>
                          <a:cs typeface="Verdana" panose="020B0604030504040204" pitchFamily="34" charset="0"/>
                        </a:rPr>
                        <a:t>vs 2020.</a:t>
                      </a:r>
                      <a:endParaRPr lang="hr-HR"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26426" marR="26426" marT="13213" marB="13213"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solidFill>
                      <a:srgbClr val="0082CA"/>
                    </a:solidFill>
                  </a:tcPr>
                </a:tc>
                <a:extLst>
                  <a:ext uri="{0D108BD9-81ED-4DB2-BD59-A6C34878D82A}">
                    <a16:rowId xmlns:a16="http://schemas.microsoft.com/office/drawing/2014/main" val="788435693"/>
                  </a:ext>
                </a:extLst>
              </a:tr>
              <a:tr h="288496">
                <a:tc>
                  <a:txBody>
                    <a:bodyPr/>
                    <a:lstStyle/>
                    <a:p>
                      <a:pPr marL="84138" indent="0" algn="l">
                        <a:tabLst/>
                      </a:pPr>
                      <a:r>
                        <a:rPr lang="hr-HR" sz="1100" b="0" noProof="0">
                          <a:solidFill>
                            <a:srgbClr val="434343"/>
                          </a:solidFill>
                          <a:latin typeface="Verdana" panose="020B0604030504040204" pitchFamily="34" charset="0"/>
                          <a:ea typeface="Verdana" panose="020B0604030504040204" pitchFamily="34" charset="0"/>
                          <a:cs typeface="Verdana" panose="020B0604030504040204" pitchFamily="34" charset="0"/>
                        </a:rPr>
                        <a:t>Konsolidirani prihodi od prodaje</a:t>
                      </a:r>
                    </a:p>
                  </a:txBody>
                  <a:tcPr marL="0" marR="0" marT="0" marB="0"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3.477,5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+504,9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extLst>
                  <a:ext uri="{0D108BD9-81ED-4DB2-BD59-A6C34878D82A}">
                    <a16:rowId xmlns:a16="http://schemas.microsoft.com/office/drawing/2014/main" val="1058033649"/>
                  </a:ext>
                </a:extLst>
              </a:tr>
              <a:tr h="288496">
                <a:tc>
                  <a:txBody>
                    <a:bodyPr/>
                    <a:lstStyle/>
                    <a:p>
                      <a:pPr marL="7938" indent="76200" algn="l">
                        <a:tabLst/>
                      </a:pPr>
                      <a:r>
                        <a:rPr lang="hr-HR" sz="1100" b="0" noProof="0">
                          <a:solidFill>
                            <a:srgbClr val="434343"/>
                          </a:solidFill>
                          <a:latin typeface="Verdana" panose="020B0604030504040204" pitchFamily="34" charset="0"/>
                          <a:ea typeface="Verdana" panose="020B0604030504040204" pitchFamily="34" charset="0"/>
                          <a:cs typeface="Verdana" panose="020B0604030504040204" pitchFamily="34" charset="0"/>
                        </a:rPr>
                        <a:t>Prodaja u izvozu</a:t>
                      </a:r>
                    </a:p>
                  </a:txBody>
                  <a:tcPr marL="0" marR="0" marT="0" marB="0"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2.062,7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+213,1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extLst>
                  <a:ext uri="{0D108BD9-81ED-4DB2-BD59-A6C34878D82A}">
                    <a16:rowId xmlns:a16="http://schemas.microsoft.com/office/drawing/2014/main" val="2964518127"/>
                  </a:ext>
                </a:extLst>
              </a:tr>
              <a:tr h="288496">
                <a:tc>
                  <a:txBody>
                    <a:bodyPr/>
                    <a:lstStyle/>
                    <a:p>
                      <a:pPr marL="7938" marR="0" indent="76200" algn="l" defTabSz="914400" rtl="0" eaLnBrk="1" fontAlgn="auto" latinLnBrk="0" hangingPunct="1">
                        <a:lnSpc>
                          <a:spcPct val="100000"/>
                        </a:lnSpc>
                        <a:spcBef>
                          <a:spcPts val="0"/>
                        </a:spcBef>
                        <a:spcAft>
                          <a:spcPts val="0"/>
                        </a:spcAft>
                        <a:buClr>
                          <a:srgbClr val="000000"/>
                        </a:buClr>
                        <a:buSzTx/>
                        <a:buFont typeface="Arial"/>
                        <a:buNone/>
                        <a:tabLst/>
                        <a:defRPr/>
                      </a:pPr>
                      <a:r>
                        <a:rPr lang="hr-HR" sz="1100" b="0" i="1" noProof="0" dirty="0">
                          <a:solidFill>
                            <a:srgbClr val="434343"/>
                          </a:solidFill>
                          <a:latin typeface="Verdana" panose="020B0604030504040204" pitchFamily="34" charset="0"/>
                          <a:ea typeface="Verdana" panose="020B0604030504040204" pitchFamily="34" charset="0"/>
                          <a:cs typeface="Verdana" panose="020B0604030504040204" pitchFamily="34" charset="0"/>
                        </a:rPr>
                        <a:t>Backlog</a:t>
                      </a:r>
                    </a:p>
                  </a:txBody>
                  <a:tcPr marL="0" marR="0" marT="0" marB="0"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5.008,1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+760,5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extLst>
                  <a:ext uri="{0D108BD9-81ED-4DB2-BD59-A6C34878D82A}">
                    <a16:rowId xmlns:a16="http://schemas.microsoft.com/office/drawing/2014/main" val="3359717030"/>
                  </a:ext>
                </a:extLst>
              </a:tr>
              <a:tr h="689676">
                <a:tc>
                  <a:txBody>
                    <a:bodyPr/>
                    <a:lstStyle/>
                    <a:p>
                      <a:pPr marL="7938" indent="76200" algn="l">
                        <a:tabLst/>
                      </a:pPr>
                      <a:r>
                        <a:rPr lang="hr-HR" sz="1100" b="0" noProof="0">
                          <a:solidFill>
                            <a:srgbClr val="434343"/>
                          </a:solidFill>
                          <a:latin typeface="Verdana" panose="020B0604030504040204" pitchFamily="34" charset="0"/>
                          <a:ea typeface="Verdana" panose="020B0604030504040204" pitchFamily="34" charset="0"/>
                          <a:cs typeface="Verdana" panose="020B0604030504040204" pitchFamily="34" charset="0"/>
                        </a:rPr>
                        <a:t>Transformatorski program</a:t>
                      </a:r>
                    </a:p>
                    <a:p>
                      <a:pPr marL="7938" indent="76200" algn="l">
                        <a:tabLst/>
                      </a:pPr>
                      <a:r>
                        <a:rPr lang="hr-HR" sz="1100" b="0" noProof="0">
                          <a:solidFill>
                            <a:srgbClr val="434343"/>
                          </a:solidFill>
                          <a:latin typeface="Verdana" panose="020B0604030504040204" pitchFamily="34" charset="0"/>
                          <a:ea typeface="Verdana" panose="020B0604030504040204" pitchFamily="34" charset="0"/>
                          <a:cs typeface="Verdana" panose="020B0604030504040204" pitchFamily="34" charset="0"/>
                        </a:rPr>
                        <a:t>Daljnji rast uz stabilnu profitabilnost/rast cijena glavnih sirovina</a:t>
                      </a:r>
                    </a:p>
                  </a:txBody>
                  <a:tcPr marL="0" marR="0" marT="0" marB="0"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1.565,9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+234,2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extLst>
                  <a:ext uri="{0D108BD9-81ED-4DB2-BD59-A6C34878D82A}">
                    <a16:rowId xmlns:a16="http://schemas.microsoft.com/office/drawing/2014/main" val="231355317"/>
                  </a:ext>
                </a:extLst>
              </a:tr>
              <a:tr h="459784">
                <a:tc>
                  <a:txBody>
                    <a:bodyPr/>
                    <a:lstStyle/>
                    <a:p>
                      <a:pPr marL="7938" indent="76200" algn="l">
                        <a:tabLst/>
                      </a:pPr>
                      <a:r>
                        <a:rPr lang="hr-HR" sz="1100" b="0" noProof="0" dirty="0">
                          <a:solidFill>
                            <a:srgbClr val="434343"/>
                          </a:solidFill>
                          <a:latin typeface="Verdana" panose="020B0604030504040204" pitchFamily="34" charset="0"/>
                          <a:ea typeface="Verdana" panose="020B0604030504040204" pitchFamily="34" charset="0"/>
                          <a:cs typeface="Verdana" panose="020B0604030504040204" pitchFamily="34" charset="0"/>
                        </a:rPr>
                        <a:t>Tračnička vozila</a:t>
                      </a:r>
                    </a:p>
                    <a:p>
                      <a:pPr marL="7938" indent="76200" algn="l">
                        <a:tabLst/>
                      </a:pPr>
                      <a:r>
                        <a:rPr lang="hr-HR" sz="1100" b="0" noProof="0" dirty="0">
                          <a:solidFill>
                            <a:srgbClr val="434343"/>
                          </a:solidFill>
                          <a:latin typeface="Verdana" panose="020B0604030504040204" pitchFamily="34" charset="0"/>
                          <a:ea typeface="Verdana" panose="020B0604030504040204" pitchFamily="34" charset="0"/>
                          <a:cs typeface="Verdana" panose="020B0604030504040204" pitchFamily="34" charset="0"/>
                        </a:rPr>
                        <a:t>Isporuka tramvaja za </a:t>
                      </a:r>
                      <a:r>
                        <a:rPr lang="hr-HR" sz="1100" b="0" noProof="0" dirty="0" err="1">
                          <a:solidFill>
                            <a:srgbClr val="434343"/>
                          </a:solidFill>
                          <a:latin typeface="Verdana" panose="020B0604030504040204" pitchFamily="34" charset="0"/>
                          <a:ea typeface="Verdana" panose="020B0604030504040204" pitchFamily="34" charset="0"/>
                          <a:cs typeface="Verdana" panose="020B0604030504040204" pitchFamily="34" charset="0"/>
                        </a:rPr>
                        <a:t>Liepaju</a:t>
                      </a:r>
                      <a:r>
                        <a:rPr lang="hr-HR" sz="1100" b="0" noProof="0" dirty="0">
                          <a:solidFill>
                            <a:srgbClr val="434343"/>
                          </a:solidFill>
                          <a:latin typeface="Verdana" panose="020B0604030504040204" pitchFamily="34" charset="0"/>
                          <a:ea typeface="Verdana" panose="020B0604030504040204" pitchFamily="34" charset="0"/>
                          <a:cs typeface="Verdana" panose="020B0604030504040204" pitchFamily="34" charset="0"/>
                        </a:rPr>
                        <a:t> i vlakova za HŽ PP</a:t>
                      </a:r>
                    </a:p>
                  </a:txBody>
                  <a:tcPr marL="0" marR="0" marT="0" marB="0"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449,1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tc>
                  <a:txBody>
                    <a:bodyPr/>
                    <a:lstStyle/>
                    <a:p>
                      <a:r>
                        <a:rPr lang="hr-HR" sz="1100" noProof="0" dirty="0">
                          <a:solidFill>
                            <a:srgbClr val="434343"/>
                          </a:solidFill>
                          <a:latin typeface="Verdana" panose="020B0604030504040204" pitchFamily="34" charset="0"/>
                          <a:ea typeface="Verdana" panose="020B0604030504040204" pitchFamily="34" charset="0"/>
                        </a:rPr>
                        <a:t>+151,9 mln HRK</a:t>
                      </a:r>
                    </a:p>
                  </a:txBody>
                  <a:tcPr anchor="ctr">
                    <a:lnL w="6350" cap="flat" cmpd="sng" algn="ctr">
                      <a:solidFill>
                        <a:srgbClr val="0082CA"/>
                      </a:solidFill>
                      <a:prstDash val="solid"/>
                      <a:round/>
                      <a:headEnd type="none" w="med" len="med"/>
                      <a:tailEnd type="none" w="med" len="med"/>
                    </a:lnL>
                    <a:lnR w="6350" cap="flat" cmpd="sng" algn="ctr">
                      <a:solidFill>
                        <a:srgbClr val="0082CA"/>
                      </a:solidFill>
                      <a:prstDash val="solid"/>
                      <a:round/>
                      <a:headEnd type="none" w="med" len="med"/>
                      <a:tailEnd type="none" w="med" len="med"/>
                    </a:lnR>
                    <a:lnT w="6350" cap="flat" cmpd="sng" algn="ctr">
                      <a:solidFill>
                        <a:srgbClr val="0082CA"/>
                      </a:solidFill>
                      <a:prstDash val="solid"/>
                      <a:round/>
                      <a:headEnd type="none" w="med" len="med"/>
                      <a:tailEnd type="none" w="med" len="med"/>
                    </a:lnT>
                    <a:lnB w="6350" cap="flat" cmpd="sng" algn="ctr">
                      <a:solidFill>
                        <a:srgbClr val="0082CA"/>
                      </a:solidFill>
                      <a:prstDash val="solid"/>
                      <a:round/>
                      <a:headEnd type="none" w="med" len="med"/>
                      <a:tailEnd type="none" w="med" len="med"/>
                    </a:lnB>
                    <a:noFill/>
                  </a:tcPr>
                </a:tc>
                <a:extLst>
                  <a:ext uri="{0D108BD9-81ED-4DB2-BD59-A6C34878D82A}">
                    <a16:rowId xmlns:a16="http://schemas.microsoft.com/office/drawing/2014/main" val="3525520422"/>
                  </a:ext>
                </a:extLst>
              </a:tr>
            </a:tbl>
          </a:graphicData>
        </a:graphic>
      </p:graphicFrame>
    </p:spTree>
    <p:extLst>
      <p:ext uri="{BB962C8B-B14F-4D97-AF65-F5344CB8AC3E}">
        <p14:creationId xmlns:p14="http://schemas.microsoft.com/office/powerpoint/2010/main" val="114049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Rast temeljen na dobroj ugovorenosti</a:t>
            </a:r>
            <a:endParaRPr lang="en-US" dirty="0"/>
          </a:p>
        </p:txBody>
      </p:sp>
      <p:sp>
        <p:nvSpPr>
          <p:cNvPr id="4" name="TextBox 3">
            <a:extLst>
              <a:ext uri="{FF2B5EF4-FFF2-40B4-BE49-F238E27FC236}">
                <a16:creationId xmlns:a16="http://schemas.microsoft.com/office/drawing/2014/main" id="{668E9E9E-8530-CB4B-9570-9F45FA14B6CC}"/>
              </a:ext>
            </a:extLst>
          </p:cNvPr>
          <p:cNvSpPr txBox="1"/>
          <p:nvPr/>
        </p:nvSpPr>
        <p:spPr>
          <a:xfrm>
            <a:off x="6193347" y="1757275"/>
            <a:ext cx="2814442" cy="800219"/>
          </a:xfrm>
          <a:prstGeom prst="rect">
            <a:avLst/>
          </a:prstGeom>
          <a:noFill/>
        </p:spPr>
        <p:txBody>
          <a:bodyPr wrap="square" rtlCol="0">
            <a:spAutoFit/>
          </a:bodyPr>
          <a:lstStyle/>
          <a:p>
            <a:pPr algn="ctr"/>
            <a:r>
              <a:rPr lang="ta-IN" i="1" dirty="0">
                <a:solidFill>
                  <a:srgbClr val="434343"/>
                </a:solidFill>
                <a:latin typeface="Verdana" panose="020B0604030504040204" pitchFamily="34" charset="0"/>
                <a:ea typeface="Verdana" panose="020B0604030504040204" pitchFamily="34" charset="0"/>
                <a:cs typeface="Verdana" panose="020B0604030504040204" pitchFamily="34" charset="0"/>
              </a:rPr>
              <a:t>Book-to-bill ratio</a:t>
            </a:r>
          </a:p>
          <a:p>
            <a:pPr algn="ctr"/>
            <a:r>
              <a:rPr lang="ta-IN" sz="3200" b="1" dirty="0">
                <a:solidFill>
                  <a:srgbClr val="434343"/>
                </a:solidFill>
                <a:latin typeface="Verdana" panose="020B0604030504040204" pitchFamily="34" charset="0"/>
                <a:ea typeface="Verdana" panose="020B0604030504040204" pitchFamily="34" charset="0"/>
                <a:cs typeface="Verdana" panose="020B0604030504040204" pitchFamily="34" charset="0"/>
              </a:rPr>
              <a:t>1.22</a:t>
            </a:r>
            <a:endParaRPr lang="en-US" sz="120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891B16F4-3B45-D243-91E9-582F387C08DB}"/>
              </a:ext>
            </a:extLst>
          </p:cNvPr>
          <p:cNvSpPr/>
          <p:nvPr/>
        </p:nvSpPr>
        <p:spPr>
          <a:xfrm>
            <a:off x="7090275" y="2603372"/>
            <a:ext cx="1080686" cy="11274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Arrow: Up 32">
            <a:extLst>
              <a:ext uri="{FF2B5EF4-FFF2-40B4-BE49-F238E27FC236}">
                <a16:creationId xmlns:a16="http://schemas.microsoft.com/office/drawing/2014/main" id="{C636667D-06C1-2E45-9D03-0AA551D4BD6D}"/>
              </a:ext>
            </a:extLst>
          </p:cNvPr>
          <p:cNvSpPr/>
          <p:nvPr/>
        </p:nvSpPr>
        <p:spPr>
          <a:xfrm>
            <a:off x="7255478" y="2853572"/>
            <a:ext cx="750280" cy="62703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7" name="Chart 6">
            <a:extLst>
              <a:ext uri="{FF2B5EF4-FFF2-40B4-BE49-F238E27FC236}">
                <a16:creationId xmlns:a16="http://schemas.microsoft.com/office/drawing/2014/main" id="{B361A65A-B8AC-49C9-A940-51875B8E118D}"/>
              </a:ext>
            </a:extLst>
          </p:cNvPr>
          <p:cNvGraphicFramePr>
            <a:graphicFrameLocks/>
          </p:cNvGraphicFramePr>
          <p:nvPr>
            <p:extLst>
              <p:ext uri="{D42A27DB-BD31-4B8C-83A1-F6EECF244321}">
                <p14:modId xmlns:p14="http://schemas.microsoft.com/office/powerpoint/2010/main" val="2272358031"/>
              </p:ext>
            </p:extLst>
          </p:nvPr>
        </p:nvGraphicFramePr>
        <p:xfrm>
          <a:off x="706119" y="1596806"/>
          <a:ext cx="3420021" cy="1610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D0F69F0-A330-4850-9834-D377B494F704}"/>
              </a:ext>
            </a:extLst>
          </p:cNvPr>
          <p:cNvGraphicFramePr>
            <a:graphicFrameLocks/>
          </p:cNvGraphicFramePr>
          <p:nvPr>
            <p:extLst>
              <p:ext uri="{D42A27DB-BD31-4B8C-83A1-F6EECF244321}">
                <p14:modId xmlns:p14="http://schemas.microsoft.com/office/powerpoint/2010/main" val="901601307"/>
              </p:ext>
            </p:extLst>
          </p:nvPr>
        </p:nvGraphicFramePr>
        <p:xfrm>
          <a:off x="689894" y="3292834"/>
          <a:ext cx="3449454" cy="1610527"/>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6FC89031-851C-4251-873D-6C80C2F23FBC}"/>
              </a:ext>
            </a:extLst>
          </p:cNvPr>
          <p:cNvCxnSpPr>
            <a:cxnSpLocks/>
          </p:cNvCxnSpPr>
          <p:nvPr/>
        </p:nvCxnSpPr>
        <p:spPr>
          <a:xfrm flipV="1">
            <a:off x="1655805" y="1648892"/>
            <a:ext cx="1942608" cy="452123"/>
          </a:xfrm>
          <a:prstGeom prst="straightConnector1">
            <a:avLst/>
          </a:prstGeom>
          <a:ln w="28575" cmpd="sng">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4974167-B168-4826-9AED-DFA1CB2EFC53}"/>
              </a:ext>
            </a:extLst>
          </p:cNvPr>
          <p:cNvCxnSpPr>
            <a:cxnSpLocks/>
          </p:cNvCxnSpPr>
          <p:nvPr/>
        </p:nvCxnSpPr>
        <p:spPr>
          <a:xfrm flipV="1">
            <a:off x="1655805" y="3455895"/>
            <a:ext cx="1911247" cy="292321"/>
          </a:xfrm>
          <a:prstGeom prst="straightConnector1">
            <a:avLst/>
          </a:prstGeom>
          <a:ln w="28575" cmpd="sng">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FB7AE45-FD5D-40FD-B0E0-0CFF186710B4}"/>
              </a:ext>
            </a:extLst>
          </p:cNvPr>
          <p:cNvSpPr txBox="1"/>
          <p:nvPr/>
        </p:nvSpPr>
        <p:spPr>
          <a:xfrm>
            <a:off x="2128453" y="1524417"/>
            <a:ext cx="807244" cy="307777"/>
          </a:xfrm>
          <a:prstGeom prst="rect">
            <a:avLst/>
          </a:prstGeom>
          <a:noFill/>
        </p:spPr>
        <p:txBody>
          <a:bodyPr wrap="square">
            <a:spAutoFit/>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CAGR</a:t>
            </a:r>
          </a:p>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+17,3%</a:t>
            </a:r>
            <a:endParaRPr lang="hr-HR" sz="700" b="1" dirty="0"/>
          </a:p>
        </p:txBody>
      </p:sp>
      <p:sp>
        <p:nvSpPr>
          <p:cNvPr id="12" name="TextBox 11">
            <a:extLst>
              <a:ext uri="{FF2B5EF4-FFF2-40B4-BE49-F238E27FC236}">
                <a16:creationId xmlns:a16="http://schemas.microsoft.com/office/drawing/2014/main" id="{E77A6E41-392D-4C93-BC83-A9344FEB3A24}"/>
              </a:ext>
            </a:extLst>
          </p:cNvPr>
          <p:cNvSpPr txBox="1"/>
          <p:nvPr/>
        </p:nvSpPr>
        <p:spPr>
          <a:xfrm>
            <a:off x="2183331" y="3293317"/>
            <a:ext cx="807244" cy="307777"/>
          </a:xfrm>
          <a:prstGeom prst="rect">
            <a:avLst/>
          </a:prstGeom>
          <a:noFill/>
        </p:spPr>
        <p:txBody>
          <a:bodyPr wrap="square">
            <a:spAutoFit/>
          </a:bodyPr>
          <a:lstStyle/>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CAGR</a:t>
            </a:r>
          </a:p>
          <a:p>
            <a:pPr algn="ctr"/>
            <a:r>
              <a:rPr lang="hr-HR" sz="700" b="1" dirty="0">
                <a:solidFill>
                  <a:srgbClr val="434343"/>
                </a:solidFill>
                <a:latin typeface="Verdana" panose="020B0604030504040204" pitchFamily="34" charset="0"/>
                <a:ea typeface="Verdana" panose="020B0604030504040204" pitchFamily="34" charset="0"/>
                <a:cs typeface="Verdana" panose="020B0604030504040204" pitchFamily="34" charset="0"/>
              </a:rPr>
              <a:t>+11,2%</a:t>
            </a:r>
            <a:endParaRPr lang="hr-HR" sz="700" b="1" dirty="0"/>
          </a:p>
        </p:txBody>
      </p:sp>
      <p:sp>
        <p:nvSpPr>
          <p:cNvPr id="17" name="TextBox 16"/>
          <p:cNvSpPr txBox="1"/>
          <p:nvPr/>
        </p:nvSpPr>
        <p:spPr>
          <a:xfrm>
            <a:off x="4107992" y="2101015"/>
            <a:ext cx="1513057" cy="461665"/>
          </a:xfrm>
          <a:prstGeom prst="rect">
            <a:avLst/>
          </a:prstGeom>
          <a:noFill/>
        </p:spPr>
        <p:txBody>
          <a:bodyPr wrap="square" rtlCol="0">
            <a:spAutoFit/>
          </a:bodyPr>
          <a:lstStyle/>
          <a:p>
            <a:r>
              <a:rPr lang="ta-IN" sz="1200" b="1" dirty="0">
                <a:solidFill>
                  <a:srgbClr val="434343"/>
                </a:solidFill>
                <a:latin typeface="Verdana"/>
                <a:cs typeface="Verdana"/>
              </a:rPr>
              <a:t>Ugovoreni poslovi</a:t>
            </a:r>
            <a:endParaRPr lang="en-US" sz="1200" b="1" dirty="0">
              <a:solidFill>
                <a:srgbClr val="434343"/>
              </a:solidFill>
              <a:latin typeface="Verdana"/>
              <a:cs typeface="Verdana"/>
            </a:endParaRPr>
          </a:p>
        </p:txBody>
      </p:sp>
      <p:sp>
        <p:nvSpPr>
          <p:cNvPr id="18" name="TextBox 17"/>
          <p:cNvSpPr txBox="1"/>
          <p:nvPr/>
        </p:nvSpPr>
        <p:spPr>
          <a:xfrm>
            <a:off x="4119279" y="3810345"/>
            <a:ext cx="1513057" cy="461665"/>
          </a:xfrm>
          <a:prstGeom prst="rect">
            <a:avLst/>
          </a:prstGeom>
          <a:noFill/>
        </p:spPr>
        <p:txBody>
          <a:bodyPr wrap="square" rtlCol="0">
            <a:spAutoFit/>
          </a:bodyPr>
          <a:lstStyle/>
          <a:p>
            <a:r>
              <a:rPr lang="ta-IN" sz="1200" b="1" dirty="0">
                <a:solidFill>
                  <a:srgbClr val="434343"/>
                </a:solidFill>
                <a:latin typeface="Verdana"/>
                <a:cs typeface="Verdana"/>
              </a:rPr>
              <a:t>Prihodi od prodaje</a:t>
            </a:r>
            <a:endParaRPr lang="en-US" sz="1200" b="1" dirty="0">
              <a:solidFill>
                <a:srgbClr val="434343"/>
              </a:solidFill>
              <a:latin typeface="Verdana"/>
              <a:cs typeface="Verdana"/>
            </a:endParaRPr>
          </a:p>
        </p:txBody>
      </p:sp>
      <p:sp>
        <p:nvSpPr>
          <p:cNvPr id="19" name="TextBox 18">
            <a:extLst>
              <a:ext uri="{FF2B5EF4-FFF2-40B4-BE49-F238E27FC236}">
                <a16:creationId xmlns:a16="http://schemas.microsoft.com/office/drawing/2014/main" id="{DA6629B6-A2A6-E34B-895D-301D7AD496D2}"/>
              </a:ext>
            </a:extLst>
          </p:cNvPr>
          <p:cNvSpPr txBox="1"/>
          <p:nvPr/>
        </p:nvSpPr>
        <p:spPr>
          <a:xfrm rot="16200000">
            <a:off x="162124" y="3875077"/>
            <a:ext cx="803462" cy="200055"/>
          </a:xfrm>
          <a:prstGeom prst="rect">
            <a:avLst/>
          </a:prstGeom>
          <a:noFill/>
        </p:spPr>
        <p:txBody>
          <a:bodyPr wrap="square" rtlCol="0">
            <a:spAutoFit/>
          </a:bodyPr>
          <a:lstStyle/>
          <a:p>
            <a:pPr algn="ctr"/>
            <a:r>
              <a:rPr lang="ta-IN" sz="700" dirty="0">
                <a:solidFill>
                  <a:srgbClr val="434343"/>
                </a:solidFill>
                <a:latin typeface="Verdana" panose="020B0604030504040204" pitchFamily="34" charset="0"/>
                <a:ea typeface="Verdana" panose="020B0604030504040204" pitchFamily="34" charset="0"/>
                <a:cs typeface="Verdana" panose="020B0604030504040204" pitchFamily="34" charset="0"/>
              </a:rPr>
              <a:t>HRK mln</a:t>
            </a:r>
            <a:endParaRPr lang="en-US" sz="105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id="{DA6629B6-A2A6-E34B-895D-301D7AD496D2}"/>
              </a:ext>
            </a:extLst>
          </p:cNvPr>
          <p:cNvSpPr txBox="1"/>
          <p:nvPr/>
        </p:nvSpPr>
        <p:spPr>
          <a:xfrm rot="16200000">
            <a:off x="196930" y="2179283"/>
            <a:ext cx="803462" cy="200055"/>
          </a:xfrm>
          <a:prstGeom prst="rect">
            <a:avLst/>
          </a:prstGeom>
          <a:noFill/>
        </p:spPr>
        <p:txBody>
          <a:bodyPr wrap="square" rtlCol="0">
            <a:spAutoFit/>
          </a:bodyPr>
          <a:lstStyle/>
          <a:p>
            <a:pPr algn="ctr"/>
            <a:r>
              <a:rPr lang="ta-IN" sz="700" dirty="0">
                <a:solidFill>
                  <a:srgbClr val="434343"/>
                </a:solidFill>
                <a:latin typeface="Verdana" panose="020B0604030504040204" pitchFamily="34" charset="0"/>
                <a:ea typeface="Verdana" panose="020B0604030504040204" pitchFamily="34" charset="0"/>
                <a:cs typeface="Verdana" panose="020B0604030504040204" pitchFamily="34" charset="0"/>
              </a:rPr>
              <a:t>HRK mln</a:t>
            </a:r>
            <a:endParaRPr lang="en-US" sz="105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982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D1DCB698-78FE-42E0-9ED8-5FE1510D3B5F}"/>
              </a:ext>
            </a:extLst>
          </p:cNvPr>
          <p:cNvGraphicFramePr>
            <a:graphicFrameLocks/>
          </p:cNvGraphicFramePr>
          <p:nvPr>
            <p:extLst>
              <p:ext uri="{D42A27DB-BD31-4B8C-83A1-F6EECF244321}">
                <p14:modId xmlns:p14="http://schemas.microsoft.com/office/powerpoint/2010/main" val="2094237852"/>
              </p:ext>
            </p:extLst>
          </p:nvPr>
        </p:nvGraphicFramePr>
        <p:xfrm>
          <a:off x="4791199" y="2575147"/>
          <a:ext cx="3026756" cy="1700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B361A65A-B8AC-49C9-A940-51875B8E118D}"/>
              </a:ext>
            </a:extLst>
          </p:cNvPr>
          <p:cNvGraphicFramePr>
            <a:graphicFrameLocks/>
          </p:cNvGraphicFramePr>
          <p:nvPr>
            <p:extLst>
              <p:ext uri="{D42A27DB-BD31-4B8C-83A1-F6EECF244321}">
                <p14:modId xmlns:p14="http://schemas.microsoft.com/office/powerpoint/2010/main" val="1481772261"/>
              </p:ext>
            </p:extLst>
          </p:nvPr>
        </p:nvGraphicFramePr>
        <p:xfrm>
          <a:off x="370061" y="979562"/>
          <a:ext cx="3158508" cy="1811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D1DCB698-78FE-42E0-9ED8-5FE1510D3B5F}"/>
              </a:ext>
            </a:extLst>
          </p:cNvPr>
          <p:cNvGraphicFramePr>
            <a:graphicFrameLocks/>
          </p:cNvGraphicFramePr>
          <p:nvPr>
            <p:extLst>
              <p:ext uri="{D42A27DB-BD31-4B8C-83A1-F6EECF244321}">
                <p14:modId xmlns:p14="http://schemas.microsoft.com/office/powerpoint/2010/main" val="1546577762"/>
              </p:ext>
            </p:extLst>
          </p:nvPr>
        </p:nvGraphicFramePr>
        <p:xfrm>
          <a:off x="4826969" y="1093703"/>
          <a:ext cx="3002304" cy="15966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B361A65A-B8AC-49C9-A940-51875B8E118D}"/>
              </a:ext>
            </a:extLst>
          </p:cNvPr>
          <p:cNvGraphicFramePr>
            <a:graphicFrameLocks/>
          </p:cNvGraphicFramePr>
          <p:nvPr>
            <p:extLst>
              <p:ext uri="{D42A27DB-BD31-4B8C-83A1-F6EECF244321}">
                <p14:modId xmlns:p14="http://schemas.microsoft.com/office/powerpoint/2010/main" val="3228740369"/>
              </p:ext>
            </p:extLst>
          </p:nvPr>
        </p:nvGraphicFramePr>
        <p:xfrm>
          <a:off x="347110" y="2391398"/>
          <a:ext cx="3184746" cy="1870979"/>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84426118-EBAC-41CD-8153-8ABA676442F9}"/>
              </a:ext>
            </a:extLst>
          </p:cNvPr>
          <p:cNvSpPr txBox="1"/>
          <p:nvPr/>
        </p:nvSpPr>
        <p:spPr>
          <a:xfrm>
            <a:off x="370059" y="4465754"/>
            <a:ext cx="4456910" cy="307777"/>
          </a:xfrm>
          <a:prstGeom prst="rect">
            <a:avLst/>
          </a:prstGeom>
          <a:noFill/>
        </p:spPr>
        <p:txBody>
          <a:bodyPr wrap="square">
            <a:spAutoFit/>
          </a:bodyPr>
          <a:lstStyle/>
          <a:p>
            <a:r>
              <a:rPr lang="hr-HR" sz="700" i="1" dirty="0">
                <a:solidFill>
                  <a:srgbClr val="434343"/>
                </a:solidFill>
                <a:effectLst/>
                <a:latin typeface="Verdana" panose="020B0604030504040204" pitchFamily="34" charset="0"/>
                <a:ea typeface="Verdana" panose="020B0604030504040204" pitchFamily="34" charset="0"/>
                <a:cs typeface="Times New Roman" panose="02020603050405020304" pitchFamily="18" charset="0"/>
              </a:rPr>
              <a:t>EBITDA normalizirana: EBITDA umanjena za neto učinak rezerviranja, prihode od prodaje imovine, prihode od naknada šteta i uvećana za vrijednosno usklađivanje kratkotrajne imovine </a:t>
            </a:r>
            <a:endParaRPr lang="hr-HR" sz="700" dirty="0">
              <a:solidFill>
                <a:srgbClr val="434343"/>
              </a:solidFill>
              <a:effectLst/>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DA6629B6-A2A6-E34B-895D-301D7AD496D2}"/>
              </a:ext>
            </a:extLst>
          </p:cNvPr>
          <p:cNvSpPr txBox="1"/>
          <p:nvPr/>
        </p:nvSpPr>
        <p:spPr>
          <a:xfrm rot="16200000">
            <a:off x="146299" y="3336780"/>
            <a:ext cx="803462" cy="200055"/>
          </a:xfrm>
          <a:prstGeom prst="rect">
            <a:avLst/>
          </a:prstGeom>
          <a:noFill/>
        </p:spPr>
        <p:txBody>
          <a:bodyPr wrap="square" rtlCol="0">
            <a:spAutoFit/>
          </a:bodyPr>
          <a:lstStyle/>
          <a:p>
            <a:pPr algn="ctr"/>
            <a:r>
              <a:rPr lang="ta-IN" sz="700" dirty="0">
                <a:solidFill>
                  <a:srgbClr val="434343"/>
                </a:solidFill>
                <a:latin typeface="Verdana" panose="020B0604030504040204" pitchFamily="34" charset="0"/>
                <a:ea typeface="Verdana" panose="020B0604030504040204" pitchFamily="34" charset="0"/>
                <a:cs typeface="Verdana" panose="020B0604030504040204" pitchFamily="34" charset="0"/>
              </a:rPr>
              <a:t>HRK mln</a:t>
            </a:r>
            <a:endParaRPr lang="en-US" sz="105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DA6629B6-A2A6-E34B-895D-301D7AD496D2}"/>
              </a:ext>
            </a:extLst>
          </p:cNvPr>
          <p:cNvSpPr txBox="1"/>
          <p:nvPr/>
        </p:nvSpPr>
        <p:spPr>
          <a:xfrm rot="16200000">
            <a:off x="152503" y="1834169"/>
            <a:ext cx="803462" cy="200055"/>
          </a:xfrm>
          <a:prstGeom prst="rect">
            <a:avLst/>
          </a:prstGeom>
          <a:noFill/>
        </p:spPr>
        <p:txBody>
          <a:bodyPr wrap="square" rtlCol="0">
            <a:spAutoFit/>
          </a:bodyPr>
          <a:lstStyle/>
          <a:p>
            <a:pPr algn="ctr"/>
            <a:r>
              <a:rPr lang="ta-IN" sz="700" dirty="0">
                <a:solidFill>
                  <a:srgbClr val="434343"/>
                </a:solidFill>
                <a:latin typeface="Verdana" panose="020B0604030504040204" pitchFamily="34" charset="0"/>
                <a:ea typeface="Verdana" panose="020B0604030504040204" pitchFamily="34" charset="0"/>
                <a:cs typeface="Verdana" panose="020B0604030504040204" pitchFamily="34" charset="0"/>
              </a:rPr>
              <a:t>HRK mln</a:t>
            </a:r>
            <a:endParaRPr lang="en-US" sz="105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DA6629B6-A2A6-E34B-895D-301D7AD496D2}"/>
              </a:ext>
            </a:extLst>
          </p:cNvPr>
          <p:cNvSpPr txBox="1"/>
          <p:nvPr/>
        </p:nvSpPr>
        <p:spPr>
          <a:xfrm rot="16200000">
            <a:off x="4471996" y="3383044"/>
            <a:ext cx="803462" cy="200055"/>
          </a:xfrm>
          <a:prstGeom prst="rect">
            <a:avLst/>
          </a:prstGeom>
          <a:noFill/>
        </p:spPr>
        <p:txBody>
          <a:bodyPr wrap="square" rtlCol="0">
            <a:spAutoFit/>
          </a:bodyPr>
          <a:lstStyle/>
          <a:p>
            <a:pPr algn="ctr"/>
            <a:r>
              <a:rPr lang="ta-IN" sz="700" dirty="0">
                <a:solidFill>
                  <a:srgbClr val="434343"/>
                </a:solidFill>
                <a:latin typeface="Verdana" panose="020B0604030504040204" pitchFamily="34" charset="0"/>
                <a:ea typeface="Verdana" panose="020B0604030504040204" pitchFamily="34" charset="0"/>
                <a:cs typeface="Verdana" panose="020B0604030504040204" pitchFamily="34" charset="0"/>
              </a:rPr>
              <a:t>HRK mln</a:t>
            </a:r>
            <a:endParaRPr lang="en-US" sz="105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DA6629B6-A2A6-E34B-895D-301D7AD496D2}"/>
              </a:ext>
            </a:extLst>
          </p:cNvPr>
          <p:cNvSpPr txBox="1"/>
          <p:nvPr/>
        </p:nvSpPr>
        <p:spPr>
          <a:xfrm rot="16200000">
            <a:off x="4453368" y="1896193"/>
            <a:ext cx="803462" cy="200055"/>
          </a:xfrm>
          <a:prstGeom prst="rect">
            <a:avLst/>
          </a:prstGeom>
          <a:noFill/>
        </p:spPr>
        <p:txBody>
          <a:bodyPr wrap="square" rtlCol="0">
            <a:spAutoFit/>
          </a:bodyPr>
          <a:lstStyle/>
          <a:p>
            <a:pPr algn="ctr"/>
            <a:r>
              <a:rPr lang="ta-IN" sz="700" dirty="0">
                <a:solidFill>
                  <a:srgbClr val="434343"/>
                </a:solidFill>
                <a:latin typeface="Verdana" panose="020B0604030504040204" pitchFamily="34" charset="0"/>
                <a:ea typeface="Verdana" panose="020B0604030504040204" pitchFamily="34" charset="0"/>
                <a:cs typeface="Verdana" panose="020B0604030504040204" pitchFamily="34" charset="0"/>
              </a:rPr>
              <a:t>HRK mln</a:t>
            </a:r>
            <a:endParaRPr lang="en-US" sz="1050" b="1" dirty="0">
              <a:solidFill>
                <a:srgbClr val="434343"/>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itle 1"/>
          <p:cNvSpPr txBox="1">
            <a:spLocks/>
          </p:cNvSpPr>
          <p:nvPr/>
        </p:nvSpPr>
        <p:spPr>
          <a:xfrm>
            <a:off x="457200" y="453420"/>
            <a:ext cx="5236133" cy="111013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2800" b="1" i="0" u="none" strike="noStrike" cap="none">
                <a:solidFill>
                  <a:srgbClr val="0082CA"/>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ta-IN" dirty="0"/>
              <a:t>EBITDA i EBITDA marža</a:t>
            </a:r>
            <a:endParaRPr lang="en-US" dirty="0"/>
          </a:p>
        </p:txBody>
      </p:sp>
      <p:sp>
        <p:nvSpPr>
          <p:cNvPr id="20" name="TextBox 19"/>
          <p:cNvSpPr txBox="1"/>
          <p:nvPr/>
        </p:nvSpPr>
        <p:spPr>
          <a:xfrm>
            <a:off x="3309578" y="1886137"/>
            <a:ext cx="896858" cy="261610"/>
          </a:xfrm>
          <a:prstGeom prst="rect">
            <a:avLst/>
          </a:prstGeom>
          <a:noFill/>
        </p:spPr>
        <p:txBody>
          <a:bodyPr wrap="square" rtlCol="0">
            <a:spAutoFit/>
          </a:bodyPr>
          <a:lstStyle/>
          <a:p>
            <a:r>
              <a:rPr lang="ta-IN" sz="1050" b="1" dirty="0">
                <a:solidFill>
                  <a:srgbClr val="434343"/>
                </a:solidFill>
                <a:latin typeface="Verdana"/>
                <a:cs typeface="Verdana"/>
              </a:rPr>
              <a:t>EBITDA</a:t>
            </a:r>
            <a:endParaRPr lang="en-US" sz="1050" b="1" dirty="0">
              <a:solidFill>
                <a:srgbClr val="434343"/>
              </a:solidFill>
              <a:latin typeface="Verdana"/>
              <a:cs typeface="Verdana"/>
            </a:endParaRPr>
          </a:p>
        </p:txBody>
      </p:sp>
      <p:sp>
        <p:nvSpPr>
          <p:cNvPr id="21" name="TextBox 20"/>
          <p:cNvSpPr txBox="1"/>
          <p:nvPr/>
        </p:nvSpPr>
        <p:spPr>
          <a:xfrm>
            <a:off x="7572324" y="1824089"/>
            <a:ext cx="1306205" cy="430887"/>
          </a:xfrm>
          <a:prstGeom prst="rect">
            <a:avLst/>
          </a:prstGeom>
          <a:noFill/>
        </p:spPr>
        <p:txBody>
          <a:bodyPr wrap="square" rtlCol="0">
            <a:spAutoFit/>
          </a:bodyPr>
          <a:lstStyle/>
          <a:p>
            <a:r>
              <a:rPr lang="hr-HR" sz="1050" b="1" dirty="0">
                <a:solidFill>
                  <a:srgbClr val="434343"/>
                </a:solidFill>
                <a:latin typeface="Verdana"/>
                <a:cs typeface="Verdana"/>
              </a:rPr>
              <a:t>EBITDA marža </a:t>
            </a:r>
          </a:p>
          <a:p>
            <a:endParaRPr lang="en-US" sz="1050" b="1" dirty="0">
              <a:solidFill>
                <a:srgbClr val="434343"/>
              </a:solidFill>
              <a:latin typeface="Verdana"/>
              <a:cs typeface="Verdana"/>
            </a:endParaRPr>
          </a:p>
        </p:txBody>
      </p:sp>
      <p:sp>
        <p:nvSpPr>
          <p:cNvPr id="23" name="TextBox 22"/>
          <p:cNvSpPr txBox="1"/>
          <p:nvPr/>
        </p:nvSpPr>
        <p:spPr>
          <a:xfrm>
            <a:off x="3319545" y="3413747"/>
            <a:ext cx="1360609" cy="415498"/>
          </a:xfrm>
          <a:prstGeom prst="rect">
            <a:avLst/>
          </a:prstGeom>
          <a:noFill/>
        </p:spPr>
        <p:txBody>
          <a:bodyPr wrap="square" rtlCol="0">
            <a:spAutoFit/>
          </a:bodyPr>
          <a:lstStyle/>
          <a:p>
            <a:r>
              <a:rPr lang="ta-IN" sz="1050" b="1" dirty="0">
                <a:solidFill>
                  <a:srgbClr val="434343"/>
                </a:solidFill>
                <a:latin typeface="Verdana"/>
                <a:cs typeface="Verdana"/>
              </a:rPr>
              <a:t>EBITDA </a:t>
            </a:r>
          </a:p>
          <a:p>
            <a:r>
              <a:rPr lang="ta-IN" sz="1050" b="1" dirty="0">
                <a:solidFill>
                  <a:srgbClr val="434343"/>
                </a:solidFill>
                <a:latin typeface="Verdana"/>
                <a:cs typeface="Verdana"/>
              </a:rPr>
              <a:t>normalizirana</a:t>
            </a:r>
            <a:endParaRPr lang="en-US" sz="1050" b="1" dirty="0">
              <a:solidFill>
                <a:srgbClr val="434343"/>
              </a:solidFill>
              <a:latin typeface="Verdana"/>
              <a:cs typeface="Verdana"/>
            </a:endParaRPr>
          </a:p>
        </p:txBody>
      </p:sp>
      <p:sp>
        <p:nvSpPr>
          <p:cNvPr id="22" name="TextBox 21">
            <a:extLst>
              <a:ext uri="{FF2B5EF4-FFF2-40B4-BE49-F238E27FC236}">
                <a16:creationId xmlns:a16="http://schemas.microsoft.com/office/drawing/2014/main" id="{3F51BE27-C1B4-D246-A548-825B0D70AEDD}"/>
              </a:ext>
            </a:extLst>
          </p:cNvPr>
          <p:cNvSpPr txBox="1"/>
          <p:nvPr/>
        </p:nvSpPr>
        <p:spPr>
          <a:xfrm>
            <a:off x="7572324" y="3330662"/>
            <a:ext cx="1306205" cy="430887"/>
          </a:xfrm>
          <a:prstGeom prst="rect">
            <a:avLst/>
          </a:prstGeom>
          <a:noFill/>
        </p:spPr>
        <p:txBody>
          <a:bodyPr wrap="square" rtlCol="0">
            <a:spAutoFit/>
          </a:bodyPr>
          <a:lstStyle/>
          <a:p>
            <a:r>
              <a:rPr lang="hr-HR" sz="1050" b="1" dirty="0">
                <a:solidFill>
                  <a:srgbClr val="434343"/>
                </a:solidFill>
                <a:latin typeface="Verdana"/>
                <a:cs typeface="Verdana"/>
              </a:rPr>
              <a:t>EBITDA marža </a:t>
            </a:r>
          </a:p>
          <a:p>
            <a:r>
              <a:rPr lang="hr-HR" sz="1050" b="1" dirty="0">
                <a:solidFill>
                  <a:srgbClr val="434343"/>
                </a:solidFill>
                <a:latin typeface="Verdana"/>
                <a:cs typeface="Verdana"/>
              </a:rPr>
              <a:t>normalizirano</a:t>
            </a:r>
          </a:p>
        </p:txBody>
      </p:sp>
    </p:spTree>
    <p:extLst>
      <p:ext uri="{BB962C8B-B14F-4D97-AF65-F5344CB8AC3E}">
        <p14:creationId xmlns:p14="http://schemas.microsoft.com/office/powerpoint/2010/main" val="401321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55836A-BC2D-9F4F-BC8C-666F219AED0F}"/>
              </a:ext>
            </a:extLst>
          </p:cNvPr>
          <p:cNvSpPr>
            <a:spLocks noGrp="1"/>
          </p:cNvSpPr>
          <p:nvPr>
            <p:ph type="title"/>
          </p:nvPr>
        </p:nvSpPr>
        <p:spPr>
          <a:xfrm>
            <a:off x="457200" y="453420"/>
            <a:ext cx="3585411" cy="3826587"/>
          </a:xfrm>
        </p:spPr>
        <p:txBody>
          <a:bodyPr/>
          <a:lstStyle/>
          <a:p>
            <a:r>
              <a:rPr lang="hr-HR" sz="8000" b="0" dirty="0"/>
              <a:t>2</a:t>
            </a:r>
            <a:br>
              <a:rPr lang="x-none" dirty="0"/>
            </a:br>
            <a:br>
              <a:rPr lang="hr-HR" dirty="0"/>
            </a:br>
            <a:r>
              <a:rPr lang="hr-HR" dirty="0"/>
              <a:t>Rezultati </a:t>
            </a:r>
            <a:br>
              <a:rPr lang="hr-HR" dirty="0"/>
            </a:br>
            <a:r>
              <a:rPr lang="hr-HR" dirty="0"/>
              <a:t>I. kvartala 2022.</a:t>
            </a:r>
            <a:endParaRPr lang="en-US" dirty="0"/>
          </a:p>
        </p:txBody>
      </p:sp>
      <p:sp>
        <p:nvSpPr>
          <p:cNvPr id="5" name="Google Shape;55;p13">
            <a:extLst>
              <a:ext uri="{FF2B5EF4-FFF2-40B4-BE49-F238E27FC236}">
                <a16:creationId xmlns:a16="http://schemas.microsoft.com/office/drawing/2014/main" id="{D60F8CBB-D8D6-D34B-959B-7DCB6CD9D203}"/>
              </a:ext>
            </a:extLst>
          </p:cNvPr>
          <p:cNvSpPr/>
          <p:nvPr/>
        </p:nvSpPr>
        <p:spPr>
          <a:xfrm>
            <a:off x="555847" y="3146027"/>
            <a:ext cx="540000" cy="43200"/>
          </a:xfrm>
          <a:prstGeom prst="rect">
            <a:avLst/>
          </a:prstGeom>
          <a:solidFill>
            <a:srgbClr val="008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07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61BB-FA8F-2A45-9103-F8A693857446}"/>
              </a:ext>
            </a:extLst>
          </p:cNvPr>
          <p:cNvSpPr>
            <a:spLocks noGrp="1"/>
          </p:cNvSpPr>
          <p:nvPr>
            <p:ph type="title"/>
          </p:nvPr>
        </p:nvSpPr>
        <p:spPr/>
        <p:txBody>
          <a:bodyPr/>
          <a:lstStyle/>
          <a:p>
            <a:r>
              <a:rPr lang="hr-HR" dirty="0"/>
              <a:t>Dobar početak poslovne godine </a:t>
            </a:r>
            <a:endParaRPr lang="en-HR" dirty="0"/>
          </a:p>
        </p:txBody>
      </p:sp>
      <p:sp>
        <p:nvSpPr>
          <p:cNvPr id="3" name="Text Placeholder 2">
            <a:extLst>
              <a:ext uri="{FF2B5EF4-FFF2-40B4-BE49-F238E27FC236}">
                <a16:creationId xmlns:a16="http://schemas.microsoft.com/office/drawing/2014/main" id="{EA179070-C7F0-DB46-B90E-AC239823CE3F}"/>
              </a:ext>
            </a:extLst>
          </p:cNvPr>
          <p:cNvSpPr>
            <a:spLocks noGrp="1"/>
          </p:cNvSpPr>
          <p:nvPr>
            <p:ph type="body" idx="1"/>
          </p:nvPr>
        </p:nvSpPr>
        <p:spPr>
          <a:xfrm>
            <a:off x="4806699" y="1649506"/>
            <a:ext cx="4114879" cy="2708310"/>
          </a:xfrm>
        </p:spPr>
        <p:txBody>
          <a:bodyPr>
            <a:normAutofit/>
          </a:bodyPr>
          <a:lstStyle/>
          <a:p>
            <a:pPr marL="171450" indent="-171450">
              <a:lnSpc>
                <a:spcPct val="100000"/>
              </a:lnSpc>
            </a:pPr>
            <a:r>
              <a:rPr lang="hr-HR" sz="1200" dirty="0">
                <a:solidFill>
                  <a:srgbClr val="000000"/>
                </a:solidFill>
                <a:ea typeface="Times New Roman" panose="02020603050405020304" pitchFamily="18" charset="0"/>
              </a:rPr>
              <a:t>Dobri rezultati usprkos nestabilnom makrookruženju koje je izazvala ruska invazija na Ukrajinu</a:t>
            </a:r>
          </a:p>
          <a:p>
            <a:pPr marL="171450" indent="-171450">
              <a:lnSpc>
                <a:spcPct val="100000"/>
              </a:lnSpc>
            </a:pPr>
            <a:endParaRPr lang="hr-HR" sz="1200" dirty="0">
              <a:solidFill>
                <a:srgbClr val="000000"/>
              </a:solidFill>
              <a:ea typeface="Times New Roman" panose="02020603050405020304" pitchFamily="18" charset="0"/>
            </a:endParaRPr>
          </a:p>
          <a:p>
            <a:pPr marL="171450" indent="-171450">
              <a:lnSpc>
                <a:spcPct val="100000"/>
              </a:lnSpc>
            </a:pPr>
            <a:r>
              <a:rPr lang="hr-HR" sz="1200" dirty="0">
                <a:ea typeface="Times New Roman" panose="02020603050405020304" pitchFamily="18" charset="0"/>
              </a:rPr>
              <a:t>Rat dodatno pogoršao probleme u globalnim lancima opskrbe</a:t>
            </a:r>
          </a:p>
          <a:p>
            <a:pPr marL="171450" indent="-171450">
              <a:lnSpc>
                <a:spcPct val="100000"/>
              </a:lnSpc>
            </a:pPr>
            <a:endParaRPr lang="hr-HR" sz="1200" dirty="0">
              <a:ea typeface="Times New Roman" panose="02020603050405020304" pitchFamily="18" charset="0"/>
            </a:endParaRPr>
          </a:p>
          <a:p>
            <a:pPr marL="171450" indent="-171450">
              <a:lnSpc>
                <a:spcPct val="100000"/>
              </a:lnSpc>
            </a:pPr>
            <a:r>
              <a:rPr lang="hr-HR" sz="1200" dirty="0">
                <a:solidFill>
                  <a:srgbClr val="000000"/>
                </a:solidFill>
                <a:ea typeface="Times New Roman" panose="02020603050405020304" pitchFamily="18" charset="0"/>
              </a:rPr>
              <a:t>R</a:t>
            </a:r>
            <a:r>
              <a:rPr lang="hr-HR" sz="1200" dirty="0">
                <a:solidFill>
                  <a:srgbClr val="000000"/>
                </a:solidFill>
                <a:ea typeface="Arial" panose="020B0604020202020204" pitchFamily="34" charset="0"/>
                <a:cs typeface="Arial" panose="020B0604020202020204" pitchFamily="34" charset="0"/>
              </a:rPr>
              <a:t>ast inflacije, </a:t>
            </a:r>
            <a:r>
              <a:rPr lang="hr-HR" sz="1200" dirty="0">
                <a:solidFill>
                  <a:srgbClr val="000000"/>
                </a:solidFill>
                <a:ea typeface="Times New Roman" panose="02020603050405020304" pitchFamily="18" charset="0"/>
              </a:rPr>
              <a:t>koja je u najvećoj mjeri posljedica </a:t>
            </a:r>
            <a:r>
              <a:rPr lang="hr-HR" sz="1200" dirty="0">
                <a:solidFill>
                  <a:srgbClr val="000000"/>
                </a:solidFill>
                <a:ea typeface="Arial" panose="020B0604020202020204" pitchFamily="34" charset="0"/>
                <a:cs typeface="Arial" panose="020B0604020202020204" pitchFamily="34" charset="0"/>
              </a:rPr>
              <a:t>neočekivano visoki</a:t>
            </a:r>
            <a:r>
              <a:rPr lang="hr-HR" sz="1200" dirty="0">
                <a:solidFill>
                  <a:srgbClr val="000000"/>
                </a:solidFill>
                <a:ea typeface="Times New Roman" panose="02020603050405020304" pitchFamily="18" charset="0"/>
              </a:rPr>
              <a:t>h</a:t>
            </a:r>
            <a:r>
              <a:rPr lang="hr-HR" sz="1200" dirty="0">
                <a:solidFill>
                  <a:srgbClr val="000000"/>
                </a:solidFill>
                <a:ea typeface="Arial" panose="020B0604020202020204" pitchFamily="34" charset="0"/>
                <a:cs typeface="Arial" panose="020B0604020202020204" pitchFamily="34" charset="0"/>
              </a:rPr>
              <a:t> troškov</a:t>
            </a:r>
            <a:r>
              <a:rPr lang="hr-HR" sz="1200" dirty="0">
                <a:solidFill>
                  <a:srgbClr val="000000"/>
                </a:solidFill>
                <a:ea typeface="Times New Roman" panose="02020603050405020304" pitchFamily="18" charset="0"/>
              </a:rPr>
              <a:t>a </a:t>
            </a:r>
            <a:r>
              <a:rPr lang="hr-HR" sz="1200" dirty="0">
                <a:solidFill>
                  <a:srgbClr val="000000"/>
                </a:solidFill>
                <a:ea typeface="Arial" panose="020B0604020202020204" pitchFamily="34" charset="0"/>
                <a:cs typeface="Arial" panose="020B0604020202020204" pitchFamily="34" charset="0"/>
              </a:rPr>
              <a:t>energije, te rast troškova sirovina i materijala, otežali su poslovanje svih gospodarskih subjekata pa i poslovanje Grupe KONČAR u prvom kvartalu ove godine</a:t>
            </a:r>
            <a:endParaRPr lang="en-HR" sz="1200" dirty="0"/>
          </a:p>
        </p:txBody>
      </p:sp>
      <p:pic>
        <p:nvPicPr>
          <p:cNvPr id="4" name="Picture 3">
            <a:extLst>
              <a:ext uri="{FF2B5EF4-FFF2-40B4-BE49-F238E27FC236}">
                <a16:creationId xmlns:a16="http://schemas.microsoft.com/office/drawing/2014/main" id="{32E4D607-0E1A-204E-8EEF-3BECDE3ECF1F}"/>
              </a:ext>
            </a:extLst>
          </p:cNvPr>
          <p:cNvPicPr>
            <a:picLocks noChangeAspect="1"/>
          </p:cNvPicPr>
          <p:nvPr/>
        </p:nvPicPr>
        <p:blipFill>
          <a:blip r:embed="rId2"/>
          <a:stretch>
            <a:fillRect/>
          </a:stretch>
        </p:blipFill>
        <p:spPr>
          <a:xfrm>
            <a:off x="541922" y="1530605"/>
            <a:ext cx="4264777" cy="3126523"/>
          </a:xfrm>
          <a:prstGeom prst="rect">
            <a:avLst/>
          </a:prstGeom>
        </p:spPr>
      </p:pic>
    </p:spTree>
    <p:extLst>
      <p:ext uri="{BB962C8B-B14F-4D97-AF65-F5344CB8AC3E}">
        <p14:creationId xmlns:p14="http://schemas.microsoft.com/office/powerpoint/2010/main" val="3606091827"/>
      </p:ext>
    </p:extLst>
  </p:cSld>
  <p:clrMapOvr>
    <a:masterClrMapping/>
  </p:clrMapOvr>
</p:sld>
</file>

<file path=ppt/theme/theme1.xml><?xml version="1.0" encoding="utf-8"?>
<a:theme xmlns:a="http://schemas.openxmlformats.org/drawingml/2006/main" name="KONCAR 2022">
  <a:themeElements>
    <a:clrScheme name="KONCAR">
      <a:dk1>
        <a:srgbClr val="000000"/>
      </a:dk1>
      <a:lt1>
        <a:srgbClr val="FFFFFF"/>
      </a:lt1>
      <a:dk2>
        <a:srgbClr val="242852"/>
      </a:dk2>
      <a:lt2>
        <a:srgbClr val="0082CA"/>
      </a:lt2>
      <a:accent1>
        <a:srgbClr val="0082CA"/>
      </a:accent1>
      <a:accent2>
        <a:srgbClr val="4DA6D9"/>
      </a:accent2>
      <a:accent3>
        <a:srgbClr val="99CCEB"/>
      </a:accent3>
      <a:accent4>
        <a:srgbClr val="CCE5F5"/>
      </a:accent4>
      <a:accent5>
        <a:srgbClr val="153E8D"/>
      </a:accent5>
      <a:accent6>
        <a:srgbClr val="000000"/>
      </a:accent6>
      <a:hlink>
        <a:srgbClr val="153E8D"/>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ONCAR 2022" id="{A81E7C8F-AF97-4749-8E03-FF29E10CB07E}" vid="{582C3C45-30D6-2E4A-AFDF-C06DFB1C9E9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FCA013944B7EE40A95B1C8C541A93BE" ma:contentTypeVersion="13" ma:contentTypeDescription="Stvaranje novog dokumenta." ma:contentTypeScope="" ma:versionID="9cae5974eec198a23962dd6755c1fcd4">
  <xsd:schema xmlns:xsd="http://www.w3.org/2001/XMLSchema" xmlns:xs="http://www.w3.org/2001/XMLSchema" xmlns:p="http://schemas.microsoft.com/office/2006/metadata/properties" xmlns:ns2="ff7022f0-7135-4745-88ac-b0711da4c21f" xmlns:ns3="aa2aacec-9352-4d97-80ca-94620611eeb8" targetNamespace="http://schemas.microsoft.com/office/2006/metadata/properties" ma:root="true" ma:fieldsID="fd11de3f972ff7a325654b0b8f82102e" ns2:_="" ns3:_="">
    <xsd:import namespace="ff7022f0-7135-4745-88ac-b0711da4c21f"/>
    <xsd:import namespace="aa2aacec-9352-4d97-80ca-94620611ee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022f0-7135-4745-88ac-b0711da4c21f" elementFormDefault="qualified">
    <xsd:import namespace="http://schemas.microsoft.com/office/2006/documentManagement/types"/>
    <xsd:import namespace="http://schemas.microsoft.com/office/infopath/2007/PartnerControls"/>
    <xsd:element name="SharedWithUsers" ma:index="8"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ji o zajedničkom korištenju"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2aacec-9352-4d97-80ca-94620611ee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6C85C7-CD24-4311-806C-D674CF5BE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022f0-7135-4745-88ac-b0711da4c21f"/>
    <ds:schemaRef ds:uri="aa2aacec-9352-4d97-80ca-94620611ee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4ED1F9-A954-49ED-B944-7402E92F258E}">
  <ds:schemaRefs>
    <ds:schemaRef ds:uri="4ee197f1-2672-4775-aaf1-05ef8da2cc5a"/>
    <ds:schemaRef ds:uri="http://purl.org/dc/terms/"/>
    <ds:schemaRef ds:uri="05f8d9c3-6453-47eb-b7bb-0cf1dc396092"/>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B444E475-0654-4E77-854A-697152E97F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KONCAR 2022</Template>
  <TotalTime>11032</TotalTime>
  <Words>1099</Words>
  <Application>Microsoft Office PowerPoint</Application>
  <PresentationFormat>On-screen Show (16:9)</PresentationFormat>
  <Paragraphs>208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Montserrat</vt:lpstr>
      <vt:lpstr>Verdana</vt:lpstr>
      <vt:lpstr>KONCAR 2022</vt:lpstr>
      <vt:lpstr>PowerPoint Presentation</vt:lpstr>
      <vt:lpstr>1  Ključni pokazatelji 2021.</vt:lpstr>
      <vt:lpstr>Ključni pokazatelji</vt:lpstr>
      <vt:lpstr>Kretanje indeksa cijena CROBEX i KOEI-R-A</vt:lpstr>
      <vt:lpstr>Odlični rezultati osnovne djelatnosti </vt:lpstr>
      <vt:lpstr>Rast temeljen na dobroj ugovorenosti</vt:lpstr>
      <vt:lpstr>PowerPoint Presentation</vt:lpstr>
      <vt:lpstr>2  Rezultati  I. kvartala 2022.</vt:lpstr>
      <vt:lpstr>Dobar početak poslovne godine </vt:lpstr>
      <vt:lpstr>Tržišta</vt:lpstr>
      <vt:lpstr>Usmjerenost na ugovaranje novih poslova na inozemnim tržištima   </vt:lpstr>
      <vt:lpstr>Backlog 11 posto veći </vt:lpstr>
      <vt:lpstr>Novougovoreni poslovi u izvozu po zemljama i regijama (QI 2022)</vt:lpstr>
      <vt:lpstr>Indeks kretanja cijene dionice KOEI i vrijednosti CROBEX-a u posljednjih godinu dana</vt:lpstr>
      <vt:lpstr>Divizije – prihodi od prodaje</vt:lpstr>
      <vt:lpstr>3  Integracija Dalekovoda u poslovanje KONČARA</vt:lpstr>
      <vt:lpstr>Dalekovod</vt:lpstr>
      <vt:lpstr>4  Rat u Ukrajini  i pogled                   unaprijed</vt:lpstr>
      <vt:lpstr>Utjecaj rata u  Ukrajini</vt:lpstr>
      <vt:lpstr>Pogled unaprijed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prezentacije</dc:title>
  <dc:creator>Vlatka Kamenić Jagodić</dc:creator>
  <cp:lastModifiedBy>Vlatka Kamenić Jagodić</cp:lastModifiedBy>
  <cp:revision>227</cp:revision>
  <cp:lastPrinted>2022-02-25T06:55:28Z</cp:lastPrinted>
  <dcterms:modified xsi:type="dcterms:W3CDTF">2022-05-04T09:59:31Z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0x0101004FCA013944B7EE40A95B1C8C541A93BE</vt:lpwstr>
  </property>
</Properties>
</file>