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notesSlides/notesSlide19.xml" ContentType="application/vnd.openxmlformats-officedocument.presentationml.notesSl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1.xml" ContentType="application/vnd.openxmlformats-officedocument.presentationml.notesSlid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2.xml" ContentType="application/vnd.openxmlformats-officedocument.presentationml.notesSlide+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3.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5.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6.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0" r:id="rId4"/>
  </p:sldMasterIdLst>
  <p:notesMasterIdLst>
    <p:notesMasterId r:id="rId52"/>
  </p:notesMasterIdLst>
  <p:sldIdLst>
    <p:sldId id="4070" r:id="rId5"/>
    <p:sldId id="4257" r:id="rId6"/>
    <p:sldId id="4249" r:id="rId7"/>
    <p:sldId id="4250" r:id="rId8"/>
    <p:sldId id="4251" r:id="rId9"/>
    <p:sldId id="4252" r:id="rId10"/>
    <p:sldId id="4253" r:id="rId11"/>
    <p:sldId id="4247" r:id="rId12"/>
    <p:sldId id="4248" r:id="rId13"/>
    <p:sldId id="4179" r:id="rId14"/>
    <p:sldId id="4180" r:id="rId15"/>
    <p:sldId id="4226" r:id="rId16"/>
    <p:sldId id="4227" r:id="rId17"/>
    <p:sldId id="4181" r:id="rId18"/>
    <p:sldId id="4200" r:id="rId19"/>
    <p:sldId id="4199" r:id="rId20"/>
    <p:sldId id="4204" r:id="rId21"/>
    <p:sldId id="4228" r:id="rId22"/>
    <p:sldId id="4254" r:id="rId23"/>
    <p:sldId id="4255" r:id="rId24"/>
    <p:sldId id="4229" r:id="rId25"/>
    <p:sldId id="4184" r:id="rId26"/>
    <p:sldId id="4230" r:id="rId27"/>
    <p:sldId id="4231" r:id="rId28"/>
    <p:sldId id="4232" r:id="rId29"/>
    <p:sldId id="4235" r:id="rId30"/>
    <p:sldId id="4185" r:id="rId31"/>
    <p:sldId id="4236" r:id="rId32"/>
    <p:sldId id="4237" r:id="rId33"/>
    <p:sldId id="4238" r:id="rId34"/>
    <p:sldId id="4239" r:id="rId35"/>
    <p:sldId id="4240" r:id="rId36"/>
    <p:sldId id="4191" r:id="rId37"/>
    <p:sldId id="4192" r:id="rId38"/>
    <p:sldId id="4241" r:id="rId39"/>
    <p:sldId id="4242" r:id="rId40"/>
    <p:sldId id="4196" r:id="rId41"/>
    <p:sldId id="4243" r:id="rId42"/>
    <p:sldId id="4256" r:id="rId43"/>
    <p:sldId id="4203" r:id="rId44"/>
    <p:sldId id="4173" r:id="rId45"/>
    <p:sldId id="4175" r:id="rId46"/>
    <p:sldId id="4176" r:id="rId47"/>
    <p:sldId id="4177" r:id="rId48"/>
    <p:sldId id="4217" r:id="rId49"/>
    <p:sldId id="4246" r:id="rId50"/>
    <p:sldId id="4218" r:id="rId51"/>
  </p:sldIdLst>
  <p:sldSz cx="24377650" cy="13716000"/>
  <p:notesSz cx="6858000" cy="9144000"/>
  <p:defaultTex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p15:clr>
            <a:srgbClr val="A4A3A4"/>
          </p15:clr>
        </p15:guide>
        <p15:guide id="2" pos="761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00000"/>
    <a:srgbClr val="CFCFCF"/>
    <a:srgbClr val="1E2864"/>
    <a:srgbClr val="8EB4E3"/>
    <a:srgbClr val="373737"/>
    <a:srgbClr val="0086CE"/>
    <a:srgbClr val="F2F2F2"/>
    <a:srgbClr val="EFF1F8"/>
    <a:srgbClr val="445469"/>
    <a:srgbClr val="5A5A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1421E6-D624-4F01-BCF2-56D88674F7C1}" v="153" dt="2021-11-23T08:52:05.912"/>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66" autoAdjust="0"/>
    <p:restoredTop sz="86327" autoAdjust="0"/>
  </p:normalViewPr>
  <p:slideViewPr>
    <p:cSldViewPr snapToGrid="0" snapToObjects="1">
      <p:cViewPr>
        <p:scale>
          <a:sx n="50" d="100"/>
          <a:sy n="50" d="100"/>
        </p:scale>
        <p:origin x="2104" y="168"/>
      </p:cViewPr>
      <p:guideLst>
        <p:guide orient="horz" pos="4320"/>
        <p:guide pos="7610"/>
      </p:guideLst>
    </p:cSldViewPr>
  </p:slideViewPr>
  <p:outlineViewPr>
    <p:cViewPr>
      <p:scale>
        <a:sx n="33" d="100"/>
        <a:sy n="33" d="100"/>
      </p:scale>
      <p:origin x="0" y="0"/>
    </p:cViewPr>
    <p:sldLst>
      <p:sld r:id="rId1" collapse="1"/>
    </p:sldLst>
  </p:outlineViewPr>
  <p:notesTextViewPr>
    <p:cViewPr>
      <p:scale>
        <a:sx n="20" d="100"/>
        <a:sy n="20" d="100"/>
      </p:scale>
      <p:origin x="0" y="0"/>
    </p:cViewPr>
  </p:notesTextViewPr>
  <p:sorterViewPr>
    <p:cViewPr>
      <p:scale>
        <a:sx n="50" d="100"/>
        <a:sy n="50" d="100"/>
      </p:scale>
      <p:origin x="0" y="0"/>
    </p:cViewPr>
  </p:sorter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2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oleObject" Target="file:////Volumes\NO%20NAME\konf%20ljubljanska%20burza\engleski\segmenti%20EUR%20III%20KV.xlsx" TargetMode="External"/><Relationship Id="rId2" Type="http://schemas.microsoft.com/office/2011/relationships/chartColorStyle" Target="colors7.xml"/><Relationship Id="rId1" Type="http://schemas.microsoft.com/office/2011/relationships/chartStyle" Target="style7.xml"/></Relationships>
</file>

<file path=ppt/charts/_rels/chart11.xml.rels><?xml version="1.0" encoding="UTF-8" standalone="yes"?>
<Relationships xmlns="http://schemas.openxmlformats.org/package/2006/relationships"><Relationship Id="rId3" Type="http://schemas.openxmlformats.org/officeDocument/2006/relationships/oleObject" Target="file:////Volumes\NO%20NAME\konf%20ljubljanska%20burza\engleski\segmenti%20EUR%20III%20KV.xlsx" TargetMode="External"/><Relationship Id="rId2" Type="http://schemas.microsoft.com/office/2011/relationships/chartColorStyle" Target="colors8.xml"/><Relationship Id="rId1" Type="http://schemas.microsoft.com/office/2011/relationships/chartStyle" Target="style8.xml"/></Relationships>
</file>

<file path=ppt/charts/_rels/chart12.xml.rels><?xml version="1.0" encoding="UTF-8" standalone="yes"?>
<Relationships xmlns="http://schemas.openxmlformats.org/package/2006/relationships"><Relationship Id="rId3" Type="http://schemas.openxmlformats.org/officeDocument/2006/relationships/oleObject" Target="file:////Volumes\NO%20NAME\konf%20ljubljanska%20burza\engleski\kontinenti%20izvoz%20eur%20III%20kvartal.xlsx" TargetMode="External"/><Relationship Id="rId2" Type="http://schemas.microsoft.com/office/2011/relationships/chartColorStyle" Target="colors9.xml"/><Relationship Id="rId1" Type="http://schemas.microsoft.com/office/2011/relationships/chartStyle" Target="style9.xml"/></Relationships>
</file>

<file path=ppt/charts/_rels/chart13.xml.rels><?xml version="1.0" encoding="UTF-8" standalone="yes"?>
<Relationships xmlns="http://schemas.openxmlformats.org/package/2006/relationships"><Relationship Id="rId3" Type="http://schemas.openxmlformats.org/officeDocument/2006/relationships/oleObject" Target="file:////Volumes\NO%20NAME\konf%20ljubljanska%20burza\engleski\ugovoreno%20i%20prodaja%20EUR%201-9.2021.xlsx" TargetMode="External"/><Relationship Id="rId2" Type="http://schemas.microsoft.com/office/2011/relationships/chartColorStyle" Target="colors10.xml"/><Relationship Id="rId1" Type="http://schemas.microsoft.com/office/2011/relationships/chartStyle" Target="style10.xml"/></Relationships>
</file>

<file path=ppt/charts/_rels/chart14.xml.rels><?xml version="1.0" encoding="UTF-8" standalone="yes"?>
<Relationships xmlns="http://schemas.openxmlformats.org/package/2006/relationships"><Relationship Id="rId3" Type="http://schemas.openxmlformats.org/officeDocument/2006/relationships/oleObject" Target="file:////Volumes\NO%20NAME\konf%20ljubljanska%20burza\engleski\kontinenti%20izvoz%20eur%20III%20kvartal.xlsx" TargetMode="External"/><Relationship Id="rId2" Type="http://schemas.microsoft.com/office/2011/relationships/chartColorStyle" Target="colors11.xml"/><Relationship Id="rId1" Type="http://schemas.microsoft.com/office/2011/relationships/chartStyle" Target="style11.xml"/></Relationships>
</file>

<file path=ppt/charts/_rels/chart15.xml.rels><?xml version="1.0" encoding="UTF-8" standalone="yes"?>
<Relationships xmlns="http://schemas.openxmlformats.org/package/2006/relationships"><Relationship Id="rId3" Type="http://schemas.openxmlformats.org/officeDocument/2006/relationships/oleObject" Target="file:////Volumes\NO%20NAME\konf%20ljubljanska%20burza\engleski\novo\ugovoreno%20i%20prodaja%20eur.xlsx" TargetMode="External"/><Relationship Id="rId2" Type="http://schemas.microsoft.com/office/2011/relationships/chartColorStyle" Target="colors12.xml"/><Relationship Id="rId1" Type="http://schemas.microsoft.com/office/2011/relationships/chartStyle" Target="style12.xml"/></Relationships>
</file>

<file path=ppt/charts/_rels/chart16.xml.rels><?xml version="1.0" encoding="UTF-8" standalone="yes"?>
<Relationships xmlns="http://schemas.openxmlformats.org/package/2006/relationships"><Relationship Id="rId3" Type="http://schemas.openxmlformats.org/officeDocument/2006/relationships/oleObject" Target="file:////Volumes\NO%20NAME\konf%20ljubljanska%20burza\engleski\novo\ugovoreno%20i%20prodaja%20eur.xlsx" TargetMode="External"/><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3" Type="http://schemas.openxmlformats.org/officeDocument/2006/relationships/oleObject" Target="file:////Volumes\NO%20NAME\konf%20ljubljanska%20burza\engleski\ugovoreno%20i%20prodaja%20EUR%201-9.2021.xlsx" TargetMode="External"/><Relationship Id="rId2" Type="http://schemas.microsoft.com/office/2011/relationships/chartColorStyle" Target="colors1.xml"/><Relationship Id="rId1" Type="http://schemas.microsoft.com/office/2011/relationships/chartStyle" Target="style1.xml"/></Relationships>
</file>

<file path=ppt/charts/_rels/chart5.xml.rels><?xml version="1.0" encoding="UTF-8" standalone="yes"?>
<Relationships xmlns="http://schemas.openxmlformats.org/package/2006/relationships"><Relationship Id="rId3" Type="http://schemas.openxmlformats.org/officeDocument/2006/relationships/oleObject" Target="file:////Volumes\NO%20NAME\konf%20ljubljanska%20burza\engleski\ugovoreno%20i%20prodaja%20EUR%201-9.2021.xlsx" TargetMode="External"/><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3" Type="http://schemas.openxmlformats.org/officeDocument/2006/relationships/oleObject" Target="file:////Volumes\NO%20NAME\konf%20ljubljanska%20burza\engleski\ebitda%20eur.xlsx" TargetMode="External"/><Relationship Id="rId2" Type="http://schemas.microsoft.com/office/2011/relationships/chartColorStyle" Target="colors3.xml"/><Relationship Id="rId1" Type="http://schemas.microsoft.com/office/2011/relationships/chartStyle" Target="style3.xml"/></Relationships>
</file>

<file path=ppt/charts/_rels/chart7.xml.rels><?xml version="1.0" encoding="UTF-8" standalone="yes"?>
<Relationships xmlns="http://schemas.openxmlformats.org/package/2006/relationships"><Relationship Id="rId3" Type="http://schemas.openxmlformats.org/officeDocument/2006/relationships/oleObject" Target="file:////Volumes\NO%20NAME\konf%20ljubljanska%20burza\engleski\ebitda%20eur.xlsx" TargetMode="External"/><Relationship Id="rId2" Type="http://schemas.microsoft.com/office/2011/relationships/chartColorStyle" Target="colors4.xml"/><Relationship Id="rId1" Type="http://schemas.microsoft.com/office/2011/relationships/chartStyle" Target="style4.xml"/></Relationships>
</file>

<file path=ppt/charts/_rels/chart8.xml.rels><?xml version="1.0" encoding="UTF-8" standalone="yes"?>
<Relationships xmlns="http://schemas.openxmlformats.org/package/2006/relationships"><Relationship Id="rId3" Type="http://schemas.openxmlformats.org/officeDocument/2006/relationships/oleObject" Target="file:////Volumes\NO%20NAME\konf%20ljubljanska%20burza\engleski\ebitda%20eur.xlsx" TargetMode="External"/><Relationship Id="rId2" Type="http://schemas.microsoft.com/office/2011/relationships/chartColorStyle" Target="colors5.xml"/><Relationship Id="rId1" Type="http://schemas.microsoft.com/office/2011/relationships/chartStyle" Target="style5.xml"/></Relationships>
</file>

<file path=ppt/charts/_rels/chart9.xml.rels><?xml version="1.0" encoding="UTF-8" standalone="yes"?>
<Relationships xmlns="http://schemas.openxmlformats.org/package/2006/relationships"><Relationship Id="rId3" Type="http://schemas.openxmlformats.org/officeDocument/2006/relationships/oleObject" Target="file:////Volumes\NO%20NAME\konf%20ljubljanska%20burza\engleski\ebitda%20eur.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explosion val="9"/>
          <c:dPt>
            <c:idx val="0"/>
            <c:bubble3D val="0"/>
            <c:spPr>
              <a:solidFill>
                <a:srgbClr val="8EB4E3"/>
              </a:solidFill>
              <a:ln w="19050">
                <a:solidFill>
                  <a:schemeClr val="lt1"/>
                </a:solidFill>
              </a:ln>
              <a:effectLst/>
            </c:spPr>
            <c:extLst>
              <c:ext xmlns:c16="http://schemas.microsoft.com/office/drawing/2014/chart" uri="{C3380CC4-5D6E-409C-BE32-E72D297353CC}">
                <c16:uniqueId val="{00000001-3112-954A-8782-D5DB374FDDA6}"/>
              </c:ext>
            </c:extLst>
          </c:dPt>
          <c:dPt>
            <c:idx val="1"/>
            <c:bubble3D val="0"/>
            <c:spPr>
              <a:solidFill>
                <a:srgbClr val="1E2864"/>
              </a:solidFill>
              <a:ln w="19050">
                <a:solidFill>
                  <a:schemeClr val="lt1"/>
                </a:solidFill>
              </a:ln>
              <a:effectLst/>
            </c:spPr>
            <c:extLst>
              <c:ext xmlns:c16="http://schemas.microsoft.com/office/drawing/2014/chart" uri="{C3380CC4-5D6E-409C-BE32-E72D297353CC}">
                <c16:uniqueId val="{00000003-3112-954A-8782-D5DB374FDDA6}"/>
              </c:ext>
            </c:extLst>
          </c:dPt>
          <c:dPt>
            <c:idx val="2"/>
            <c:bubble3D val="0"/>
            <c:spPr>
              <a:solidFill>
                <a:srgbClr val="CFCFCF">
                  <a:alpha val="67000"/>
                </a:srgbClr>
              </a:solidFill>
              <a:ln w="19050">
                <a:solidFill>
                  <a:schemeClr val="lt1"/>
                </a:solidFill>
              </a:ln>
              <a:effectLst/>
            </c:spPr>
            <c:extLst>
              <c:ext xmlns:c16="http://schemas.microsoft.com/office/drawing/2014/chart" uri="{C3380CC4-5D6E-409C-BE32-E72D297353CC}">
                <c16:uniqueId val="{00000005-3112-954A-8782-D5DB374FDDA6}"/>
              </c:ext>
            </c:extLst>
          </c:dPt>
          <c:dPt>
            <c:idx val="3"/>
            <c:bubble3D val="0"/>
            <c:spPr>
              <a:solidFill>
                <a:srgbClr val="8EB4E3">
                  <a:alpha val="50000"/>
                </a:srgbClr>
              </a:solidFill>
            </c:spPr>
            <c:extLst>
              <c:ext xmlns:c16="http://schemas.microsoft.com/office/drawing/2014/chart" uri="{C3380CC4-5D6E-409C-BE32-E72D297353CC}">
                <c16:uniqueId val="{00000007-3112-954A-8782-D5DB374FDDA6}"/>
              </c:ext>
            </c:extLst>
          </c:dPt>
          <c:cat>
            <c:strRef>
              <c:f>Sheet1!$A$2:$A$6</c:f>
              <c:strCache>
                <c:ptCount val="5"/>
                <c:pt idx="0">
                  <c:v>1st Qtr</c:v>
                </c:pt>
                <c:pt idx="1">
                  <c:v>2nd Qtr</c:v>
                </c:pt>
                <c:pt idx="2">
                  <c:v>3rd Qtr</c:v>
                </c:pt>
                <c:pt idx="3">
                  <c:v>4th</c:v>
                </c:pt>
                <c:pt idx="4">
                  <c:v>5th</c:v>
                </c:pt>
              </c:strCache>
            </c:strRef>
          </c:cat>
          <c:val>
            <c:numRef>
              <c:f>Sheet1!$B$2:$B$6</c:f>
              <c:numCache>
                <c:formatCode>General</c:formatCode>
                <c:ptCount val="5"/>
                <c:pt idx="0">
                  <c:v>50.2</c:v>
                </c:pt>
                <c:pt idx="1">
                  <c:v>28.2</c:v>
                </c:pt>
                <c:pt idx="2">
                  <c:v>2.6</c:v>
                </c:pt>
                <c:pt idx="3">
                  <c:v>1</c:v>
                </c:pt>
                <c:pt idx="4">
                  <c:v>18</c:v>
                </c:pt>
              </c:numCache>
            </c:numRef>
          </c:val>
          <c:extLst>
            <c:ext xmlns:c16="http://schemas.microsoft.com/office/drawing/2014/chart" uri="{C3380CC4-5D6E-409C-BE32-E72D297353CC}">
              <c16:uniqueId val="{00000006-3112-954A-8782-D5DB374FDDA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HR"/>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875109361329801E-2"/>
          <c:y val="6.3260340632603398E-2"/>
          <c:w val="0.90501377952755901"/>
          <c:h val="0.66545778493016805"/>
        </c:manualLayout>
      </c:layout>
      <c:barChart>
        <c:barDir val="col"/>
        <c:grouping val="clustered"/>
        <c:varyColors val="0"/>
        <c:ser>
          <c:idx val="0"/>
          <c:order val="0"/>
          <c:tx>
            <c:strRef>
              <c:f>prodaja!$C$2</c:f>
              <c:strCache>
                <c:ptCount val="1"/>
                <c:pt idx="0">
                  <c:v>Q1- Q3 2020</c:v>
                </c:pt>
              </c:strCache>
            </c:strRef>
          </c:tx>
          <c:spPr>
            <a:solidFill>
              <a:srgbClr val="CFCFCF"/>
            </a:solidFill>
            <a:ln w="9525" cap="flat" cmpd="sng" algn="ctr">
              <a:solidFill>
                <a:schemeClr val="lt1">
                  <a:alpha val="50000"/>
                </a:schemeClr>
              </a:solidFill>
              <a:round/>
            </a:ln>
            <a:effectLst/>
          </c:spPr>
          <c:invertIfNegative val="0"/>
          <c:dLbls>
            <c:dLbl>
              <c:idx val="2"/>
              <c:tx>
                <c:rich>
                  <a:bodyPr/>
                  <a:lstStyle/>
                  <a:p>
                    <a:r>
                      <a:rPr lang="en-US" dirty="0"/>
                      <a:t>11,5</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D450-430A-9BD9-94685DFD37F4}"/>
                </c:ext>
              </c:extLst>
            </c:dLbl>
            <c:dLbl>
              <c:idx val="3"/>
              <c:tx>
                <c:rich>
                  <a:bodyPr/>
                  <a:lstStyle/>
                  <a:p>
                    <a:r>
                      <a:rPr lang="en-US" dirty="0"/>
                      <a:t>26,8</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D450-430A-9BD9-94685DFD37F4}"/>
                </c:ext>
              </c:extLst>
            </c:dLbl>
            <c:dLbl>
              <c:idx val="5"/>
              <c:tx>
                <c:rich>
                  <a:bodyPr/>
                  <a:lstStyle/>
                  <a:p>
                    <a:r>
                      <a:rPr lang="en-US" dirty="0"/>
                      <a:t>29,6</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D450-430A-9BD9-94685DFD37F4}"/>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Arial" panose="020B0604020202020204" pitchFamily="34" charset="0"/>
                    <a:ea typeface="+mn-ea"/>
                    <a:cs typeface="Arial" panose="020B0604020202020204" pitchFamily="34" charset="0"/>
                  </a:defRPr>
                </a:pPr>
                <a:endParaRPr lang="en-H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prodaja!$B$3:$B$8</c:f>
              <c:strCache>
                <c:ptCount val="6"/>
                <c:pt idx="0">
                  <c:v>Transformer programme</c:v>
                </c:pt>
                <c:pt idx="1">
                  <c:v>Engineering works</c:v>
                </c:pt>
                <c:pt idx="2">
                  <c:v>Railway vehicles</c:v>
                </c:pt>
                <c:pt idx="3">
                  <c:v>Rotating machines</c:v>
                </c:pt>
                <c:pt idx="4">
                  <c:v>Industrial electronics and development</c:v>
                </c:pt>
                <c:pt idx="5">
                  <c:v>Other</c:v>
                </c:pt>
              </c:strCache>
            </c:strRef>
          </c:cat>
          <c:val>
            <c:numRef>
              <c:f>prodaja!$C$3:$C$8</c:f>
              <c:numCache>
                <c:formatCode>General</c:formatCode>
                <c:ptCount val="6"/>
                <c:pt idx="0" formatCode="#,##0">
                  <c:v>133.6</c:v>
                </c:pt>
                <c:pt idx="1">
                  <c:v>60</c:v>
                </c:pt>
                <c:pt idx="2">
                  <c:v>11.5</c:v>
                </c:pt>
                <c:pt idx="3">
                  <c:v>26.8</c:v>
                </c:pt>
                <c:pt idx="4">
                  <c:v>12</c:v>
                </c:pt>
                <c:pt idx="5">
                  <c:v>29.6</c:v>
                </c:pt>
              </c:numCache>
            </c:numRef>
          </c:val>
          <c:extLst>
            <c:ext xmlns:c16="http://schemas.microsoft.com/office/drawing/2014/chart" uri="{C3380CC4-5D6E-409C-BE32-E72D297353CC}">
              <c16:uniqueId val="{00000000-19F4-4042-A45A-B25FCEFA35BF}"/>
            </c:ext>
          </c:extLst>
        </c:ser>
        <c:ser>
          <c:idx val="1"/>
          <c:order val="1"/>
          <c:tx>
            <c:strRef>
              <c:f>prodaja!$D$2</c:f>
              <c:strCache>
                <c:ptCount val="1"/>
                <c:pt idx="0">
                  <c:v>Q1- Q3 2021</c:v>
                </c:pt>
              </c:strCache>
            </c:strRef>
          </c:tx>
          <c:spPr>
            <a:solidFill>
              <a:srgbClr val="8EB4E3">
                <a:alpha val="85000"/>
              </a:srgbClr>
            </a:solidFill>
            <a:ln w="9525" cap="flat" cmpd="sng" algn="ctr">
              <a:solidFill>
                <a:schemeClr val="lt1">
                  <a:alpha val="50000"/>
                </a:schemeClr>
              </a:solidFill>
              <a:round/>
            </a:ln>
            <a:effectLst/>
          </c:spPr>
          <c:invertIfNegative val="0"/>
          <c:dLbls>
            <c:dLbl>
              <c:idx val="1"/>
              <c:tx>
                <c:rich>
                  <a:bodyPr/>
                  <a:lstStyle/>
                  <a:p>
                    <a:r>
                      <a:rPr lang="en-US" dirty="0"/>
                      <a:t>53,3</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D450-430A-9BD9-94685DFD37F4}"/>
                </c:ext>
              </c:extLst>
            </c:dLbl>
            <c:dLbl>
              <c:idx val="2"/>
              <c:tx>
                <c:rich>
                  <a:bodyPr/>
                  <a:lstStyle/>
                  <a:p>
                    <a:r>
                      <a:rPr lang="en-US" dirty="0"/>
                      <a:t>37,9</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D450-430A-9BD9-94685DFD37F4}"/>
                </c:ext>
              </c:extLst>
            </c:dLbl>
            <c:dLbl>
              <c:idx val="4"/>
              <c:tx>
                <c:rich>
                  <a:bodyPr/>
                  <a:lstStyle/>
                  <a:p>
                    <a:r>
                      <a:rPr lang="en-US" dirty="0"/>
                      <a:t>11,3</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D450-430A-9BD9-94685DFD37F4}"/>
                </c:ext>
              </c:extLst>
            </c:dLbl>
            <c:dLbl>
              <c:idx val="5"/>
              <c:tx>
                <c:rich>
                  <a:bodyPr/>
                  <a:lstStyle/>
                  <a:p>
                    <a:r>
                      <a:rPr lang="en-US" dirty="0"/>
                      <a:t>29,9</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D450-430A-9BD9-94685DFD37F4}"/>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Arial" panose="020B0604020202020204" pitchFamily="34" charset="0"/>
                    <a:ea typeface="+mn-ea"/>
                    <a:cs typeface="Arial" panose="020B0604020202020204" pitchFamily="34" charset="0"/>
                  </a:defRPr>
                </a:pPr>
                <a:endParaRPr lang="en-H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prodaja!$B$3:$B$8</c:f>
              <c:strCache>
                <c:ptCount val="6"/>
                <c:pt idx="0">
                  <c:v>Transformer programme</c:v>
                </c:pt>
                <c:pt idx="1">
                  <c:v>Engineering works</c:v>
                </c:pt>
                <c:pt idx="2">
                  <c:v>Railway vehicles</c:v>
                </c:pt>
                <c:pt idx="3">
                  <c:v>Rotating machines</c:v>
                </c:pt>
                <c:pt idx="4">
                  <c:v>Industrial electronics and development</c:v>
                </c:pt>
                <c:pt idx="5">
                  <c:v>Other</c:v>
                </c:pt>
              </c:strCache>
            </c:strRef>
          </c:cat>
          <c:val>
            <c:numRef>
              <c:f>prodaja!$D$3:$D$8</c:f>
              <c:numCache>
                <c:formatCode>General</c:formatCode>
                <c:ptCount val="6"/>
                <c:pt idx="0" formatCode="#,##0">
                  <c:v>155.30000000000001</c:v>
                </c:pt>
                <c:pt idx="1">
                  <c:v>53.3</c:v>
                </c:pt>
                <c:pt idx="2">
                  <c:v>37.9</c:v>
                </c:pt>
                <c:pt idx="3">
                  <c:v>34</c:v>
                </c:pt>
                <c:pt idx="4">
                  <c:v>11.3</c:v>
                </c:pt>
                <c:pt idx="5">
                  <c:v>29.9</c:v>
                </c:pt>
              </c:numCache>
            </c:numRef>
          </c:val>
          <c:extLst>
            <c:ext xmlns:c16="http://schemas.microsoft.com/office/drawing/2014/chart" uri="{C3380CC4-5D6E-409C-BE32-E72D297353CC}">
              <c16:uniqueId val="{00000001-19F4-4042-A45A-B25FCEFA35BF}"/>
            </c:ext>
          </c:extLst>
        </c:ser>
        <c:dLbls>
          <c:dLblPos val="inEnd"/>
          <c:showLegendKey val="0"/>
          <c:showVal val="1"/>
          <c:showCatName val="0"/>
          <c:showSerName val="0"/>
          <c:showPercent val="0"/>
          <c:showBubbleSize val="0"/>
        </c:dLbls>
        <c:gapWidth val="65"/>
        <c:axId val="440369848"/>
        <c:axId val="440373288"/>
      </c:barChart>
      <c:catAx>
        <c:axId val="440369848"/>
        <c:scaling>
          <c:orientation val="minMax"/>
        </c:scaling>
        <c:delete val="1"/>
        <c:axPos val="b"/>
        <c:numFmt formatCode="General" sourceLinked="1"/>
        <c:majorTickMark val="none"/>
        <c:minorTickMark val="none"/>
        <c:tickLblPos val="nextTo"/>
        <c:crossAx val="440373288"/>
        <c:crosses val="autoZero"/>
        <c:auto val="1"/>
        <c:lblAlgn val="ctr"/>
        <c:lblOffset val="100"/>
        <c:noMultiLvlLbl val="0"/>
      </c:catAx>
      <c:valAx>
        <c:axId val="440373288"/>
        <c:scaling>
          <c:orientation val="minMax"/>
        </c:scaling>
        <c:delete val="1"/>
        <c:axPos val="l"/>
        <c:numFmt formatCode="#,##0" sourceLinked="1"/>
        <c:majorTickMark val="none"/>
        <c:minorTickMark val="none"/>
        <c:tickLblPos val="nextTo"/>
        <c:crossAx val="44036984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H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EBITDA!$C$2</c:f>
              <c:strCache>
                <c:ptCount val="1"/>
                <c:pt idx="0">
                  <c:v>EBITDA     Q1-Q3 2020.</c:v>
                </c:pt>
              </c:strCache>
            </c:strRef>
          </c:tx>
          <c:spPr>
            <a:solidFill>
              <a:srgbClr val="CFCFCF"/>
            </a:solidFill>
            <a:ln>
              <a:noFill/>
            </a:ln>
            <a:effectLst/>
          </c:spPr>
          <c:invertIfNegative val="0"/>
          <c:cat>
            <c:strRef>
              <c:f>EBITDA!$B$3:$B$8</c:f>
              <c:strCache>
                <c:ptCount val="6"/>
                <c:pt idx="0">
                  <c:v>Transformer programme</c:v>
                </c:pt>
                <c:pt idx="1">
                  <c:v>Engineering works</c:v>
                </c:pt>
                <c:pt idx="2">
                  <c:v>Railway vehicles</c:v>
                </c:pt>
                <c:pt idx="3">
                  <c:v>Rotating machines</c:v>
                </c:pt>
                <c:pt idx="4">
                  <c:v>Industrial electronics and development</c:v>
                </c:pt>
                <c:pt idx="5">
                  <c:v>Other</c:v>
                </c:pt>
              </c:strCache>
            </c:strRef>
          </c:cat>
          <c:val>
            <c:numRef>
              <c:f>EBITDA!$C$3:$C$8</c:f>
              <c:numCache>
                <c:formatCode>General</c:formatCode>
                <c:ptCount val="6"/>
                <c:pt idx="0" formatCode="#,##0">
                  <c:v>10.4</c:v>
                </c:pt>
                <c:pt idx="1">
                  <c:v>1.2</c:v>
                </c:pt>
                <c:pt idx="2">
                  <c:v>1.3</c:v>
                </c:pt>
                <c:pt idx="3">
                  <c:v>0.2</c:v>
                </c:pt>
                <c:pt idx="4">
                  <c:v>1.3</c:v>
                </c:pt>
                <c:pt idx="5">
                  <c:v>2</c:v>
                </c:pt>
              </c:numCache>
            </c:numRef>
          </c:val>
          <c:extLst>
            <c:ext xmlns:c16="http://schemas.microsoft.com/office/drawing/2014/chart" uri="{C3380CC4-5D6E-409C-BE32-E72D297353CC}">
              <c16:uniqueId val="{00000000-601E-3F44-ADF0-12448BD6BDA5}"/>
            </c:ext>
          </c:extLst>
        </c:ser>
        <c:ser>
          <c:idx val="2"/>
          <c:order val="2"/>
          <c:tx>
            <c:strRef>
              <c:f>EBITDA!$E$2</c:f>
              <c:strCache>
                <c:ptCount val="1"/>
                <c:pt idx="0">
                  <c:v>EBITDA     Q1-Q3 2021.</c:v>
                </c:pt>
              </c:strCache>
            </c:strRef>
          </c:tx>
          <c:spPr>
            <a:solidFill>
              <a:srgbClr val="8EB4E3"/>
            </a:solidFill>
            <a:ln>
              <a:noFill/>
            </a:ln>
            <a:effectLst/>
          </c:spPr>
          <c:invertIfNegative val="0"/>
          <c:cat>
            <c:strRef>
              <c:f>EBITDA!$B$3:$B$8</c:f>
              <c:strCache>
                <c:ptCount val="6"/>
                <c:pt idx="0">
                  <c:v>Transformer programme</c:v>
                </c:pt>
                <c:pt idx="1">
                  <c:v>Engineering works</c:v>
                </c:pt>
                <c:pt idx="2">
                  <c:v>Railway vehicles</c:v>
                </c:pt>
                <c:pt idx="3">
                  <c:v>Rotating machines</c:v>
                </c:pt>
                <c:pt idx="4">
                  <c:v>Industrial electronics and development</c:v>
                </c:pt>
                <c:pt idx="5">
                  <c:v>Other</c:v>
                </c:pt>
              </c:strCache>
            </c:strRef>
          </c:cat>
          <c:val>
            <c:numRef>
              <c:f>EBITDA!$E$3:$E$8</c:f>
              <c:numCache>
                <c:formatCode>General</c:formatCode>
                <c:ptCount val="6"/>
                <c:pt idx="0" formatCode="#,##0">
                  <c:v>14.7</c:v>
                </c:pt>
                <c:pt idx="1">
                  <c:v>2.5</c:v>
                </c:pt>
                <c:pt idx="2">
                  <c:v>2.5</c:v>
                </c:pt>
                <c:pt idx="3">
                  <c:v>3.1</c:v>
                </c:pt>
                <c:pt idx="4">
                  <c:v>2.8</c:v>
                </c:pt>
                <c:pt idx="5">
                  <c:v>1.5</c:v>
                </c:pt>
              </c:numCache>
            </c:numRef>
          </c:val>
          <c:extLst>
            <c:ext xmlns:c16="http://schemas.microsoft.com/office/drawing/2014/chart" uri="{C3380CC4-5D6E-409C-BE32-E72D297353CC}">
              <c16:uniqueId val="{00000001-601E-3F44-ADF0-12448BD6BDA5}"/>
            </c:ext>
          </c:extLst>
        </c:ser>
        <c:dLbls>
          <c:showLegendKey val="0"/>
          <c:showVal val="0"/>
          <c:showCatName val="0"/>
          <c:showSerName val="0"/>
          <c:showPercent val="0"/>
          <c:showBubbleSize val="0"/>
        </c:dLbls>
        <c:gapWidth val="78"/>
        <c:overlap val="-27"/>
        <c:axId val="489580584"/>
        <c:axId val="398000360"/>
      </c:barChart>
      <c:lineChart>
        <c:grouping val="standard"/>
        <c:varyColors val="0"/>
        <c:ser>
          <c:idx val="1"/>
          <c:order val="1"/>
          <c:tx>
            <c:strRef>
              <c:f>EBITDA!$D$2</c:f>
              <c:strCache>
                <c:ptCount val="1"/>
                <c:pt idx="0">
                  <c:v>EBITDA margin    Q1-Q3 2020.</c:v>
                </c:pt>
              </c:strCache>
            </c:strRef>
          </c:tx>
          <c:spPr>
            <a:ln w="57150" cap="rnd">
              <a:solidFill>
                <a:srgbClr val="8EB4E3">
                  <a:alpha val="50000"/>
                </a:srgbClr>
              </a:solidFill>
              <a:round/>
            </a:ln>
            <a:effectLst/>
          </c:spPr>
          <c:marker>
            <c:symbol val="none"/>
          </c:marker>
          <c:cat>
            <c:strRef>
              <c:f>EBITDA!$B$3:$B$8</c:f>
              <c:strCache>
                <c:ptCount val="6"/>
                <c:pt idx="0">
                  <c:v>Transformer programme</c:v>
                </c:pt>
                <c:pt idx="1">
                  <c:v>Engineering works</c:v>
                </c:pt>
                <c:pt idx="2">
                  <c:v>Railway vehicles</c:v>
                </c:pt>
                <c:pt idx="3">
                  <c:v>Rotating machines</c:v>
                </c:pt>
                <c:pt idx="4">
                  <c:v>Industrial electronics and development</c:v>
                </c:pt>
                <c:pt idx="5">
                  <c:v>Other</c:v>
                </c:pt>
              </c:strCache>
            </c:strRef>
          </c:cat>
          <c:val>
            <c:numRef>
              <c:f>EBITDA!$D$3:$D$8</c:f>
              <c:numCache>
                <c:formatCode>0.0%</c:formatCode>
                <c:ptCount val="6"/>
                <c:pt idx="0">
                  <c:v>7.8E-2</c:v>
                </c:pt>
                <c:pt idx="1">
                  <c:v>0.02</c:v>
                </c:pt>
                <c:pt idx="2">
                  <c:v>0.113</c:v>
                </c:pt>
                <c:pt idx="3">
                  <c:v>7.0000000000000001E-3</c:v>
                </c:pt>
                <c:pt idx="4">
                  <c:v>0.108</c:v>
                </c:pt>
                <c:pt idx="5">
                  <c:v>6.8000000000000005E-2</c:v>
                </c:pt>
              </c:numCache>
            </c:numRef>
          </c:val>
          <c:smooth val="0"/>
          <c:extLst>
            <c:ext xmlns:c16="http://schemas.microsoft.com/office/drawing/2014/chart" uri="{C3380CC4-5D6E-409C-BE32-E72D297353CC}">
              <c16:uniqueId val="{00000002-601E-3F44-ADF0-12448BD6BDA5}"/>
            </c:ext>
          </c:extLst>
        </c:ser>
        <c:ser>
          <c:idx val="3"/>
          <c:order val="3"/>
          <c:tx>
            <c:strRef>
              <c:f>EBITDA!$F$2</c:f>
              <c:strCache>
                <c:ptCount val="1"/>
                <c:pt idx="0">
                  <c:v>EBITDA margin     Q1-Q3 2021.</c:v>
                </c:pt>
              </c:strCache>
            </c:strRef>
          </c:tx>
          <c:spPr>
            <a:ln w="57150" cap="rnd">
              <a:solidFill>
                <a:srgbClr val="1E2864"/>
              </a:solidFill>
              <a:round/>
            </a:ln>
            <a:effectLst/>
          </c:spPr>
          <c:marker>
            <c:symbol val="none"/>
          </c:marker>
          <c:cat>
            <c:strRef>
              <c:f>EBITDA!$B$3:$B$8</c:f>
              <c:strCache>
                <c:ptCount val="6"/>
                <c:pt idx="0">
                  <c:v>Transformer programme</c:v>
                </c:pt>
                <c:pt idx="1">
                  <c:v>Engineering works</c:v>
                </c:pt>
                <c:pt idx="2">
                  <c:v>Railway vehicles</c:v>
                </c:pt>
                <c:pt idx="3">
                  <c:v>Rotating machines</c:v>
                </c:pt>
                <c:pt idx="4">
                  <c:v>Industrial electronics and development</c:v>
                </c:pt>
                <c:pt idx="5">
                  <c:v>Other</c:v>
                </c:pt>
              </c:strCache>
            </c:strRef>
          </c:cat>
          <c:val>
            <c:numRef>
              <c:f>EBITDA!$F$3:$F$8</c:f>
              <c:numCache>
                <c:formatCode>0.0%</c:formatCode>
                <c:ptCount val="6"/>
                <c:pt idx="0">
                  <c:v>9.4E-2</c:v>
                </c:pt>
                <c:pt idx="1">
                  <c:v>4.7E-2</c:v>
                </c:pt>
                <c:pt idx="2">
                  <c:v>6.7000000000000004E-2</c:v>
                </c:pt>
                <c:pt idx="3">
                  <c:v>9.0999999999999998E-2</c:v>
                </c:pt>
                <c:pt idx="4">
                  <c:v>0.247</c:v>
                </c:pt>
                <c:pt idx="5">
                  <c:v>0.05</c:v>
                </c:pt>
              </c:numCache>
            </c:numRef>
          </c:val>
          <c:smooth val="0"/>
          <c:extLst>
            <c:ext xmlns:c16="http://schemas.microsoft.com/office/drawing/2014/chart" uri="{C3380CC4-5D6E-409C-BE32-E72D297353CC}">
              <c16:uniqueId val="{00000003-601E-3F44-ADF0-12448BD6BDA5}"/>
            </c:ext>
          </c:extLst>
        </c:ser>
        <c:dLbls>
          <c:showLegendKey val="0"/>
          <c:showVal val="0"/>
          <c:showCatName val="0"/>
          <c:showSerName val="0"/>
          <c:showPercent val="0"/>
          <c:showBubbleSize val="0"/>
        </c:dLbls>
        <c:marker val="1"/>
        <c:smooth val="0"/>
        <c:axId val="397997672"/>
        <c:axId val="403629336"/>
      </c:lineChart>
      <c:catAx>
        <c:axId val="489580584"/>
        <c:scaling>
          <c:orientation val="minMax"/>
        </c:scaling>
        <c:delete val="1"/>
        <c:axPos val="b"/>
        <c:numFmt formatCode="General" sourceLinked="1"/>
        <c:majorTickMark val="none"/>
        <c:minorTickMark val="none"/>
        <c:tickLblPos val="nextTo"/>
        <c:crossAx val="398000360"/>
        <c:crosses val="autoZero"/>
        <c:auto val="1"/>
        <c:lblAlgn val="ctr"/>
        <c:lblOffset val="100"/>
        <c:noMultiLvlLbl val="0"/>
      </c:catAx>
      <c:valAx>
        <c:axId val="39800036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2"/>
                </a:solidFill>
                <a:latin typeface="Arial" panose="020B0604020202020204" pitchFamily="34" charset="0"/>
                <a:ea typeface="+mn-ea"/>
                <a:cs typeface="Arial" panose="020B0604020202020204" pitchFamily="34" charset="0"/>
              </a:defRPr>
            </a:pPr>
            <a:endParaRPr lang="en-HR"/>
          </a:p>
        </c:txPr>
        <c:crossAx val="489580584"/>
        <c:crosses val="autoZero"/>
        <c:crossBetween val="between"/>
      </c:valAx>
      <c:valAx>
        <c:axId val="403629336"/>
        <c:scaling>
          <c:orientation val="minMax"/>
          <c:max val="0.5"/>
        </c:scaling>
        <c:delete val="0"/>
        <c:axPos val="r"/>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2"/>
                </a:solidFill>
                <a:latin typeface="Arial" panose="020B0604020202020204" pitchFamily="34" charset="0"/>
                <a:ea typeface="+mn-ea"/>
                <a:cs typeface="Arial" panose="020B0604020202020204" pitchFamily="34" charset="0"/>
              </a:defRPr>
            </a:pPr>
            <a:endParaRPr lang="en-HR"/>
          </a:p>
        </c:txPr>
        <c:crossAx val="397997672"/>
        <c:crosses val="max"/>
        <c:crossBetween val="between"/>
      </c:valAx>
      <c:catAx>
        <c:axId val="397997672"/>
        <c:scaling>
          <c:orientation val="minMax"/>
        </c:scaling>
        <c:delete val="1"/>
        <c:axPos val="b"/>
        <c:numFmt formatCode="General" sourceLinked="1"/>
        <c:majorTickMark val="none"/>
        <c:minorTickMark val="none"/>
        <c:tickLblPos val="nextTo"/>
        <c:crossAx val="403629336"/>
        <c:crosses val="autoZero"/>
        <c:auto val="1"/>
        <c:lblAlgn val="ctr"/>
        <c:lblOffset val="100"/>
        <c:noMultiLvlLbl val="0"/>
      </c:cat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en-H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col"/>
        <c:grouping val="clustered"/>
        <c:varyColors val="0"/>
        <c:ser>
          <c:idx val="0"/>
          <c:order val="0"/>
          <c:tx>
            <c:strRef>
              <c:f>'prihodi kontinenti'!$C$3</c:f>
              <c:strCache>
                <c:ptCount val="1"/>
                <c:pt idx="0">
                  <c:v> Q1.-Q3. 2020.</c:v>
                </c:pt>
              </c:strCache>
            </c:strRef>
          </c:tx>
          <c:spPr>
            <a:solidFill>
              <a:srgbClr val="CFCFCF">
                <a:alpha val="92000"/>
              </a:srgbClr>
            </a:solidFill>
            <a:ln>
              <a:noFill/>
            </a:ln>
            <a:effectLst/>
          </c:spPr>
          <c:invertIfNegative val="0"/>
          <c:cat>
            <c:strRef>
              <c:f>'prihodi kontinenti'!$B$4:$B$8</c:f>
              <c:strCache>
                <c:ptCount val="5"/>
                <c:pt idx="0">
                  <c:v>EU</c:v>
                </c:pt>
                <c:pt idx="1">
                  <c:v>Asia and Africa</c:v>
                </c:pt>
                <c:pt idx="2">
                  <c:v>Non-EU countries</c:v>
                </c:pt>
                <c:pt idx="3">
                  <c:v>America and Australia</c:v>
                </c:pt>
                <c:pt idx="4">
                  <c:v>Countries in region</c:v>
                </c:pt>
              </c:strCache>
            </c:strRef>
          </c:cat>
          <c:val>
            <c:numRef>
              <c:f>'prihodi kontinenti'!$C$4:$C$8</c:f>
              <c:numCache>
                <c:formatCode>#,##0</c:formatCode>
                <c:ptCount val="5"/>
                <c:pt idx="0">
                  <c:v>117636</c:v>
                </c:pt>
                <c:pt idx="1">
                  <c:v>28158</c:v>
                </c:pt>
                <c:pt idx="2">
                  <c:v>13328</c:v>
                </c:pt>
                <c:pt idx="3">
                  <c:v>12448</c:v>
                </c:pt>
                <c:pt idx="4">
                  <c:v>7834</c:v>
                </c:pt>
              </c:numCache>
            </c:numRef>
          </c:val>
          <c:extLst>
            <c:ext xmlns:c16="http://schemas.microsoft.com/office/drawing/2014/chart" uri="{C3380CC4-5D6E-409C-BE32-E72D297353CC}">
              <c16:uniqueId val="{00000000-65D3-9D42-AFAD-C3B841DC9A18}"/>
            </c:ext>
          </c:extLst>
        </c:ser>
        <c:ser>
          <c:idx val="1"/>
          <c:order val="1"/>
          <c:tx>
            <c:strRef>
              <c:f>'prihodi kontinenti'!$D$3</c:f>
              <c:strCache>
                <c:ptCount val="1"/>
                <c:pt idx="0">
                  <c:v> Q1.-Q3. 2021.</c:v>
                </c:pt>
              </c:strCache>
            </c:strRef>
          </c:tx>
          <c:spPr>
            <a:solidFill>
              <a:srgbClr val="8EB4E3"/>
            </a:solidFill>
            <a:ln>
              <a:noFill/>
            </a:ln>
            <a:effectLst/>
          </c:spPr>
          <c:invertIfNegative val="0"/>
          <c:cat>
            <c:strRef>
              <c:f>'prihodi kontinenti'!$B$4:$B$8</c:f>
              <c:strCache>
                <c:ptCount val="5"/>
                <c:pt idx="0">
                  <c:v>EU</c:v>
                </c:pt>
                <c:pt idx="1">
                  <c:v>Asia and Africa</c:v>
                </c:pt>
                <c:pt idx="2">
                  <c:v>Non-EU countries</c:v>
                </c:pt>
                <c:pt idx="3">
                  <c:v>America and Australia</c:v>
                </c:pt>
                <c:pt idx="4">
                  <c:v>Countries in region</c:v>
                </c:pt>
              </c:strCache>
            </c:strRef>
          </c:cat>
          <c:val>
            <c:numRef>
              <c:f>'prihodi kontinenti'!$D$4:$D$8</c:f>
              <c:numCache>
                <c:formatCode>#,##0</c:formatCode>
                <c:ptCount val="5"/>
                <c:pt idx="0">
                  <c:v>154112</c:v>
                </c:pt>
                <c:pt idx="1">
                  <c:v>15819</c:v>
                </c:pt>
                <c:pt idx="2">
                  <c:v>13247</c:v>
                </c:pt>
                <c:pt idx="3">
                  <c:v>7875</c:v>
                </c:pt>
                <c:pt idx="4">
                  <c:v>7216</c:v>
                </c:pt>
              </c:numCache>
            </c:numRef>
          </c:val>
          <c:extLst>
            <c:ext xmlns:c16="http://schemas.microsoft.com/office/drawing/2014/chart" uri="{C3380CC4-5D6E-409C-BE32-E72D297353CC}">
              <c16:uniqueId val="{00000001-65D3-9D42-AFAD-C3B841DC9A18}"/>
            </c:ext>
          </c:extLst>
        </c:ser>
        <c:dLbls>
          <c:showLegendKey val="0"/>
          <c:showVal val="0"/>
          <c:showCatName val="0"/>
          <c:showSerName val="0"/>
          <c:showPercent val="0"/>
          <c:showBubbleSize val="0"/>
        </c:dLbls>
        <c:gapWidth val="64"/>
        <c:overlap val="-71"/>
        <c:axId val="461308392"/>
        <c:axId val="461311960"/>
      </c:barChart>
      <c:catAx>
        <c:axId val="461308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2"/>
                </a:solidFill>
                <a:latin typeface="Arial" panose="020B0604020202020204" pitchFamily="34" charset="0"/>
                <a:ea typeface="+mn-ea"/>
                <a:cs typeface="Arial" panose="020B0604020202020204" pitchFamily="34" charset="0"/>
              </a:defRPr>
            </a:pPr>
            <a:endParaRPr lang="en-HR"/>
          </a:p>
        </c:txPr>
        <c:crossAx val="461311960"/>
        <c:crosses val="autoZero"/>
        <c:auto val="1"/>
        <c:lblAlgn val="ctr"/>
        <c:lblOffset val="100"/>
        <c:noMultiLvlLbl val="0"/>
      </c:catAx>
      <c:valAx>
        <c:axId val="46131196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2"/>
                </a:solidFill>
                <a:latin typeface="Arial" panose="020B0604020202020204" pitchFamily="34" charset="0"/>
                <a:ea typeface="+mn-ea"/>
                <a:cs typeface="Arial" panose="020B0604020202020204" pitchFamily="34" charset="0"/>
              </a:defRPr>
            </a:pPr>
            <a:endParaRPr lang="en-HR"/>
          </a:p>
        </c:txPr>
        <c:crossAx val="4613083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en-H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backlog!$C$6</c:f>
              <c:strCache>
                <c:ptCount val="1"/>
                <c:pt idx="0">
                  <c:v>Croatia</c:v>
                </c:pt>
              </c:strCache>
            </c:strRef>
          </c:tx>
          <c:spPr>
            <a:solidFill>
              <a:srgbClr val="8EB4E3"/>
            </a:solidFill>
            <a:ln>
              <a:noFill/>
            </a:ln>
            <a:effectLst/>
          </c:spPr>
          <c:invertIfNegative val="0"/>
          <c:dLbls>
            <c:dLbl>
              <c:idx val="0"/>
              <c:tx>
                <c:rich>
                  <a:bodyPr/>
                  <a:lstStyle/>
                  <a:p>
                    <a:r>
                      <a:rPr lang="en-US" dirty="0"/>
                      <a:t>218,5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D2A3-4182-9740-0196E7B9AAFF}"/>
                </c:ext>
              </c:extLst>
            </c:dLbl>
            <c:dLbl>
              <c:idx val="1"/>
              <c:tx>
                <c:rich>
                  <a:bodyPr/>
                  <a:lstStyle/>
                  <a:p>
                    <a:r>
                      <a:rPr lang="en-US" dirty="0"/>
                      <a:t>214,8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D2A3-4182-9740-0196E7B9AAFF}"/>
                </c:ext>
              </c:extLst>
            </c:dLbl>
            <c:dLbl>
              <c:idx val="2"/>
              <c:tx>
                <c:rich>
                  <a:bodyPr/>
                  <a:lstStyle/>
                  <a:p>
                    <a:r>
                      <a:rPr lang="en-US" dirty="0"/>
                      <a:t>320,0</a:t>
                    </a:r>
                  </a:p>
                </c:rich>
              </c:tx>
              <c:dLblPos val="ctr"/>
              <c:showLegendKey val="0"/>
              <c:showVal val="1"/>
              <c:showCatName val="0"/>
              <c:showSerName val="0"/>
              <c:showPercent val="0"/>
              <c:showBubbleSize val="0"/>
              <c:extLst>
                <c:ext xmlns:c15="http://schemas.microsoft.com/office/drawing/2012/chart" uri="{CE6537A1-D6FC-4f65-9D91-7224C49458BB}">
                  <c15:layout>
                    <c:manualLayout>
                      <c:w val="6.3129473069160696E-2"/>
                      <c:h val="3.2361790310691807E-2"/>
                    </c:manualLayout>
                  </c15:layout>
                  <c15:showDataLabelsRange val="0"/>
                </c:ext>
                <c:ext xmlns:c16="http://schemas.microsoft.com/office/drawing/2014/chart" uri="{C3380CC4-5D6E-409C-BE32-E72D297353CC}">
                  <c16:uniqueId val="{00000005-D2A3-4182-9740-0196E7B9AAFF}"/>
                </c:ext>
              </c:extLst>
            </c:dLbl>
            <c:dLbl>
              <c:idx val="3"/>
              <c:layout>
                <c:manualLayout>
                  <c:x val="-3.3786201449295026E-3"/>
                  <c:y val="1.2446842427188244E-3"/>
                </c:manualLayout>
              </c:layout>
              <c:tx>
                <c:rich>
                  <a:bodyPr/>
                  <a:lstStyle/>
                  <a:p>
                    <a:r>
                      <a:rPr lang="en-US" dirty="0"/>
                      <a:t>377,1</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D2A3-4182-9740-0196E7B9AAFF}"/>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H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backlog!$D$5:$G$5</c:f>
              <c:strCache>
                <c:ptCount val="4"/>
                <c:pt idx="0">
                  <c:v>31/12/2018</c:v>
                </c:pt>
                <c:pt idx="1">
                  <c:v>31/12/2019.</c:v>
                </c:pt>
                <c:pt idx="2">
                  <c:v>31/12/2020.</c:v>
                </c:pt>
                <c:pt idx="3">
                  <c:v>30/9/2021.</c:v>
                </c:pt>
              </c:strCache>
            </c:strRef>
          </c:cat>
          <c:val>
            <c:numRef>
              <c:f>backlog!$D$6:$G$6</c:f>
              <c:numCache>
                <c:formatCode>#,##0.0</c:formatCode>
                <c:ptCount val="4"/>
                <c:pt idx="0">
                  <c:v>218.5</c:v>
                </c:pt>
                <c:pt idx="1">
                  <c:v>214.8</c:v>
                </c:pt>
                <c:pt idx="2">
                  <c:v>320</c:v>
                </c:pt>
                <c:pt idx="3">
                  <c:v>377.1</c:v>
                </c:pt>
              </c:numCache>
            </c:numRef>
          </c:val>
          <c:extLst>
            <c:ext xmlns:c16="http://schemas.microsoft.com/office/drawing/2014/chart" uri="{C3380CC4-5D6E-409C-BE32-E72D297353CC}">
              <c16:uniqueId val="{00000000-8D58-CC4B-A822-23EBAD061144}"/>
            </c:ext>
          </c:extLst>
        </c:ser>
        <c:ser>
          <c:idx val="1"/>
          <c:order val="1"/>
          <c:tx>
            <c:strRef>
              <c:f>backlog!$C$7</c:f>
              <c:strCache>
                <c:ptCount val="1"/>
                <c:pt idx="0">
                  <c:v>Export</c:v>
                </c:pt>
              </c:strCache>
            </c:strRef>
          </c:tx>
          <c:spPr>
            <a:solidFill>
              <a:srgbClr val="CFCFCF"/>
            </a:solidFill>
            <a:ln>
              <a:noFill/>
            </a:ln>
            <a:effectLst/>
          </c:spPr>
          <c:invertIfNegative val="0"/>
          <c:dLbls>
            <c:dLbl>
              <c:idx val="0"/>
              <c:tx>
                <c:rich>
                  <a:bodyPr/>
                  <a:lstStyle/>
                  <a:p>
                    <a:r>
                      <a:rPr lang="en-US" dirty="0"/>
                      <a:t>231,0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D2A3-4182-9740-0196E7B9AAFF}"/>
                </c:ext>
              </c:extLst>
            </c:dLbl>
            <c:dLbl>
              <c:idx val="1"/>
              <c:tx>
                <c:rich>
                  <a:bodyPr/>
                  <a:lstStyle/>
                  <a:p>
                    <a:r>
                      <a:rPr lang="en-US" dirty="0"/>
                      <a:t>238,2</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D2A3-4182-9740-0196E7B9AAFF}"/>
                </c:ext>
              </c:extLst>
            </c:dLbl>
            <c:dLbl>
              <c:idx val="2"/>
              <c:tx>
                <c:rich>
                  <a:bodyPr/>
                  <a:lstStyle/>
                  <a:p>
                    <a:r>
                      <a:rPr lang="en-US" dirty="0"/>
                      <a:t>246,4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D2A3-4182-9740-0196E7B9AAFF}"/>
                </c:ext>
              </c:extLst>
            </c:dLbl>
            <c:dLbl>
              <c:idx val="3"/>
              <c:tx>
                <c:rich>
                  <a:bodyPr/>
                  <a:lstStyle/>
                  <a:p>
                    <a:r>
                      <a:rPr lang="en-US" dirty="0"/>
                      <a:t>315,8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D2A3-4182-9740-0196E7B9AAFF}"/>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H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backlog!$D$5:$G$5</c:f>
              <c:strCache>
                <c:ptCount val="4"/>
                <c:pt idx="0">
                  <c:v>31/12/2018</c:v>
                </c:pt>
                <c:pt idx="1">
                  <c:v>31/12/2019.</c:v>
                </c:pt>
                <c:pt idx="2">
                  <c:v>31/12/2020.</c:v>
                </c:pt>
                <c:pt idx="3">
                  <c:v>30/9/2021.</c:v>
                </c:pt>
              </c:strCache>
            </c:strRef>
          </c:cat>
          <c:val>
            <c:numRef>
              <c:f>backlog!$D$7:$G$7</c:f>
              <c:numCache>
                <c:formatCode>#,##0.0</c:formatCode>
                <c:ptCount val="4"/>
                <c:pt idx="0">
                  <c:v>231</c:v>
                </c:pt>
                <c:pt idx="1">
                  <c:v>238.2</c:v>
                </c:pt>
                <c:pt idx="2">
                  <c:v>246.4</c:v>
                </c:pt>
                <c:pt idx="3">
                  <c:v>315.8</c:v>
                </c:pt>
              </c:numCache>
            </c:numRef>
          </c:val>
          <c:extLst>
            <c:ext xmlns:c16="http://schemas.microsoft.com/office/drawing/2014/chart" uri="{C3380CC4-5D6E-409C-BE32-E72D297353CC}">
              <c16:uniqueId val="{00000001-8D58-CC4B-A822-23EBAD061144}"/>
            </c:ext>
          </c:extLst>
        </c:ser>
        <c:dLbls>
          <c:showLegendKey val="0"/>
          <c:showVal val="0"/>
          <c:showCatName val="0"/>
          <c:showSerName val="0"/>
          <c:showPercent val="0"/>
          <c:showBubbleSize val="0"/>
        </c:dLbls>
        <c:gapWidth val="56"/>
        <c:overlap val="100"/>
        <c:axId val="592558376"/>
        <c:axId val="497485032"/>
      </c:barChart>
      <c:catAx>
        <c:axId val="592558376"/>
        <c:scaling>
          <c:orientation val="minMax"/>
        </c:scaling>
        <c:delete val="1"/>
        <c:axPos val="b"/>
        <c:numFmt formatCode="General" sourceLinked="1"/>
        <c:majorTickMark val="none"/>
        <c:minorTickMark val="none"/>
        <c:tickLblPos val="nextTo"/>
        <c:crossAx val="497485032"/>
        <c:crosses val="autoZero"/>
        <c:auto val="1"/>
        <c:lblAlgn val="ctr"/>
        <c:lblOffset val="100"/>
        <c:noMultiLvlLbl val="0"/>
      </c:catAx>
      <c:valAx>
        <c:axId val="497485032"/>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2"/>
                </a:solidFill>
                <a:latin typeface="Arial" panose="020B0604020202020204" pitchFamily="34" charset="0"/>
                <a:ea typeface="+mn-ea"/>
                <a:cs typeface="Arial" panose="020B0604020202020204" pitchFamily="34" charset="0"/>
              </a:defRPr>
            </a:pPr>
            <a:endParaRPr lang="en-HR"/>
          </a:p>
        </c:txPr>
        <c:crossAx val="592558376"/>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en-H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'ugovoreno kontinenti'!$B$5</c:f>
              <c:strCache>
                <c:ptCount val="1"/>
                <c:pt idx="0">
                  <c:v>EU</c:v>
                </c:pt>
              </c:strCache>
            </c:strRef>
          </c:tx>
          <c:spPr>
            <a:solidFill>
              <a:srgbClr val="8EB4E3">
                <a:alpha val="70000"/>
              </a:srgbClr>
            </a:solidFill>
            <a:ln>
              <a:noFill/>
            </a:ln>
            <a:effectLst/>
          </c:spPr>
          <c:invertIfNegative val="0"/>
          <c:dPt>
            <c:idx val="0"/>
            <c:invertIfNegative val="0"/>
            <c:bubble3D val="0"/>
            <c:spPr>
              <a:solidFill>
                <a:srgbClr val="8EB4E3"/>
              </a:solidFill>
              <a:ln>
                <a:noFill/>
              </a:ln>
              <a:effectLst/>
            </c:spPr>
            <c:extLst>
              <c:ext xmlns:c16="http://schemas.microsoft.com/office/drawing/2014/chart" uri="{C3380CC4-5D6E-409C-BE32-E72D297353CC}">
                <c16:uniqueId val="{00000006-F6D7-9A43-9DB7-A1EE33EAF571}"/>
              </c:ext>
            </c:extLst>
          </c:dPt>
          <c:dPt>
            <c:idx val="1"/>
            <c:invertIfNegative val="0"/>
            <c:bubble3D val="0"/>
            <c:spPr>
              <a:solidFill>
                <a:srgbClr val="8EB4E3"/>
              </a:solidFill>
              <a:ln>
                <a:noFill/>
              </a:ln>
              <a:effectLst/>
            </c:spPr>
            <c:extLst>
              <c:ext xmlns:c16="http://schemas.microsoft.com/office/drawing/2014/chart" uri="{C3380CC4-5D6E-409C-BE32-E72D297353CC}">
                <c16:uniqueId val="{00000005-F6D7-9A43-9DB7-A1EE33EAF571}"/>
              </c:ext>
            </c:extLst>
          </c:dPt>
          <c:dLbls>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H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'ugovoreno kontinenti'!$C$4:$D$4</c:f>
              <c:strCache>
                <c:ptCount val="2"/>
                <c:pt idx="0">
                  <c:v> Q1.-Q3. 2020.</c:v>
                </c:pt>
                <c:pt idx="1">
                  <c:v> Q1.-Q3. 2021.</c:v>
                </c:pt>
              </c:strCache>
            </c:strRef>
          </c:cat>
          <c:val>
            <c:numRef>
              <c:f>'ugovoreno kontinenti'!$C$5:$D$5</c:f>
              <c:numCache>
                <c:formatCode>#,##0</c:formatCode>
                <c:ptCount val="2"/>
                <c:pt idx="0">
                  <c:v>159903</c:v>
                </c:pt>
                <c:pt idx="1">
                  <c:v>205277</c:v>
                </c:pt>
              </c:numCache>
            </c:numRef>
          </c:val>
          <c:extLst>
            <c:ext xmlns:c16="http://schemas.microsoft.com/office/drawing/2014/chart" uri="{C3380CC4-5D6E-409C-BE32-E72D297353CC}">
              <c16:uniqueId val="{00000000-F6D7-9A43-9DB7-A1EE33EAF571}"/>
            </c:ext>
          </c:extLst>
        </c:ser>
        <c:ser>
          <c:idx val="1"/>
          <c:order val="1"/>
          <c:tx>
            <c:strRef>
              <c:f>'ugovoreno kontinenti'!$B$6</c:f>
              <c:strCache>
                <c:ptCount val="1"/>
                <c:pt idx="0">
                  <c:v>Asia and Africa</c:v>
                </c:pt>
              </c:strCache>
            </c:strRef>
          </c:tx>
          <c:spPr>
            <a:solidFill>
              <a:srgbClr val="CFCFCF">
                <a:alpha val="70000"/>
              </a:srgbClr>
            </a:solidFill>
            <a:ln>
              <a:no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H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'ugovoreno kontinenti'!$C$4:$D$4</c:f>
              <c:strCache>
                <c:ptCount val="2"/>
                <c:pt idx="0">
                  <c:v> Q1.-Q3. 2020.</c:v>
                </c:pt>
                <c:pt idx="1">
                  <c:v> Q1.-Q3. 2021.</c:v>
                </c:pt>
              </c:strCache>
            </c:strRef>
          </c:cat>
          <c:val>
            <c:numRef>
              <c:f>'ugovoreno kontinenti'!$C$6:$D$6</c:f>
              <c:numCache>
                <c:formatCode>#,##0</c:formatCode>
                <c:ptCount val="2"/>
                <c:pt idx="0">
                  <c:v>18976</c:v>
                </c:pt>
                <c:pt idx="1">
                  <c:v>17272</c:v>
                </c:pt>
              </c:numCache>
            </c:numRef>
          </c:val>
          <c:extLst>
            <c:ext xmlns:c16="http://schemas.microsoft.com/office/drawing/2014/chart" uri="{C3380CC4-5D6E-409C-BE32-E72D297353CC}">
              <c16:uniqueId val="{00000001-F6D7-9A43-9DB7-A1EE33EAF571}"/>
            </c:ext>
          </c:extLst>
        </c:ser>
        <c:ser>
          <c:idx val="2"/>
          <c:order val="2"/>
          <c:tx>
            <c:strRef>
              <c:f>'ugovoreno kontinenti'!$B$9</c:f>
              <c:strCache>
                <c:ptCount val="1"/>
                <c:pt idx="0">
                  <c:v>Amaerica and Australia</c:v>
                </c:pt>
              </c:strCache>
            </c:strRef>
          </c:tx>
          <c:spPr>
            <a:solidFill>
              <a:srgbClr val="1E2864"/>
            </a:solidFill>
            <a:ln>
              <a:no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H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'ugovoreno kontinenti'!$C$4:$D$4</c:f>
              <c:strCache>
                <c:ptCount val="2"/>
                <c:pt idx="0">
                  <c:v> Q1.-Q3. 2020.</c:v>
                </c:pt>
                <c:pt idx="1">
                  <c:v> Q1.-Q3. 2021.</c:v>
                </c:pt>
              </c:strCache>
            </c:strRef>
          </c:cat>
          <c:val>
            <c:numRef>
              <c:f>'ugovoreno kontinenti'!$C$9:$D$9</c:f>
              <c:numCache>
                <c:formatCode>#,##0</c:formatCode>
                <c:ptCount val="2"/>
                <c:pt idx="0">
                  <c:v>7864</c:v>
                </c:pt>
                <c:pt idx="1">
                  <c:v>14483</c:v>
                </c:pt>
              </c:numCache>
            </c:numRef>
          </c:val>
          <c:extLst>
            <c:ext xmlns:c16="http://schemas.microsoft.com/office/drawing/2014/chart" uri="{C3380CC4-5D6E-409C-BE32-E72D297353CC}">
              <c16:uniqueId val="{00000002-F6D7-9A43-9DB7-A1EE33EAF571}"/>
            </c:ext>
          </c:extLst>
        </c:ser>
        <c:ser>
          <c:idx val="3"/>
          <c:order val="3"/>
          <c:tx>
            <c:strRef>
              <c:f>'ugovoreno kontinenti'!$B$8</c:f>
              <c:strCache>
                <c:ptCount val="1"/>
                <c:pt idx="0">
                  <c:v>Countries in region</c:v>
                </c:pt>
              </c:strCache>
            </c:strRef>
          </c:tx>
          <c:spPr>
            <a:solidFill>
              <a:srgbClr val="8EB4E3">
                <a:alpha val="50000"/>
              </a:srgbClr>
            </a:solidFill>
            <a:ln>
              <a:no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H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'ugovoreno kontinenti'!$C$4:$D$4</c:f>
              <c:strCache>
                <c:ptCount val="2"/>
                <c:pt idx="0">
                  <c:v> Q1.-Q3. 2020.</c:v>
                </c:pt>
                <c:pt idx="1">
                  <c:v> Q1.-Q3. 2021.</c:v>
                </c:pt>
              </c:strCache>
            </c:strRef>
          </c:cat>
          <c:val>
            <c:numRef>
              <c:f>'ugovoreno kontinenti'!$C$8:$D$8</c:f>
              <c:numCache>
                <c:formatCode>#,##0</c:formatCode>
                <c:ptCount val="2"/>
                <c:pt idx="0">
                  <c:v>6226</c:v>
                </c:pt>
                <c:pt idx="1">
                  <c:v>8933</c:v>
                </c:pt>
              </c:numCache>
            </c:numRef>
          </c:val>
          <c:extLst>
            <c:ext xmlns:c16="http://schemas.microsoft.com/office/drawing/2014/chart" uri="{C3380CC4-5D6E-409C-BE32-E72D297353CC}">
              <c16:uniqueId val="{00000003-F6D7-9A43-9DB7-A1EE33EAF571}"/>
            </c:ext>
          </c:extLst>
        </c:ser>
        <c:ser>
          <c:idx val="4"/>
          <c:order val="4"/>
          <c:tx>
            <c:strRef>
              <c:f>'ugovoreno kontinenti'!$B$7</c:f>
              <c:strCache>
                <c:ptCount val="1"/>
                <c:pt idx="0">
                  <c:v>Non-EU countries</c:v>
                </c:pt>
              </c:strCache>
            </c:strRef>
          </c:tx>
          <c:spPr>
            <a:solidFill>
              <a:srgbClr val="1E2864">
                <a:alpha val="50000"/>
              </a:srgbClr>
            </a:solidFill>
            <a:ln>
              <a:no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H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'ugovoreno kontinenti'!$C$4:$D$4</c:f>
              <c:strCache>
                <c:ptCount val="2"/>
                <c:pt idx="0">
                  <c:v> Q1.-Q3. 2020.</c:v>
                </c:pt>
                <c:pt idx="1">
                  <c:v> Q1.-Q3. 2021.</c:v>
                </c:pt>
              </c:strCache>
            </c:strRef>
          </c:cat>
          <c:val>
            <c:numRef>
              <c:f>'ugovoreno kontinenti'!$C$7:$D$7</c:f>
              <c:numCache>
                <c:formatCode>#,##0</c:formatCode>
                <c:ptCount val="2"/>
                <c:pt idx="0">
                  <c:v>15130</c:v>
                </c:pt>
                <c:pt idx="1">
                  <c:v>22718</c:v>
                </c:pt>
              </c:numCache>
            </c:numRef>
          </c:val>
          <c:extLst>
            <c:ext xmlns:c16="http://schemas.microsoft.com/office/drawing/2014/chart" uri="{C3380CC4-5D6E-409C-BE32-E72D297353CC}">
              <c16:uniqueId val="{00000004-F6D7-9A43-9DB7-A1EE33EAF571}"/>
            </c:ext>
          </c:extLst>
        </c:ser>
        <c:dLbls>
          <c:dLblPos val="ctr"/>
          <c:showLegendKey val="0"/>
          <c:showVal val="1"/>
          <c:showCatName val="0"/>
          <c:showSerName val="0"/>
          <c:showPercent val="0"/>
          <c:showBubbleSize val="0"/>
        </c:dLbls>
        <c:gapWidth val="150"/>
        <c:overlap val="100"/>
        <c:axId val="593547320"/>
        <c:axId val="530553720"/>
      </c:barChart>
      <c:catAx>
        <c:axId val="593547320"/>
        <c:scaling>
          <c:orientation val="minMax"/>
        </c:scaling>
        <c:delete val="1"/>
        <c:axPos val="b"/>
        <c:numFmt formatCode="General" sourceLinked="1"/>
        <c:majorTickMark val="out"/>
        <c:minorTickMark val="none"/>
        <c:tickLblPos val="nextTo"/>
        <c:crossAx val="530553720"/>
        <c:crosses val="autoZero"/>
        <c:auto val="1"/>
        <c:lblAlgn val="ctr"/>
        <c:lblOffset val="100"/>
        <c:noMultiLvlLbl val="0"/>
      </c:catAx>
      <c:valAx>
        <c:axId val="530553720"/>
        <c:scaling>
          <c:orientation val="minMax"/>
        </c:scaling>
        <c:delete val="1"/>
        <c:axPos val="l"/>
        <c:numFmt formatCode="#,##0" sourceLinked="1"/>
        <c:majorTickMark val="out"/>
        <c:minorTickMark val="none"/>
        <c:tickLblPos val="nextTo"/>
        <c:crossAx val="593547320"/>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H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128146173519969E-2"/>
          <c:y val="5.1858779967075804E-3"/>
          <c:w val="0.96502582631179434"/>
          <c:h val="0.94295534203621667"/>
        </c:manualLayout>
      </c:layout>
      <c:barChart>
        <c:barDir val="col"/>
        <c:grouping val="stacked"/>
        <c:varyColors val="0"/>
        <c:ser>
          <c:idx val="0"/>
          <c:order val="0"/>
          <c:spPr>
            <a:solidFill>
              <a:srgbClr val="8EB4E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H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ugovoreno!$C$4:$C$6</c:f>
              <c:strCache>
                <c:ptCount val="3"/>
                <c:pt idx="0">
                  <c:v>2019.</c:v>
                </c:pt>
                <c:pt idx="1">
                  <c:v>2020.</c:v>
                </c:pt>
                <c:pt idx="2">
                  <c:v>plan 2021.</c:v>
                </c:pt>
              </c:strCache>
            </c:strRef>
          </c:cat>
          <c:val>
            <c:numRef>
              <c:f>ugovoreno!$D$4:$D$6</c:f>
              <c:numCache>
                <c:formatCode>#,##0</c:formatCode>
                <c:ptCount val="3"/>
                <c:pt idx="0">
                  <c:v>411</c:v>
                </c:pt>
                <c:pt idx="1">
                  <c:v>498</c:v>
                </c:pt>
                <c:pt idx="2">
                  <c:v>540</c:v>
                </c:pt>
              </c:numCache>
            </c:numRef>
          </c:val>
          <c:extLst>
            <c:ext xmlns:c16="http://schemas.microsoft.com/office/drawing/2014/chart" uri="{C3380CC4-5D6E-409C-BE32-E72D297353CC}">
              <c16:uniqueId val="{00000000-1B5A-9843-9B29-90F2C5032713}"/>
            </c:ext>
          </c:extLst>
        </c:ser>
        <c:dLbls>
          <c:dLblPos val="ctr"/>
          <c:showLegendKey val="0"/>
          <c:showVal val="1"/>
          <c:showCatName val="0"/>
          <c:showSerName val="0"/>
          <c:showPercent val="0"/>
          <c:showBubbleSize val="0"/>
        </c:dLbls>
        <c:gapWidth val="85"/>
        <c:overlap val="100"/>
        <c:axId val="491935016"/>
        <c:axId val="491921608"/>
      </c:barChart>
      <c:catAx>
        <c:axId val="491935016"/>
        <c:scaling>
          <c:orientation val="minMax"/>
        </c:scaling>
        <c:delete val="1"/>
        <c:axPos val="b"/>
        <c:numFmt formatCode="General" sourceLinked="1"/>
        <c:majorTickMark val="none"/>
        <c:minorTickMark val="none"/>
        <c:tickLblPos val="nextTo"/>
        <c:crossAx val="491921608"/>
        <c:crosses val="autoZero"/>
        <c:auto val="1"/>
        <c:lblAlgn val="ctr"/>
        <c:lblOffset val="100"/>
        <c:noMultiLvlLbl val="0"/>
      </c:catAx>
      <c:valAx>
        <c:axId val="491921608"/>
        <c:scaling>
          <c:orientation val="minMax"/>
        </c:scaling>
        <c:delete val="1"/>
        <c:axPos val="l"/>
        <c:numFmt formatCode="#,##0" sourceLinked="1"/>
        <c:majorTickMark val="none"/>
        <c:minorTickMark val="none"/>
        <c:tickLblPos val="nextTo"/>
        <c:crossAx val="4919350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H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8EB4E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H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prodaja!$C$4:$C$6</c:f>
              <c:strCache>
                <c:ptCount val="3"/>
                <c:pt idx="0">
                  <c:v>2019</c:v>
                </c:pt>
                <c:pt idx="1">
                  <c:v>2020</c:v>
                </c:pt>
                <c:pt idx="2">
                  <c:v>plan 2021</c:v>
                </c:pt>
              </c:strCache>
            </c:strRef>
          </c:cat>
          <c:val>
            <c:numRef>
              <c:f>prodaja!$D$4:$D$6</c:f>
              <c:numCache>
                <c:formatCode>#,##0</c:formatCode>
                <c:ptCount val="3"/>
                <c:pt idx="0">
                  <c:v>375</c:v>
                </c:pt>
                <c:pt idx="1">
                  <c:v>396</c:v>
                </c:pt>
                <c:pt idx="2">
                  <c:v>437</c:v>
                </c:pt>
              </c:numCache>
            </c:numRef>
          </c:val>
          <c:extLst>
            <c:ext xmlns:c16="http://schemas.microsoft.com/office/drawing/2014/chart" uri="{C3380CC4-5D6E-409C-BE32-E72D297353CC}">
              <c16:uniqueId val="{00000000-15D3-CF43-B4A5-A476D8AE83AC}"/>
            </c:ext>
          </c:extLst>
        </c:ser>
        <c:dLbls>
          <c:dLblPos val="ctr"/>
          <c:showLegendKey val="0"/>
          <c:showVal val="1"/>
          <c:showCatName val="0"/>
          <c:showSerName val="0"/>
          <c:showPercent val="0"/>
          <c:showBubbleSize val="0"/>
        </c:dLbls>
        <c:gapWidth val="85"/>
        <c:overlap val="100"/>
        <c:axId val="491801640"/>
        <c:axId val="491798600"/>
      </c:barChart>
      <c:catAx>
        <c:axId val="491801640"/>
        <c:scaling>
          <c:orientation val="minMax"/>
        </c:scaling>
        <c:delete val="1"/>
        <c:axPos val="b"/>
        <c:numFmt formatCode="General" sourceLinked="1"/>
        <c:majorTickMark val="none"/>
        <c:minorTickMark val="none"/>
        <c:tickLblPos val="nextTo"/>
        <c:crossAx val="491798600"/>
        <c:crosses val="autoZero"/>
        <c:auto val="1"/>
        <c:lblAlgn val="ctr"/>
        <c:lblOffset val="100"/>
        <c:noMultiLvlLbl val="0"/>
      </c:catAx>
      <c:valAx>
        <c:axId val="491798600"/>
        <c:scaling>
          <c:orientation val="minMax"/>
          <c:min val="0"/>
        </c:scaling>
        <c:delete val="1"/>
        <c:axPos val="l"/>
        <c:numFmt formatCode="#,##0" sourceLinked="1"/>
        <c:majorTickMark val="none"/>
        <c:minorTickMark val="none"/>
        <c:tickLblPos val="nextTo"/>
        <c:crossAx val="4918016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noFill/>
      <a:round/>
    </a:ln>
    <a:effectLst/>
  </c:spPr>
  <c:txPr>
    <a:bodyPr/>
    <a:lstStyle/>
    <a:p>
      <a:pPr>
        <a:defRPr/>
      </a:pPr>
      <a:endParaRPr lang="en-H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explosion val="9"/>
          <c:dPt>
            <c:idx val="0"/>
            <c:bubble3D val="0"/>
            <c:spPr>
              <a:solidFill>
                <a:srgbClr val="8EB4E3"/>
              </a:solidFill>
              <a:ln w="19050">
                <a:solidFill>
                  <a:schemeClr val="lt1"/>
                </a:solidFill>
              </a:ln>
              <a:effectLst/>
            </c:spPr>
            <c:extLst>
              <c:ext xmlns:c16="http://schemas.microsoft.com/office/drawing/2014/chart" uri="{C3380CC4-5D6E-409C-BE32-E72D297353CC}">
                <c16:uniqueId val="{00000001-E4C6-3943-8E34-ACAFF55F5996}"/>
              </c:ext>
            </c:extLst>
          </c:dPt>
          <c:dPt>
            <c:idx val="1"/>
            <c:bubble3D val="0"/>
            <c:spPr>
              <a:solidFill>
                <a:srgbClr val="CFCFCF"/>
              </a:solidFill>
              <a:ln w="19050">
                <a:solidFill>
                  <a:schemeClr val="lt1"/>
                </a:solidFill>
              </a:ln>
              <a:effectLst/>
            </c:spPr>
            <c:extLst>
              <c:ext xmlns:c16="http://schemas.microsoft.com/office/drawing/2014/chart" uri="{C3380CC4-5D6E-409C-BE32-E72D297353CC}">
                <c16:uniqueId val="{00000003-E4C6-3943-8E34-ACAFF55F5996}"/>
              </c:ext>
            </c:extLst>
          </c:dPt>
          <c:dPt>
            <c:idx val="2"/>
            <c:bubble3D val="0"/>
            <c:spPr>
              <a:solidFill>
                <a:srgbClr val="1E2864"/>
              </a:solidFill>
              <a:ln w="19050">
                <a:solidFill>
                  <a:schemeClr val="lt1"/>
                </a:solidFill>
              </a:ln>
              <a:effectLst/>
            </c:spPr>
            <c:extLst>
              <c:ext xmlns:c16="http://schemas.microsoft.com/office/drawing/2014/chart" uri="{C3380CC4-5D6E-409C-BE32-E72D297353CC}">
                <c16:uniqueId val="{00000005-E4C6-3943-8E34-ACAFF55F5996}"/>
              </c:ext>
            </c:extLst>
          </c:dPt>
          <c:dPt>
            <c:idx val="3"/>
            <c:bubble3D val="0"/>
            <c:spPr>
              <a:solidFill>
                <a:srgbClr val="8EB4E3">
                  <a:alpha val="50000"/>
                </a:srgbClr>
              </a:solidFill>
            </c:spPr>
            <c:extLst>
              <c:ext xmlns:c16="http://schemas.microsoft.com/office/drawing/2014/chart" uri="{C3380CC4-5D6E-409C-BE32-E72D297353CC}">
                <c16:uniqueId val="{00000007-8F7E-F34B-940E-0439821AC768}"/>
              </c:ext>
            </c:extLst>
          </c:dPt>
          <c:dPt>
            <c:idx val="4"/>
            <c:bubble3D val="0"/>
            <c:spPr>
              <a:solidFill>
                <a:srgbClr val="1E2864">
                  <a:alpha val="50000"/>
                </a:srgbClr>
              </a:solidFill>
            </c:spPr>
            <c:extLst>
              <c:ext xmlns:c16="http://schemas.microsoft.com/office/drawing/2014/chart" uri="{C3380CC4-5D6E-409C-BE32-E72D297353CC}">
                <c16:uniqueId val="{00000008-8F7E-F34B-940E-0439821AC768}"/>
              </c:ext>
            </c:extLst>
          </c:dPt>
          <c:cat>
            <c:strRef>
              <c:f>Sheet1!$A$2:$A$6</c:f>
              <c:strCache>
                <c:ptCount val="3"/>
                <c:pt idx="0">
                  <c:v>1st Qtr</c:v>
                </c:pt>
                <c:pt idx="1">
                  <c:v>2nd Qtr</c:v>
                </c:pt>
                <c:pt idx="2">
                  <c:v>3rd Qtr</c:v>
                </c:pt>
              </c:strCache>
            </c:strRef>
          </c:cat>
          <c:val>
            <c:numRef>
              <c:f>Sheet1!$B$2:$B$6</c:f>
              <c:numCache>
                <c:formatCode>General</c:formatCode>
                <c:ptCount val="5"/>
                <c:pt idx="0">
                  <c:v>45</c:v>
                </c:pt>
                <c:pt idx="1">
                  <c:v>23</c:v>
                </c:pt>
                <c:pt idx="2">
                  <c:v>15</c:v>
                </c:pt>
                <c:pt idx="3">
                  <c:v>15</c:v>
                </c:pt>
                <c:pt idx="4">
                  <c:v>2</c:v>
                </c:pt>
              </c:numCache>
            </c:numRef>
          </c:val>
          <c:extLst>
            <c:ext xmlns:c16="http://schemas.microsoft.com/office/drawing/2014/chart" uri="{C3380CC4-5D6E-409C-BE32-E72D297353CC}">
              <c16:uniqueId val="{00000000-16FC-694D-9F75-7C41A519D4D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H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'Crobex-KOEI 071021'!$D$1</c:f>
              <c:strCache>
                <c:ptCount val="1"/>
                <c:pt idx="0">
                  <c:v>CROBEX</c:v>
                </c:pt>
              </c:strCache>
            </c:strRef>
          </c:tx>
          <c:spPr>
            <a:ln w="57150" cap="rnd" cmpd="sng">
              <a:solidFill>
                <a:srgbClr val="B6B8B5"/>
              </a:solidFill>
              <a:round/>
            </a:ln>
            <a:effectLst/>
          </c:spPr>
          <c:marker>
            <c:symbol val="none"/>
          </c:marker>
          <c:dLbls>
            <c:dLbl>
              <c:idx val="257"/>
              <c:layout>
                <c:manualLayout>
                  <c:x val="0"/>
                  <c:y val="-5.0925925925925902E-2"/>
                </c:manualLayout>
              </c:layout>
              <c:tx>
                <c:rich>
                  <a:bodyPr rot="0" spcFirstLastPara="1" vertOverflow="ellipsis" vert="horz" wrap="square" lIns="38100" tIns="19050" rIns="38100" bIns="19050" anchor="ctr" anchorCtr="1">
                    <a:spAutoFit/>
                  </a:bodyPr>
                  <a:lstStyle/>
                  <a:p>
                    <a:pPr>
                      <a:defRPr sz="2800" b="1" i="0" u="none" strike="noStrike" kern="1200" baseline="0">
                        <a:solidFill>
                          <a:schemeClr val="accent1">
                            <a:lumMod val="60000"/>
                            <a:lumOff val="40000"/>
                          </a:schemeClr>
                        </a:solidFill>
                        <a:latin typeface="Arial" panose="020B0604020202020204" pitchFamily="34" charset="0"/>
                        <a:ea typeface="+mn-ea"/>
                        <a:cs typeface="Arial" panose="020B0604020202020204" pitchFamily="34" charset="0"/>
                      </a:defRPr>
                    </a:pPr>
                    <a:r>
                      <a:rPr lang="en-US" sz="2800" dirty="0">
                        <a:solidFill>
                          <a:schemeClr val="accent3"/>
                        </a:solidFill>
                        <a:latin typeface="Arial" panose="020B0604020202020204" pitchFamily="34" charset="0"/>
                        <a:cs typeface="Arial" panose="020B0604020202020204" pitchFamily="34" charset="0"/>
                      </a:rPr>
                      <a:t>125.0</a:t>
                    </a:r>
                    <a:endParaRPr lang="en-US" dirty="0">
                      <a:solidFill>
                        <a:schemeClr val="accent3"/>
                      </a:solidFill>
                      <a:latin typeface="Arial" panose="020B0604020202020204" pitchFamily="34" charset="0"/>
                      <a:cs typeface="Arial" panose="020B0604020202020204" pitchFamily="34" charset="0"/>
                    </a:endParaRPr>
                  </a:p>
                </c:rich>
              </c:tx>
              <c:spPr>
                <a:noFill/>
                <a:ln>
                  <a:noFill/>
                </a:ln>
                <a:effectLst/>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086-420B-B935-677BBB0DA526}"/>
                </c:ext>
              </c:extLst>
            </c:dLbl>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H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'Crobex-KOEI 071021'!$A$2:$A$261</c:f>
              <c:numCache>
                <c:formatCode>yyyy\-mm\-dd</c:formatCode>
                <c:ptCount val="260"/>
                <c:pt idx="0">
                  <c:v>44475</c:v>
                </c:pt>
                <c:pt idx="1">
                  <c:v>44474</c:v>
                </c:pt>
                <c:pt idx="2">
                  <c:v>44473</c:v>
                </c:pt>
                <c:pt idx="3">
                  <c:v>44470</c:v>
                </c:pt>
                <c:pt idx="4">
                  <c:v>44468</c:v>
                </c:pt>
                <c:pt idx="5">
                  <c:v>44467</c:v>
                </c:pt>
                <c:pt idx="6">
                  <c:v>44466</c:v>
                </c:pt>
                <c:pt idx="7">
                  <c:v>44463</c:v>
                </c:pt>
                <c:pt idx="8">
                  <c:v>44460</c:v>
                </c:pt>
                <c:pt idx="9">
                  <c:v>44459</c:v>
                </c:pt>
                <c:pt idx="10">
                  <c:v>44456</c:v>
                </c:pt>
                <c:pt idx="11">
                  <c:v>44455</c:v>
                </c:pt>
                <c:pt idx="12">
                  <c:v>44454</c:v>
                </c:pt>
                <c:pt idx="13">
                  <c:v>44453</c:v>
                </c:pt>
                <c:pt idx="14">
                  <c:v>44448</c:v>
                </c:pt>
                <c:pt idx="15">
                  <c:v>44447</c:v>
                </c:pt>
                <c:pt idx="16">
                  <c:v>44441</c:v>
                </c:pt>
                <c:pt idx="17">
                  <c:v>44439</c:v>
                </c:pt>
                <c:pt idx="18">
                  <c:v>44438</c:v>
                </c:pt>
                <c:pt idx="19">
                  <c:v>44435</c:v>
                </c:pt>
                <c:pt idx="20">
                  <c:v>44433</c:v>
                </c:pt>
                <c:pt idx="21">
                  <c:v>44431</c:v>
                </c:pt>
                <c:pt idx="22">
                  <c:v>44427</c:v>
                </c:pt>
                <c:pt idx="23">
                  <c:v>44426</c:v>
                </c:pt>
                <c:pt idx="24">
                  <c:v>44424</c:v>
                </c:pt>
                <c:pt idx="25">
                  <c:v>44420</c:v>
                </c:pt>
                <c:pt idx="26">
                  <c:v>44419</c:v>
                </c:pt>
                <c:pt idx="27">
                  <c:v>44418</c:v>
                </c:pt>
                <c:pt idx="28">
                  <c:v>44417</c:v>
                </c:pt>
                <c:pt idx="29">
                  <c:v>44414</c:v>
                </c:pt>
                <c:pt idx="30">
                  <c:v>44412</c:v>
                </c:pt>
                <c:pt idx="31">
                  <c:v>44411</c:v>
                </c:pt>
                <c:pt idx="32">
                  <c:v>44410</c:v>
                </c:pt>
                <c:pt idx="33">
                  <c:v>44407</c:v>
                </c:pt>
                <c:pt idx="34">
                  <c:v>44406</c:v>
                </c:pt>
                <c:pt idx="35">
                  <c:v>44405</c:v>
                </c:pt>
                <c:pt idx="36">
                  <c:v>44404</c:v>
                </c:pt>
                <c:pt idx="37">
                  <c:v>44403</c:v>
                </c:pt>
                <c:pt idx="38">
                  <c:v>44400</c:v>
                </c:pt>
                <c:pt idx="39">
                  <c:v>44399</c:v>
                </c:pt>
                <c:pt idx="40">
                  <c:v>44398</c:v>
                </c:pt>
                <c:pt idx="41">
                  <c:v>44397</c:v>
                </c:pt>
                <c:pt idx="42">
                  <c:v>44393</c:v>
                </c:pt>
                <c:pt idx="43">
                  <c:v>44392</c:v>
                </c:pt>
                <c:pt idx="44">
                  <c:v>44391</c:v>
                </c:pt>
                <c:pt idx="45">
                  <c:v>44389</c:v>
                </c:pt>
                <c:pt idx="46">
                  <c:v>44386</c:v>
                </c:pt>
                <c:pt idx="47">
                  <c:v>44385</c:v>
                </c:pt>
                <c:pt idx="48">
                  <c:v>44384</c:v>
                </c:pt>
                <c:pt idx="49">
                  <c:v>44383</c:v>
                </c:pt>
                <c:pt idx="50">
                  <c:v>44382</c:v>
                </c:pt>
                <c:pt idx="51">
                  <c:v>44379</c:v>
                </c:pt>
                <c:pt idx="52">
                  <c:v>44376</c:v>
                </c:pt>
                <c:pt idx="53">
                  <c:v>44375</c:v>
                </c:pt>
                <c:pt idx="54">
                  <c:v>44372</c:v>
                </c:pt>
                <c:pt idx="55">
                  <c:v>44371</c:v>
                </c:pt>
                <c:pt idx="56">
                  <c:v>44370</c:v>
                </c:pt>
                <c:pt idx="57">
                  <c:v>44368</c:v>
                </c:pt>
                <c:pt idx="58">
                  <c:v>44365</c:v>
                </c:pt>
                <c:pt idx="59">
                  <c:v>44364</c:v>
                </c:pt>
                <c:pt idx="60">
                  <c:v>44363</c:v>
                </c:pt>
                <c:pt idx="61">
                  <c:v>44363</c:v>
                </c:pt>
                <c:pt idx="62">
                  <c:v>44362</c:v>
                </c:pt>
                <c:pt idx="63">
                  <c:v>44361</c:v>
                </c:pt>
                <c:pt idx="64">
                  <c:v>44358</c:v>
                </c:pt>
                <c:pt idx="65">
                  <c:v>44357</c:v>
                </c:pt>
                <c:pt idx="66">
                  <c:v>44356</c:v>
                </c:pt>
                <c:pt idx="67">
                  <c:v>44355</c:v>
                </c:pt>
                <c:pt idx="68">
                  <c:v>44351</c:v>
                </c:pt>
                <c:pt idx="69">
                  <c:v>44349</c:v>
                </c:pt>
                <c:pt idx="70">
                  <c:v>44348</c:v>
                </c:pt>
                <c:pt idx="71">
                  <c:v>44347</c:v>
                </c:pt>
                <c:pt idx="72">
                  <c:v>44341</c:v>
                </c:pt>
                <c:pt idx="73">
                  <c:v>44340</c:v>
                </c:pt>
                <c:pt idx="74">
                  <c:v>44337</c:v>
                </c:pt>
                <c:pt idx="75">
                  <c:v>44336</c:v>
                </c:pt>
                <c:pt idx="76">
                  <c:v>44335</c:v>
                </c:pt>
                <c:pt idx="77">
                  <c:v>44334</c:v>
                </c:pt>
                <c:pt idx="78">
                  <c:v>44333</c:v>
                </c:pt>
                <c:pt idx="79">
                  <c:v>44330</c:v>
                </c:pt>
                <c:pt idx="80">
                  <c:v>44329</c:v>
                </c:pt>
                <c:pt idx="81">
                  <c:v>44328</c:v>
                </c:pt>
                <c:pt idx="82">
                  <c:v>44326</c:v>
                </c:pt>
                <c:pt idx="83">
                  <c:v>44323</c:v>
                </c:pt>
                <c:pt idx="84">
                  <c:v>44322</c:v>
                </c:pt>
                <c:pt idx="85">
                  <c:v>44321</c:v>
                </c:pt>
                <c:pt idx="86">
                  <c:v>44320</c:v>
                </c:pt>
                <c:pt idx="87">
                  <c:v>44319</c:v>
                </c:pt>
                <c:pt idx="88">
                  <c:v>44316</c:v>
                </c:pt>
                <c:pt idx="89">
                  <c:v>44315</c:v>
                </c:pt>
                <c:pt idx="90">
                  <c:v>44314</c:v>
                </c:pt>
                <c:pt idx="91">
                  <c:v>44313</c:v>
                </c:pt>
                <c:pt idx="92">
                  <c:v>44312</c:v>
                </c:pt>
                <c:pt idx="93">
                  <c:v>44309</c:v>
                </c:pt>
                <c:pt idx="94">
                  <c:v>44308</c:v>
                </c:pt>
                <c:pt idx="95">
                  <c:v>44307</c:v>
                </c:pt>
                <c:pt idx="96">
                  <c:v>44307</c:v>
                </c:pt>
                <c:pt idx="97">
                  <c:v>44306</c:v>
                </c:pt>
                <c:pt idx="98">
                  <c:v>44301</c:v>
                </c:pt>
                <c:pt idx="99">
                  <c:v>44300</c:v>
                </c:pt>
                <c:pt idx="100">
                  <c:v>44298</c:v>
                </c:pt>
                <c:pt idx="101">
                  <c:v>44295</c:v>
                </c:pt>
                <c:pt idx="102">
                  <c:v>44294</c:v>
                </c:pt>
                <c:pt idx="103">
                  <c:v>44293</c:v>
                </c:pt>
                <c:pt idx="104">
                  <c:v>44284</c:v>
                </c:pt>
                <c:pt idx="105">
                  <c:v>44281</c:v>
                </c:pt>
                <c:pt idx="106">
                  <c:v>44280</c:v>
                </c:pt>
                <c:pt idx="107">
                  <c:v>44277</c:v>
                </c:pt>
                <c:pt idx="108">
                  <c:v>44274</c:v>
                </c:pt>
                <c:pt idx="109">
                  <c:v>44273</c:v>
                </c:pt>
                <c:pt idx="110">
                  <c:v>44272</c:v>
                </c:pt>
                <c:pt idx="111">
                  <c:v>44270</c:v>
                </c:pt>
                <c:pt idx="112">
                  <c:v>44267</c:v>
                </c:pt>
                <c:pt idx="113">
                  <c:v>44267</c:v>
                </c:pt>
                <c:pt idx="114">
                  <c:v>44266</c:v>
                </c:pt>
                <c:pt idx="115">
                  <c:v>44265</c:v>
                </c:pt>
                <c:pt idx="116">
                  <c:v>44264</c:v>
                </c:pt>
                <c:pt idx="117">
                  <c:v>44264</c:v>
                </c:pt>
                <c:pt idx="118">
                  <c:v>44263</c:v>
                </c:pt>
                <c:pt idx="119">
                  <c:v>44260</c:v>
                </c:pt>
                <c:pt idx="120">
                  <c:v>44259</c:v>
                </c:pt>
                <c:pt idx="121">
                  <c:v>44258</c:v>
                </c:pt>
                <c:pt idx="122">
                  <c:v>44257</c:v>
                </c:pt>
                <c:pt idx="123">
                  <c:v>44252</c:v>
                </c:pt>
                <c:pt idx="124">
                  <c:v>44251</c:v>
                </c:pt>
                <c:pt idx="125">
                  <c:v>44250</c:v>
                </c:pt>
                <c:pt idx="126">
                  <c:v>44249</c:v>
                </c:pt>
                <c:pt idx="127">
                  <c:v>44246</c:v>
                </c:pt>
                <c:pt idx="128">
                  <c:v>44245</c:v>
                </c:pt>
                <c:pt idx="129">
                  <c:v>44244</c:v>
                </c:pt>
                <c:pt idx="130">
                  <c:v>44243</c:v>
                </c:pt>
                <c:pt idx="131">
                  <c:v>44242</c:v>
                </c:pt>
                <c:pt idx="132">
                  <c:v>44239</c:v>
                </c:pt>
                <c:pt idx="133">
                  <c:v>44238</c:v>
                </c:pt>
                <c:pt idx="134">
                  <c:v>44237</c:v>
                </c:pt>
                <c:pt idx="135">
                  <c:v>44236</c:v>
                </c:pt>
                <c:pt idx="136">
                  <c:v>44235</c:v>
                </c:pt>
                <c:pt idx="137">
                  <c:v>44232</c:v>
                </c:pt>
                <c:pt idx="138">
                  <c:v>44231</c:v>
                </c:pt>
                <c:pt idx="139">
                  <c:v>44229</c:v>
                </c:pt>
                <c:pt idx="140">
                  <c:v>44228</c:v>
                </c:pt>
                <c:pt idx="141">
                  <c:v>44223</c:v>
                </c:pt>
                <c:pt idx="142">
                  <c:v>44221</c:v>
                </c:pt>
                <c:pt idx="143">
                  <c:v>44216</c:v>
                </c:pt>
                <c:pt idx="144">
                  <c:v>44215</c:v>
                </c:pt>
                <c:pt idx="145">
                  <c:v>44211</c:v>
                </c:pt>
                <c:pt idx="146">
                  <c:v>44210</c:v>
                </c:pt>
                <c:pt idx="147">
                  <c:v>44209</c:v>
                </c:pt>
                <c:pt idx="148">
                  <c:v>44208</c:v>
                </c:pt>
                <c:pt idx="149">
                  <c:v>44207</c:v>
                </c:pt>
                <c:pt idx="150">
                  <c:v>44204</c:v>
                </c:pt>
                <c:pt idx="151">
                  <c:v>44203</c:v>
                </c:pt>
                <c:pt idx="152">
                  <c:v>44201</c:v>
                </c:pt>
                <c:pt idx="153">
                  <c:v>44200</c:v>
                </c:pt>
                <c:pt idx="154">
                  <c:v>44195</c:v>
                </c:pt>
                <c:pt idx="155">
                  <c:v>44194</c:v>
                </c:pt>
                <c:pt idx="156">
                  <c:v>44193</c:v>
                </c:pt>
                <c:pt idx="157">
                  <c:v>44188</c:v>
                </c:pt>
                <c:pt idx="158">
                  <c:v>44186</c:v>
                </c:pt>
                <c:pt idx="159">
                  <c:v>44183</c:v>
                </c:pt>
                <c:pt idx="160">
                  <c:v>44182</c:v>
                </c:pt>
                <c:pt idx="161">
                  <c:v>44181</c:v>
                </c:pt>
                <c:pt idx="162">
                  <c:v>44179</c:v>
                </c:pt>
                <c:pt idx="163">
                  <c:v>44174</c:v>
                </c:pt>
                <c:pt idx="164">
                  <c:v>44173</c:v>
                </c:pt>
                <c:pt idx="165">
                  <c:v>44172</c:v>
                </c:pt>
                <c:pt idx="166">
                  <c:v>44169</c:v>
                </c:pt>
                <c:pt idx="167">
                  <c:v>44167</c:v>
                </c:pt>
                <c:pt idx="168">
                  <c:v>44166</c:v>
                </c:pt>
                <c:pt idx="169">
                  <c:v>44161</c:v>
                </c:pt>
                <c:pt idx="170">
                  <c:v>44160</c:v>
                </c:pt>
                <c:pt idx="171">
                  <c:v>44159</c:v>
                </c:pt>
                <c:pt idx="172">
                  <c:v>44158</c:v>
                </c:pt>
                <c:pt idx="173">
                  <c:v>44155</c:v>
                </c:pt>
                <c:pt idx="174">
                  <c:v>44154</c:v>
                </c:pt>
                <c:pt idx="175">
                  <c:v>44152</c:v>
                </c:pt>
                <c:pt idx="176">
                  <c:v>44151</c:v>
                </c:pt>
                <c:pt idx="177">
                  <c:v>44147</c:v>
                </c:pt>
                <c:pt idx="178">
                  <c:v>44146</c:v>
                </c:pt>
                <c:pt idx="179">
                  <c:v>44145</c:v>
                </c:pt>
                <c:pt idx="180">
                  <c:v>44144</c:v>
                </c:pt>
                <c:pt idx="181">
                  <c:v>44141</c:v>
                </c:pt>
                <c:pt idx="182">
                  <c:v>44140</c:v>
                </c:pt>
                <c:pt idx="183">
                  <c:v>44139</c:v>
                </c:pt>
                <c:pt idx="184">
                  <c:v>44138</c:v>
                </c:pt>
                <c:pt idx="185">
                  <c:v>44137</c:v>
                </c:pt>
                <c:pt idx="186">
                  <c:v>44134</c:v>
                </c:pt>
                <c:pt idx="187">
                  <c:v>44133</c:v>
                </c:pt>
                <c:pt idx="188">
                  <c:v>44132</c:v>
                </c:pt>
                <c:pt idx="189">
                  <c:v>44131</c:v>
                </c:pt>
                <c:pt idx="190">
                  <c:v>44130</c:v>
                </c:pt>
                <c:pt idx="191">
                  <c:v>44126</c:v>
                </c:pt>
                <c:pt idx="192">
                  <c:v>44124</c:v>
                </c:pt>
                <c:pt idx="193">
                  <c:v>44118</c:v>
                </c:pt>
                <c:pt idx="194">
                  <c:v>44117</c:v>
                </c:pt>
                <c:pt idx="195">
                  <c:v>44116</c:v>
                </c:pt>
                <c:pt idx="196">
                  <c:v>44112</c:v>
                </c:pt>
                <c:pt idx="197">
                  <c:v>44111</c:v>
                </c:pt>
                <c:pt idx="198">
                  <c:v>44110</c:v>
                </c:pt>
                <c:pt idx="199">
                  <c:v>44109</c:v>
                </c:pt>
                <c:pt idx="200">
                  <c:v>44106</c:v>
                </c:pt>
                <c:pt idx="201">
                  <c:v>44105</c:v>
                </c:pt>
                <c:pt idx="202">
                  <c:v>44104</c:v>
                </c:pt>
                <c:pt idx="203">
                  <c:v>44103</c:v>
                </c:pt>
                <c:pt idx="204">
                  <c:v>44102</c:v>
                </c:pt>
                <c:pt idx="205">
                  <c:v>44099</c:v>
                </c:pt>
                <c:pt idx="206">
                  <c:v>44098</c:v>
                </c:pt>
                <c:pt idx="207">
                  <c:v>44097</c:v>
                </c:pt>
                <c:pt idx="208">
                  <c:v>44096</c:v>
                </c:pt>
                <c:pt idx="209">
                  <c:v>44095</c:v>
                </c:pt>
                <c:pt idx="210">
                  <c:v>44092</c:v>
                </c:pt>
                <c:pt idx="211">
                  <c:v>44091</c:v>
                </c:pt>
                <c:pt idx="212">
                  <c:v>44089</c:v>
                </c:pt>
                <c:pt idx="213">
                  <c:v>44088</c:v>
                </c:pt>
                <c:pt idx="214">
                  <c:v>44085</c:v>
                </c:pt>
                <c:pt idx="215">
                  <c:v>44084</c:v>
                </c:pt>
                <c:pt idx="216">
                  <c:v>44083</c:v>
                </c:pt>
                <c:pt idx="217">
                  <c:v>44082</c:v>
                </c:pt>
                <c:pt idx="218">
                  <c:v>44081</c:v>
                </c:pt>
                <c:pt idx="219">
                  <c:v>44078</c:v>
                </c:pt>
                <c:pt idx="220">
                  <c:v>44077</c:v>
                </c:pt>
                <c:pt idx="221">
                  <c:v>44076</c:v>
                </c:pt>
                <c:pt idx="222">
                  <c:v>44075</c:v>
                </c:pt>
                <c:pt idx="223">
                  <c:v>44074</c:v>
                </c:pt>
                <c:pt idx="224">
                  <c:v>44071</c:v>
                </c:pt>
                <c:pt idx="225">
                  <c:v>44070</c:v>
                </c:pt>
                <c:pt idx="226">
                  <c:v>44069</c:v>
                </c:pt>
                <c:pt idx="227">
                  <c:v>44068</c:v>
                </c:pt>
                <c:pt idx="228">
                  <c:v>44067</c:v>
                </c:pt>
                <c:pt idx="229">
                  <c:v>44064</c:v>
                </c:pt>
                <c:pt idx="230">
                  <c:v>44063</c:v>
                </c:pt>
                <c:pt idx="231">
                  <c:v>44062</c:v>
                </c:pt>
                <c:pt idx="232">
                  <c:v>44061</c:v>
                </c:pt>
                <c:pt idx="233">
                  <c:v>44060</c:v>
                </c:pt>
                <c:pt idx="234">
                  <c:v>44057</c:v>
                </c:pt>
                <c:pt idx="235">
                  <c:v>44056</c:v>
                </c:pt>
                <c:pt idx="236">
                  <c:v>44055</c:v>
                </c:pt>
                <c:pt idx="237">
                  <c:v>44054</c:v>
                </c:pt>
                <c:pt idx="238">
                  <c:v>44053</c:v>
                </c:pt>
                <c:pt idx="239">
                  <c:v>44050</c:v>
                </c:pt>
                <c:pt idx="240">
                  <c:v>44049</c:v>
                </c:pt>
                <c:pt idx="241">
                  <c:v>44047</c:v>
                </c:pt>
                <c:pt idx="242">
                  <c:v>44043</c:v>
                </c:pt>
                <c:pt idx="243">
                  <c:v>44042</c:v>
                </c:pt>
                <c:pt idx="244">
                  <c:v>44041</c:v>
                </c:pt>
                <c:pt idx="245">
                  <c:v>44040</c:v>
                </c:pt>
                <c:pt idx="246">
                  <c:v>44039</c:v>
                </c:pt>
                <c:pt idx="247">
                  <c:v>44036</c:v>
                </c:pt>
                <c:pt idx="248">
                  <c:v>44035</c:v>
                </c:pt>
                <c:pt idx="249">
                  <c:v>44033</c:v>
                </c:pt>
                <c:pt idx="250">
                  <c:v>44029</c:v>
                </c:pt>
                <c:pt idx="251">
                  <c:v>44026</c:v>
                </c:pt>
                <c:pt idx="252">
                  <c:v>44025</c:v>
                </c:pt>
                <c:pt idx="253">
                  <c:v>44022</c:v>
                </c:pt>
                <c:pt idx="254">
                  <c:v>44021</c:v>
                </c:pt>
                <c:pt idx="255">
                  <c:v>44020</c:v>
                </c:pt>
                <c:pt idx="256">
                  <c:v>44015</c:v>
                </c:pt>
                <c:pt idx="257">
                  <c:v>44014</c:v>
                </c:pt>
                <c:pt idx="258">
                  <c:v>44013</c:v>
                </c:pt>
                <c:pt idx="259">
                  <c:v>44012</c:v>
                </c:pt>
              </c:numCache>
            </c:numRef>
          </c:cat>
          <c:val>
            <c:numRef>
              <c:f>'Crobex-KOEI 071021'!$D$2:$D$261</c:f>
              <c:numCache>
                <c:formatCode>#,##0.0</c:formatCode>
                <c:ptCount val="260"/>
                <c:pt idx="0">
                  <c:v>125.3806543122321</c:v>
                </c:pt>
                <c:pt idx="1">
                  <c:v>125.3479695353212</c:v>
                </c:pt>
                <c:pt idx="2">
                  <c:v>125.0254386235392</c:v>
                </c:pt>
                <c:pt idx="3">
                  <c:v>124.8206962474176</c:v>
                </c:pt>
                <c:pt idx="4">
                  <c:v>122.3292528753353</c:v>
                </c:pt>
                <c:pt idx="5">
                  <c:v>122.5814806820635</c:v>
                </c:pt>
                <c:pt idx="6">
                  <c:v>122.0529740063519</c:v>
                </c:pt>
                <c:pt idx="7">
                  <c:v>121.8099966081835</c:v>
                </c:pt>
                <c:pt idx="8">
                  <c:v>119.9796491011686</c:v>
                </c:pt>
                <c:pt idx="9">
                  <c:v>119.61209953439609</c:v>
                </c:pt>
                <c:pt idx="10">
                  <c:v>121.4060621010762</c:v>
                </c:pt>
                <c:pt idx="11">
                  <c:v>121.4079121827881</c:v>
                </c:pt>
                <c:pt idx="12">
                  <c:v>121.44059695969911</c:v>
                </c:pt>
                <c:pt idx="13">
                  <c:v>121.59045357836639</c:v>
                </c:pt>
                <c:pt idx="14">
                  <c:v>120.68391353951461</c:v>
                </c:pt>
                <c:pt idx="15">
                  <c:v>120.5334402269434</c:v>
                </c:pt>
                <c:pt idx="16">
                  <c:v>121.2426382165212</c:v>
                </c:pt>
                <c:pt idx="17">
                  <c:v>121.33699238383031</c:v>
                </c:pt>
                <c:pt idx="18">
                  <c:v>121.5559187197434</c:v>
                </c:pt>
                <c:pt idx="19">
                  <c:v>121.14458388578829</c:v>
                </c:pt>
                <c:pt idx="20">
                  <c:v>120.7733341555919</c:v>
                </c:pt>
                <c:pt idx="21">
                  <c:v>120.64136166014001</c:v>
                </c:pt>
                <c:pt idx="22">
                  <c:v>120.33301470814961</c:v>
                </c:pt>
                <c:pt idx="23">
                  <c:v>121.0927815978539</c:v>
                </c:pt>
                <c:pt idx="24">
                  <c:v>121.5608522709753</c:v>
                </c:pt>
                <c:pt idx="25">
                  <c:v>120.8942061607721</c:v>
                </c:pt>
                <c:pt idx="26">
                  <c:v>121.1155992723012</c:v>
                </c:pt>
                <c:pt idx="27">
                  <c:v>121.1137491905892</c:v>
                </c:pt>
                <c:pt idx="28">
                  <c:v>120.9737596743856</c:v>
                </c:pt>
                <c:pt idx="29">
                  <c:v>120.8596713021492</c:v>
                </c:pt>
                <c:pt idx="30">
                  <c:v>120.70241435663409</c:v>
                </c:pt>
                <c:pt idx="31">
                  <c:v>120.4649872036015</c:v>
                </c:pt>
                <c:pt idx="32">
                  <c:v>120.21029262125749</c:v>
                </c:pt>
                <c:pt idx="33">
                  <c:v>120.1510900064753</c:v>
                </c:pt>
                <c:pt idx="34">
                  <c:v>120.480404551201</c:v>
                </c:pt>
                <c:pt idx="35">
                  <c:v>119.26983441768679</c:v>
                </c:pt>
                <c:pt idx="36">
                  <c:v>119.0854429403965</c:v>
                </c:pt>
                <c:pt idx="37">
                  <c:v>119.00033918164721</c:v>
                </c:pt>
                <c:pt idx="38">
                  <c:v>119.0786593074528</c:v>
                </c:pt>
                <c:pt idx="39">
                  <c:v>118.7407110480713</c:v>
                </c:pt>
                <c:pt idx="40">
                  <c:v>118.3114920909007</c:v>
                </c:pt>
                <c:pt idx="41">
                  <c:v>118.6500570441861</c:v>
                </c:pt>
                <c:pt idx="42">
                  <c:v>119.2877185409022</c:v>
                </c:pt>
                <c:pt idx="43">
                  <c:v>119.5004779377756</c:v>
                </c:pt>
                <c:pt idx="44">
                  <c:v>119.6256668002837</c:v>
                </c:pt>
                <c:pt idx="45">
                  <c:v>120.7721007677839</c:v>
                </c:pt>
                <c:pt idx="46">
                  <c:v>120.50383891955229</c:v>
                </c:pt>
                <c:pt idx="47">
                  <c:v>121.1266997625729</c:v>
                </c:pt>
                <c:pt idx="48">
                  <c:v>121.4689648792822</c:v>
                </c:pt>
                <c:pt idx="49">
                  <c:v>120.9262742437791</c:v>
                </c:pt>
                <c:pt idx="50">
                  <c:v>121.349942955814</c:v>
                </c:pt>
                <c:pt idx="51">
                  <c:v>121.508433289137</c:v>
                </c:pt>
                <c:pt idx="52">
                  <c:v>123.0933366223675</c:v>
                </c:pt>
                <c:pt idx="53">
                  <c:v>123.43498504517279</c:v>
                </c:pt>
                <c:pt idx="54">
                  <c:v>123.6440442786223</c:v>
                </c:pt>
                <c:pt idx="55">
                  <c:v>123.2518269556906</c:v>
                </c:pt>
                <c:pt idx="56">
                  <c:v>122.6289661126699</c:v>
                </c:pt>
                <c:pt idx="57">
                  <c:v>122.17631278714811</c:v>
                </c:pt>
                <c:pt idx="58">
                  <c:v>122.8626931022787</c:v>
                </c:pt>
                <c:pt idx="59">
                  <c:v>123.1186210724307</c:v>
                </c:pt>
                <c:pt idx="60">
                  <c:v>122.91326200240511</c:v>
                </c:pt>
                <c:pt idx="61">
                  <c:v>122.91326200240511</c:v>
                </c:pt>
                <c:pt idx="62">
                  <c:v>121.7107088896426</c:v>
                </c:pt>
                <c:pt idx="63">
                  <c:v>121.217970460362</c:v>
                </c:pt>
                <c:pt idx="64">
                  <c:v>121.4159292035398</c:v>
                </c:pt>
                <c:pt idx="65">
                  <c:v>120.8578212204372</c:v>
                </c:pt>
                <c:pt idx="66">
                  <c:v>120.7505164811446</c:v>
                </c:pt>
                <c:pt idx="67">
                  <c:v>120.2281767444729</c:v>
                </c:pt>
                <c:pt idx="68">
                  <c:v>120.18932502852211</c:v>
                </c:pt>
                <c:pt idx="69">
                  <c:v>120.3607659338287</c:v>
                </c:pt>
                <c:pt idx="70">
                  <c:v>119.9259967315223</c:v>
                </c:pt>
                <c:pt idx="71">
                  <c:v>119.1970645370171</c:v>
                </c:pt>
                <c:pt idx="72">
                  <c:v>119.3543214825322</c:v>
                </c:pt>
                <c:pt idx="73">
                  <c:v>119.678702476026</c:v>
                </c:pt>
                <c:pt idx="74">
                  <c:v>119.86062717770029</c:v>
                </c:pt>
                <c:pt idx="75">
                  <c:v>120.48533810243281</c:v>
                </c:pt>
                <c:pt idx="76">
                  <c:v>120.224476581049</c:v>
                </c:pt>
                <c:pt idx="77">
                  <c:v>120.4082513644353</c:v>
                </c:pt>
                <c:pt idx="78">
                  <c:v>119.8223921556535</c:v>
                </c:pt>
                <c:pt idx="79">
                  <c:v>119.64108414788321</c:v>
                </c:pt>
                <c:pt idx="80">
                  <c:v>119.49862785606361</c:v>
                </c:pt>
                <c:pt idx="81">
                  <c:v>120.05796922697419</c:v>
                </c:pt>
                <c:pt idx="82">
                  <c:v>120.84610403626159</c:v>
                </c:pt>
                <c:pt idx="83">
                  <c:v>119.3629551971879</c:v>
                </c:pt>
                <c:pt idx="84">
                  <c:v>119.0620085720453</c:v>
                </c:pt>
                <c:pt idx="85">
                  <c:v>118.61428879775519</c:v>
                </c:pt>
                <c:pt idx="86">
                  <c:v>118.205420739416</c:v>
                </c:pt>
                <c:pt idx="87">
                  <c:v>117.53137430236499</c:v>
                </c:pt>
                <c:pt idx="88">
                  <c:v>116.7716074126607</c:v>
                </c:pt>
                <c:pt idx="89">
                  <c:v>116.8067589651876</c:v>
                </c:pt>
                <c:pt idx="90">
                  <c:v>116.36643951774531</c:v>
                </c:pt>
                <c:pt idx="91">
                  <c:v>117.2039098393513</c:v>
                </c:pt>
                <c:pt idx="92">
                  <c:v>116.88446239708919</c:v>
                </c:pt>
                <c:pt idx="93">
                  <c:v>116.376923314113</c:v>
                </c:pt>
                <c:pt idx="94">
                  <c:v>116.1493632635442</c:v>
                </c:pt>
                <c:pt idx="95">
                  <c:v>115.802781289507</c:v>
                </c:pt>
                <c:pt idx="96">
                  <c:v>115.802781289507</c:v>
                </c:pt>
                <c:pt idx="97">
                  <c:v>115.9051524775678</c:v>
                </c:pt>
                <c:pt idx="98">
                  <c:v>116.0722765255465</c:v>
                </c:pt>
                <c:pt idx="99">
                  <c:v>116.32388763837071</c:v>
                </c:pt>
                <c:pt idx="100">
                  <c:v>116.0722765255465</c:v>
                </c:pt>
                <c:pt idx="101">
                  <c:v>116.4965619314853</c:v>
                </c:pt>
                <c:pt idx="102">
                  <c:v>116.4244087447196</c:v>
                </c:pt>
                <c:pt idx="103">
                  <c:v>116.0161573802843</c:v>
                </c:pt>
                <c:pt idx="104">
                  <c:v>114.1765594647097</c:v>
                </c:pt>
                <c:pt idx="105">
                  <c:v>113.9687336190682</c:v>
                </c:pt>
                <c:pt idx="106">
                  <c:v>113.8700625944312</c:v>
                </c:pt>
                <c:pt idx="107">
                  <c:v>114.47935617156421</c:v>
                </c:pt>
                <c:pt idx="108">
                  <c:v>114.360950942</c:v>
                </c:pt>
                <c:pt idx="109">
                  <c:v>114.4386543739015</c:v>
                </c:pt>
                <c:pt idx="110">
                  <c:v>114.9215257007185</c:v>
                </c:pt>
                <c:pt idx="111">
                  <c:v>115.8052480651229</c:v>
                </c:pt>
                <c:pt idx="112">
                  <c:v>115.3340939224816</c:v>
                </c:pt>
                <c:pt idx="113">
                  <c:v>115.3340939224816</c:v>
                </c:pt>
                <c:pt idx="114">
                  <c:v>115.0072461533718</c:v>
                </c:pt>
                <c:pt idx="115">
                  <c:v>114.871573494496</c:v>
                </c:pt>
                <c:pt idx="116">
                  <c:v>114.9017914957911</c:v>
                </c:pt>
                <c:pt idx="117">
                  <c:v>114.9017914957911</c:v>
                </c:pt>
                <c:pt idx="118">
                  <c:v>113.8817797786069</c:v>
                </c:pt>
                <c:pt idx="119">
                  <c:v>112.84080046868741</c:v>
                </c:pt>
                <c:pt idx="120">
                  <c:v>113.8053097345133</c:v>
                </c:pt>
                <c:pt idx="121">
                  <c:v>113.7245228330918</c:v>
                </c:pt>
                <c:pt idx="122">
                  <c:v>113.5358144984737</c:v>
                </c:pt>
                <c:pt idx="123">
                  <c:v>113.4167925750054</c:v>
                </c:pt>
                <c:pt idx="124">
                  <c:v>113.64990287071009</c:v>
                </c:pt>
                <c:pt idx="125">
                  <c:v>113.0221084764577</c:v>
                </c:pt>
                <c:pt idx="126">
                  <c:v>113.3175048564645</c:v>
                </c:pt>
                <c:pt idx="127">
                  <c:v>114.03842003021801</c:v>
                </c:pt>
                <c:pt idx="128">
                  <c:v>113.48771237396321</c:v>
                </c:pt>
                <c:pt idx="129">
                  <c:v>113.4007585335019</c:v>
                </c:pt>
                <c:pt idx="130">
                  <c:v>113.0936449693195</c:v>
                </c:pt>
                <c:pt idx="131">
                  <c:v>112.3838302858376</c:v>
                </c:pt>
                <c:pt idx="132">
                  <c:v>111.8547069162221</c:v>
                </c:pt>
                <c:pt idx="133">
                  <c:v>111.2935154635997</c:v>
                </c:pt>
                <c:pt idx="134">
                  <c:v>111.0955567204218</c:v>
                </c:pt>
                <c:pt idx="135">
                  <c:v>110.2673368073757</c:v>
                </c:pt>
                <c:pt idx="136">
                  <c:v>110.56890012642219</c:v>
                </c:pt>
                <c:pt idx="137">
                  <c:v>110.40547624186731</c:v>
                </c:pt>
                <c:pt idx="138">
                  <c:v>110.4424778761062</c:v>
                </c:pt>
                <c:pt idx="139">
                  <c:v>110.6990225401622</c:v>
                </c:pt>
                <c:pt idx="140">
                  <c:v>110.5793839227899</c:v>
                </c:pt>
                <c:pt idx="141">
                  <c:v>110.91856556997941</c:v>
                </c:pt>
                <c:pt idx="142">
                  <c:v>109.7215627023527</c:v>
                </c:pt>
                <c:pt idx="143">
                  <c:v>112.3825968980296</c:v>
                </c:pt>
                <c:pt idx="144">
                  <c:v>112.1131016619901</c:v>
                </c:pt>
                <c:pt idx="145">
                  <c:v>112.7088279732355</c:v>
                </c:pt>
                <c:pt idx="146">
                  <c:v>112.34991212111871</c:v>
                </c:pt>
                <c:pt idx="147">
                  <c:v>112.4269988591163</c:v>
                </c:pt>
                <c:pt idx="148">
                  <c:v>112.14393635718911</c:v>
                </c:pt>
                <c:pt idx="149">
                  <c:v>111.535876167864</c:v>
                </c:pt>
                <c:pt idx="150">
                  <c:v>111.3897197126206</c:v>
                </c:pt>
                <c:pt idx="151">
                  <c:v>110.13166414849989</c:v>
                </c:pt>
                <c:pt idx="152">
                  <c:v>108.8958095649224</c:v>
                </c:pt>
                <c:pt idx="153">
                  <c:v>107.5508001603404</c:v>
                </c:pt>
                <c:pt idx="154">
                  <c:v>107.2609540254695</c:v>
                </c:pt>
                <c:pt idx="155">
                  <c:v>107.49406432117421</c:v>
                </c:pt>
                <c:pt idx="156">
                  <c:v>107.50516481144589</c:v>
                </c:pt>
                <c:pt idx="157">
                  <c:v>106.38648206962471</c:v>
                </c:pt>
                <c:pt idx="158">
                  <c:v>105.74943726681261</c:v>
                </c:pt>
                <c:pt idx="159">
                  <c:v>106.2804107181401</c:v>
                </c:pt>
                <c:pt idx="160">
                  <c:v>104.94773519163761</c:v>
                </c:pt>
                <c:pt idx="161">
                  <c:v>105.6865344886066</c:v>
                </c:pt>
                <c:pt idx="162">
                  <c:v>107.16166630692859</c:v>
                </c:pt>
                <c:pt idx="163">
                  <c:v>108.817489439117</c:v>
                </c:pt>
                <c:pt idx="164">
                  <c:v>108.4092380746816</c:v>
                </c:pt>
                <c:pt idx="165">
                  <c:v>108.4203385649533</c:v>
                </c:pt>
                <c:pt idx="166">
                  <c:v>107.821528784188</c:v>
                </c:pt>
                <c:pt idx="167">
                  <c:v>107.8955320526656</c:v>
                </c:pt>
                <c:pt idx="168">
                  <c:v>105.7765717985878</c:v>
                </c:pt>
                <c:pt idx="169">
                  <c:v>104.360025901144</c:v>
                </c:pt>
                <c:pt idx="170">
                  <c:v>104.7898615522186</c:v>
                </c:pt>
                <c:pt idx="171">
                  <c:v>104.2354537325399</c:v>
                </c:pt>
                <c:pt idx="172">
                  <c:v>104.5962196663686</c:v>
                </c:pt>
                <c:pt idx="173">
                  <c:v>103.941907434245</c:v>
                </c:pt>
                <c:pt idx="174">
                  <c:v>104.12321544201539</c:v>
                </c:pt>
                <c:pt idx="175">
                  <c:v>104.55058431747401</c:v>
                </c:pt>
                <c:pt idx="176">
                  <c:v>103.208041688508</c:v>
                </c:pt>
                <c:pt idx="177">
                  <c:v>101.442447041411</c:v>
                </c:pt>
                <c:pt idx="178">
                  <c:v>100.8528876692054</c:v>
                </c:pt>
                <c:pt idx="179">
                  <c:v>100.9682094292498</c:v>
                </c:pt>
                <c:pt idx="180">
                  <c:v>100.9145570596035</c:v>
                </c:pt>
                <c:pt idx="181">
                  <c:v>97.889673460577853</c:v>
                </c:pt>
                <c:pt idx="182">
                  <c:v>98.133267552650125</c:v>
                </c:pt>
                <c:pt idx="183">
                  <c:v>97.522740587709166</c:v>
                </c:pt>
                <c:pt idx="184">
                  <c:v>97.387067928833531</c:v>
                </c:pt>
                <c:pt idx="185">
                  <c:v>96.613117079337698</c:v>
                </c:pt>
                <c:pt idx="186">
                  <c:v>97.109555672042205</c:v>
                </c:pt>
                <c:pt idx="187">
                  <c:v>96.315870617618856</c:v>
                </c:pt>
                <c:pt idx="188">
                  <c:v>97.144707224569018</c:v>
                </c:pt>
                <c:pt idx="189">
                  <c:v>98.155468533193385</c:v>
                </c:pt>
                <c:pt idx="190">
                  <c:v>97.996361505966533</c:v>
                </c:pt>
                <c:pt idx="191">
                  <c:v>98.817181092164816</c:v>
                </c:pt>
                <c:pt idx="192">
                  <c:v>98.597638062347755</c:v>
                </c:pt>
                <c:pt idx="193">
                  <c:v>99.393789892386764</c:v>
                </c:pt>
                <c:pt idx="194">
                  <c:v>99.350621319108271</c:v>
                </c:pt>
                <c:pt idx="195">
                  <c:v>99.649101168634857</c:v>
                </c:pt>
                <c:pt idx="196">
                  <c:v>99.654034719866715</c:v>
                </c:pt>
                <c:pt idx="197">
                  <c:v>99.382072708211169</c:v>
                </c:pt>
                <c:pt idx="198">
                  <c:v>99.795874317782236</c:v>
                </c:pt>
                <c:pt idx="199">
                  <c:v>99.447442262033235</c:v>
                </c:pt>
                <c:pt idx="200">
                  <c:v>99.217415435848494</c:v>
                </c:pt>
                <c:pt idx="201">
                  <c:v>99.182880577225319</c:v>
                </c:pt>
                <c:pt idx="202">
                  <c:v>99.197681230920978</c:v>
                </c:pt>
                <c:pt idx="203">
                  <c:v>99.158212821066186</c:v>
                </c:pt>
                <c:pt idx="204">
                  <c:v>99.948197712065578</c:v>
                </c:pt>
                <c:pt idx="205">
                  <c:v>99.827942400789269</c:v>
                </c:pt>
                <c:pt idx="206">
                  <c:v>101.0212451049921</c:v>
                </c:pt>
                <c:pt idx="207">
                  <c:v>101.48191545126581</c:v>
                </c:pt>
                <c:pt idx="208">
                  <c:v>99.842743054484743</c:v>
                </c:pt>
                <c:pt idx="209">
                  <c:v>99.531929326878625</c:v>
                </c:pt>
                <c:pt idx="210">
                  <c:v>99.416607566834202</c:v>
                </c:pt>
                <c:pt idx="211">
                  <c:v>99.32287009342889</c:v>
                </c:pt>
                <c:pt idx="212">
                  <c:v>99.724337824920468</c:v>
                </c:pt>
                <c:pt idx="213">
                  <c:v>99.212481884616579</c:v>
                </c:pt>
                <c:pt idx="214">
                  <c:v>99.293268786038055</c:v>
                </c:pt>
                <c:pt idx="215">
                  <c:v>99.074342450124746</c:v>
                </c:pt>
                <c:pt idx="216">
                  <c:v>98.989855385279526</c:v>
                </c:pt>
                <c:pt idx="217">
                  <c:v>98.24550584317474</c:v>
                </c:pt>
                <c:pt idx="218">
                  <c:v>98.811630847029079</c:v>
                </c:pt>
                <c:pt idx="219">
                  <c:v>99.211865190712601</c:v>
                </c:pt>
                <c:pt idx="220">
                  <c:v>100.191175110234</c:v>
                </c:pt>
                <c:pt idx="221">
                  <c:v>100.18809164071411</c:v>
                </c:pt>
                <c:pt idx="222">
                  <c:v>100.2694952360396</c:v>
                </c:pt>
                <c:pt idx="223">
                  <c:v>99.724954518824518</c:v>
                </c:pt>
                <c:pt idx="224">
                  <c:v>99.085442940396462</c:v>
                </c:pt>
                <c:pt idx="225">
                  <c:v>99.678702476025791</c:v>
                </c:pt>
                <c:pt idx="226">
                  <c:v>99.544879898862206</c:v>
                </c:pt>
                <c:pt idx="227">
                  <c:v>99.718787579784617</c:v>
                </c:pt>
                <c:pt idx="228">
                  <c:v>99.226049150504053</c:v>
                </c:pt>
                <c:pt idx="229">
                  <c:v>98.620455736794852</c:v>
                </c:pt>
                <c:pt idx="230">
                  <c:v>98.420646911905294</c:v>
                </c:pt>
                <c:pt idx="231">
                  <c:v>98.285590946933482</c:v>
                </c:pt>
                <c:pt idx="232">
                  <c:v>98.735777496839276</c:v>
                </c:pt>
                <c:pt idx="233">
                  <c:v>98.527334957293917</c:v>
                </c:pt>
                <c:pt idx="234">
                  <c:v>98.829514970244503</c:v>
                </c:pt>
                <c:pt idx="235">
                  <c:v>98.942369954672998</c:v>
                </c:pt>
                <c:pt idx="236">
                  <c:v>99.092843267244305</c:v>
                </c:pt>
                <c:pt idx="237">
                  <c:v>98.577903857420239</c:v>
                </c:pt>
                <c:pt idx="238">
                  <c:v>98.130800777034224</c:v>
                </c:pt>
                <c:pt idx="239">
                  <c:v>97.218710493046785</c:v>
                </c:pt>
                <c:pt idx="240">
                  <c:v>98.053097345132741</c:v>
                </c:pt>
                <c:pt idx="241">
                  <c:v>97.507323240109798</c:v>
                </c:pt>
                <c:pt idx="242">
                  <c:v>97.053436526779777</c:v>
                </c:pt>
                <c:pt idx="243">
                  <c:v>97.285930128580517</c:v>
                </c:pt>
                <c:pt idx="244">
                  <c:v>97.498072831549905</c:v>
                </c:pt>
                <c:pt idx="245">
                  <c:v>97.602910795226748</c:v>
                </c:pt>
                <c:pt idx="246">
                  <c:v>97.910641053313199</c:v>
                </c:pt>
                <c:pt idx="247">
                  <c:v>98.378711726434361</c:v>
                </c:pt>
                <c:pt idx="248">
                  <c:v>99.290185316518148</c:v>
                </c:pt>
                <c:pt idx="249">
                  <c:v>98.922635749745623</c:v>
                </c:pt>
                <c:pt idx="250">
                  <c:v>99.042891061021848</c:v>
                </c:pt>
                <c:pt idx="251">
                  <c:v>99.080509389164703</c:v>
                </c:pt>
                <c:pt idx="252">
                  <c:v>99.420307730258017</c:v>
                </c:pt>
                <c:pt idx="253">
                  <c:v>99.157596127162279</c:v>
                </c:pt>
                <c:pt idx="254">
                  <c:v>99.573864512349218</c:v>
                </c:pt>
                <c:pt idx="255">
                  <c:v>99.553513613517936</c:v>
                </c:pt>
                <c:pt idx="256">
                  <c:v>100.191175110234</c:v>
                </c:pt>
                <c:pt idx="257">
                  <c:v>100.4273688754587</c:v>
                </c:pt>
                <c:pt idx="258">
                  <c:v>99.594215411180699</c:v>
                </c:pt>
                <c:pt idx="259">
                  <c:v>100</c:v>
                </c:pt>
              </c:numCache>
            </c:numRef>
          </c:val>
          <c:smooth val="0"/>
          <c:extLst>
            <c:ext xmlns:c16="http://schemas.microsoft.com/office/drawing/2014/chart" uri="{C3380CC4-5D6E-409C-BE32-E72D297353CC}">
              <c16:uniqueId val="{00000001-2086-420B-B935-677BBB0DA526}"/>
            </c:ext>
          </c:extLst>
        </c:ser>
        <c:ser>
          <c:idx val="1"/>
          <c:order val="1"/>
          <c:tx>
            <c:strRef>
              <c:f>'Crobex-KOEI 071021'!$E$1</c:f>
              <c:strCache>
                <c:ptCount val="1"/>
                <c:pt idx="0">
                  <c:v>KOEI</c:v>
                </c:pt>
              </c:strCache>
            </c:strRef>
          </c:tx>
          <c:spPr>
            <a:ln w="57150" cap="rnd" cmpd="sng">
              <a:solidFill>
                <a:srgbClr val="8EB4E3"/>
              </a:solidFill>
              <a:round/>
            </a:ln>
            <a:effectLst/>
          </c:spPr>
          <c:marker>
            <c:symbol val="none"/>
          </c:marker>
          <c:dLbls>
            <c:dLbl>
              <c:idx val="259"/>
              <c:layout>
                <c:manualLayout>
                  <c:x val="-5.0600882155326697E-3"/>
                  <c:y val="-6.0185185185185203E-2"/>
                </c:manualLayout>
              </c:layout>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rgbClr val="8EB4E3"/>
                      </a:solidFill>
                      <a:latin typeface="Arial" panose="020B0604020202020204" pitchFamily="34" charset="0"/>
                      <a:ea typeface="+mn-ea"/>
                      <a:cs typeface="Arial" panose="020B0604020202020204" pitchFamily="34" charset="0"/>
                    </a:defRPr>
                  </a:pPr>
                  <a:endParaRPr lang="en-H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086-420B-B935-677BBB0DA526}"/>
                </c:ext>
              </c:extLst>
            </c:dLbl>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rgbClr val="8BAAC9"/>
                    </a:solidFill>
                    <a:latin typeface="Arial" panose="020B0604020202020204" pitchFamily="34" charset="0"/>
                    <a:ea typeface="+mn-ea"/>
                    <a:cs typeface="Arial" panose="020B0604020202020204" pitchFamily="34" charset="0"/>
                  </a:defRPr>
                </a:pPr>
                <a:endParaRPr lang="en-H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'Crobex-KOEI 071021'!$A$2:$A$261</c:f>
              <c:numCache>
                <c:formatCode>yyyy\-mm\-dd</c:formatCode>
                <c:ptCount val="260"/>
                <c:pt idx="0">
                  <c:v>44475</c:v>
                </c:pt>
                <c:pt idx="1">
                  <c:v>44474</c:v>
                </c:pt>
                <c:pt idx="2">
                  <c:v>44473</c:v>
                </c:pt>
                <c:pt idx="3">
                  <c:v>44470</c:v>
                </c:pt>
                <c:pt idx="4">
                  <c:v>44468</c:v>
                </c:pt>
                <c:pt idx="5">
                  <c:v>44467</c:v>
                </c:pt>
                <c:pt idx="6">
                  <c:v>44466</c:v>
                </c:pt>
                <c:pt idx="7">
                  <c:v>44463</c:v>
                </c:pt>
                <c:pt idx="8">
                  <c:v>44460</c:v>
                </c:pt>
                <c:pt idx="9">
                  <c:v>44459</c:v>
                </c:pt>
                <c:pt idx="10">
                  <c:v>44456</c:v>
                </c:pt>
                <c:pt idx="11">
                  <c:v>44455</c:v>
                </c:pt>
                <c:pt idx="12">
                  <c:v>44454</c:v>
                </c:pt>
                <c:pt idx="13">
                  <c:v>44453</c:v>
                </c:pt>
                <c:pt idx="14">
                  <c:v>44448</c:v>
                </c:pt>
                <c:pt idx="15">
                  <c:v>44447</c:v>
                </c:pt>
                <c:pt idx="16">
                  <c:v>44441</c:v>
                </c:pt>
                <c:pt idx="17">
                  <c:v>44439</c:v>
                </c:pt>
                <c:pt idx="18">
                  <c:v>44438</c:v>
                </c:pt>
                <c:pt idx="19">
                  <c:v>44435</c:v>
                </c:pt>
                <c:pt idx="20">
                  <c:v>44433</c:v>
                </c:pt>
                <c:pt idx="21">
                  <c:v>44431</c:v>
                </c:pt>
                <c:pt idx="22">
                  <c:v>44427</c:v>
                </c:pt>
                <c:pt idx="23">
                  <c:v>44426</c:v>
                </c:pt>
                <c:pt idx="24">
                  <c:v>44424</c:v>
                </c:pt>
                <c:pt idx="25">
                  <c:v>44420</c:v>
                </c:pt>
                <c:pt idx="26">
                  <c:v>44419</c:v>
                </c:pt>
                <c:pt idx="27">
                  <c:v>44418</c:v>
                </c:pt>
                <c:pt idx="28">
                  <c:v>44417</c:v>
                </c:pt>
                <c:pt idx="29">
                  <c:v>44414</c:v>
                </c:pt>
                <c:pt idx="30">
                  <c:v>44412</c:v>
                </c:pt>
                <c:pt idx="31">
                  <c:v>44411</c:v>
                </c:pt>
                <c:pt idx="32">
                  <c:v>44410</c:v>
                </c:pt>
                <c:pt idx="33">
                  <c:v>44407</c:v>
                </c:pt>
                <c:pt idx="34">
                  <c:v>44406</c:v>
                </c:pt>
                <c:pt idx="35">
                  <c:v>44405</c:v>
                </c:pt>
                <c:pt idx="36">
                  <c:v>44404</c:v>
                </c:pt>
                <c:pt idx="37">
                  <c:v>44403</c:v>
                </c:pt>
                <c:pt idx="38">
                  <c:v>44400</c:v>
                </c:pt>
                <c:pt idx="39">
                  <c:v>44399</c:v>
                </c:pt>
                <c:pt idx="40">
                  <c:v>44398</c:v>
                </c:pt>
                <c:pt idx="41">
                  <c:v>44397</c:v>
                </c:pt>
                <c:pt idx="42">
                  <c:v>44393</c:v>
                </c:pt>
                <c:pt idx="43">
                  <c:v>44392</c:v>
                </c:pt>
                <c:pt idx="44">
                  <c:v>44391</c:v>
                </c:pt>
                <c:pt idx="45">
                  <c:v>44389</c:v>
                </c:pt>
                <c:pt idx="46">
                  <c:v>44386</c:v>
                </c:pt>
                <c:pt idx="47">
                  <c:v>44385</c:v>
                </c:pt>
                <c:pt idx="48">
                  <c:v>44384</c:v>
                </c:pt>
                <c:pt idx="49">
                  <c:v>44383</c:v>
                </c:pt>
                <c:pt idx="50">
                  <c:v>44382</c:v>
                </c:pt>
                <c:pt idx="51">
                  <c:v>44379</c:v>
                </c:pt>
                <c:pt idx="52">
                  <c:v>44376</c:v>
                </c:pt>
                <c:pt idx="53">
                  <c:v>44375</c:v>
                </c:pt>
                <c:pt idx="54">
                  <c:v>44372</c:v>
                </c:pt>
                <c:pt idx="55">
                  <c:v>44371</c:v>
                </c:pt>
                <c:pt idx="56">
                  <c:v>44370</c:v>
                </c:pt>
                <c:pt idx="57">
                  <c:v>44368</c:v>
                </c:pt>
                <c:pt idx="58">
                  <c:v>44365</c:v>
                </c:pt>
                <c:pt idx="59">
                  <c:v>44364</c:v>
                </c:pt>
                <c:pt idx="60">
                  <c:v>44363</c:v>
                </c:pt>
                <c:pt idx="61">
                  <c:v>44363</c:v>
                </c:pt>
                <c:pt idx="62">
                  <c:v>44362</c:v>
                </c:pt>
                <c:pt idx="63">
                  <c:v>44361</c:v>
                </c:pt>
                <c:pt idx="64">
                  <c:v>44358</c:v>
                </c:pt>
                <c:pt idx="65">
                  <c:v>44357</c:v>
                </c:pt>
                <c:pt idx="66">
                  <c:v>44356</c:v>
                </c:pt>
                <c:pt idx="67">
                  <c:v>44355</c:v>
                </c:pt>
                <c:pt idx="68">
                  <c:v>44351</c:v>
                </c:pt>
                <c:pt idx="69">
                  <c:v>44349</c:v>
                </c:pt>
                <c:pt idx="70">
                  <c:v>44348</c:v>
                </c:pt>
                <c:pt idx="71">
                  <c:v>44347</c:v>
                </c:pt>
                <c:pt idx="72">
                  <c:v>44341</c:v>
                </c:pt>
                <c:pt idx="73">
                  <c:v>44340</c:v>
                </c:pt>
                <c:pt idx="74">
                  <c:v>44337</c:v>
                </c:pt>
                <c:pt idx="75">
                  <c:v>44336</c:v>
                </c:pt>
                <c:pt idx="76">
                  <c:v>44335</c:v>
                </c:pt>
                <c:pt idx="77">
                  <c:v>44334</c:v>
                </c:pt>
                <c:pt idx="78">
                  <c:v>44333</c:v>
                </c:pt>
                <c:pt idx="79">
                  <c:v>44330</c:v>
                </c:pt>
                <c:pt idx="80">
                  <c:v>44329</c:v>
                </c:pt>
                <c:pt idx="81">
                  <c:v>44328</c:v>
                </c:pt>
                <c:pt idx="82">
                  <c:v>44326</c:v>
                </c:pt>
                <c:pt idx="83">
                  <c:v>44323</c:v>
                </c:pt>
                <c:pt idx="84">
                  <c:v>44322</c:v>
                </c:pt>
                <c:pt idx="85">
                  <c:v>44321</c:v>
                </c:pt>
                <c:pt idx="86">
                  <c:v>44320</c:v>
                </c:pt>
                <c:pt idx="87">
                  <c:v>44319</c:v>
                </c:pt>
                <c:pt idx="88">
                  <c:v>44316</c:v>
                </c:pt>
                <c:pt idx="89">
                  <c:v>44315</c:v>
                </c:pt>
                <c:pt idx="90">
                  <c:v>44314</c:v>
                </c:pt>
                <c:pt idx="91">
                  <c:v>44313</c:v>
                </c:pt>
                <c:pt idx="92">
                  <c:v>44312</c:v>
                </c:pt>
                <c:pt idx="93">
                  <c:v>44309</c:v>
                </c:pt>
                <c:pt idx="94">
                  <c:v>44308</c:v>
                </c:pt>
                <c:pt idx="95">
                  <c:v>44307</c:v>
                </c:pt>
                <c:pt idx="96">
                  <c:v>44307</c:v>
                </c:pt>
                <c:pt idx="97">
                  <c:v>44306</c:v>
                </c:pt>
                <c:pt idx="98">
                  <c:v>44301</c:v>
                </c:pt>
                <c:pt idx="99">
                  <c:v>44300</c:v>
                </c:pt>
                <c:pt idx="100">
                  <c:v>44298</c:v>
                </c:pt>
                <c:pt idx="101">
                  <c:v>44295</c:v>
                </c:pt>
                <c:pt idx="102">
                  <c:v>44294</c:v>
                </c:pt>
                <c:pt idx="103">
                  <c:v>44293</c:v>
                </c:pt>
                <c:pt idx="104">
                  <c:v>44284</c:v>
                </c:pt>
                <c:pt idx="105">
                  <c:v>44281</c:v>
                </c:pt>
                <c:pt idx="106">
                  <c:v>44280</c:v>
                </c:pt>
                <c:pt idx="107">
                  <c:v>44277</c:v>
                </c:pt>
                <c:pt idx="108">
                  <c:v>44274</c:v>
                </c:pt>
                <c:pt idx="109">
                  <c:v>44273</c:v>
                </c:pt>
                <c:pt idx="110">
                  <c:v>44272</c:v>
                </c:pt>
                <c:pt idx="111">
                  <c:v>44270</c:v>
                </c:pt>
                <c:pt idx="112">
                  <c:v>44267</c:v>
                </c:pt>
                <c:pt idx="113">
                  <c:v>44267</c:v>
                </c:pt>
                <c:pt idx="114">
                  <c:v>44266</c:v>
                </c:pt>
                <c:pt idx="115">
                  <c:v>44265</c:v>
                </c:pt>
                <c:pt idx="116">
                  <c:v>44264</c:v>
                </c:pt>
                <c:pt idx="117">
                  <c:v>44264</c:v>
                </c:pt>
                <c:pt idx="118">
                  <c:v>44263</c:v>
                </c:pt>
                <c:pt idx="119">
                  <c:v>44260</c:v>
                </c:pt>
                <c:pt idx="120">
                  <c:v>44259</c:v>
                </c:pt>
                <c:pt idx="121">
                  <c:v>44258</c:v>
                </c:pt>
                <c:pt idx="122">
                  <c:v>44257</c:v>
                </c:pt>
                <c:pt idx="123">
                  <c:v>44252</c:v>
                </c:pt>
                <c:pt idx="124">
                  <c:v>44251</c:v>
                </c:pt>
                <c:pt idx="125">
                  <c:v>44250</c:v>
                </c:pt>
                <c:pt idx="126">
                  <c:v>44249</c:v>
                </c:pt>
                <c:pt idx="127">
                  <c:v>44246</c:v>
                </c:pt>
                <c:pt idx="128">
                  <c:v>44245</c:v>
                </c:pt>
                <c:pt idx="129">
                  <c:v>44244</c:v>
                </c:pt>
                <c:pt idx="130">
                  <c:v>44243</c:v>
                </c:pt>
                <c:pt idx="131">
                  <c:v>44242</c:v>
                </c:pt>
                <c:pt idx="132">
                  <c:v>44239</c:v>
                </c:pt>
                <c:pt idx="133">
                  <c:v>44238</c:v>
                </c:pt>
                <c:pt idx="134">
                  <c:v>44237</c:v>
                </c:pt>
                <c:pt idx="135">
                  <c:v>44236</c:v>
                </c:pt>
                <c:pt idx="136">
                  <c:v>44235</c:v>
                </c:pt>
                <c:pt idx="137">
                  <c:v>44232</c:v>
                </c:pt>
                <c:pt idx="138">
                  <c:v>44231</c:v>
                </c:pt>
                <c:pt idx="139">
                  <c:v>44229</c:v>
                </c:pt>
                <c:pt idx="140">
                  <c:v>44228</c:v>
                </c:pt>
                <c:pt idx="141">
                  <c:v>44223</c:v>
                </c:pt>
                <c:pt idx="142">
                  <c:v>44221</c:v>
                </c:pt>
                <c:pt idx="143">
                  <c:v>44216</c:v>
                </c:pt>
                <c:pt idx="144">
                  <c:v>44215</c:v>
                </c:pt>
                <c:pt idx="145">
                  <c:v>44211</c:v>
                </c:pt>
                <c:pt idx="146">
                  <c:v>44210</c:v>
                </c:pt>
                <c:pt idx="147">
                  <c:v>44209</c:v>
                </c:pt>
                <c:pt idx="148">
                  <c:v>44208</c:v>
                </c:pt>
                <c:pt idx="149">
                  <c:v>44207</c:v>
                </c:pt>
                <c:pt idx="150">
                  <c:v>44204</c:v>
                </c:pt>
                <c:pt idx="151">
                  <c:v>44203</c:v>
                </c:pt>
                <c:pt idx="152">
                  <c:v>44201</c:v>
                </c:pt>
                <c:pt idx="153">
                  <c:v>44200</c:v>
                </c:pt>
                <c:pt idx="154">
                  <c:v>44195</c:v>
                </c:pt>
                <c:pt idx="155">
                  <c:v>44194</c:v>
                </c:pt>
                <c:pt idx="156">
                  <c:v>44193</c:v>
                </c:pt>
                <c:pt idx="157">
                  <c:v>44188</c:v>
                </c:pt>
                <c:pt idx="158">
                  <c:v>44186</c:v>
                </c:pt>
                <c:pt idx="159">
                  <c:v>44183</c:v>
                </c:pt>
                <c:pt idx="160">
                  <c:v>44182</c:v>
                </c:pt>
                <c:pt idx="161">
                  <c:v>44181</c:v>
                </c:pt>
                <c:pt idx="162">
                  <c:v>44179</c:v>
                </c:pt>
                <c:pt idx="163">
                  <c:v>44174</c:v>
                </c:pt>
                <c:pt idx="164">
                  <c:v>44173</c:v>
                </c:pt>
                <c:pt idx="165">
                  <c:v>44172</c:v>
                </c:pt>
                <c:pt idx="166">
                  <c:v>44169</c:v>
                </c:pt>
                <c:pt idx="167">
                  <c:v>44167</c:v>
                </c:pt>
                <c:pt idx="168">
                  <c:v>44166</c:v>
                </c:pt>
                <c:pt idx="169">
                  <c:v>44161</c:v>
                </c:pt>
                <c:pt idx="170">
                  <c:v>44160</c:v>
                </c:pt>
                <c:pt idx="171">
                  <c:v>44159</c:v>
                </c:pt>
                <c:pt idx="172">
                  <c:v>44158</c:v>
                </c:pt>
                <c:pt idx="173">
                  <c:v>44155</c:v>
                </c:pt>
                <c:pt idx="174">
                  <c:v>44154</c:v>
                </c:pt>
                <c:pt idx="175">
                  <c:v>44152</c:v>
                </c:pt>
                <c:pt idx="176">
                  <c:v>44151</c:v>
                </c:pt>
                <c:pt idx="177">
                  <c:v>44147</c:v>
                </c:pt>
                <c:pt idx="178">
                  <c:v>44146</c:v>
                </c:pt>
                <c:pt idx="179">
                  <c:v>44145</c:v>
                </c:pt>
                <c:pt idx="180">
                  <c:v>44144</c:v>
                </c:pt>
                <c:pt idx="181">
                  <c:v>44141</c:v>
                </c:pt>
                <c:pt idx="182">
                  <c:v>44140</c:v>
                </c:pt>
                <c:pt idx="183">
                  <c:v>44139</c:v>
                </c:pt>
                <c:pt idx="184">
                  <c:v>44138</c:v>
                </c:pt>
                <c:pt idx="185">
                  <c:v>44137</c:v>
                </c:pt>
                <c:pt idx="186">
                  <c:v>44134</c:v>
                </c:pt>
                <c:pt idx="187">
                  <c:v>44133</c:v>
                </c:pt>
                <c:pt idx="188">
                  <c:v>44132</c:v>
                </c:pt>
                <c:pt idx="189">
                  <c:v>44131</c:v>
                </c:pt>
                <c:pt idx="190">
                  <c:v>44130</c:v>
                </c:pt>
                <c:pt idx="191">
                  <c:v>44126</c:v>
                </c:pt>
                <c:pt idx="192">
                  <c:v>44124</c:v>
                </c:pt>
                <c:pt idx="193">
                  <c:v>44118</c:v>
                </c:pt>
                <c:pt idx="194">
                  <c:v>44117</c:v>
                </c:pt>
                <c:pt idx="195">
                  <c:v>44116</c:v>
                </c:pt>
                <c:pt idx="196">
                  <c:v>44112</c:v>
                </c:pt>
                <c:pt idx="197">
                  <c:v>44111</c:v>
                </c:pt>
                <c:pt idx="198">
                  <c:v>44110</c:v>
                </c:pt>
                <c:pt idx="199">
                  <c:v>44109</c:v>
                </c:pt>
                <c:pt idx="200">
                  <c:v>44106</c:v>
                </c:pt>
                <c:pt idx="201">
                  <c:v>44105</c:v>
                </c:pt>
                <c:pt idx="202">
                  <c:v>44104</c:v>
                </c:pt>
                <c:pt idx="203">
                  <c:v>44103</c:v>
                </c:pt>
                <c:pt idx="204">
                  <c:v>44102</c:v>
                </c:pt>
                <c:pt idx="205">
                  <c:v>44099</c:v>
                </c:pt>
                <c:pt idx="206">
                  <c:v>44098</c:v>
                </c:pt>
                <c:pt idx="207">
                  <c:v>44097</c:v>
                </c:pt>
                <c:pt idx="208">
                  <c:v>44096</c:v>
                </c:pt>
                <c:pt idx="209">
                  <c:v>44095</c:v>
                </c:pt>
                <c:pt idx="210">
                  <c:v>44092</c:v>
                </c:pt>
                <c:pt idx="211">
                  <c:v>44091</c:v>
                </c:pt>
                <c:pt idx="212">
                  <c:v>44089</c:v>
                </c:pt>
                <c:pt idx="213">
                  <c:v>44088</c:v>
                </c:pt>
                <c:pt idx="214">
                  <c:v>44085</c:v>
                </c:pt>
                <c:pt idx="215">
                  <c:v>44084</c:v>
                </c:pt>
                <c:pt idx="216">
                  <c:v>44083</c:v>
                </c:pt>
                <c:pt idx="217">
                  <c:v>44082</c:v>
                </c:pt>
                <c:pt idx="218">
                  <c:v>44081</c:v>
                </c:pt>
                <c:pt idx="219">
                  <c:v>44078</c:v>
                </c:pt>
                <c:pt idx="220">
                  <c:v>44077</c:v>
                </c:pt>
                <c:pt idx="221">
                  <c:v>44076</c:v>
                </c:pt>
                <c:pt idx="222">
                  <c:v>44075</c:v>
                </c:pt>
                <c:pt idx="223">
                  <c:v>44074</c:v>
                </c:pt>
                <c:pt idx="224">
                  <c:v>44071</c:v>
                </c:pt>
                <c:pt idx="225">
                  <c:v>44070</c:v>
                </c:pt>
                <c:pt idx="226">
                  <c:v>44069</c:v>
                </c:pt>
                <c:pt idx="227">
                  <c:v>44068</c:v>
                </c:pt>
                <c:pt idx="228">
                  <c:v>44067</c:v>
                </c:pt>
                <c:pt idx="229">
                  <c:v>44064</c:v>
                </c:pt>
                <c:pt idx="230">
                  <c:v>44063</c:v>
                </c:pt>
                <c:pt idx="231">
                  <c:v>44062</c:v>
                </c:pt>
                <c:pt idx="232">
                  <c:v>44061</c:v>
                </c:pt>
                <c:pt idx="233">
                  <c:v>44060</c:v>
                </c:pt>
                <c:pt idx="234">
                  <c:v>44057</c:v>
                </c:pt>
                <c:pt idx="235">
                  <c:v>44056</c:v>
                </c:pt>
                <c:pt idx="236">
                  <c:v>44055</c:v>
                </c:pt>
                <c:pt idx="237">
                  <c:v>44054</c:v>
                </c:pt>
                <c:pt idx="238">
                  <c:v>44053</c:v>
                </c:pt>
                <c:pt idx="239">
                  <c:v>44050</c:v>
                </c:pt>
                <c:pt idx="240">
                  <c:v>44049</c:v>
                </c:pt>
                <c:pt idx="241">
                  <c:v>44047</c:v>
                </c:pt>
                <c:pt idx="242">
                  <c:v>44043</c:v>
                </c:pt>
                <c:pt idx="243">
                  <c:v>44042</c:v>
                </c:pt>
                <c:pt idx="244">
                  <c:v>44041</c:v>
                </c:pt>
                <c:pt idx="245">
                  <c:v>44040</c:v>
                </c:pt>
                <c:pt idx="246">
                  <c:v>44039</c:v>
                </c:pt>
                <c:pt idx="247">
                  <c:v>44036</c:v>
                </c:pt>
                <c:pt idx="248">
                  <c:v>44035</c:v>
                </c:pt>
                <c:pt idx="249">
                  <c:v>44033</c:v>
                </c:pt>
                <c:pt idx="250">
                  <c:v>44029</c:v>
                </c:pt>
                <c:pt idx="251">
                  <c:v>44026</c:v>
                </c:pt>
                <c:pt idx="252">
                  <c:v>44025</c:v>
                </c:pt>
                <c:pt idx="253">
                  <c:v>44022</c:v>
                </c:pt>
                <c:pt idx="254">
                  <c:v>44021</c:v>
                </c:pt>
                <c:pt idx="255">
                  <c:v>44020</c:v>
                </c:pt>
                <c:pt idx="256">
                  <c:v>44015</c:v>
                </c:pt>
                <c:pt idx="257">
                  <c:v>44014</c:v>
                </c:pt>
                <c:pt idx="258">
                  <c:v>44013</c:v>
                </c:pt>
                <c:pt idx="259">
                  <c:v>44012</c:v>
                </c:pt>
              </c:numCache>
            </c:numRef>
          </c:cat>
          <c:val>
            <c:numRef>
              <c:f>'Crobex-KOEI 071021'!$E$2:$E$261</c:f>
              <c:numCache>
                <c:formatCode>#,##0.0</c:formatCode>
                <c:ptCount val="260"/>
                <c:pt idx="0">
                  <c:v>164.5021645021645</c:v>
                </c:pt>
                <c:pt idx="1">
                  <c:v>161.89645686048499</c:v>
                </c:pt>
                <c:pt idx="2">
                  <c:v>159.45165945166019</c:v>
                </c:pt>
                <c:pt idx="3">
                  <c:v>156.934423601091</c:v>
                </c:pt>
                <c:pt idx="4">
                  <c:v>155.84415584415581</c:v>
                </c:pt>
                <c:pt idx="5">
                  <c:v>156.926406926407</c:v>
                </c:pt>
                <c:pt idx="6">
                  <c:v>156.40661608403471</c:v>
                </c:pt>
                <c:pt idx="7">
                  <c:v>159.09090909090909</c:v>
                </c:pt>
                <c:pt idx="8">
                  <c:v>156.20490620490691</c:v>
                </c:pt>
                <c:pt idx="9">
                  <c:v>156.63685729475091</c:v>
                </c:pt>
                <c:pt idx="10">
                  <c:v>158.75270562770561</c:v>
                </c:pt>
                <c:pt idx="11">
                  <c:v>158.00865800865799</c:v>
                </c:pt>
                <c:pt idx="12">
                  <c:v>155.94254230617969</c:v>
                </c:pt>
                <c:pt idx="13">
                  <c:v>158.00865800865799</c:v>
                </c:pt>
                <c:pt idx="14">
                  <c:v>155.84415584415581</c:v>
                </c:pt>
                <c:pt idx="15">
                  <c:v>156.926406926407</c:v>
                </c:pt>
                <c:pt idx="16">
                  <c:v>156.926406926407</c:v>
                </c:pt>
                <c:pt idx="17">
                  <c:v>156.926406926407</c:v>
                </c:pt>
                <c:pt idx="18">
                  <c:v>157.11653211653251</c:v>
                </c:pt>
                <c:pt idx="19">
                  <c:v>156.926406926407</c:v>
                </c:pt>
                <c:pt idx="20">
                  <c:v>157.21120984278801</c:v>
                </c:pt>
                <c:pt idx="21">
                  <c:v>158.00865800865799</c:v>
                </c:pt>
                <c:pt idx="22">
                  <c:v>159.34065934066021</c:v>
                </c:pt>
                <c:pt idx="23">
                  <c:v>161.2554112554113</c:v>
                </c:pt>
                <c:pt idx="24">
                  <c:v>162.33766233766241</c:v>
                </c:pt>
                <c:pt idx="25">
                  <c:v>162.33766233766241</c:v>
                </c:pt>
                <c:pt idx="26">
                  <c:v>162.33766233766241</c:v>
                </c:pt>
                <c:pt idx="27">
                  <c:v>162.33766233766241</c:v>
                </c:pt>
                <c:pt idx="28">
                  <c:v>162.78166278166231</c:v>
                </c:pt>
                <c:pt idx="29">
                  <c:v>163.4199134199134</c:v>
                </c:pt>
                <c:pt idx="30">
                  <c:v>164.5021645021645</c:v>
                </c:pt>
                <c:pt idx="31">
                  <c:v>162.33766233766241</c:v>
                </c:pt>
                <c:pt idx="32">
                  <c:v>163.20694031537451</c:v>
                </c:pt>
                <c:pt idx="33">
                  <c:v>163.4199134199134</c:v>
                </c:pt>
                <c:pt idx="34">
                  <c:v>164.09713041449569</c:v>
                </c:pt>
                <c:pt idx="35">
                  <c:v>163.4199134199134</c:v>
                </c:pt>
                <c:pt idx="36">
                  <c:v>161.76199686837879</c:v>
                </c:pt>
                <c:pt idx="37">
                  <c:v>160.51948051948051</c:v>
                </c:pt>
                <c:pt idx="38">
                  <c:v>161.2554112554113</c:v>
                </c:pt>
                <c:pt idx="39">
                  <c:v>160.45426435036799</c:v>
                </c:pt>
                <c:pt idx="40">
                  <c:v>160.17316017316011</c:v>
                </c:pt>
                <c:pt idx="41">
                  <c:v>161.2554112554113</c:v>
                </c:pt>
                <c:pt idx="42">
                  <c:v>162.0670995670996</c:v>
                </c:pt>
                <c:pt idx="43">
                  <c:v>162.19605939232039</c:v>
                </c:pt>
                <c:pt idx="44">
                  <c:v>161.2554112554113</c:v>
                </c:pt>
                <c:pt idx="45">
                  <c:v>162.14123954337441</c:v>
                </c:pt>
                <c:pt idx="46">
                  <c:v>162.33766233766241</c:v>
                </c:pt>
                <c:pt idx="47">
                  <c:v>162.311265969803</c:v>
                </c:pt>
                <c:pt idx="48">
                  <c:v>162.33766233766241</c:v>
                </c:pt>
                <c:pt idx="49">
                  <c:v>162.34615591074461</c:v>
                </c:pt>
                <c:pt idx="50">
                  <c:v>162.35043226193719</c:v>
                </c:pt>
                <c:pt idx="51">
                  <c:v>163.4199134199134</c:v>
                </c:pt>
                <c:pt idx="52">
                  <c:v>163.4199134199134</c:v>
                </c:pt>
                <c:pt idx="53">
                  <c:v>164.10133076799781</c:v>
                </c:pt>
                <c:pt idx="54">
                  <c:v>164.5021645021645</c:v>
                </c:pt>
                <c:pt idx="55">
                  <c:v>163.23356555144571</c:v>
                </c:pt>
                <c:pt idx="56">
                  <c:v>163.4199134199134</c:v>
                </c:pt>
                <c:pt idx="57">
                  <c:v>164.32178932179011</c:v>
                </c:pt>
                <c:pt idx="58">
                  <c:v>165.58441558441561</c:v>
                </c:pt>
                <c:pt idx="59">
                  <c:v>162.81922605107579</c:v>
                </c:pt>
                <c:pt idx="60">
                  <c:v>162.245797856145</c:v>
                </c:pt>
                <c:pt idx="61">
                  <c:v>162.33766233766241</c:v>
                </c:pt>
                <c:pt idx="62">
                  <c:v>160.98169016456919</c:v>
                </c:pt>
                <c:pt idx="63">
                  <c:v>159.8124098124091</c:v>
                </c:pt>
                <c:pt idx="64">
                  <c:v>159.99876900350861</c:v>
                </c:pt>
                <c:pt idx="65">
                  <c:v>160.17316017316011</c:v>
                </c:pt>
                <c:pt idx="66">
                  <c:v>160.17316017316011</c:v>
                </c:pt>
                <c:pt idx="67">
                  <c:v>159.09090909090909</c:v>
                </c:pt>
                <c:pt idx="68">
                  <c:v>159.07075543946971</c:v>
                </c:pt>
                <c:pt idx="69">
                  <c:v>157.3561817244134</c:v>
                </c:pt>
                <c:pt idx="70">
                  <c:v>154.59355459355351</c:v>
                </c:pt>
                <c:pt idx="71">
                  <c:v>152.59740259740261</c:v>
                </c:pt>
                <c:pt idx="72">
                  <c:v>151.82819171727061</c:v>
                </c:pt>
                <c:pt idx="73">
                  <c:v>152.56538333461481</c:v>
                </c:pt>
                <c:pt idx="74">
                  <c:v>152.73734885803901</c:v>
                </c:pt>
                <c:pt idx="75">
                  <c:v>150.43290043290051</c:v>
                </c:pt>
                <c:pt idx="76">
                  <c:v>152.59740259740261</c:v>
                </c:pt>
                <c:pt idx="77">
                  <c:v>152.59740259740261</c:v>
                </c:pt>
                <c:pt idx="78">
                  <c:v>150.43290043290051</c:v>
                </c:pt>
                <c:pt idx="79">
                  <c:v>149.35064935064941</c:v>
                </c:pt>
                <c:pt idx="80">
                  <c:v>150.43290043290051</c:v>
                </c:pt>
                <c:pt idx="81">
                  <c:v>148.88571116008009</c:v>
                </c:pt>
                <c:pt idx="82">
                  <c:v>150.79365079365101</c:v>
                </c:pt>
                <c:pt idx="83">
                  <c:v>151.5151515151515</c:v>
                </c:pt>
                <c:pt idx="84">
                  <c:v>152.16784933279871</c:v>
                </c:pt>
                <c:pt idx="85">
                  <c:v>152.8031537537251</c:v>
                </c:pt>
                <c:pt idx="86">
                  <c:v>155.84415584415581</c:v>
                </c:pt>
                <c:pt idx="87">
                  <c:v>154.27773980405621</c:v>
                </c:pt>
                <c:pt idx="88">
                  <c:v>153.69722096234631</c:v>
                </c:pt>
                <c:pt idx="89">
                  <c:v>151.6313556145324</c:v>
                </c:pt>
                <c:pt idx="90">
                  <c:v>147.1861471861472</c:v>
                </c:pt>
                <c:pt idx="91">
                  <c:v>148.26839826839819</c:v>
                </c:pt>
                <c:pt idx="92">
                  <c:v>147.1861471861472</c:v>
                </c:pt>
                <c:pt idx="93">
                  <c:v>147.1861471861472</c:v>
                </c:pt>
                <c:pt idx="94">
                  <c:v>148.26839826839819</c:v>
                </c:pt>
                <c:pt idx="95">
                  <c:v>148.26839826839819</c:v>
                </c:pt>
                <c:pt idx="96">
                  <c:v>148.26839826839819</c:v>
                </c:pt>
                <c:pt idx="97">
                  <c:v>148.26839826839819</c:v>
                </c:pt>
                <c:pt idx="98">
                  <c:v>148.26839826839819</c:v>
                </c:pt>
                <c:pt idx="99">
                  <c:v>148.26839826839819</c:v>
                </c:pt>
                <c:pt idx="100">
                  <c:v>149.3598209699914</c:v>
                </c:pt>
                <c:pt idx="101">
                  <c:v>150.17053653417321</c:v>
                </c:pt>
                <c:pt idx="102">
                  <c:v>149.65986394557791</c:v>
                </c:pt>
                <c:pt idx="103">
                  <c:v>148.2772209674394</c:v>
                </c:pt>
                <c:pt idx="104">
                  <c:v>147.67316017316011</c:v>
                </c:pt>
                <c:pt idx="105">
                  <c:v>150.04329004329011</c:v>
                </c:pt>
                <c:pt idx="106">
                  <c:v>149.35064935064941</c:v>
                </c:pt>
                <c:pt idx="107">
                  <c:v>151.19684237331381</c:v>
                </c:pt>
                <c:pt idx="108">
                  <c:v>150.10057876905611</c:v>
                </c:pt>
                <c:pt idx="109">
                  <c:v>147.1861471861472</c:v>
                </c:pt>
                <c:pt idx="110">
                  <c:v>149.35064935064941</c:v>
                </c:pt>
                <c:pt idx="111">
                  <c:v>149.35064935064941</c:v>
                </c:pt>
                <c:pt idx="112">
                  <c:v>146.23617123617069</c:v>
                </c:pt>
                <c:pt idx="113">
                  <c:v>146.10389610389609</c:v>
                </c:pt>
                <c:pt idx="114">
                  <c:v>148.26839826839819</c:v>
                </c:pt>
                <c:pt idx="115">
                  <c:v>147.46792731867319</c:v>
                </c:pt>
                <c:pt idx="116">
                  <c:v>147.0350404312662</c:v>
                </c:pt>
                <c:pt idx="117">
                  <c:v>145.02164502164501</c:v>
                </c:pt>
                <c:pt idx="118">
                  <c:v>146.10389610389609</c:v>
                </c:pt>
                <c:pt idx="119">
                  <c:v>145.02164502164501</c:v>
                </c:pt>
                <c:pt idx="120">
                  <c:v>146.83703393380739</c:v>
                </c:pt>
                <c:pt idx="121">
                  <c:v>145.02164502164501</c:v>
                </c:pt>
                <c:pt idx="122">
                  <c:v>142.9309327036602</c:v>
                </c:pt>
                <c:pt idx="123">
                  <c:v>142.84511784511699</c:v>
                </c:pt>
                <c:pt idx="124">
                  <c:v>140.321028132262</c:v>
                </c:pt>
                <c:pt idx="125">
                  <c:v>136.3636363636364</c:v>
                </c:pt>
                <c:pt idx="126">
                  <c:v>137.73094465058659</c:v>
                </c:pt>
                <c:pt idx="127">
                  <c:v>137.44588744588751</c:v>
                </c:pt>
                <c:pt idx="128">
                  <c:v>136.3636363636364</c:v>
                </c:pt>
                <c:pt idx="129">
                  <c:v>136.3636363636364</c:v>
                </c:pt>
                <c:pt idx="130">
                  <c:v>135.28587129623381</c:v>
                </c:pt>
                <c:pt idx="131">
                  <c:v>135.30485499025539</c:v>
                </c:pt>
                <c:pt idx="132">
                  <c:v>135.450143077262</c:v>
                </c:pt>
                <c:pt idx="133">
                  <c:v>135.2813852813853</c:v>
                </c:pt>
                <c:pt idx="134">
                  <c:v>135.2813852813853</c:v>
                </c:pt>
                <c:pt idx="135">
                  <c:v>135.2813852813853</c:v>
                </c:pt>
                <c:pt idx="136">
                  <c:v>135.2813852813853</c:v>
                </c:pt>
                <c:pt idx="137">
                  <c:v>133.11688311688309</c:v>
                </c:pt>
                <c:pt idx="138">
                  <c:v>134.19913419913419</c:v>
                </c:pt>
                <c:pt idx="139">
                  <c:v>134.19913419913419</c:v>
                </c:pt>
                <c:pt idx="140">
                  <c:v>134.22753973935059</c:v>
                </c:pt>
                <c:pt idx="141">
                  <c:v>136.3636363636364</c:v>
                </c:pt>
                <c:pt idx="142">
                  <c:v>134.74561741888519</c:v>
                </c:pt>
                <c:pt idx="143">
                  <c:v>135.2813852813853</c:v>
                </c:pt>
                <c:pt idx="144">
                  <c:v>134.19913419913419</c:v>
                </c:pt>
                <c:pt idx="145">
                  <c:v>135.20888807713419</c:v>
                </c:pt>
                <c:pt idx="146">
                  <c:v>133.11688311688309</c:v>
                </c:pt>
                <c:pt idx="147">
                  <c:v>133.11688311688309</c:v>
                </c:pt>
                <c:pt idx="148">
                  <c:v>133.11688311688309</c:v>
                </c:pt>
                <c:pt idx="149">
                  <c:v>133.14327948474241</c:v>
                </c:pt>
                <c:pt idx="150">
                  <c:v>134.24526986193069</c:v>
                </c:pt>
                <c:pt idx="151">
                  <c:v>129.70089639538739</c:v>
                </c:pt>
                <c:pt idx="152">
                  <c:v>127.7813852813853</c:v>
                </c:pt>
                <c:pt idx="153">
                  <c:v>126.1478420569329</c:v>
                </c:pt>
                <c:pt idx="154">
                  <c:v>125.5411255411255</c:v>
                </c:pt>
                <c:pt idx="155">
                  <c:v>127.70562770562771</c:v>
                </c:pt>
                <c:pt idx="156">
                  <c:v>127.70562770562771</c:v>
                </c:pt>
                <c:pt idx="157">
                  <c:v>127.70562770562771</c:v>
                </c:pt>
                <c:pt idx="158">
                  <c:v>126.3828763828766</c:v>
                </c:pt>
                <c:pt idx="159">
                  <c:v>125.5411255411255</c:v>
                </c:pt>
                <c:pt idx="160">
                  <c:v>125.5411255411255</c:v>
                </c:pt>
                <c:pt idx="161">
                  <c:v>125.7330518414264</c:v>
                </c:pt>
                <c:pt idx="162">
                  <c:v>126.82436611008011</c:v>
                </c:pt>
                <c:pt idx="163">
                  <c:v>126.7113645162424</c:v>
                </c:pt>
                <c:pt idx="164">
                  <c:v>125.31347962382461</c:v>
                </c:pt>
                <c:pt idx="165">
                  <c:v>126.6233766233766</c:v>
                </c:pt>
                <c:pt idx="166">
                  <c:v>125.82592845750651</c:v>
                </c:pt>
                <c:pt idx="167">
                  <c:v>126.40819219766669</c:v>
                </c:pt>
                <c:pt idx="168">
                  <c:v>123.77239804424239</c:v>
                </c:pt>
                <c:pt idx="169">
                  <c:v>128.78787878787881</c:v>
                </c:pt>
                <c:pt idx="170">
                  <c:v>128.89610389610399</c:v>
                </c:pt>
                <c:pt idx="171">
                  <c:v>127.6225029990086</c:v>
                </c:pt>
                <c:pt idx="172">
                  <c:v>129.13145056002159</c:v>
                </c:pt>
                <c:pt idx="173">
                  <c:v>129.15025415025329</c:v>
                </c:pt>
                <c:pt idx="174">
                  <c:v>129.0980902645606</c:v>
                </c:pt>
                <c:pt idx="175">
                  <c:v>129.2486085343225</c:v>
                </c:pt>
                <c:pt idx="176">
                  <c:v>128.287302705907</c:v>
                </c:pt>
                <c:pt idx="177">
                  <c:v>128.41763499658219</c:v>
                </c:pt>
                <c:pt idx="178">
                  <c:v>128.77237375804759</c:v>
                </c:pt>
                <c:pt idx="179">
                  <c:v>128.71870397643511</c:v>
                </c:pt>
                <c:pt idx="180">
                  <c:v>129.49615829196969</c:v>
                </c:pt>
                <c:pt idx="181">
                  <c:v>128.71998849858659</c:v>
                </c:pt>
                <c:pt idx="182">
                  <c:v>127.12508242309519</c:v>
                </c:pt>
                <c:pt idx="183">
                  <c:v>126.6233766233766</c:v>
                </c:pt>
                <c:pt idx="184">
                  <c:v>126.6233766233766</c:v>
                </c:pt>
                <c:pt idx="185">
                  <c:v>125.72150072150001</c:v>
                </c:pt>
                <c:pt idx="186">
                  <c:v>125.97402597402601</c:v>
                </c:pt>
                <c:pt idx="187">
                  <c:v>125.5949932420519</c:v>
                </c:pt>
                <c:pt idx="188">
                  <c:v>124.2532130382597</c:v>
                </c:pt>
                <c:pt idx="189">
                  <c:v>126.6413964748939</c:v>
                </c:pt>
                <c:pt idx="190">
                  <c:v>126.71356421356499</c:v>
                </c:pt>
                <c:pt idx="191">
                  <c:v>130.95238095238099</c:v>
                </c:pt>
                <c:pt idx="192">
                  <c:v>128.9424860853442</c:v>
                </c:pt>
                <c:pt idx="193">
                  <c:v>131.0720989924524</c:v>
                </c:pt>
                <c:pt idx="194">
                  <c:v>131.79858550229011</c:v>
                </c:pt>
                <c:pt idx="195">
                  <c:v>132.03463203463201</c:v>
                </c:pt>
                <c:pt idx="196">
                  <c:v>132.9816017316017</c:v>
                </c:pt>
                <c:pt idx="197">
                  <c:v>133.378116136736</c:v>
                </c:pt>
                <c:pt idx="198">
                  <c:v>134.19913419913419</c:v>
                </c:pt>
                <c:pt idx="199">
                  <c:v>133.92496392496321</c:v>
                </c:pt>
                <c:pt idx="200">
                  <c:v>133.11688311688309</c:v>
                </c:pt>
                <c:pt idx="201">
                  <c:v>130.2528356568225</c:v>
                </c:pt>
                <c:pt idx="202">
                  <c:v>134.19913419913419</c:v>
                </c:pt>
                <c:pt idx="203">
                  <c:v>132.647907647907</c:v>
                </c:pt>
                <c:pt idx="204">
                  <c:v>134.19913419913419</c:v>
                </c:pt>
                <c:pt idx="205">
                  <c:v>136.0082703366277</c:v>
                </c:pt>
                <c:pt idx="206">
                  <c:v>137.8174603174611</c:v>
                </c:pt>
                <c:pt idx="207">
                  <c:v>138.49841996295029</c:v>
                </c:pt>
                <c:pt idx="208">
                  <c:v>136.49113443633979</c:v>
                </c:pt>
                <c:pt idx="209">
                  <c:v>135.29614325068829</c:v>
                </c:pt>
                <c:pt idx="210">
                  <c:v>133.14005057124231</c:v>
                </c:pt>
                <c:pt idx="211">
                  <c:v>129.9874823971212</c:v>
                </c:pt>
                <c:pt idx="212">
                  <c:v>137.27215766689389</c:v>
                </c:pt>
                <c:pt idx="213">
                  <c:v>135.6026298389416</c:v>
                </c:pt>
                <c:pt idx="214">
                  <c:v>136.3636363636364</c:v>
                </c:pt>
                <c:pt idx="215">
                  <c:v>134.99221237316451</c:v>
                </c:pt>
                <c:pt idx="216">
                  <c:v>133.8818477372684</c:v>
                </c:pt>
                <c:pt idx="217">
                  <c:v>130.79777365491549</c:v>
                </c:pt>
                <c:pt idx="218">
                  <c:v>129.87012987013</c:v>
                </c:pt>
                <c:pt idx="219">
                  <c:v>132.03463203463201</c:v>
                </c:pt>
                <c:pt idx="220">
                  <c:v>130.75725212928359</c:v>
                </c:pt>
                <c:pt idx="221">
                  <c:v>127.9220779220779</c:v>
                </c:pt>
                <c:pt idx="222">
                  <c:v>130.2164502164502</c:v>
                </c:pt>
                <c:pt idx="223">
                  <c:v>131.56784642407581</c:v>
                </c:pt>
                <c:pt idx="224">
                  <c:v>136.6699338397446</c:v>
                </c:pt>
                <c:pt idx="225">
                  <c:v>140.76028138528139</c:v>
                </c:pt>
                <c:pt idx="226">
                  <c:v>137.60738615389829</c:v>
                </c:pt>
                <c:pt idx="227">
                  <c:v>133.44626388104541</c:v>
                </c:pt>
                <c:pt idx="228">
                  <c:v>129.8825899977208</c:v>
                </c:pt>
                <c:pt idx="229">
                  <c:v>128.84800384800431</c:v>
                </c:pt>
                <c:pt idx="230">
                  <c:v>128.01759332008439</c:v>
                </c:pt>
                <c:pt idx="231">
                  <c:v>128.0499803227078</c:v>
                </c:pt>
                <c:pt idx="232">
                  <c:v>128.0280003684264</c:v>
                </c:pt>
                <c:pt idx="233">
                  <c:v>127.4416640270303</c:v>
                </c:pt>
                <c:pt idx="234">
                  <c:v>127.6837640474004</c:v>
                </c:pt>
                <c:pt idx="235">
                  <c:v>127.68065268065369</c:v>
                </c:pt>
                <c:pt idx="236">
                  <c:v>124.8025276461299</c:v>
                </c:pt>
                <c:pt idx="237">
                  <c:v>121.6306713544285</c:v>
                </c:pt>
                <c:pt idx="238">
                  <c:v>115.00509294626841</c:v>
                </c:pt>
                <c:pt idx="239">
                  <c:v>111.9297369297359</c:v>
                </c:pt>
                <c:pt idx="240">
                  <c:v>109.5041322314047</c:v>
                </c:pt>
                <c:pt idx="241">
                  <c:v>108.9576362502121</c:v>
                </c:pt>
                <c:pt idx="242">
                  <c:v>113.6363636363636</c:v>
                </c:pt>
                <c:pt idx="243">
                  <c:v>110.5684948660151</c:v>
                </c:pt>
                <c:pt idx="244">
                  <c:v>107.54697861439389</c:v>
                </c:pt>
                <c:pt idx="245">
                  <c:v>103.4632034632035</c:v>
                </c:pt>
                <c:pt idx="246">
                  <c:v>103.4632034632035</c:v>
                </c:pt>
                <c:pt idx="247">
                  <c:v>103.8597021779437</c:v>
                </c:pt>
                <c:pt idx="248">
                  <c:v>103.5754369087705</c:v>
                </c:pt>
                <c:pt idx="249">
                  <c:v>103.8961038961039</c:v>
                </c:pt>
                <c:pt idx="250">
                  <c:v>103.86427298192</c:v>
                </c:pt>
                <c:pt idx="251">
                  <c:v>104.32900432900431</c:v>
                </c:pt>
                <c:pt idx="252">
                  <c:v>104.32900432900431</c:v>
                </c:pt>
                <c:pt idx="253">
                  <c:v>104.32900432900431</c:v>
                </c:pt>
                <c:pt idx="254">
                  <c:v>103.8961038961039</c:v>
                </c:pt>
                <c:pt idx="255">
                  <c:v>102.6074118559675</c:v>
                </c:pt>
                <c:pt idx="256">
                  <c:v>103.425884460368</c:v>
                </c:pt>
                <c:pt idx="257">
                  <c:v>100.3463203463204</c:v>
                </c:pt>
                <c:pt idx="258">
                  <c:v>99.567099567099575</c:v>
                </c:pt>
                <c:pt idx="259">
                  <c:v>100</c:v>
                </c:pt>
              </c:numCache>
            </c:numRef>
          </c:val>
          <c:smooth val="0"/>
          <c:extLst>
            <c:ext xmlns:c16="http://schemas.microsoft.com/office/drawing/2014/chart" uri="{C3380CC4-5D6E-409C-BE32-E72D297353CC}">
              <c16:uniqueId val="{00000003-2086-420B-B935-677BBB0DA526}"/>
            </c:ext>
          </c:extLst>
        </c:ser>
        <c:dLbls>
          <c:showLegendKey val="0"/>
          <c:showVal val="0"/>
          <c:showCatName val="0"/>
          <c:showSerName val="0"/>
          <c:showPercent val="0"/>
          <c:showBubbleSize val="0"/>
        </c:dLbls>
        <c:smooth val="0"/>
        <c:axId val="403098280"/>
        <c:axId val="439670744"/>
      </c:lineChart>
      <c:dateAx>
        <c:axId val="403098280"/>
        <c:scaling>
          <c:orientation val="minMax"/>
        </c:scaling>
        <c:delete val="0"/>
        <c:axPos val="b"/>
        <c:numFmt formatCode="yyyy\-mm\-dd"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Arial" panose="020B0604020202020204" pitchFamily="34" charset="0"/>
                <a:ea typeface="+mn-ea"/>
                <a:cs typeface="Arial" panose="020B0604020202020204" pitchFamily="34" charset="0"/>
              </a:defRPr>
            </a:pPr>
            <a:endParaRPr lang="en-HR"/>
          </a:p>
        </c:txPr>
        <c:crossAx val="439670744"/>
        <c:crosses val="autoZero"/>
        <c:auto val="1"/>
        <c:lblOffset val="100"/>
        <c:baseTimeUnit val="days"/>
      </c:dateAx>
      <c:valAx>
        <c:axId val="439670744"/>
        <c:scaling>
          <c:orientation val="minMax"/>
          <c:min val="85"/>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2"/>
                </a:solidFill>
                <a:latin typeface="Arial" panose="020B0604020202020204" pitchFamily="34" charset="0"/>
                <a:ea typeface="+mn-ea"/>
                <a:cs typeface="Arial" panose="020B0604020202020204" pitchFamily="34" charset="0"/>
              </a:defRPr>
            </a:pPr>
            <a:endParaRPr lang="en-HR"/>
          </a:p>
        </c:txPr>
        <c:crossAx val="40309828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HR"/>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8EB4E3"/>
            </a:solidFill>
            <a:ln>
              <a:noFill/>
            </a:ln>
            <a:effectLst/>
          </c:spPr>
          <c:invertIfNegative val="0"/>
          <c:dLbls>
            <c:dLbl>
              <c:idx val="0"/>
              <c:tx>
                <c:rich>
                  <a:bodyPr/>
                  <a:lstStyle/>
                  <a:p>
                    <a:r>
                      <a:rPr lang="en-US" dirty="0"/>
                      <a:t>273,5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EF41-427A-B77B-025D2B64CDBB}"/>
                </c:ext>
              </c:extLst>
            </c:dLbl>
            <c:dLbl>
              <c:idx val="1"/>
              <c:tx>
                <c:rich>
                  <a:bodyPr/>
                  <a:lstStyle/>
                  <a:p>
                    <a:r>
                      <a:rPr lang="en-US" dirty="0"/>
                      <a:t>321,7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EF41-427A-B77B-025D2B64CDBB}"/>
                </c:ext>
              </c:extLst>
            </c:dLbl>
            <c:spPr>
              <a:noFill/>
              <a:ln>
                <a:noFill/>
              </a:ln>
              <a:effectLst/>
            </c:spPr>
            <c:txPr>
              <a:bodyPr rot="0" spcFirstLastPara="1" vertOverflow="ellipsis" vert="horz" wrap="square" lIns="38100" tIns="19050" rIns="38100" bIns="19050" anchor="ctr" anchorCtr="1">
                <a:spAutoFit/>
              </a:bodyPr>
              <a:lstStyle/>
              <a:p>
                <a:pPr>
                  <a:defRPr lang="en-US"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H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'ugovor prodaja'!$C$31:$C$32</c:f>
              <c:strCache>
                <c:ptCount val="2"/>
                <c:pt idx="0">
                  <c:v>Q1-Q3 2020</c:v>
                </c:pt>
                <c:pt idx="1">
                  <c:v>Q1-Q3 2021</c:v>
                </c:pt>
              </c:strCache>
            </c:strRef>
          </c:cat>
          <c:val>
            <c:numRef>
              <c:f>'ugovor prodaja'!$D$31:$D$32</c:f>
              <c:numCache>
                <c:formatCode>#,##0.0</c:formatCode>
                <c:ptCount val="2"/>
                <c:pt idx="0">
                  <c:v>273.5</c:v>
                </c:pt>
                <c:pt idx="1">
                  <c:v>321.7</c:v>
                </c:pt>
              </c:numCache>
            </c:numRef>
          </c:val>
          <c:extLst>
            <c:ext xmlns:c16="http://schemas.microsoft.com/office/drawing/2014/chart" uri="{C3380CC4-5D6E-409C-BE32-E72D297353CC}">
              <c16:uniqueId val="{00000000-ABCF-E141-8B95-3BCD23CC53AE}"/>
            </c:ext>
          </c:extLst>
        </c:ser>
        <c:dLbls>
          <c:showLegendKey val="0"/>
          <c:showVal val="0"/>
          <c:showCatName val="0"/>
          <c:showSerName val="0"/>
          <c:showPercent val="0"/>
          <c:showBubbleSize val="0"/>
        </c:dLbls>
        <c:gapWidth val="68"/>
        <c:overlap val="-52"/>
        <c:axId val="398337592"/>
        <c:axId val="398340632"/>
      </c:barChart>
      <c:catAx>
        <c:axId val="398337592"/>
        <c:scaling>
          <c:orientation val="minMax"/>
        </c:scaling>
        <c:delete val="1"/>
        <c:axPos val="b"/>
        <c:numFmt formatCode="General" sourceLinked="1"/>
        <c:majorTickMark val="none"/>
        <c:minorTickMark val="none"/>
        <c:tickLblPos val="nextTo"/>
        <c:crossAx val="398340632"/>
        <c:crosses val="autoZero"/>
        <c:auto val="1"/>
        <c:lblAlgn val="ctr"/>
        <c:lblOffset val="100"/>
        <c:noMultiLvlLbl val="0"/>
      </c:catAx>
      <c:valAx>
        <c:axId val="398340632"/>
        <c:scaling>
          <c:orientation val="minMax"/>
          <c:min val="100"/>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lgn="ctr">
              <a:defRPr lang="en-US" sz="2000" b="0" i="0" u="none" strike="noStrike" kern="1200" baseline="0">
                <a:solidFill>
                  <a:schemeClr val="tx2"/>
                </a:solidFill>
                <a:latin typeface="Arial" panose="020B0604020202020204" pitchFamily="34" charset="0"/>
                <a:ea typeface="+mn-ea"/>
                <a:cs typeface="Arial" panose="020B0604020202020204" pitchFamily="34" charset="0"/>
              </a:defRPr>
            </a:pPr>
            <a:endParaRPr lang="en-HR"/>
          </a:p>
        </c:txPr>
        <c:crossAx val="398337592"/>
        <c:crosses val="autoZero"/>
        <c:crossBetween val="between"/>
      </c:valAx>
      <c:spPr>
        <a:noFill/>
        <a:ln>
          <a:noFill/>
        </a:ln>
        <a:effectLst/>
      </c:spPr>
    </c:plotArea>
    <c:plotVisOnly val="1"/>
    <c:dispBlanksAs val="gap"/>
    <c:showDLblsOverMax val="0"/>
  </c:chart>
  <c:spPr>
    <a:noFill/>
    <a:ln>
      <a:noFill/>
    </a:ln>
    <a:effectLst/>
  </c:spPr>
  <c:txPr>
    <a:bodyPr/>
    <a:lstStyle/>
    <a:p>
      <a:pPr>
        <a:defRPr lang="en-US"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H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8EB4E3"/>
            </a:solidFill>
            <a:ln>
              <a:noFill/>
            </a:ln>
            <a:effectLst/>
          </c:spPr>
          <c:invertIfNegative val="0"/>
          <c:dLbls>
            <c:dLbl>
              <c:idx val="0"/>
              <c:tx>
                <c:rich>
                  <a:bodyPr/>
                  <a:lstStyle/>
                  <a:p>
                    <a:r>
                      <a:rPr lang="en-US" dirty="0"/>
                      <a:t>296,7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E8B0-4C52-848B-49EC05BDCC1C}"/>
                </c:ext>
              </c:extLst>
            </c:dLbl>
            <c:dLbl>
              <c:idx val="1"/>
              <c:tx>
                <c:rich>
                  <a:bodyPr/>
                  <a:lstStyle/>
                  <a:p>
                    <a:r>
                      <a:rPr lang="en-US" dirty="0"/>
                      <a:t>448,3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E8B0-4C52-848B-49EC05BDCC1C}"/>
                </c:ext>
              </c:extLst>
            </c:dLbl>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H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'ugovor prodaja'!$C$4:$C$5</c:f>
              <c:strCache>
                <c:ptCount val="2"/>
                <c:pt idx="0">
                  <c:v>Q1-Q3 2020</c:v>
                </c:pt>
                <c:pt idx="1">
                  <c:v>Q1-Q3 2021</c:v>
                </c:pt>
              </c:strCache>
            </c:strRef>
          </c:cat>
          <c:val>
            <c:numRef>
              <c:f>'ugovor prodaja'!$D$4:$D$5</c:f>
              <c:numCache>
                <c:formatCode>#,##0.0</c:formatCode>
                <c:ptCount val="2"/>
                <c:pt idx="0">
                  <c:v>296.7</c:v>
                </c:pt>
                <c:pt idx="1">
                  <c:v>448.3</c:v>
                </c:pt>
              </c:numCache>
            </c:numRef>
          </c:val>
          <c:extLst>
            <c:ext xmlns:c16="http://schemas.microsoft.com/office/drawing/2014/chart" uri="{C3380CC4-5D6E-409C-BE32-E72D297353CC}">
              <c16:uniqueId val="{00000000-3E47-8E41-9A1B-3EA01ED6DF55}"/>
            </c:ext>
          </c:extLst>
        </c:ser>
        <c:dLbls>
          <c:dLblPos val="ctr"/>
          <c:showLegendKey val="0"/>
          <c:showVal val="1"/>
          <c:showCatName val="0"/>
          <c:showSerName val="0"/>
          <c:showPercent val="0"/>
          <c:showBubbleSize val="0"/>
        </c:dLbls>
        <c:gapWidth val="68"/>
        <c:overlap val="-52"/>
        <c:axId val="460783384"/>
        <c:axId val="460815496"/>
      </c:barChart>
      <c:catAx>
        <c:axId val="460783384"/>
        <c:scaling>
          <c:orientation val="minMax"/>
        </c:scaling>
        <c:delete val="1"/>
        <c:axPos val="b"/>
        <c:numFmt formatCode="General" sourceLinked="1"/>
        <c:majorTickMark val="none"/>
        <c:minorTickMark val="none"/>
        <c:tickLblPos val="nextTo"/>
        <c:crossAx val="460815496"/>
        <c:crosses val="autoZero"/>
        <c:auto val="1"/>
        <c:lblAlgn val="ctr"/>
        <c:lblOffset val="100"/>
        <c:noMultiLvlLbl val="0"/>
      </c:catAx>
      <c:valAx>
        <c:axId val="460815496"/>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2"/>
                </a:solidFill>
                <a:latin typeface="Arial" panose="020B0604020202020204" pitchFamily="34" charset="0"/>
                <a:ea typeface="+mn-ea"/>
                <a:cs typeface="Arial" panose="020B0604020202020204" pitchFamily="34" charset="0"/>
              </a:defRPr>
            </a:pPr>
            <a:endParaRPr lang="en-HR"/>
          </a:p>
        </c:txPr>
        <c:crossAx val="460783384"/>
        <c:crosses val="autoZero"/>
        <c:crossBetween val="between"/>
        <c:majorUnit val="100"/>
        <c:minorUnit val="50"/>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H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8EB4E3"/>
            </a:solidFill>
            <a:ln>
              <a:noFill/>
            </a:ln>
            <a:effectLst/>
          </c:spPr>
          <c:invertIfNegative val="0"/>
          <c:dLbls>
            <c:dLbl>
              <c:idx val="0"/>
              <c:tx>
                <c:rich>
                  <a:bodyPr/>
                  <a:lstStyle/>
                  <a:p>
                    <a:r>
                      <a:rPr lang="en-US"/>
                      <a:t>16,0</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8DA4-F049-8E56-99152EFA6E43}"/>
                </c:ext>
              </c:extLst>
            </c:dLbl>
            <c:dLbl>
              <c:idx val="1"/>
              <c:tx>
                <c:rich>
                  <a:bodyPr/>
                  <a:lstStyle/>
                  <a:p>
                    <a:r>
                      <a:rPr lang="en-US"/>
                      <a:t>30,7</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8DA4-F049-8E56-99152EFA6E43}"/>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H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ebitda!$B$9:$B$10</c:f>
              <c:strCache>
                <c:ptCount val="2"/>
                <c:pt idx="0">
                  <c:v> Q1-Q3 2020.</c:v>
                </c:pt>
                <c:pt idx="1">
                  <c:v> Q1-Q3 2020.</c:v>
                </c:pt>
              </c:strCache>
            </c:strRef>
          </c:cat>
          <c:val>
            <c:numRef>
              <c:f>ebitda!$C$9:$C$10</c:f>
              <c:numCache>
                <c:formatCode>#,##0</c:formatCode>
                <c:ptCount val="2"/>
                <c:pt idx="0">
                  <c:v>16026</c:v>
                </c:pt>
                <c:pt idx="1">
                  <c:v>30661</c:v>
                </c:pt>
              </c:numCache>
            </c:numRef>
          </c:val>
          <c:extLst>
            <c:ext xmlns:c16="http://schemas.microsoft.com/office/drawing/2014/chart" uri="{C3380CC4-5D6E-409C-BE32-E72D297353CC}">
              <c16:uniqueId val="{00000000-42D5-7F40-9722-E1456299C973}"/>
            </c:ext>
          </c:extLst>
        </c:ser>
        <c:dLbls>
          <c:showLegendKey val="0"/>
          <c:showVal val="0"/>
          <c:showCatName val="0"/>
          <c:showSerName val="0"/>
          <c:showPercent val="0"/>
          <c:showBubbleSize val="0"/>
        </c:dLbls>
        <c:gapWidth val="97"/>
        <c:overlap val="-27"/>
        <c:axId val="460988872"/>
        <c:axId val="460991912"/>
      </c:barChart>
      <c:catAx>
        <c:axId val="460988872"/>
        <c:scaling>
          <c:orientation val="minMax"/>
        </c:scaling>
        <c:delete val="1"/>
        <c:axPos val="b"/>
        <c:numFmt formatCode="General" sourceLinked="1"/>
        <c:majorTickMark val="none"/>
        <c:minorTickMark val="none"/>
        <c:tickLblPos val="nextTo"/>
        <c:crossAx val="460991912"/>
        <c:crosses val="autoZero"/>
        <c:auto val="1"/>
        <c:lblAlgn val="ctr"/>
        <c:lblOffset val="100"/>
        <c:noMultiLvlLbl val="0"/>
      </c:catAx>
      <c:valAx>
        <c:axId val="460991912"/>
        <c:scaling>
          <c:orientation val="minMax"/>
        </c:scaling>
        <c:delete val="1"/>
        <c:axPos val="l"/>
        <c:numFmt formatCode="#,##0" sourceLinked="1"/>
        <c:majorTickMark val="none"/>
        <c:minorTickMark val="none"/>
        <c:tickLblPos val="nextTo"/>
        <c:crossAx val="460988872"/>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H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8EB4E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H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ebitda!$B$24:$B$25</c:f>
              <c:strCache>
                <c:ptCount val="2"/>
                <c:pt idx="0">
                  <c:v> Q1-Q3 2020.</c:v>
                </c:pt>
                <c:pt idx="1">
                  <c:v> Q1-Q3 2020.</c:v>
                </c:pt>
              </c:strCache>
            </c:strRef>
          </c:cat>
          <c:val>
            <c:numRef>
              <c:f>ebitda!$C$24:$C$25</c:f>
              <c:numCache>
                <c:formatCode>0.0%</c:formatCode>
                <c:ptCount val="2"/>
                <c:pt idx="0">
                  <c:v>5.8999999999999997E-2</c:v>
                </c:pt>
                <c:pt idx="1">
                  <c:v>9.5000000000000001E-2</c:v>
                </c:pt>
              </c:numCache>
            </c:numRef>
          </c:val>
          <c:extLst>
            <c:ext xmlns:c16="http://schemas.microsoft.com/office/drawing/2014/chart" uri="{C3380CC4-5D6E-409C-BE32-E72D297353CC}">
              <c16:uniqueId val="{00000000-3617-C24D-B1B1-C02FFD0D5522}"/>
            </c:ext>
          </c:extLst>
        </c:ser>
        <c:dLbls>
          <c:dLblPos val="inBase"/>
          <c:showLegendKey val="0"/>
          <c:showVal val="1"/>
          <c:showCatName val="0"/>
          <c:showSerName val="0"/>
          <c:showPercent val="0"/>
          <c:showBubbleSize val="0"/>
        </c:dLbls>
        <c:gapWidth val="97"/>
        <c:overlap val="-27"/>
        <c:axId val="460793816"/>
        <c:axId val="460817352"/>
      </c:barChart>
      <c:catAx>
        <c:axId val="460793816"/>
        <c:scaling>
          <c:orientation val="minMax"/>
        </c:scaling>
        <c:delete val="1"/>
        <c:axPos val="b"/>
        <c:numFmt formatCode="General" sourceLinked="1"/>
        <c:majorTickMark val="none"/>
        <c:minorTickMark val="none"/>
        <c:tickLblPos val="nextTo"/>
        <c:crossAx val="460817352"/>
        <c:crosses val="autoZero"/>
        <c:auto val="1"/>
        <c:lblAlgn val="ctr"/>
        <c:lblOffset val="100"/>
        <c:noMultiLvlLbl val="0"/>
      </c:catAx>
      <c:valAx>
        <c:axId val="460817352"/>
        <c:scaling>
          <c:orientation val="minMax"/>
        </c:scaling>
        <c:delete val="1"/>
        <c:axPos val="l"/>
        <c:numFmt formatCode="0.0%" sourceLinked="1"/>
        <c:majorTickMark val="none"/>
        <c:minorTickMark val="none"/>
        <c:tickLblPos val="nextTo"/>
        <c:crossAx val="460793816"/>
        <c:crosses val="autoZero"/>
        <c:crossBetween val="between"/>
      </c:valAx>
      <c:spPr>
        <a:noFill/>
        <a:ln w="25400">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H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8EB4E3"/>
            </a:solidFill>
            <a:ln>
              <a:noFill/>
            </a:ln>
            <a:effectLst/>
          </c:spPr>
          <c:invertIfNegative val="0"/>
          <c:dLbls>
            <c:dLbl>
              <c:idx val="0"/>
              <c:tx>
                <c:rich>
                  <a:bodyPr/>
                  <a:lstStyle/>
                  <a:p>
                    <a:r>
                      <a:rPr lang="en-US"/>
                      <a:t>14,4</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F1F2-3246-B142-954EA1AA3A06}"/>
                </c:ext>
              </c:extLst>
            </c:dLbl>
            <c:dLbl>
              <c:idx val="1"/>
              <c:tx>
                <c:rich>
                  <a:bodyPr/>
                  <a:lstStyle/>
                  <a:p>
                    <a:r>
                      <a:rPr lang="en-US"/>
                      <a:t>25,8</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F1F2-3246-B142-954EA1AA3A06}"/>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H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normalizirano!$B$9:$B$10</c:f>
              <c:strCache>
                <c:ptCount val="2"/>
                <c:pt idx="0">
                  <c:v> Q1-Q3 2020.</c:v>
                </c:pt>
                <c:pt idx="1">
                  <c:v> Q1-Q3 2020.</c:v>
                </c:pt>
              </c:strCache>
            </c:strRef>
          </c:cat>
          <c:val>
            <c:numRef>
              <c:f>normalizirano!$C$9:$C$10</c:f>
              <c:numCache>
                <c:formatCode>#,##0</c:formatCode>
                <c:ptCount val="2"/>
                <c:pt idx="0">
                  <c:v>14415</c:v>
                </c:pt>
                <c:pt idx="1">
                  <c:v>25779</c:v>
                </c:pt>
              </c:numCache>
            </c:numRef>
          </c:val>
          <c:extLst>
            <c:ext xmlns:c16="http://schemas.microsoft.com/office/drawing/2014/chart" uri="{C3380CC4-5D6E-409C-BE32-E72D297353CC}">
              <c16:uniqueId val="{00000000-913C-EB4A-AF0D-A04788C37200}"/>
            </c:ext>
          </c:extLst>
        </c:ser>
        <c:dLbls>
          <c:dLblPos val="inBase"/>
          <c:showLegendKey val="0"/>
          <c:showVal val="1"/>
          <c:showCatName val="0"/>
          <c:showSerName val="0"/>
          <c:showPercent val="0"/>
          <c:showBubbleSize val="0"/>
        </c:dLbls>
        <c:gapWidth val="97"/>
        <c:overlap val="-29"/>
        <c:axId val="460640216"/>
        <c:axId val="460573464"/>
      </c:barChart>
      <c:catAx>
        <c:axId val="460640216"/>
        <c:scaling>
          <c:orientation val="minMax"/>
        </c:scaling>
        <c:delete val="1"/>
        <c:axPos val="b"/>
        <c:numFmt formatCode="General" sourceLinked="1"/>
        <c:majorTickMark val="none"/>
        <c:minorTickMark val="none"/>
        <c:tickLblPos val="nextTo"/>
        <c:crossAx val="460573464"/>
        <c:crosses val="autoZero"/>
        <c:auto val="1"/>
        <c:lblAlgn val="ctr"/>
        <c:lblOffset val="100"/>
        <c:noMultiLvlLbl val="0"/>
      </c:catAx>
      <c:valAx>
        <c:axId val="460573464"/>
        <c:scaling>
          <c:orientation val="minMax"/>
        </c:scaling>
        <c:delete val="1"/>
        <c:axPos val="l"/>
        <c:numFmt formatCode="#,##0" sourceLinked="1"/>
        <c:majorTickMark val="none"/>
        <c:minorTickMark val="none"/>
        <c:tickLblPos val="nextTo"/>
        <c:crossAx val="460640216"/>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en-H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8EB4E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H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normalizirano!$B$24:$B$25</c:f>
              <c:strCache>
                <c:ptCount val="2"/>
                <c:pt idx="0">
                  <c:v> Q1-Q3 2020.</c:v>
                </c:pt>
                <c:pt idx="1">
                  <c:v> Q1-Q3 2020.</c:v>
                </c:pt>
              </c:strCache>
            </c:strRef>
          </c:cat>
          <c:val>
            <c:numRef>
              <c:f>normalizirano!$C$24:$C$25</c:f>
              <c:numCache>
                <c:formatCode>0.0%</c:formatCode>
                <c:ptCount val="2"/>
                <c:pt idx="0">
                  <c:v>5.2999999999999999E-2</c:v>
                </c:pt>
                <c:pt idx="1">
                  <c:v>0.08</c:v>
                </c:pt>
              </c:numCache>
            </c:numRef>
          </c:val>
          <c:extLst>
            <c:ext xmlns:c16="http://schemas.microsoft.com/office/drawing/2014/chart" uri="{C3380CC4-5D6E-409C-BE32-E72D297353CC}">
              <c16:uniqueId val="{00000000-30C7-184A-AA5D-2F38EC432966}"/>
            </c:ext>
          </c:extLst>
        </c:ser>
        <c:dLbls>
          <c:dLblPos val="ctr"/>
          <c:showLegendKey val="0"/>
          <c:showVal val="1"/>
          <c:showCatName val="0"/>
          <c:showSerName val="0"/>
          <c:showPercent val="0"/>
          <c:showBubbleSize val="0"/>
        </c:dLbls>
        <c:gapWidth val="97"/>
        <c:overlap val="-27"/>
        <c:axId val="394627816"/>
        <c:axId val="460501928"/>
      </c:barChart>
      <c:catAx>
        <c:axId val="394627816"/>
        <c:scaling>
          <c:orientation val="minMax"/>
        </c:scaling>
        <c:delete val="1"/>
        <c:axPos val="b"/>
        <c:numFmt formatCode="General" sourceLinked="1"/>
        <c:majorTickMark val="none"/>
        <c:minorTickMark val="none"/>
        <c:tickLblPos val="nextTo"/>
        <c:crossAx val="460501928"/>
        <c:crosses val="autoZero"/>
        <c:auto val="1"/>
        <c:lblAlgn val="ctr"/>
        <c:lblOffset val="100"/>
        <c:noMultiLvlLbl val="0"/>
      </c:catAx>
      <c:valAx>
        <c:axId val="460501928"/>
        <c:scaling>
          <c:orientation val="minMax"/>
        </c:scaling>
        <c:delete val="1"/>
        <c:axPos val="l"/>
        <c:numFmt formatCode="0.0%" sourceLinked="1"/>
        <c:majorTickMark val="none"/>
        <c:minorTickMark val="none"/>
        <c:tickLblPos val="nextTo"/>
        <c:crossAx val="3946278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H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Montserrat Light"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Montserrat Light" charset="0"/>
              </a:defRPr>
            </a:lvl1pPr>
          </a:lstStyle>
          <a:p>
            <a:fld id="{EFC10EE1-B198-C942-8235-326C972CBB30}" type="datetimeFigureOut">
              <a:rPr lang="en-US" smtClean="0"/>
              <a:pPr/>
              <a:t>11/24/21</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Montserrat Light"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Montserrat Light" charset="0"/>
              </a:defRPr>
            </a:lvl1pPr>
          </a:lstStyle>
          <a:p>
            <a:fld id="{006BE02D-20C0-F840-AFAC-BEA99C74FDC2}" type="slidenum">
              <a:rPr lang="en-US" smtClean="0"/>
              <a:pPr/>
              <a:t>‹#›</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914217" rtl="0" eaLnBrk="1" latinLnBrk="0" hangingPunct="1">
      <a:defRPr sz="2400" b="0" i="0" kern="1200">
        <a:solidFill>
          <a:schemeClr val="tx1"/>
        </a:solidFill>
        <a:latin typeface="Montserrat Light" charset="0"/>
        <a:ea typeface="+mn-ea"/>
        <a:cs typeface="+mn-cs"/>
      </a:defRPr>
    </a:lvl1pPr>
    <a:lvl2pPr marL="914217" algn="l" defTabSz="914217" rtl="0" eaLnBrk="1" latinLnBrk="0" hangingPunct="1">
      <a:defRPr sz="2400" b="0" i="0" kern="1200">
        <a:solidFill>
          <a:schemeClr val="tx1"/>
        </a:solidFill>
        <a:latin typeface="Montserrat Light" charset="0"/>
        <a:ea typeface="+mn-ea"/>
        <a:cs typeface="+mn-cs"/>
      </a:defRPr>
    </a:lvl2pPr>
    <a:lvl3pPr marL="1828434" algn="l" defTabSz="914217" rtl="0" eaLnBrk="1" latinLnBrk="0" hangingPunct="1">
      <a:defRPr sz="2400" b="0" i="0" kern="1200">
        <a:solidFill>
          <a:schemeClr val="tx1"/>
        </a:solidFill>
        <a:latin typeface="Montserrat Light" charset="0"/>
        <a:ea typeface="+mn-ea"/>
        <a:cs typeface="+mn-cs"/>
      </a:defRPr>
    </a:lvl3pPr>
    <a:lvl4pPr marL="2742651" algn="l" defTabSz="914217" rtl="0" eaLnBrk="1" latinLnBrk="0" hangingPunct="1">
      <a:defRPr sz="2400" b="0" i="0" kern="1200">
        <a:solidFill>
          <a:schemeClr val="tx1"/>
        </a:solidFill>
        <a:latin typeface="Montserrat Light" charset="0"/>
        <a:ea typeface="+mn-ea"/>
        <a:cs typeface="+mn-cs"/>
      </a:defRPr>
    </a:lvl4pPr>
    <a:lvl5pPr marL="3656868" algn="l" defTabSz="914217" rtl="0" eaLnBrk="1" latinLnBrk="0" hangingPunct="1">
      <a:defRPr sz="2400" b="0" i="0" kern="1200">
        <a:solidFill>
          <a:schemeClr val="tx1"/>
        </a:solidFill>
        <a:latin typeface="Montserrat Light" charset="0"/>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R"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a:t>
            </a:fld>
            <a:endParaRPr lang="en-US" dirty="0"/>
          </a:p>
        </p:txBody>
      </p:sp>
    </p:spTree>
    <p:extLst>
      <p:ext uri="{BB962C8B-B14F-4D97-AF65-F5344CB8AC3E}">
        <p14:creationId xmlns:p14="http://schemas.microsoft.com/office/powerpoint/2010/main" val="1279821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11</a:t>
            </a:fld>
            <a:endParaRPr lang="en-US" dirty="0"/>
          </a:p>
        </p:txBody>
      </p:sp>
    </p:spTree>
    <p:extLst>
      <p:ext uri="{BB962C8B-B14F-4D97-AF65-F5344CB8AC3E}">
        <p14:creationId xmlns:p14="http://schemas.microsoft.com/office/powerpoint/2010/main" val="1133188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14</a:t>
            </a:fld>
            <a:endParaRPr lang="en-US" dirty="0"/>
          </a:p>
        </p:txBody>
      </p:sp>
    </p:spTree>
    <p:extLst>
      <p:ext uri="{BB962C8B-B14F-4D97-AF65-F5344CB8AC3E}">
        <p14:creationId xmlns:p14="http://schemas.microsoft.com/office/powerpoint/2010/main" val="1881627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15</a:t>
            </a:fld>
            <a:endParaRPr lang="en-US" dirty="0"/>
          </a:p>
        </p:txBody>
      </p:sp>
    </p:spTree>
    <p:extLst>
      <p:ext uri="{BB962C8B-B14F-4D97-AF65-F5344CB8AC3E}">
        <p14:creationId xmlns:p14="http://schemas.microsoft.com/office/powerpoint/2010/main" val="2633379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16</a:t>
            </a:fld>
            <a:endParaRPr lang="en-US" dirty="0"/>
          </a:p>
        </p:txBody>
      </p:sp>
    </p:spTree>
    <p:extLst>
      <p:ext uri="{BB962C8B-B14F-4D97-AF65-F5344CB8AC3E}">
        <p14:creationId xmlns:p14="http://schemas.microsoft.com/office/powerpoint/2010/main" val="3260852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17</a:t>
            </a:fld>
            <a:endParaRPr lang="en-US" dirty="0"/>
          </a:p>
        </p:txBody>
      </p:sp>
    </p:spTree>
    <p:extLst>
      <p:ext uri="{BB962C8B-B14F-4D97-AF65-F5344CB8AC3E}">
        <p14:creationId xmlns:p14="http://schemas.microsoft.com/office/powerpoint/2010/main" val="544817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18</a:t>
            </a:fld>
            <a:endParaRPr lang="en-US" dirty="0"/>
          </a:p>
        </p:txBody>
      </p:sp>
    </p:spTree>
    <p:extLst>
      <p:ext uri="{BB962C8B-B14F-4D97-AF65-F5344CB8AC3E}">
        <p14:creationId xmlns:p14="http://schemas.microsoft.com/office/powerpoint/2010/main" val="1304643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19</a:t>
            </a:fld>
            <a:endParaRPr lang="en-US" dirty="0"/>
          </a:p>
        </p:txBody>
      </p:sp>
    </p:spTree>
    <p:extLst>
      <p:ext uri="{BB962C8B-B14F-4D97-AF65-F5344CB8AC3E}">
        <p14:creationId xmlns:p14="http://schemas.microsoft.com/office/powerpoint/2010/main" val="3744137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20</a:t>
            </a:fld>
            <a:endParaRPr lang="en-US" dirty="0"/>
          </a:p>
        </p:txBody>
      </p:sp>
    </p:spTree>
    <p:extLst>
      <p:ext uri="{BB962C8B-B14F-4D97-AF65-F5344CB8AC3E}">
        <p14:creationId xmlns:p14="http://schemas.microsoft.com/office/powerpoint/2010/main" val="21856237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22</a:t>
            </a:fld>
            <a:endParaRPr lang="en-US" dirty="0"/>
          </a:p>
        </p:txBody>
      </p:sp>
    </p:spTree>
    <p:extLst>
      <p:ext uri="{BB962C8B-B14F-4D97-AF65-F5344CB8AC3E}">
        <p14:creationId xmlns:p14="http://schemas.microsoft.com/office/powerpoint/2010/main" val="603888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23</a:t>
            </a:fld>
            <a:endParaRPr lang="en-US" dirty="0"/>
          </a:p>
        </p:txBody>
      </p:sp>
    </p:spTree>
    <p:extLst>
      <p:ext uri="{BB962C8B-B14F-4D97-AF65-F5344CB8AC3E}">
        <p14:creationId xmlns:p14="http://schemas.microsoft.com/office/powerpoint/2010/main" val="1584480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3</a:t>
            </a:fld>
            <a:endParaRPr lang="en-US" dirty="0"/>
          </a:p>
        </p:txBody>
      </p:sp>
    </p:spTree>
    <p:extLst>
      <p:ext uri="{BB962C8B-B14F-4D97-AF65-F5344CB8AC3E}">
        <p14:creationId xmlns:p14="http://schemas.microsoft.com/office/powerpoint/2010/main" val="15835153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sz="9600" b="1" dirty="0">
                <a:solidFill>
                  <a:schemeClr val="tx2"/>
                </a:solidFill>
                <a:latin typeface="Arial" panose="020B0604020202020204" pitchFamily="34" charset="0"/>
                <a:ea typeface="Lato Light" panose="020F0502020204030203" pitchFamily="34" charset="0"/>
                <a:cs typeface="Arial" panose="020B0604020202020204" pitchFamily="34" charset="0"/>
              </a:rPr>
              <a:t>Normalized EBITDA: </a:t>
            </a:r>
            <a:r>
              <a:rPr lang="en-US" sz="9600" dirty="0">
                <a:solidFill>
                  <a:schemeClr val="tx2"/>
                </a:solidFill>
                <a:latin typeface="Arial" panose="020B0604020202020204" pitchFamily="34" charset="0"/>
                <a:ea typeface="Lato Light" panose="020F0502020204030203" pitchFamily="34" charset="0"/>
                <a:cs typeface="Arial" panose="020B0604020202020204" pitchFamily="34" charset="0"/>
              </a:rPr>
              <a:t>EBITDA less the net effect of provisioning, asset sales revenue and loss compensation revenue, increased by value adjustment of current assets</a:t>
            </a:r>
          </a:p>
          <a:p>
            <a:endParaRPr lang="en-US" sz="9600"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24</a:t>
            </a:fld>
            <a:endParaRPr lang="en-US" dirty="0"/>
          </a:p>
        </p:txBody>
      </p:sp>
    </p:spTree>
    <p:extLst>
      <p:ext uri="{BB962C8B-B14F-4D97-AF65-F5344CB8AC3E}">
        <p14:creationId xmlns:p14="http://schemas.microsoft.com/office/powerpoint/2010/main" val="11955888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25</a:t>
            </a:fld>
            <a:endParaRPr lang="en-US" dirty="0"/>
          </a:p>
        </p:txBody>
      </p:sp>
    </p:spTree>
    <p:extLst>
      <p:ext uri="{BB962C8B-B14F-4D97-AF65-F5344CB8AC3E}">
        <p14:creationId xmlns:p14="http://schemas.microsoft.com/office/powerpoint/2010/main" val="1093848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26</a:t>
            </a:fld>
            <a:endParaRPr lang="en-US" dirty="0"/>
          </a:p>
        </p:txBody>
      </p:sp>
    </p:spTree>
    <p:extLst>
      <p:ext uri="{BB962C8B-B14F-4D97-AF65-F5344CB8AC3E}">
        <p14:creationId xmlns:p14="http://schemas.microsoft.com/office/powerpoint/2010/main" val="9551285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27</a:t>
            </a:fld>
            <a:endParaRPr lang="en-US" dirty="0"/>
          </a:p>
        </p:txBody>
      </p:sp>
    </p:spTree>
    <p:extLst>
      <p:ext uri="{BB962C8B-B14F-4D97-AF65-F5344CB8AC3E}">
        <p14:creationId xmlns:p14="http://schemas.microsoft.com/office/powerpoint/2010/main" val="37441372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28</a:t>
            </a:fld>
            <a:endParaRPr lang="en-US" dirty="0"/>
          </a:p>
        </p:txBody>
      </p:sp>
    </p:spTree>
    <p:extLst>
      <p:ext uri="{BB962C8B-B14F-4D97-AF65-F5344CB8AC3E}">
        <p14:creationId xmlns:p14="http://schemas.microsoft.com/office/powerpoint/2010/main" val="10938482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29</a:t>
            </a:fld>
            <a:endParaRPr lang="en-US" dirty="0"/>
          </a:p>
        </p:txBody>
      </p:sp>
    </p:spTree>
    <p:extLst>
      <p:ext uri="{BB962C8B-B14F-4D97-AF65-F5344CB8AC3E}">
        <p14:creationId xmlns:p14="http://schemas.microsoft.com/office/powerpoint/2010/main" val="1752364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30</a:t>
            </a:fld>
            <a:endParaRPr lang="en-US" dirty="0"/>
          </a:p>
        </p:txBody>
      </p:sp>
    </p:spTree>
    <p:extLst>
      <p:ext uri="{BB962C8B-B14F-4D97-AF65-F5344CB8AC3E}">
        <p14:creationId xmlns:p14="http://schemas.microsoft.com/office/powerpoint/2010/main" val="1093848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sz="9600"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31</a:t>
            </a:fld>
            <a:endParaRPr lang="en-US" dirty="0"/>
          </a:p>
        </p:txBody>
      </p:sp>
    </p:spTree>
    <p:extLst>
      <p:ext uri="{BB962C8B-B14F-4D97-AF65-F5344CB8AC3E}">
        <p14:creationId xmlns:p14="http://schemas.microsoft.com/office/powerpoint/2010/main" val="8067121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32</a:t>
            </a:fld>
            <a:endParaRPr lang="en-US" dirty="0"/>
          </a:p>
        </p:txBody>
      </p:sp>
    </p:spTree>
    <p:extLst>
      <p:ext uri="{BB962C8B-B14F-4D97-AF65-F5344CB8AC3E}">
        <p14:creationId xmlns:p14="http://schemas.microsoft.com/office/powerpoint/2010/main" val="10938482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33</a:t>
            </a:fld>
            <a:endParaRPr lang="en-US" dirty="0"/>
          </a:p>
        </p:txBody>
      </p:sp>
    </p:spTree>
    <p:extLst>
      <p:ext uri="{BB962C8B-B14F-4D97-AF65-F5344CB8AC3E}">
        <p14:creationId xmlns:p14="http://schemas.microsoft.com/office/powerpoint/2010/main" val="2185623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4</a:t>
            </a:fld>
            <a:endParaRPr lang="en-US" dirty="0"/>
          </a:p>
        </p:txBody>
      </p:sp>
    </p:spTree>
    <p:extLst>
      <p:ext uri="{BB962C8B-B14F-4D97-AF65-F5344CB8AC3E}">
        <p14:creationId xmlns:p14="http://schemas.microsoft.com/office/powerpoint/2010/main" val="2792193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34</a:t>
            </a:fld>
            <a:endParaRPr lang="en-US" dirty="0"/>
          </a:p>
        </p:txBody>
      </p:sp>
    </p:spTree>
    <p:extLst>
      <p:ext uri="{BB962C8B-B14F-4D97-AF65-F5344CB8AC3E}">
        <p14:creationId xmlns:p14="http://schemas.microsoft.com/office/powerpoint/2010/main" val="15835153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35</a:t>
            </a:fld>
            <a:endParaRPr lang="en-US" dirty="0"/>
          </a:p>
        </p:txBody>
      </p:sp>
    </p:spTree>
    <p:extLst>
      <p:ext uri="{BB962C8B-B14F-4D97-AF65-F5344CB8AC3E}">
        <p14:creationId xmlns:p14="http://schemas.microsoft.com/office/powerpoint/2010/main" val="11955888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37</a:t>
            </a:fld>
            <a:endParaRPr lang="en-US" dirty="0"/>
          </a:p>
        </p:txBody>
      </p:sp>
    </p:spTree>
    <p:extLst>
      <p:ext uri="{BB962C8B-B14F-4D97-AF65-F5344CB8AC3E}">
        <p14:creationId xmlns:p14="http://schemas.microsoft.com/office/powerpoint/2010/main" val="2792193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38</a:t>
            </a:fld>
            <a:endParaRPr lang="en-US" dirty="0"/>
          </a:p>
        </p:txBody>
      </p:sp>
    </p:spTree>
    <p:extLst>
      <p:ext uri="{BB962C8B-B14F-4D97-AF65-F5344CB8AC3E}">
        <p14:creationId xmlns:p14="http://schemas.microsoft.com/office/powerpoint/2010/main" val="27423280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39</a:t>
            </a:fld>
            <a:endParaRPr lang="en-US" dirty="0"/>
          </a:p>
        </p:txBody>
      </p:sp>
    </p:spTree>
    <p:extLst>
      <p:ext uri="{BB962C8B-B14F-4D97-AF65-F5344CB8AC3E}">
        <p14:creationId xmlns:p14="http://schemas.microsoft.com/office/powerpoint/2010/main" val="15844806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40</a:t>
            </a:fld>
            <a:endParaRPr lang="en-US" dirty="0"/>
          </a:p>
        </p:txBody>
      </p:sp>
    </p:spTree>
    <p:extLst>
      <p:ext uri="{BB962C8B-B14F-4D97-AF65-F5344CB8AC3E}">
        <p14:creationId xmlns:p14="http://schemas.microsoft.com/office/powerpoint/2010/main" val="970183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5</a:t>
            </a:fld>
            <a:endParaRPr lang="en-US" dirty="0"/>
          </a:p>
        </p:txBody>
      </p:sp>
    </p:spTree>
    <p:extLst>
      <p:ext uri="{BB962C8B-B14F-4D97-AF65-F5344CB8AC3E}">
        <p14:creationId xmlns:p14="http://schemas.microsoft.com/office/powerpoint/2010/main" val="524292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6</a:t>
            </a:fld>
            <a:endParaRPr lang="en-US" dirty="0"/>
          </a:p>
        </p:txBody>
      </p:sp>
    </p:spTree>
    <p:extLst>
      <p:ext uri="{BB962C8B-B14F-4D97-AF65-F5344CB8AC3E}">
        <p14:creationId xmlns:p14="http://schemas.microsoft.com/office/powerpoint/2010/main" val="4006790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7</a:t>
            </a:fld>
            <a:endParaRPr lang="en-US" dirty="0"/>
          </a:p>
        </p:txBody>
      </p:sp>
    </p:spTree>
    <p:extLst>
      <p:ext uri="{BB962C8B-B14F-4D97-AF65-F5344CB8AC3E}">
        <p14:creationId xmlns:p14="http://schemas.microsoft.com/office/powerpoint/2010/main" val="524292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8</a:t>
            </a:fld>
            <a:endParaRPr lang="en-US" dirty="0"/>
          </a:p>
        </p:txBody>
      </p:sp>
    </p:spTree>
    <p:extLst>
      <p:ext uri="{BB962C8B-B14F-4D97-AF65-F5344CB8AC3E}">
        <p14:creationId xmlns:p14="http://schemas.microsoft.com/office/powerpoint/2010/main" val="1304643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9</a:t>
            </a:fld>
            <a:endParaRPr lang="en-US" dirty="0"/>
          </a:p>
        </p:txBody>
      </p:sp>
    </p:spTree>
    <p:extLst>
      <p:ext uri="{BB962C8B-B14F-4D97-AF65-F5344CB8AC3E}">
        <p14:creationId xmlns:p14="http://schemas.microsoft.com/office/powerpoint/2010/main" val="2625574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10</a:t>
            </a:fld>
            <a:endParaRPr lang="en-US" dirty="0"/>
          </a:p>
        </p:txBody>
      </p:sp>
    </p:spTree>
    <p:extLst>
      <p:ext uri="{BB962C8B-B14F-4D97-AF65-F5344CB8AC3E}">
        <p14:creationId xmlns:p14="http://schemas.microsoft.com/office/powerpoint/2010/main" val="3466565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261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Slid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6B428B20-EA46-D348-A7C5-9E6C16379A2A}"/>
              </a:ext>
            </a:extLst>
          </p:cNvPr>
          <p:cNvSpPr>
            <a:spLocks noGrp="1"/>
          </p:cNvSpPr>
          <p:nvPr>
            <p:ph type="pic" sz="quarter" idx="14"/>
          </p:nvPr>
        </p:nvSpPr>
        <p:spPr>
          <a:xfrm>
            <a:off x="12188825" y="0"/>
            <a:ext cx="10352494" cy="12221490"/>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2595620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Slid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6B428B20-EA46-D348-A7C5-9E6C16379A2A}"/>
              </a:ext>
            </a:extLst>
          </p:cNvPr>
          <p:cNvSpPr>
            <a:spLocks noGrp="1"/>
          </p:cNvSpPr>
          <p:nvPr>
            <p:ph type="pic" sz="quarter" idx="14"/>
          </p:nvPr>
        </p:nvSpPr>
        <p:spPr>
          <a:xfrm>
            <a:off x="5852161" y="1591056"/>
            <a:ext cx="9803854" cy="5797296"/>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3283174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Slid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6B428B20-EA46-D348-A7C5-9E6C16379A2A}"/>
              </a:ext>
            </a:extLst>
          </p:cNvPr>
          <p:cNvSpPr>
            <a:spLocks noGrp="1"/>
          </p:cNvSpPr>
          <p:nvPr>
            <p:ph type="pic" sz="quarter" idx="14"/>
          </p:nvPr>
        </p:nvSpPr>
        <p:spPr>
          <a:xfrm>
            <a:off x="1836331" y="0"/>
            <a:ext cx="10352494" cy="12221490"/>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41410191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Slid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6B428B20-EA46-D348-A7C5-9E6C16379A2A}"/>
              </a:ext>
            </a:extLst>
          </p:cNvPr>
          <p:cNvSpPr>
            <a:spLocks noGrp="1"/>
          </p:cNvSpPr>
          <p:nvPr>
            <p:ph type="pic" sz="quarter" idx="14"/>
          </p:nvPr>
        </p:nvSpPr>
        <p:spPr>
          <a:xfrm>
            <a:off x="1836331" y="1645920"/>
            <a:ext cx="5893090" cy="8485632"/>
          </a:xfrm>
          <a:prstGeom prst="rect">
            <a:avLst/>
          </a:prstGeom>
          <a:solidFill>
            <a:schemeClr val="bg1">
              <a:lumMod val="95000"/>
            </a:schemeClr>
          </a:solidFill>
        </p:spPr>
        <p:txBody>
          <a:bodyPr>
            <a:normAutofit/>
          </a:bodyPr>
          <a:lstStyle>
            <a:lvl1pPr>
              <a:defRPr sz="2101"/>
            </a:lvl1pPr>
          </a:lstStyle>
          <a:p>
            <a:endParaRPr lang="en-US"/>
          </a:p>
        </p:txBody>
      </p:sp>
      <p:sp>
        <p:nvSpPr>
          <p:cNvPr id="8" name="Picture Placeholder 8">
            <a:extLst>
              <a:ext uri="{FF2B5EF4-FFF2-40B4-BE49-F238E27FC236}">
                <a16:creationId xmlns:a16="http://schemas.microsoft.com/office/drawing/2014/main" id="{FD28450E-EC13-104A-8C97-E6CBEABD9172}"/>
              </a:ext>
            </a:extLst>
          </p:cNvPr>
          <p:cNvSpPr>
            <a:spLocks noGrp="1"/>
          </p:cNvSpPr>
          <p:nvPr>
            <p:ph type="pic" sz="quarter" idx="15"/>
          </p:nvPr>
        </p:nvSpPr>
        <p:spPr>
          <a:xfrm>
            <a:off x="9226617" y="1645920"/>
            <a:ext cx="5893090" cy="8485632"/>
          </a:xfrm>
          <a:prstGeom prst="rect">
            <a:avLst/>
          </a:prstGeom>
          <a:solidFill>
            <a:schemeClr val="bg1">
              <a:lumMod val="95000"/>
            </a:schemeClr>
          </a:solidFill>
        </p:spPr>
        <p:txBody>
          <a:bodyPr>
            <a:normAutofit/>
          </a:bodyPr>
          <a:lstStyle>
            <a:lvl1pPr>
              <a:defRPr sz="2101"/>
            </a:lvl1pPr>
          </a:lstStyle>
          <a:p>
            <a:endParaRPr lang="en-US"/>
          </a:p>
        </p:txBody>
      </p:sp>
      <p:sp>
        <p:nvSpPr>
          <p:cNvPr id="9" name="Picture Placeholder 8">
            <a:extLst>
              <a:ext uri="{FF2B5EF4-FFF2-40B4-BE49-F238E27FC236}">
                <a16:creationId xmlns:a16="http://schemas.microsoft.com/office/drawing/2014/main" id="{64706EFB-497D-4440-A188-6ECABF98447E}"/>
              </a:ext>
            </a:extLst>
          </p:cNvPr>
          <p:cNvSpPr>
            <a:spLocks noGrp="1"/>
          </p:cNvSpPr>
          <p:nvPr>
            <p:ph type="pic" sz="quarter" idx="16"/>
          </p:nvPr>
        </p:nvSpPr>
        <p:spPr>
          <a:xfrm>
            <a:off x="16616903" y="1645920"/>
            <a:ext cx="5893090" cy="8485632"/>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13473035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Slid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6B428B20-EA46-D348-A7C5-9E6C16379A2A}"/>
              </a:ext>
            </a:extLst>
          </p:cNvPr>
          <p:cNvSpPr>
            <a:spLocks noGrp="1"/>
          </p:cNvSpPr>
          <p:nvPr>
            <p:ph type="pic" sz="quarter" idx="14"/>
          </p:nvPr>
        </p:nvSpPr>
        <p:spPr>
          <a:xfrm>
            <a:off x="1836331" y="1828799"/>
            <a:ext cx="10352494" cy="10058399"/>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19478153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Slid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6B428B20-EA46-D348-A7C5-9E6C16379A2A}"/>
              </a:ext>
            </a:extLst>
          </p:cNvPr>
          <p:cNvSpPr>
            <a:spLocks noGrp="1"/>
          </p:cNvSpPr>
          <p:nvPr>
            <p:ph type="pic" sz="quarter" idx="14"/>
          </p:nvPr>
        </p:nvSpPr>
        <p:spPr>
          <a:xfrm>
            <a:off x="1268948" y="4425840"/>
            <a:ext cx="6828831" cy="4564149"/>
          </a:xfrm>
          <a:prstGeom prst="rect">
            <a:avLst/>
          </a:prstGeom>
          <a:solidFill>
            <a:schemeClr val="bg1">
              <a:lumMod val="95000"/>
            </a:schemeClr>
          </a:solidFill>
        </p:spPr>
        <p:txBody>
          <a:bodyPr>
            <a:normAutofit/>
          </a:bodyPr>
          <a:lstStyle>
            <a:lvl1pPr>
              <a:defRPr sz="2101"/>
            </a:lvl1pPr>
          </a:lstStyle>
          <a:p>
            <a:endParaRPr lang="en-US"/>
          </a:p>
        </p:txBody>
      </p:sp>
      <p:sp>
        <p:nvSpPr>
          <p:cNvPr id="8" name="Picture Placeholder 8">
            <a:extLst>
              <a:ext uri="{FF2B5EF4-FFF2-40B4-BE49-F238E27FC236}">
                <a16:creationId xmlns:a16="http://schemas.microsoft.com/office/drawing/2014/main" id="{05B47B54-CEB2-F442-AAEE-130D96824FD4}"/>
              </a:ext>
            </a:extLst>
          </p:cNvPr>
          <p:cNvSpPr>
            <a:spLocks noGrp="1"/>
          </p:cNvSpPr>
          <p:nvPr>
            <p:ph type="pic" sz="quarter" idx="15"/>
          </p:nvPr>
        </p:nvSpPr>
        <p:spPr>
          <a:xfrm>
            <a:off x="8774409" y="4425840"/>
            <a:ext cx="6828831" cy="4564149"/>
          </a:xfrm>
          <a:prstGeom prst="rect">
            <a:avLst/>
          </a:prstGeom>
          <a:solidFill>
            <a:schemeClr val="bg1">
              <a:lumMod val="95000"/>
            </a:schemeClr>
          </a:solidFill>
        </p:spPr>
        <p:txBody>
          <a:bodyPr>
            <a:normAutofit/>
          </a:bodyPr>
          <a:lstStyle>
            <a:lvl1pPr>
              <a:defRPr sz="2101"/>
            </a:lvl1pPr>
          </a:lstStyle>
          <a:p>
            <a:endParaRPr lang="en-US"/>
          </a:p>
        </p:txBody>
      </p:sp>
      <p:sp>
        <p:nvSpPr>
          <p:cNvPr id="9" name="Picture Placeholder 8">
            <a:extLst>
              <a:ext uri="{FF2B5EF4-FFF2-40B4-BE49-F238E27FC236}">
                <a16:creationId xmlns:a16="http://schemas.microsoft.com/office/drawing/2014/main" id="{21F0BD5B-CA59-AF4B-BD51-40B0F5149F8F}"/>
              </a:ext>
            </a:extLst>
          </p:cNvPr>
          <p:cNvSpPr>
            <a:spLocks noGrp="1"/>
          </p:cNvSpPr>
          <p:nvPr>
            <p:ph type="pic" sz="quarter" idx="16"/>
          </p:nvPr>
        </p:nvSpPr>
        <p:spPr>
          <a:xfrm>
            <a:off x="16279858" y="4425840"/>
            <a:ext cx="6828831" cy="4564149"/>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1061913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Slid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6B428B20-EA46-D348-A7C5-9E6C16379A2A}"/>
              </a:ext>
            </a:extLst>
          </p:cNvPr>
          <p:cNvSpPr>
            <a:spLocks noGrp="1"/>
          </p:cNvSpPr>
          <p:nvPr>
            <p:ph type="pic" sz="quarter" idx="14"/>
          </p:nvPr>
        </p:nvSpPr>
        <p:spPr>
          <a:xfrm>
            <a:off x="2124100" y="1978541"/>
            <a:ext cx="5720579" cy="4675055"/>
          </a:xfrm>
          <a:prstGeom prst="rect">
            <a:avLst/>
          </a:prstGeom>
          <a:solidFill>
            <a:schemeClr val="bg1">
              <a:lumMod val="95000"/>
            </a:schemeClr>
          </a:solidFill>
        </p:spPr>
        <p:txBody>
          <a:bodyPr>
            <a:normAutofit/>
          </a:bodyPr>
          <a:lstStyle>
            <a:lvl1pPr>
              <a:defRPr sz="2101"/>
            </a:lvl1pPr>
          </a:lstStyle>
          <a:p>
            <a:endParaRPr lang="en-US"/>
          </a:p>
        </p:txBody>
      </p:sp>
      <p:sp>
        <p:nvSpPr>
          <p:cNvPr id="14" name="Picture Placeholder 8">
            <a:extLst>
              <a:ext uri="{FF2B5EF4-FFF2-40B4-BE49-F238E27FC236}">
                <a16:creationId xmlns:a16="http://schemas.microsoft.com/office/drawing/2014/main" id="{278FC860-C6D9-BF47-A31D-B8C58AC0AC75}"/>
              </a:ext>
            </a:extLst>
          </p:cNvPr>
          <p:cNvSpPr>
            <a:spLocks noGrp="1"/>
          </p:cNvSpPr>
          <p:nvPr>
            <p:ph type="pic" sz="quarter" idx="15"/>
          </p:nvPr>
        </p:nvSpPr>
        <p:spPr>
          <a:xfrm>
            <a:off x="8367946" y="1978541"/>
            <a:ext cx="5720579" cy="4675055"/>
          </a:xfrm>
          <a:prstGeom prst="rect">
            <a:avLst/>
          </a:prstGeom>
          <a:solidFill>
            <a:schemeClr val="bg1">
              <a:lumMod val="95000"/>
            </a:schemeClr>
          </a:solidFill>
        </p:spPr>
        <p:txBody>
          <a:bodyPr>
            <a:normAutofit/>
          </a:bodyPr>
          <a:lstStyle>
            <a:lvl1pPr>
              <a:defRPr sz="2101"/>
            </a:lvl1pPr>
          </a:lstStyle>
          <a:p>
            <a:endParaRPr lang="en-US"/>
          </a:p>
        </p:txBody>
      </p:sp>
      <p:sp>
        <p:nvSpPr>
          <p:cNvPr id="15" name="Picture Placeholder 8">
            <a:extLst>
              <a:ext uri="{FF2B5EF4-FFF2-40B4-BE49-F238E27FC236}">
                <a16:creationId xmlns:a16="http://schemas.microsoft.com/office/drawing/2014/main" id="{99C31C9F-0084-0643-92F2-9E32F17DE1CC}"/>
              </a:ext>
            </a:extLst>
          </p:cNvPr>
          <p:cNvSpPr>
            <a:spLocks noGrp="1"/>
          </p:cNvSpPr>
          <p:nvPr>
            <p:ph type="pic" sz="quarter" idx="16"/>
          </p:nvPr>
        </p:nvSpPr>
        <p:spPr>
          <a:xfrm>
            <a:off x="2124100" y="7062404"/>
            <a:ext cx="5720579" cy="4675055"/>
          </a:xfrm>
          <a:prstGeom prst="rect">
            <a:avLst/>
          </a:prstGeom>
          <a:solidFill>
            <a:schemeClr val="bg1">
              <a:lumMod val="95000"/>
            </a:schemeClr>
          </a:solidFill>
        </p:spPr>
        <p:txBody>
          <a:bodyPr>
            <a:normAutofit/>
          </a:bodyPr>
          <a:lstStyle>
            <a:lvl1pPr>
              <a:defRPr sz="2101"/>
            </a:lvl1pPr>
          </a:lstStyle>
          <a:p>
            <a:endParaRPr lang="en-US"/>
          </a:p>
        </p:txBody>
      </p:sp>
      <p:sp>
        <p:nvSpPr>
          <p:cNvPr id="16" name="Picture Placeholder 8">
            <a:extLst>
              <a:ext uri="{FF2B5EF4-FFF2-40B4-BE49-F238E27FC236}">
                <a16:creationId xmlns:a16="http://schemas.microsoft.com/office/drawing/2014/main" id="{691B1311-A6C4-F244-A435-7C69B0BB40E9}"/>
              </a:ext>
            </a:extLst>
          </p:cNvPr>
          <p:cNvSpPr>
            <a:spLocks noGrp="1"/>
          </p:cNvSpPr>
          <p:nvPr>
            <p:ph type="pic" sz="quarter" idx="17"/>
          </p:nvPr>
        </p:nvSpPr>
        <p:spPr>
          <a:xfrm>
            <a:off x="8367946" y="7062404"/>
            <a:ext cx="5720579" cy="4675055"/>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37548468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Slide">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99C31C9F-0084-0643-92F2-9E32F17DE1CC}"/>
              </a:ext>
            </a:extLst>
          </p:cNvPr>
          <p:cNvSpPr>
            <a:spLocks noGrp="1"/>
          </p:cNvSpPr>
          <p:nvPr>
            <p:ph type="pic" sz="quarter" idx="16"/>
          </p:nvPr>
        </p:nvSpPr>
        <p:spPr>
          <a:xfrm>
            <a:off x="2023957" y="7157863"/>
            <a:ext cx="6339675" cy="4675054"/>
          </a:xfrm>
          <a:prstGeom prst="rect">
            <a:avLst/>
          </a:prstGeom>
          <a:solidFill>
            <a:schemeClr val="bg1">
              <a:lumMod val="95000"/>
            </a:schemeClr>
          </a:solidFill>
        </p:spPr>
        <p:txBody>
          <a:bodyPr>
            <a:normAutofit/>
          </a:bodyPr>
          <a:lstStyle>
            <a:lvl1pPr>
              <a:defRPr sz="2101"/>
            </a:lvl1pPr>
          </a:lstStyle>
          <a:p>
            <a:endParaRPr lang="en-US"/>
          </a:p>
        </p:txBody>
      </p:sp>
      <p:sp>
        <p:nvSpPr>
          <p:cNvPr id="10" name="Picture Placeholder 8">
            <a:extLst>
              <a:ext uri="{FF2B5EF4-FFF2-40B4-BE49-F238E27FC236}">
                <a16:creationId xmlns:a16="http://schemas.microsoft.com/office/drawing/2014/main" id="{968D657F-196F-6C4A-8510-3A981A059AB7}"/>
              </a:ext>
            </a:extLst>
          </p:cNvPr>
          <p:cNvSpPr>
            <a:spLocks noGrp="1"/>
          </p:cNvSpPr>
          <p:nvPr>
            <p:ph type="pic" sz="quarter" idx="17"/>
          </p:nvPr>
        </p:nvSpPr>
        <p:spPr>
          <a:xfrm>
            <a:off x="8943529" y="7157863"/>
            <a:ext cx="6339675" cy="4675054"/>
          </a:xfrm>
          <a:prstGeom prst="rect">
            <a:avLst/>
          </a:prstGeom>
          <a:solidFill>
            <a:schemeClr val="bg1">
              <a:lumMod val="95000"/>
            </a:schemeClr>
          </a:solidFill>
        </p:spPr>
        <p:txBody>
          <a:bodyPr>
            <a:normAutofit/>
          </a:bodyPr>
          <a:lstStyle>
            <a:lvl1pPr>
              <a:defRPr sz="2101"/>
            </a:lvl1pPr>
          </a:lstStyle>
          <a:p>
            <a:endParaRPr lang="en-US"/>
          </a:p>
        </p:txBody>
      </p:sp>
      <p:sp>
        <p:nvSpPr>
          <p:cNvPr id="11" name="Picture Placeholder 8">
            <a:extLst>
              <a:ext uri="{FF2B5EF4-FFF2-40B4-BE49-F238E27FC236}">
                <a16:creationId xmlns:a16="http://schemas.microsoft.com/office/drawing/2014/main" id="{D58BA10D-E735-3243-BAEC-4499BBAA1A12}"/>
              </a:ext>
            </a:extLst>
          </p:cNvPr>
          <p:cNvSpPr>
            <a:spLocks noGrp="1"/>
          </p:cNvSpPr>
          <p:nvPr>
            <p:ph type="pic" sz="quarter" idx="18"/>
          </p:nvPr>
        </p:nvSpPr>
        <p:spPr>
          <a:xfrm>
            <a:off x="15863100" y="7157863"/>
            <a:ext cx="6339675" cy="4675054"/>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16998994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Slide">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99C31C9F-0084-0643-92F2-9E32F17DE1CC}"/>
              </a:ext>
            </a:extLst>
          </p:cNvPr>
          <p:cNvSpPr>
            <a:spLocks noGrp="1"/>
          </p:cNvSpPr>
          <p:nvPr>
            <p:ph type="pic" sz="quarter" idx="16"/>
          </p:nvPr>
        </p:nvSpPr>
        <p:spPr>
          <a:xfrm>
            <a:off x="0" y="2244437"/>
            <a:ext cx="10877551" cy="9227128"/>
          </a:xfrm>
          <a:prstGeom prst="rect">
            <a:avLst/>
          </a:prstGeom>
          <a:solidFill>
            <a:schemeClr val="bg1">
              <a:lumMod val="95000"/>
            </a:schemeClr>
          </a:solidFill>
        </p:spPr>
        <p:txBody>
          <a:bodyPr>
            <a:normAutofit/>
          </a:bodyPr>
          <a:lstStyle>
            <a:lvl1pPr>
              <a:defRPr sz="2101"/>
            </a:lvl1pPr>
          </a:lstStyle>
          <a:p>
            <a:endParaRPr lang="en-US"/>
          </a:p>
        </p:txBody>
      </p:sp>
      <p:sp>
        <p:nvSpPr>
          <p:cNvPr id="8" name="Picture Placeholder 8">
            <a:extLst>
              <a:ext uri="{FF2B5EF4-FFF2-40B4-BE49-F238E27FC236}">
                <a16:creationId xmlns:a16="http://schemas.microsoft.com/office/drawing/2014/main" id="{E72B1B68-56BF-5742-A4E5-830A51450585}"/>
              </a:ext>
            </a:extLst>
          </p:cNvPr>
          <p:cNvSpPr>
            <a:spLocks noGrp="1"/>
          </p:cNvSpPr>
          <p:nvPr>
            <p:ph type="pic" sz="quarter" idx="17"/>
          </p:nvPr>
        </p:nvSpPr>
        <p:spPr>
          <a:xfrm>
            <a:off x="11293192" y="2244437"/>
            <a:ext cx="10877551" cy="6899563"/>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10739850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Slid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E72B1B68-56BF-5742-A4E5-830A51450585}"/>
              </a:ext>
            </a:extLst>
          </p:cNvPr>
          <p:cNvSpPr>
            <a:spLocks noGrp="1"/>
          </p:cNvSpPr>
          <p:nvPr>
            <p:ph type="pic" sz="quarter" idx="17"/>
          </p:nvPr>
        </p:nvSpPr>
        <p:spPr>
          <a:xfrm>
            <a:off x="16160588" y="2501297"/>
            <a:ext cx="4901127" cy="8649793"/>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460101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E0F3A631-A3BA-CF41-A692-39357A5C87A3}"/>
              </a:ext>
            </a:extLst>
          </p:cNvPr>
          <p:cNvSpPr>
            <a:spLocks noGrp="1"/>
          </p:cNvSpPr>
          <p:nvPr>
            <p:ph type="pic" sz="quarter" idx="14"/>
          </p:nvPr>
        </p:nvSpPr>
        <p:spPr>
          <a:xfrm>
            <a:off x="-276644" y="-261256"/>
            <a:ext cx="24930938" cy="14238512"/>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19543216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Slid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E72B1B68-56BF-5742-A4E5-830A51450585}"/>
              </a:ext>
            </a:extLst>
          </p:cNvPr>
          <p:cNvSpPr>
            <a:spLocks noGrp="1"/>
          </p:cNvSpPr>
          <p:nvPr>
            <p:ph type="pic" sz="quarter" idx="17"/>
          </p:nvPr>
        </p:nvSpPr>
        <p:spPr>
          <a:xfrm>
            <a:off x="2409416" y="6526026"/>
            <a:ext cx="10231399" cy="13787389"/>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5863846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Slide">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45519C97-31D3-A24F-965B-E6BB9CBE8318}"/>
              </a:ext>
            </a:extLst>
          </p:cNvPr>
          <p:cNvSpPr>
            <a:spLocks noGrp="1"/>
          </p:cNvSpPr>
          <p:nvPr>
            <p:ph type="pic" sz="quarter" idx="14"/>
          </p:nvPr>
        </p:nvSpPr>
        <p:spPr>
          <a:xfrm>
            <a:off x="-276644" y="5066206"/>
            <a:ext cx="24930938" cy="8911049"/>
          </a:xfrm>
          <a:prstGeom prst="rect">
            <a:avLst/>
          </a:prstGeom>
          <a:solidFill>
            <a:schemeClr val="bg1">
              <a:lumMod val="95000"/>
            </a:schemeClr>
          </a:solidFill>
        </p:spPr>
        <p:txBody>
          <a:bodyPr>
            <a:normAutofit/>
          </a:bodyPr>
          <a:lstStyle>
            <a:lvl1pPr>
              <a:defRPr sz="2101"/>
            </a:lvl1pPr>
          </a:lstStyle>
          <a:p>
            <a:endParaRPr lang="en-US"/>
          </a:p>
        </p:txBody>
      </p:sp>
      <p:sp>
        <p:nvSpPr>
          <p:cNvPr id="8" name="Picture Placeholder 8">
            <a:extLst>
              <a:ext uri="{FF2B5EF4-FFF2-40B4-BE49-F238E27FC236}">
                <a16:creationId xmlns:a16="http://schemas.microsoft.com/office/drawing/2014/main" id="{E72B1B68-56BF-5742-A4E5-830A51450585}"/>
              </a:ext>
            </a:extLst>
          </p:cNvPr>
          <p:cNvSpPr>
            <a:spLocks noGrp="1"/>
          </p:cNvSpPr>
          <p:nvPr>
            <p:ph type="pic" sz="quarter" idx="17"/>
          </p:nvPr>
        </p:nvSpPr>
        <p:spPr>
          <a:xfrm>
            <a:off x="13284874" y="2171589"/>
            <a:ext cx="13982742" cy="8760741"/>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35428487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8_Slid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E72B1B68-56BF-5742-A4E5-830A51450585}"/>
              </a:ext>
            </a:extLst>
          </p:cNvPr>
          <p:cNvSpPr>
            <a:spLocks noGrp="1"/>
          </p:cNvSpPr>
          <p:nvPr>
            <p:ph type="pic" sz="quarter" idx="17"/>
          </p:nvPr>
        </p:nvSpPr>
        <p:spPr>
          <a:xfrm>
            <a:off x="9619488" y="0"/>
            <a:ext cx="14758162" cy="13715999"/>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2981472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E0F3A631-A3BA-CF41-A692-39357A5C87A3}"/>
              </a:ext>
            </a:extLst>
          </p:cNvPr>
          <p:cNvSpPr>
            <a:spLocks noGrp="1"/>
          </p:cNvSpPr>
          <p:nvPr>
            <p:ph type="pic" sz="quarter" idx="14"/>
          </p:nvPr>
        </p:nvSpPr>
        <p:spPr>
          <a:xfrm>
            <a:off x="18035439" y="2836211"/>
            <a:ext cx="6342212" cy="9461683"/>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786507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E0F3A631-A3BA-CF41-A692-39357A5C87A3}"/>
              </a:ext>
            </a:extLst>
          </p:cNvPr>
          <p:cNvSpPr>
            <a:spLocks noGrp="1"/>
          </p:cNvSpPr>
          <p:nvPr>
            <p:ph type="pic" sz="quarter" idx="14"/>
          </p:nvPr>
        </p:nvSpPr>
        <p:spPr>
          <a:xfrm>
            <a:off x="2121407" y="0"/>
            <a:ext cx="7205471" cy="10836019"/>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2595596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lid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6B428B20-EA46-D348-A7C5-9E6C16379A2A}"/>
              </a:ext>
            </a:extLst>
          </p:cNvPr>
          <p:cNvSpPr>
            <a:spLocks noGrp="1"/>
          </p:cNvSpPr>
          <p:nvPr>
            <p:ph type="pic" sz="quarter" idx="14"/>
          </p:nvPr>
        </p:nvSpPr>
        <p:spPr>
          <a:xfrm>
            <a:off x="-276644" y="-261256"/>
            <a:ext cx="14500642" cy="14238512"/>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988630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lid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6B428B20-EA46-D348-A7C5-9E6C16379A2A}"/>
              </a:ext>
            </a:extLst>
          </p:cNvPr>
          <p:cNvSpPr>
            <a:spLocks noGrp="1"/>
          </p:cNvSpPr>
          <p:nvPr>
            <p:ph type="pic" sz="quarter" idx="14"/>
          </p:nvPr>
        </p:nvSpPr>
        <p:spPr>
          <a:xfrm>
            <a:off x="0" y="0"/>
            <a:ext cx="9922929" cy="13716000"/>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3491532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Slid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6B428B20-EA46-D348-A7C5-9E6C16379A2A}"/>
              </a:ext>
            </a:extLst>
          </p:cNvPr>
          <p:cNvSpPr>
            <a:spLocks noGrp="1"/>
          </p:cNvSpPr>
          <p:nvPr>
            <p:ph type="pic" sz="quarter" idx="14"/>
          </p:nvPr>
        </p:nvSpPr>
        <p:spPr>
          <a:xfrm>
            <a:off x="14454721" y="0"/>
            <a:ext cx="9922929" cy="13716000"/>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1826637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Slid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6B428B20-EA46-D348-A7C5-9E6C16379A2A}"/>
              </a:ext>
            </a:extLst>
          </p:cNvPr>
          <p:cNvSpPr>
            <a:spLocks noGrp="1"/>
          </p:cNvSpPr>
          <p:nvPr>
            <p:ph type="pic" sz="quarter" idx="14"/>
          </p:nvPr>
        </p:nvSpPr>
        <p:spPr>
          <a:xfrm>
            <a:off x="1836331" y="1217135"/>
            <a:ext cx="10132135" cy="6061489"/>
          </a:xfrm>
          <a:prstGeom prst="rect">
            <a:avLst/>
          </a:prstGeom>
          <a:solidFill>
            <a:schemeClr val="bg1">
              <a:lumMod val="95000"/>
            </a:schemeClr>
          </a:solidFill>
        </p:spPr>
        <p:txBody>
          <a:bodyPr>
            <a:normAutofit/>
          </a:bodyPr>
          <a:lstStyle>
            <a:lvl1pPr>
              <a:defRPr sz="2101"/>
            </a:lvl1pPr>
          </a:lstStyle>
          <a:p>
            <a:endParaRPr lang="en-US"/>
          </a:p>
        </p:txBody>
      </p:sp>
      <p:sp>
        <p:nvSpPr>
          <p:cNvPr id="6" name="Picture Placeholder 8">
            <a:extLst>
              <a:ext uri="{FF2B5EF4-FFF2-40B4-BE49-F238E27FC236}">
                <a16:creationId xmlns:a16="http://schemas.microsoft.com/office/drawing/2014/main" id="{45C8A6B6-5E67-7046-B216-92F6004EE0E3}"/>
              </a:ext>
            </a:extLst>
          </p:cNvPr>
          <p:cNvSpPr>
            <a:spLocks noGrp="1"/>
          </p:cNvSpPr>
          <p:nvPr>
            <p:ph type="pic" sz="quarter" idx="15"/>
          </p:nvPr>
        </p:nvSpPr>
        <p:spPr>
          <a:xfrm>
            <a:off x="17259104" y="6123132"/>
            <a:ext cx="5282217" cy="6061489"/>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1763026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Slid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6B428B20-EA46-D348-A7C5-9E6C16379A2A}"/>
              </a:ext>
            </a:extLst>
          </p:cNvPr>
          <p:cNvSpPr>
            <a:spLocks noGrp="1"/>
          </p:cNvSpPr>
          <p:nvPr>
            <p:ph type="pic" sz="quarter" idx="14"/>
          </p:nvPr>
        </p:nvSpPr>
        <p:spPr>
          <a:xfrm>
            <a:off x="1836331" y="1217136"/>
            <a:ext cx="7993645" cy="4269264"/>
          </a:xfrm>
          <a:prstGeom prst="rect">
            <a:avLst/>
          </a:prstGeom>
          <a:solidFill>
            <a:schemeClr val="bg1">
              <a:lumMod val="95000"/>
            </a:schemeClr>
          </a:solidFill>
        </p:spPr>
        <p:txBody>
          <a:bodyPr>
            <a:normAutofit/>
          </a:bodyPr>
          <a:lstStyle>
            <a:lvl1pPr>
              <a:defRPr sz="2101"/>
            </a:lvl1pPr>
          </a:lstStyle>
          <a:p>
            <a:endParaRPr lang="en-US"/>
          </a:p>
        </p:txBody>
      </p:sp>
      <p:sp>
        <p:nvSpPr>
          <p:cNvPr id="6" name="Picture Placeholder 8">
            <a:extLst>
              <a:ext uri="{FF2B5EF4-FFF2-40B4-BE49-F238E27FC236}">
                <a16:creationId xmlns:a16="http://schemas.microsoft.com/office/drawing/2014/main" id="{45C8A6B6-5E67-7046-B216-92F6004EE0E3}"/>
              </a:ext>
            </a:extLst>
          </p:cNvPr>
          <p:cNvSpPr>
            <a:spLocks noGrp="1"/>
          </p:cNvSpPr>
          <p:nvPr>
            <p:ph type="pic" sz="quarter" idx="15"/>
          </p:nvPr>
        </p:nvSpPr>
        <p:spPr>
          <a:xfrm>
            <a:off x="7848902" y="7534657"/>
            <a:ext cx="6196276" cy="4649966"/>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2645304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5964" y="730251"/>
            <a:ext cx="21025723" cy="26511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5964" y="3651250"/>
            <a:ext cx="21025723" cy="870267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675964" y="12712701"/>
            <a:ext cx="5484971" cy="730250"/>
          </a:xfrm>
          <a:prstGeom prst="rect">
            <a:avLst/>
          </a:prstGeom>
        </p:spPr>
        <p:txBody>
          <a:bodyPr vert="horz" lIns="91440" tIns="45720" rIns="91440" bIns="45720" rtlCol="0" anchor="ctr"/>
          <a:lstStyle>
            <a:lvl1pPr algn="l">
              <a:defRPr sz="2399">
                <a:solidFill>
                  <a:schemeClr val="tx1">
                    <a:tint val="75000"/>
                  </a:schemeClr>
                </a:solidFill>
              </a:defRPr>
            </a:lvl1pPr>
          </a:lstStyle>
          <a:p>
            <a:fld id="{C764DE79-268F-4C1A-8933-263129D2AF90}" type="datetimeFigureOut">
              <a:rPr lang="en-US" dirty="0"/>
              <a:t>11/24/21</a:t>
            </a:fld>
            <a:endParaRPr lang="en-US" dirty="0"/>
          </a:p>
        </p:txBody>
      </p:sp>
      <p:sp>
        <p:nvSpPr>
          <p:cNvPr id="5" name="Footer Placeholder 4"/>
          <p:cNvSpPr>
            <a:spLocks noGrp="1"/>
          </p:cNvSpPr>
          <p:nvPr>
            <p:ph type="ftr" sz="quarter" idx="3"/>
          </p:nvPr>
        </p:nvSpPr>
        <p:spPr>
          <a:xfrm>
            <a:off x="8075097" y="12712701"/>
            <a:ext cx="8227457" cy="730250"/>
          </a:xfrm>
          <a:prstGeom prst="rect">
            <a:avLst/>
          </a:prstGeom>
        </p:spPr>
        <p:txBody>
          <a:bodyPr vert="horz" lIns="91440" tIns="45720" rIns="91440" bIns="45720" rtlCol="0" anchor="ctr"/>
          <a:lstStyle>
            <a:lvl1pPr algn="ctr">
              <a:defRPr sz="2399">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7216715" y="12712701"/>
            <a:ext cx="5484971" cy="730250"/>
          </a:xfrm>
          <a:prstGeom prst="rect">
            <a:avLst/>
          </a:prstGeom>
        </p:spPr>
        <p:txBody>
          <a:bodyPr vert="horz" lIns="91440" tIns="45720" rIns="91440" bIns="45720" rtlCol="0" anchor="ctr"/>
          <a:lstStyle>
            <a:lvl1pPr algn="r">
              <a:defRPr sz="2399">
                <a:solidFill>
                  <a:schemeClr val="tx1">
                    <a:tint val="75000"/>
                  </a:schemeClr>
                </a:solidFill>
              </a:defRPr>
            </a:lvl1pPr>
          </a:lstStyle>
          <a:p>
            <a:fld id="{48F63A3B-78C7-47BE-AE5E-E10140E04643}" type="slidenum">
              <a:rPr lang="en-US" dirty="0"/>
              <a:t>‹#›</a:t>
            </a:fld>
            <a:endParaRPr lang="en-US" dirty="0"/>
          </a:p>
        </p:txBody>
      </p:sp>
      <p:sp>
        <p:nvSpPr>
          <p:cNvPr id="7" name="TextBox 6">
            <a:extLst>
              <a:ext uri="{FF2B5EF4-FFF2-40B4-BE49-F238E27FC236}">
                <a16:creationId xmlns:a16="http://schemas.microsoft.com/office/drawing/2014/main" id="{6510EC9C-7AA6-034B-8A74-39E46AF9908C}"/>
              </a:ext>
            </a:extLst>
          </p:cNvPr>
          <p:cNvSpPr txBox="1"/>
          <p:nvPr userDrawn="1"/>
        </p:nvSpPr>
        <p:spPr>
          <a:xfrm>
            <a:off x="23494315" y="610541"/>
            <a:ext cx="924796" cy="492406"/>
          </a:xfrm>
          <a:prstGeom prst="rect">
            <a:avLst/>
          </a:prstGeom>
          <a:noFill/>
        </p:spPr>
        <p:txBody>
          <a:bodyPr wrap="square" lIns="182843" tIns="91422" rIns="182843" bIns="91422" rtlCol="0">
            <a:spAutoFit/>
          </a:bodyPr>
          <a:lstStyle/>
          <a:p>
            <a:pPr algn="ctr"/>
            <a:fld id="{260E2A6B-A809-4840-BF14-8648BC0BDF87}" type="slidenum">
              <a:rPr lang="id-ID" sz="2000" b="0" i="0" smtClean="0">
                <a:solidFill>
                  <a:schemeClr val="bg1"/>
                </a:solidFill>
                <a:latin typeface="Roboto" panose="02000000000000000000" pitchFamily="2" charset="0"/>
                <a:ea typeface="Roboto" panose="02000000000000000000" pitchFamily="2" charset="0"/>
                <a:cs typeface="Montserrat" charset="0"/>
              </a:rPr>
              <a:pPr algn="ctr"/>
              <a:t>‹#›</a:t>
            </a:fld>
            <a:r>
              <a:rPr lang="id-ID" sz="2000" b="1" i="0" dirty="0">
                <a:solidFill>
                  <a:schemeClr val="bg1"/>
                </a:solidFill>
                <a:latin typeface="Montserrat" charset="0"/>
                <a:ea typeface="Montserrat" charset="0"/>
                <a:cs typeface="Montserrat" charset="0"/>
              </a:rPr>
              <a:t>  </a:t>
            </a:r>
          </a:p>
        </p:txBody>
      </p:sp>
    </p:spTree>
    <p:extLst>
      <p:ext uri="{BB962C8B-B14F-4D97-AF65-F5344CB8AC3E}">
        <p14:creationId xmlns:p14="http://schemas.microsoft.com/office/powerpoint/2010/main" val="1631059664"/>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 id="2147483988" r:id="rId12"/>
    <p:sldLayoutId id="2147483989" r:id="rId13"/>
    <p:sldLayoutId id="2147483990" r:id="rId14"/>
    <p:sldLayoutId id="2147483991" r:id="rId15"/>
    <p:sldLayoutId id="2147483992" r:id="rId16"/>
    <p:sldLayoutId id="2147483993" r:id="rId17"/>
    <p:sldLayoutId id="2147483994" r:id="rId18"/>
    <p:sldLayoutId id="2147483995" r:id="rId19"/>
    <p:sldLayoutId id="2147483996" r:id="rId20"/>
    <p:sldLayoutId id="2147483997" r:id="rId21"/>
    <p:sldLayoutId id="2147483998" r:id="rId22"/>
  </p:sldLayoutIdLst>
  <p:hf hdr="0" ftr="0" dt="0"/>
  <p:txStyles>
    <p:titleStyle>
      <a:lvl1pPr algn="l" defTabSz="1828343" rtl="0" eaLnBrk="1" latinLnBrk="0" hangingPunct="1">
        <a:lnSpc>
          <a:spcPct val="90000"/>
        </a:lnSpc>
        <a:spcBef>
          <a:spcPct val="0"/>
        </a:spcBef>
        <a:buNone/>
        <a:defRPr sz="8798" kern="1200">
          <a:solidFill>
            <a:schemeClr val="tx1"/>
          </a:solidFill>
          <a:latin typeface="+mj-lt"/>
          <a:ea typeface="+mj-ea"/>
          <a:cs typeface="+mj-cs"/>
        </a:defRPr>
      </a:lvl1pPr>
    </p:titleStyle>
    <p:bodyStyle>
      <a:lvl1pPr marL="0" indent="0" algn="l" defTabSz="1828343" rtl="0" eaLnBrk="1" latinLnBrk="0" hangingPunct="1">
        <a:lnSpc>
          <a:spcPct val="90000"/>
        </a:lnSpc>
        <a:spcBef>
          <a:spcPts val="2000"/>
        </a:spcBef>
        <a:buFont typeface="Arial" panose="020B0604020202020204" pitchFamily="34" charset="0"/>
        <a:buNone/>
        <a:defRPr sz="5599" kern="1200">
          <a:solidFill>
            <a:schemeClr val="tx1"/>
          </a:solidFill>
          <a:latin typeface="+mn-lt"/>
          <a:ea typeface="+mn-ea"/>
          <a:cs typeface="+mn-cs"/>
        </a:defRPr>
      </a:lvl1pPr>
      <a:lvl2pPr marL="914171" indent="0" algn="l" defTabSz="1828343" rtl="0" eaLnBrk="1" latinLnBrk="0" hangingPunct="1">
        <a:lnSpc>
          <a:spcPct val="90000"/>
        </a:lnSpc>
        <a:spcBef>
          <a:spcPts val="1000"/>
        </a:spcBef>
        <a:buFont typeface="Arial" panose="020B0604020202020204" pitchFamily="34" charset="0"/>
        <a:buNone/>
        <a:defRPr sz="4799" kern="1200">
          <a:solidFill>
            <a:schemeClr val="tx1"/>
          </a:solidFill>
          <a:latin typeface="+mn-lt"/>
          <a:ea typeface="+mn-ea"/>
          <a:cs typeface="+mn-cs"/>
        </a:defRPr>
      </a:lvl2pPr>
      <a:lvl3pPr marL="1828343" indent="0" algn="l" defTabSz="1828343" rtl="0" eaLnBrk="1" latinLnBrk="0" hangingPunct="1">
        <a:lnSpc>
          <a:spcPct val="90000"/>
        </a:lnSpc>
        <a:spcBef>
          <a:spcPts val="1000"/>
        </a:spcBef>
        <a:buFont typeface="Arial" panose="020B0604020202020204" pitchFamily="34" charset="0"/>
        <a:buNone/>
        <a:defRPr sz="3999" kern="1200">
          <a:solidFill>
            <a:schemeClr val="tx1"/>
          </a:solidFill>
          <a:latin typeface="+mn-lt"/>
          <a:ea typeface="+mn-ea"/>
          <a:cs typeface="+mn-cs"/>
        </a:defRPr>
      </a:lvl3pPr>
      <a:lvl4pPr marL="2742514" indent="0" algn="l" defTabSz="1828343" rtl="0" eaLnBrk="1" latinLnBrk="0" hangingPunct="1">
        <a:lnSpc>
          <a:spcPct val="90000"/>
        </a:lnSpc>
        <a:spcBef>
          <a:spcPts val="1000"/>
        </a:spcBef>
        <a:buFont typeface="Arial" panose="020B0604020202020204" pitchFamily="34" charset="0"/>
        <a:buNone/>
        <a:defRPr sz="3599" kern="1200">
          <a:solidFill>
            <a:schemeClr val="tx1"/>
          </a:solidFill>
          <a:latin typeface="+mn-lt"/>
          <a:ea typeface="+mn-ea"/>
          <a:cs typeface="+mn-cs"/>
        </a:defRPr>
      </a:lvl4pPr>
      <a:lvl5pPr marL="3656685" indent="0" algn="l" defTabSz="1828343" rtl="0" eaLnBrk="1" latinLnBrk="0" hangingPunct="1">
        <a:lnSpc>
          <a:spcPct val="90000"/>
        </a:lnSpc>
        <a:spcBef>
          <a:spcPts val="1000"/>
        </a:spcBef>
        <a:buFont typeface="Arial" panose="020B0604020202020204" pitchFamily="34" charset="0"/>
        <a:buNone/>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p:bodyStyle>
    <p:otherStyle>
      <a:defPPr>
        <a:defRPr lang="en-US"/>
      </a:defPPr>
      <a:lvl1pPr marL="0" algn="l" defTabSz="1828343" rtl="0" eaLnBrk="1" latinLnBrk="0" hangingPunct="1">
        <a:defRPr sz="3599" kern="1200">
          <a:solidFill>
            <a:schemeClr val="tx1"/>
          </a:solidFill>
          <a:latin typeface="+mn-lt"/>
          <a:ea typeface="+mn-ea"/>
          <a:cs typeface="+mn-cs"/>
        </a:defRPr>
      </a:lvl1pPr>
      <a:lvl2pPr marL="914171" algn="l" defTabSz="1828343" rtl="0" eaLnBrk="1" latinLnBrk="0" hangingPunct="1">
        <a:defRPr sz="3599" kern="1200">
          <a:solidFill>
            <a:schemeClr val="tx1"/>
          </a:solidFill>
          <a:latin typeface="+mn-lt"/>
          <a:ea typeface="+mn-ea"/>
          <a:cs typeface="+mn-cs"/>
        </a:defRPr>
      </a:lvl2pPr>
      <a:lvl3pPr marL="1828343" algn="l" defTabSz="1828343" rtl="0" eaLnBrk="1" latinLnBrk="0" hangingPunct="1">
        <a:defRPr sz="3599" kern="1200">
          <a:solidFill>
            <a:schemeClr val="tx1"/>
          </a:solidFill>
          <a:latin typeface="+mn-lt"/>
          <a:ea typeface="+mn-ea"/>
          <a:cs typeface="+mn-cs"/>
        </a:defRPr>
      </a:lvl3pPr>
      <a:lvl4pPr marL="2742514" algn="l" defTabSz="1828343" rtl="0" eaLnBrk="1" latinLnBrk="0" hangingPunct="1">
        <a:defRPr sz="3599" kern="1200">
          <a:solidFill>
            <a:schemeClr val="tx1"/>
          </a:solidFill>
          <a:latin typeface="+mn-lt"/>
          <a:ea typeface="+mn-ea"/>
          <a:cs typeface="+mn-cs"/>
        </a:defRPr>
      </a:lvl4pPr>
      <a:lvl5pPr marL="3656686" algn="l" defTabSz="1828343" rtl="0" eaLnBrk="1" latinLnBrk="0" hangingPunct="1">
        <a:defRPr sz="3599" kern="1200">
          <a:solidFill>
            <a:schemeClr val="tx1"/>
          </a:solidFill>
          <a:latin typeface="+mn-lt"/>
          <a:ea typeface="+mn-ea"/>
          <a:cs typeface="+mn-cs"/>
        </a:defRPr>
      </a:lvl5pPr>
      <a:lvl6pPr marL="4570857" algn="l" defTabSz="1828343" rtl="0" eaLnBrk="1" latinLnBrk="0" hangingPunct="1">
        <a:defRPr sz="3599" kern="1200">
          <a:solidFill>
            <a:schemeClr val="tx1"/>
          </a:solidFill>
          <a:latin typeface="+mn-lt"/>
          <a:ea typeface="+mn-ea"/>
          <a:cs typeface="+mn-cs"/>
        </a:defRPr>
      </a:lvl6pPr>
      <a:lvl7pPr marL="5485028" algn="l" defTabSz="1828343" rtl="0" eaLnBrk="1" latinLnBrk="0" hangingPunct="1">
        <a:defRPr sz="3599" kern="1200">
          <a:solidFill>
            <a:schemeClr val="tx1"/>
          </a:solidFill>
          <a:latin typeface="+mn-lt"/>
          <a:ea typeface="+mn-ea"/>
          <a:cs typeface="+mn-cs"/>
        </a:defRPr>
      </a:lvl7pPr>
      <a:lvl8pPr marL="6399200" algn="l" defTabSz="1828343" rtl="0" eaLnBrk="1" latinLnBrk="0" hangingPunct="1">
        <a:defRPr sz="3599" kern="1200">
          <a:solidFill>
            <a:schemeClr val="tx1"/>
          </a:solidFill>
          <a:latin typeface="+mn-lt"/>
          <a:ea typeface="+mn-ea"/>
          <a:cs typeface="+mn-cs"/>
        </a:defRPr>
      </a:lvl8pPr>
      <a:lvl9pPr marL="7313371" algn="l" defTabSz="1828343" rtl="0" eaLnBrk="1" latinLnBrk="0" hangingPunct="1">
        <a:defRPr sz="35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6.jpe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45.jpeg"/><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video" Target="https://www.youtube.com/embed/bYDolbDqOD8?feature=oembed"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chart" Target="../charts/chart3.xml"/></Relationships>
</file>

<file path=ppt/slides/_rels/slide2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9.xml"/><Relationship Id="rId1" Type="http://schemas.openxmlformats.org/officeDocument/2006/relationships/slideLayout" Target="../slideLayouts/slideLayout16.xml"/><Relationship Id="rId5" Type="http://schemas.openxmlformats.org/officeDocument/2006/relationships/image" Target="../media/image10.png"/><Relationship Id="rId4" Type="http://schemas.openxmlformats.org/officeDocument/2006/relationships/chart" Target="../charts/chart5.xml"/></Relationships>
</file>

<file path=ppt/slides/_rels/slide24.xml.rels><?xml version="1.0" encoding="UTF-8" standalone="yes"?>
<Relationships xmlns="http://schemas.openxmlformats.org/package/2006/relationships"><Relationship Id="rId3" Type="http://schemas.openxmlformats.org/officeDocument/2006/relationships/chart" Target="../charts/chart6.xml"/><Relationship Id="rId7"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2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21.xml"/><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4.xml"/><Relationship Id="rId1" Type="http://schemas.openxmlformats.org/officeDocument/2006/relationships/slideLayout" Target="../slideLayouts/slideLayout16.xml"/><Relationship Id="rId5" Type="http://schemas.openxmlformats.org/officeDocument/2006/relationships/image" Target="../media/image10.png"/><Relationship Id="rId4" Type="http://schemas.openxmlformats.org/officeDocument/2006/relationships/chart" Target="../charts/chart16.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9.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2.xml"/><Relationship Id="rId4" Type="http://schemas.openxmlformats.org/officeDocument/2006/relationships/image" Target="../media/image18.png"/></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2.jpeg"/><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B16FB2-4DAE-2742-9C20-1BD3D970DA00}"/>
              </a:ext>
            </a:extLst>
          </p:cNvPr>
          <p:cNvPicPr>
            <a:picLocks noChangeAspect="1"/>
          </p:cNvPicPr>
          <p:nvPr/>
        </p:nvPicPr>
        <p:blipFill rotWithShape="1">
          <a:blip r:embed="rId3" cstate="screen">
            <a:grayscl/>
            <a:extLst>
              <a:ext uri="{28A0092B-C50C-407E-A947-70E740481C1C}">
                <a14:useLocalDpi xmlns:a14="http://schemas.microsoft.com/office/drawing/2010/main"/>
              </a:ext>
            </a:extLst>
          </a:blip>
          <a:srcRect/>
          <a:stretch/>
        </p:blipFill>
        <p:spPr>
          <a:xfrm>
            <a:off x="8100970" y="0"/>
            <a:ext cx="8135808" cy="6884380"/>
          </a:xfrm>
          <a:prstGeom prst="rect">
            <a:avLst/>
          </a:prstGeom>
        </p:spPr>
      </p:pic>
      <p:pic>
        <p:nvPicPr>
          <p:cNvPr id="12" name="Picture 11">
            <a:extLst>
              <a:ext uri="{FF2B5EF4-FFF2-40B4-BE49-F238E27FC236}">
                <a16:creationId xmlns:a16="http://schemas.microsoft.com/office/drawing/2014/main" id="{BB22CBF9-A986-884D-84BD-F3EE579A54CA}"/>
              </a:ext>
            </a:extLst>
          </p:cNvPr>
          <p:cNvPicPr>
            <a:picLocks noChangeAspect="1"/>
          </p:cNvPicPr>
          <p:nvPr/>
        </p:nvPicPr>
        <p:blipFill rotWithShape="1">
          <a:blip r:embed="rId4" cstate="screen">
            <a:grayscl/>
            <a:extLst>
              <a:ext uri="{28A0092B-C50C-407E-A947-70E740481C1C}">
                <a14:useLocalDpi xmlns:a14="http://schemas.microsoft.com/office/drawing/2010/main"/>
              </a:ext>
            </a:extLst>
          </a:blip>
          <a:srcRect t="-124"/>
          <a:stretch/>
        </p:blipFill>
        <p:spPr>
          <a:xfrm>
            <a:off x="-5062" y="-1"/>
            <a:ext cx="8135808" cy="6884380"/>
          </a:xfrm>
          <a:prstGeom prst="rect">
            <a:avLst/>
          </a:prstGeom>
        </p:spPr>
      </p:pic>
      <p:pic>
        <p:nvPicPr>
          <p:cNvPr id="14" name="Picture 13">
            <a:extLst>
              <a:ext uri="{FF2B5EF4-FFF2-40B4-BE49-F238E27FC236}">
                <a16:creationId xmlns:a16="http://schemas.microsoft.com/office/drawing/2014/main" id="{B8D105B2-85D3-8943-A9B9-597A8ED2D853}"/>
              </a:ext>
            </a:extLst>
          </p:cNvPr>
          <p:cNvPicPr>
            <a:picLocks noChangeAspect="1"/>
          </p:cNvPicPr>
          <p:nvPr/>
        </p:nvPicPr>
        <p:blipFill>
          <a:blip r:embed="rId5" cstate="screen">
            <a:grayscl/>
            <a:extLst>
              <a:ext uri="{28A0092B-C50C-407E-A947-70E740481C1C}">
                <a14:useLocalDpi xmlns:a14="http://schemas.microsoft.com/office/drawing/2010/main"/>
              </a:ext>
            </a:extLst>
          </a:blip>
          <a:srcRect/>
          <a:stretch/>
        </p:blipFill>
        <p:spPr>
          <a:xfrm>
            <a:off x="16241840" y="-1"/>
            <a:ext cx="8135808" cy="6884380"/>
          </a:xfrm>
          <a:prstGeom prst="rect">
            <a:avLst/>
          </a:prstGeom>
        </p:spPr>
      </p:pic>
      <p:pic>
        <p:nvPicPr>
          <p:cNvPr id="15" name="Picture 14">
            <a:extLst>
              <a:ext uri="{FF2B5EF4-FFF2-40B4-BE49-F238E27FC236}">
                <a16:creationId xmlns:a16="http://schemas.microsoft.com/office/drawing/2014/main" id="{29903F04-9BF0-3142-B152-81E66631C7FA}"/>
              </a:ext>
            </a:extLst>
          </p:cNvPr>
          <p:cNvPicPr>
            <a:picLocks noChangeAspect="1"/>
          </p:cNvPicPr>
          <p:nvPr/>
        </p:nvPicPr>
        <p:blipFill rotWithShape="1">
          <a:blip r:embed="rId6" cstate="screen">
            <a:grayscl/>
            <a:extLst>
              <a:ext uri="{28A0092B-C50C-407E-A947-70E740481C1C}">
                <a14:useLocalDpi xmlns:a14="http://schemas.microsoft.com/office/drawing/2010/main"/>
              </a:ext>
            </a:extLst>
          </a:blip>
          <a:srcRect/>
          <a:stretch/>
        </p:blipFill>
        <p:spPr>
          <a:xfrm>
            <a:off x="-5062" y="6884379"/>
            <a:ext cx="8135808" cy="6884380"/>
          </a:xfrm>
          <a:prstGeom prst="rect">
            <a:avLst/>
          </a:prstGeom>
        </p:spPr>
      </p:pic>
      <p:pic>
        <p:nvPicPr>
          <p:cNvPr id="16" name="Picture 15">
            <a:extLst>
              <a:ext uri="{FF2B5EF4-FFF2-40B4-BE49-F238E27FC236}">
                <a16:creationId xmlns:a16="http://schemas.microsoft.com/office/drawing/2014/main" id="{5147D202-40A2-5844-A8CE-96173D52B263}"/>
              </a:ext>
            </a:extLst>
          </p:cNvPr>
          <p:cNvPicPr>
            <a:picLocks noChangeAspect="1"/>
          </p:cNvPicPr>
          <p:nvPr/>
        </p:nvPicPr>
        <p:blipFill rotWithShape="1">
          <a:blip r:embed="rId7" cstate="screen">
            <a:grayscl/>
            <a:extLst>
              <a:ext uri="{28A0092B-C50C-407E-A947-70E740481C1C}">
                <a14:useLocalDpi xmlns:a14="http://schemas.microsoft.com/office/drawing/2010/main"/>
              </a:ext>
            </a:extLst>
          </a:blip>
          <a:srcRect/>
          <a:stretch/>
        </p:blipFill>
        <p:spPr>
          <a:xfrm>
            <a:off x="8100970" y="6884379"/>
            <a:ext cx="8135808" cy="6884380"/>
          </a:xfrm>
          <a:prstGeom prst="rect">
            <a:avLst/>
          </a:prstGeom>
        </p:spPr>
      </p:pic>
      <p:pic>
        <p:nvPicPr>
          <p:cNvPr id="17" name="Picture 16">
            <a:extLst>
              <a:ext uri="{FF2B5EF4-FFF2-40B4-BE49-F238E27FC236}">
                <a16:creationId xmlns:a16="http://schemas.microsoft.com/office/drawing/2014/main" id="{7CA65213-E8D8-7443-AF9E-863AB3529671}"/>
              </a:ext>
            </a:extLst>
          </p:cNvPr>
          <p:cNvPicPr>
            <a:picLocks noChangeAspect="1"/>
          </p:cNvPicPr>
          <p:nvPr/>
        </p:nvPicPr>
        <p:blipFill rotWithShape="1">
          <a:blip r:embed="rId8" cstate="screen">
            <a:grayscl/>
            <a:extLst>
              <a:ext uri="{28A0092B-C50C-407E-A947-70E740481C1C}">
                <a14:useLocalDpi xmlns:a14="http://schemas.microsoft.com/office/drawing/2010/main"/>
              </a:ext>
            </a:extLst>
          </a:blip>
          <a:srcRect/>
          <a:stretch/>
        </p:blipFill>
        <p:spPr>
          <a:xfrm>
            <a:off x="16236778" y="6884379"/>
            <a:ext cx="8145932" cy="6884380"/>
          </a:xfrm>
          <a:prstGeom prst="rect">
            <a:avLst/>
          </a:prstGeom>
        </p:spPr>
      </p:pic>
      <p:sp>
        <p:nvSpPr>
          <p:cNvPr id="13" name="Rectangle 12">
            <a:extLst>
              <a:ext uri="{FF2B5EF4-FFF2-40B4-BE49-F238E27FC236}">
                <a16:creationId xmlns:a16="http://schemas.microsoft.com/office/drawing/2014/main" id="{D5A495C3-0FB4-F64C-9124-A9D15448DA5F}"/>
              </a:ext>
            </a:extLst>
          </p:cNvPr>
          <p:cNvSpPr/>
          <p:nvPr/>
        </p:nvSpPr>
        <p:spPr>
          <a:xfrm>
            <a:off x="2" y="-1"/>
            <a:ext cx="24377648" cy="13768759"/>
          </a:xfrm>
          <a:prstGeom prst="rect">
            <a:avLst/>
          </a:prstGeom>
          <a:solidFill>
            <a:srgbClr val="8EB4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TextBox 7">
            <a:extLst>
              <a:ext uri="{FF2B5EF4-FFF2-40B4-BE49-F238E27FC236}">
                <a16:creationId xmlns:a16="http://schemas.microsoft.com/office/drawing/2014/main" id="{6F970317-9CC6-BF4E-BBF7-B89925217FE2}"/>
              </a:ext>
            </a:extLst>
          </p:cNvPr>
          <p:cNvSpPr txBox="1"/>
          <p:nvPr/>
        </p:nvSpPr>
        <p:spPr>
          <a:xfrm>
            <a:off x="2660510" y="7379578"/>
            <a:ext cx="17330038" cy="3708708"/>
          </a:xfrm>
          <a:prstGeom prst="rect">
            <a:avLst/>
          </a:prstGeom>
          <a:noFill/>
        </p:spPr>
        <p:txBody>
          <a:bodyPr wrap="square" rtlCol="0">
            <a:spAutoFit/>
          </a:bodyPr>
          <a:lstStyle/>
          <a:p>
            <a:r>
              <a:rPr lang="ta-IN" sz="11500" b="1" spc="600" dirty="0">
                <a:solidFill>
                  <a:schemeClr val="bg1"/>
                </a:solidFill>
                <a:latin typeface="Arial" panose="020B0604020202020204" pitchFamily="34" charset="0"/>
                <a:ea typeface="Montserrat" charset="0"/>
                <a:cs typeface="Montserrat" charset="0"/>
              </a:rPr>
              <a:t>KONČAR GROUP</a:t>
            </a:r>
            <a:endParaRPr lang="hr-HR" sz="6000" b="1" spc="600" dirty="0">
              <a:solidFill>
                <a:schemeClr val="bg1"/>
              </a:solidFill>
              <a:latin typeface="Arial" panose="020B0604020202020204" pitchFamily="34" charset="0"/>
              <a:ea typeface="Montserrat" charset="0"/>
              <a:cs typeface="Arial" panose="020B0604020202020204" pitchFamily="34" charset="0"/>
            </a:endParaRPr>
          </a:p>
          <a:p>
            <a:r>
              <a:rPr lang="en-US" sz="6000" b="1" spc="600" dirty="0">
                <a:solidFill>
                  <a:schemeClr val="bg1"/>
                </a:solidFill>
                <a:latin typeface="Arial" panose="020B0604020202020204" pitchFamily="34" charset="0"/>
                <a:ea typeface="Montserrat" charset="0"/>
                <a:cs typeface="Montserrat" charset="0"/>
              </a:rPr>
              <a:t>CENTURY OF EXCELLENCE AND </a:t>
            </a:r>
          </a:p>
          <a:p>
            <a:r>
              <a:rPr lang="hr-HR" sz="6000" b="1" spc="600" dirty="0">
                <a:solidFill>
                  <a:schemeClr val="bg1"/>
                </a:solidFill>
                <a:latin typeface="Arial" panose="020B0604020202020204" pitchFamily="34" charset="0"/>
                <a:ea typeface="Montserrat" charset="0"/>
                <a:cs typeface="Montserrat" charset="0"/>
              </a:rPr>
              <a:t>FORWARD LOOKING PERSPECTIVE</a:t>
            </a:r>
            <a:endParaRPr lang="en-US" sz="6000" b="1" spc="600" dirty="0">
              <a:solidFill>
                <a:schemeClr val="bg1"/>
              </a:solidFill>
              <a:latin typeface="Arial" panose="020B0604020202020204" pitchFamily="34" charset="0"/>
              <a:ea typeface="Montserrat" charset="0"/>
              <a:cs typeface="Montserrat" charset="0"/>
            </a:endParaRPr>
          </a:p>
        </p:txBody>
      </p:sp>
      <p:pic>
        <p:nvPicPr>
          <p:cNvPr id="3" name="Picture 2" descr="A picture containing text, clipart, vector graphics&#10;&#10;Description automatically generated">
            <a:extLst>
              <a:ext uri="{FF2B5EF4-FFF2-40B4-BE49-F238E27FC236}">
                <a16:creationId xmlns:a16="http://schemas.microsoft.com/office/drawing/2014/main" id="{91F61B8F-5647-A44D-A674-3DB12784DAE9}"/>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2660510" y="1197299"/>
            <a:ext cx="4685899" cy="2231701"/>
          </a:xfrm>
          <a:prstGeom prst="rect">
            <a:avLst/>
          </a:prstGeom>
        </p:spPr>
      </p:pic>
    </p:spTree>
    <p:extLst>
      <p:ext uri="{BB962C8B-B14F-4D97-AF65-F5344CB8AC3E}">
        <p14:creationId xmlns:p14="http://schemas.microsoft.com/office/powerpoint/2010/main" val="1171174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03B5D2-4386-2440-A894-10357E21C661}"/>
              </a:ext>
            </a:extLst>
          </p:cNvPr>
          <p:cNvSpPr/>
          <p:nvPr/>
        </p:nvSpPr>
        <p:spPr>
          <a:xfrm>
            <a:off x="1694207" y="6485272"/>
            <a:ext cx="6992408" cy="1379312"/>
          </a:xfrm>
          <a:prstGeom prst="rect">
            <a:avLst/>
          </a:prstGeom>
          <a:solidFill>
            <a:srgbClr val="8EB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7049D82-E02E-5441-A0F6-D2174CDB06C9}"/>
              </a:ext>
            </a:extLst>
          </p:cNvPr>
          <p:cNvSpPr/>
          <p:nvPr/>
        </p:nvSpPr>
        <p:spPr>
          <a:xfrm>
            <a:off x="8686615" y="6485272"/>
            <a:ext cx="6992408" cy="1379312"/>
          </a:xfrm>
          <a:prstGeom prst="rect">
            <a:avLst/>
          </a:prstGeom>
          <a:solidFill>
            <a:srgbClr val="CFC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A5A0241-8999-F848-8DBC-F1759085D938}"/>
              </a:ext>
            </a:extLst>
          </p:cNvPr>
          <p:cNvSpPr/>
          <p:nvPr/>
        </p:nvSpPr>
        <p:spPr>
          <a:xfrm>
            <a:off x="15679022" y="6485272"/>
            <a:ext cx="8698627" cy="1379312"/>
          </a:xfrm>
          <a:prstGeom prst="rect">
            <a:avLst/>
          </a:prstGeom>
          <a:solidFill>
            <a:srgbClr val="1E2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FC4561B-11EE-6F46-827F-41EB966FB184}"/>
              </a:ext>
            </a:extLst>
          </p:cNvPr>
          <p:cNvSpPr txBox="1"/>
          <p:nvPr/>
        </p:nvSpPr>
        <p:spPr>
          <a:xfrm>
            <a:off x="1694207" y="2262486"/>
            <a:ext cx="13243844" cy="1754327"/>
          </a:xfrm>
          <a:prstGeom prst="rect">
            <a:avLst/>
          </a:prstGeom>
          <a:noFill/>
        </p:spPr>
        <p:txBody>
          <a:bodyPr wrap="square" rtlCol="0">
            <a:spAutoFit/>
          </a:bodyPr>
          <a:lstStyle/>
          <a:p>
            <a:r>
              <a:rPr lang="en-US" sz="5400" b="1" spc="300" dirty="0">
                <a:solidFill>
                  <a:schemeClr val="tx2"/>
                </a:solidFill>
                <a:latin typeface="Arial" panose="020B0604020202020204" pitchFamily="34" charset="0"/>
                <a:ea typeface="Montserrat" charset="0"/>
                <a:cs typeface="Arial" panose="020B0604020202020204" pitchFamily="34" charset="0"/>
              </a:rPr>
              <a:t>LONG TRADITION IN </a:t>
            </a:r>
            <a:r>
              <a:rPr lang="hr-HR" sz="5400" b="1" spc="300" dirty="0">
                <a:solidFill>
                  <a:schemeClr val="tx2"/>
                </a:solidFill>
                <a:latin typeface="Arial" panose="020B0604020202020204" pitchFamily="34" charset="0"/>
                <a:ea typeface="Montserrat" charset="0"/>
                <a:cs typeface="Arial" panose="020B0604020202020204" pitchFamily="34" charset="0"/>
              </a:rPr>
              <a:t>                </a:t>
            </a:r>
            <a:r>
              <a:rPr lang="en-US" sz="5400" b="1" spc="300" dirty="0">
                <a:solidFill>
                  <a:schemeClr val="tx2"/>
                </a:solidFill>
                <a:latin typeface="Arial" panose="020B0604020202020204" pitchFamily="34" charset="0"/>
                <a:ea typeface="Montserrat" charset="0"/>
                <a:cs typeface="Arial" panose="020B0604020202020204" pitchFamily="34" charset="0"/>
              </a:rPr>
              <a:t>ELECTRICAL INDUSTRY</a:t>
            </a:r>
          </a:p>
        </p:txBody>
      </p:sp>
      <p:sp>
        <p:nvSpPr>
          <p:cNvPr id="21" name="TextBox 20">
            <a:extLst>
              <a:ext uri="{FF2B5EF4-FFF2-40B4-BE49-F238E27FC236}">
                <a16:creationId xmlns:a16="http://schemas.microsoft.com/office/drawing/2014/main" id="{6A886625-B468-FB47-A6A7-9623EA3FC189}"/>
              </a:ext>
            </a:extLst>
          </p:cNvPr>
          <p:cNvSpPr txBox="1"/>
          <p:nvPr/>
        </p:nvSpPr>
        <p:spPr>
          <a:xfrm>
            <a:off x="1706219" y="6820985"/>
            <a:ext cx="2977834" cy="707886"/>
          </a:xfrm>
          <a:prstGeom prst="rect">
            <a:avLst/>
          </a:prstGeom>
          <a:noFill/>
        </p:spPr>
        <p:txBody>
          <a:bodyPr wrap="square" rtlCol="0">
            <a:spAutoFit/>
          </a:bodyPr>
          <a:lstStyle/>
          <a:p>
            <a:pPr algn="ctr"/>
            <a:r>
              <a:rPr lang="ta-IN" sz="4000" b="1" spc="600" dirty="0">
                <a:solidFill>
                  <a:schemeClr val="bg1"/>
                </a:solidFill>
                <a:latin typeface="Arial"/>
                <a:ea typeface="Montserrat" charset="0"/>
                <a:cs typeface="Arial"/>
              </a:rPr>
              <a:t>1921</a:t>
            </a:r>
            <a:endParaRPr lang="en-US" sz="4000" b="1" spc="600" dirty="0">
              <a:solidFill>
                <a:schemeClr val="bg1"/>
              </a:solidFill>
              <a:latin typeface="Arial"/>
              <a:ea typeface="Montserrat" charset="0"/>
              <a:cs typeface="Arial"/>
            </a:endParaRPr>
          </a:p>
        </p:txBody>
      </p:sp>
      <p:pic>
        <p:nvPicPr>
          <p:cNvPr id="29" name="Picture 28" descr="Timeline&#10;&#10;Description automatically generated">
            <a:extLst>
              <a:ext uri="{FF2B5EF4-FFF2-40B4-BE49-F238E27FC236}">
                <a16:creationId xmlns:a16="http://schemas.microsoft.com/office/drawing/2014/main" id="{2335D781-6ABF-3B45-887D-68744523AF7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84053" y="5270418"/>
            <a:ext cx="2010282" cy="3101133"/>
          </a:xfrm>
          <a:prstGeom prst="rect">
            <a:avLst/>
          </a:prstGeom>
        </p:spPr>
      </p:pic>
      <p:pic>
        <p:nvPicPr>
          <p:cNvPr id="30" name="Picture 29" descr="A picture containing text&#10;&#10;Description automatically generated">
            <a:extLst>
              <a:ext uri="{FF2B5EF4-FFF2-40B4-BE49-F238E27FC236}">
                <a16:creationId xmlns:a16="http://schemas.microsoft.com/office/drawing/2014/main" id="{D940F16B-F646-3340-BCCC-3DBE3844656A}"/>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6068" t="28403"/>
          <a:stretch/>
        </p:blipFill>
        <p:spPr>
          <a:xfrm>
            <a:off x="11652437" y="5577251"/>
            <a:ext cx="3499657" cy="2794300"/>
          </a:xfrm>
          <a:prstGeom prst="rect">
            <a:avLst/>
          </a:prstGeom>
        </p:spPr>
      </p:pic>
      <p:pic>
        <p:nvPicPr>
          <p:cNvPr id="31" name="Picture 30" descr="A machine on the counter&#10;&#10;Description automatically generated with low confidence">
            <a:extLst>
              <a:ext uri="{FF2B5EF4-FFF2-40B4-BE49-F238E27FC236}">
                <a16:creationId xmlns:a16="http://schemas.microsoft.com/office/drawing/2014/main" id="{393E756A-0C06-B44B-938E-3B948398CBBC}"/>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22232"/>
          <a:stretch/>
        </p:blipFill>
        <p:spPr>
          <a:xfrm>
            <a:off x="18668869" y="5841457"/>
            <a:ext cx="3260432" cy="2530094"/>
          </a:xfrm>
          <a:prstGeom prst="rect">
            <a:avLst/>
          </a:prstGeom>
        </p:spPr>
      </p:pic>
      <p:sp>
        <p:nvSpPr>
          <p:cNvPr id="34" name="TextBox 33">
            <a:extLst>
              <a:ext uri="{FF2B5EF4-FFF2-40B4-BE49-F238E27FC236}">
                <a16:creationId xmlns:a16="http://schemas.microsoft.com/office/drawing/2014/main" id="{1D10FB8C-E187-8A4B-8908-29A83A3D4A7A}"/>
              </a:ext>
            </a:extLst>
          </p:cNvPr>
          <p:cNvSpPr txBox="1"/>
          <p:nvPr/>
        </p:nvSpPr>
        <p:spPr>
          <a:xfrm>
            <a:off x="1706219" y="8710500"/>
            <a:ext cx="4985520" cy="2241960"/>
          </a:xfrm>
          <a:prstGeom prst="rect">
            <a:avLst/>
          </a:prstGeom>
          <a:noFill/>
        </p:spPr>
        <p:txBody>
          <a:bodyPr wrap="square" rtlCol="0">
            <a:spAutoFit/>
          </a:bodyPr>
          <a:lstStyle/>
          <a:p>
            <a:pPr>
              <a:lnSpc>
                <a:spcPts val="4299"/>
              </a:lnSpc>
            </a:pPr>
            <a:r>
              <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rPr>
              <a:t>On 24 January, the company ELEKTRA for electrotechnical and mechanical engineering industry registered</a:t>
            </a:r>
          </a:p>
        </p:txBody>
      </p:sp>
      <p:sp>
        <p:nvSpPr>
          <p:cNvPr id="37" name="TextBox 36">
            <a:extLst>
              <a:ext uri="{FF2B5EF4-FFF2-40B4-BE49-F238E27FC236}">
                <a16:creationId xmlns:a16="http://schemas.microsoft.com/office/drawing/2014/main" id="{1D10FB8C-E187-8A4B-8908-29A83A3D4A7A}"/>
              </a:ext>
            </a:extLst>
          </p:cNvPr>
          <p:cNvSpPr txBox="1"/>
          <p:nvPr/>
        </p:nvSpPr>
        <p:spPr>
          <a:xfrm>
            <a:off x="8674603" y="8710500"/>
            <a:ext cx="4985520" cy="1174873"/>
          </a:xfrm>
          <a:prstGeom prst="rect">
            <a:avLst/>
          </a:prstGeom>
          <a:noFill/>
        </p:spPr>
        <p:txBody>
          <a:bodyPr wrap="square" rtlCol="0">
            <a:spAutoFit/>
          </a:bodyPr>
          <a:lstStyle/>
          <a:p>
            <a:pPr>
              <a:lnSpc>
                <a:spcPts val="4299"/>
              </a:lnSpc>
            </a:pPr>
            <a:r>
              <a:rPr lang="en-GB" sz="2800" dirty="0">
                <a:solidFill>
                  <a:srgbClr val="363E48"/>
                </a:solidFill>
                <a:latin typeface="Arial" panose="020B0604020202020204" pitchFamily="34" charset="0"/>
                <a:ea typeface="Lato Light" panose="020F0502020204030203" pitchFamily="34" charset="0"/>
                <a:cs typeface="Arial" panose="020B0604020202020204" pitchFamily="34" charset="0"/>
              </a:rPr>
              <a:t>Serial production of transformers beg</a:t>
            </a:r>
            <a:r>
              <a:rPr lang="hr-HR" sz="2800" dirty="0">
                <a:solidFill>
                  <a:srgbClr val="363E48"/>
                </a:solidFill>
                <a:latin typeface="Arial" panose="020B0604020202020204" pitchFamily="34" charset="0"/>
                <a:ea typeface="Lato Light" panose="020F0502020204030203" pitchFamily="34" charset="0"/>
                <a:cs typeface="Arial" panose="020B0604020202020204" pitchFamily="34" charset="0"/>
              </a:rPr>
              <a:t>a</a:t>
            </a:r>
            <a:r>
              <a:rPr lang="en-GB" sz="2800" dirty="0">
                <a:solidFill>
                  <a:srgbClr val="363E48"/>
                </a:solidFill>
                <a:latin typeface="Arial" panose="020B0604020202020204" pitchFamily="34" charset="0"/>
                <a:ea typeface="Lato Light" panose="020F0502020204030203" pitchFamily="34" charset="0"/>
                <a:cs typeface="Arial" panose="020B0604020202020204" pitchFamily="34" charset="0"/>
              </a:rPr>
              <a:t>n</a:t>
            </a:r>
          </a:p>
        </p:txBody>
      </p:sp>
      <p:sp>
        <p:nvSpPr>
          <p:cNvPr id="38" name="TextBox 37">
            <a:extLst>
              <a:ext uri="{FF2B5EF4-FFF2-40B4-BE49-F238E27FC236}">
                <a16:creationId xmlns:a16="http://schemas.microsoft.com/office/drawing/2014/main" id="{1D10FB8C-E187-8A4B-8908-29A83A3D4A7A}"/>
              </a:ext>
            </a:extLst>
          </p:cNvPr>
          <p:cNvSpPr txBox="1"/>
          <p:nvPr/>
        </p:nvSpPr>
        <p:spPr>
          <a:xfrm>
            <a:off x="15679022" y="8710500"/>
            <a:ext cx="4985520" cy="1690527"/>
          </a:xfrm>
          <a:prstGeom prst="rect">
            <a:avLst/>
          </a:prstGeom>
          <a:noFill/>
        </p:spPr>
        <p:txBody>
          <a:bodyPr wrap="square" rtlCol="0">
            <a:spAutoFit/>
          </a:bodyPr>
          <a:lstStyle/>
          <a:p>
            <a:pPr>
              <a:lnSpc>
                <a:spcPts val="4299"/>
              </a:lnSpc>
            </a:pPr>
            <a:r>
              <a:rPr lang="en-GB" sz="2800" dirty="0">
                <a:solidFill>
                  <a:srgbClr val="363E48"/>
                </a:solidFill>
                <a:latin typeface="Arial" panose="020B0604020202020204" pitchFamily="34" charset="0"/>
                <a:ea typeface="Lato Light" panose="020F0502020204030203" pitchFamily="34" charset="0"/>
                <a:cs typeface="Arial" panose="020B0604020202020204" pitchFamily="34" charset="0"/>
              </a:rPr>
              <a:t>First deliveries of electric motors to Turkey paved the way to other foreign markets</a:t>
            </a:r>
          </a:p>
        </p:txBody>
      </p:sp>
      <p:sp>
        <p:nvSpPr>
          <p:cNvPr id="15" name="TextBox 14">
            <a:extLst>
              <a:ext uri="{FF2B5EF4-FFF2-40B4-BE49-F238E27FC236}">
                <a16:creationId xmlns:a16="http://schemas.microsoft.com/office/drawing/2014/main" id="{24823854-01CB-014B-8FFE-8671F3442EDE}"/>
              </a:ext>
            </a:extLst>
          </p:cNvPr>
          <p:cNvSpPr txBox="1"/>
          <p:nvPr/>
        </p:nvSpPr>
        <p:spPr>
          <a:xfrm>
            <a:off x="8642278" y="6820985"/>
            <a:ext cx="2977834" cy="707886"/>
          </a:xfrm>
          <a:prstGeom prst="rect">
            <a:avLst/>
          </a:prstGeom>
          <a:noFill/>
        </p:spPr>
        <p:txBody>
          <a:bodyPr wrap="square" rtlCol="0">
            <a:spAutoFit/>
          </a:bodyPr>
          <a:lstStyle/>
          <a:p>
            <a:pPr algn="ctr"/>
            <a:r>
              <a:rPr lang="ta-IN" sz="4000" b="1" spc="600" dirty="0">
                <a:solidFill>
                  <a:schemeClr val="bg1"/>
                </a:solidFill>
                <a:latin typeface="Arial"/>
                <a:ea typeface="Montserrat" charset="0"/>
                <a:cs typeface="Arial"/>
              </a:rPr>
              <a:t>19</a:t>
            </a:r>
            <a:r>
              <a:rPr lang="hr-HR" sz="4000" b="1" spc="600" dirty="0">
                <a:solidFill>
                  <a:schemeClr val="bg1"/>
                </a:solidFill>
                <a:latin typeface="Arial"/>
                <a:ea typeface="Montserrat" charset="0"/>
                <a:cs typeface="Arial"/>
              </a:rPr>
              <a:t>48</a:t>
            </a:r>
            <a:endParaRPr lang="en-US" sz="4000" b="1" spc="600" dirty="0">
              <a:solidFill>
                <a:schemeClr val="bg1"/>
              </a:solidFill>
              <a:latin typeface="Arial"/>
              <a:ea typeface="Montserrat" charset="0"/>
              <a:cs typeface="Arial"/>
            </a:endParaRPr>
          </a:p>
        </p:txBody>
      </p:sp>
      <p:sp>
        <p:nvSpPr>
          <p:cNvPr id="16" name="TextBox 15">
            <a:extLst>
              <a:ext uri="{FF2B5EF4-FFF2-40B4-BE49-F238E27FC236}">
                <a16:creationId xmlns:a16="http://schemas.microsoft.com/office/drawing/2014/main" id="{FB61129F-2A0B-9A45-A3A2-C78917A29154}"/>
              </a:ext>
            </a:extLst>
          </p:cNvPr>
          <p:cNvSpPr txBox="1"/>
          <p:nvPr/>
        </p:nvSpPr>
        <p:spPr>
          <a:xfrm>
            <a:off x="15667547" y="6820985"/>
            <a:ext cx="2977834" cy="707886"/>
          </a:xfrm>
          <a:prstGeom prst="rect">
            <a:avLst/>
          </a:prstGeom>
          <a:noFill/>
        </p:spPr>
        <p:txBody>
          <a:bodyPr wrap="square" rtlCol="0">
            <a:spAutoFit/>
          </a:bodyPr>
          <a:lstStyle/>
          <a:p>
            <a:pPr algn="ctr"/>
            <a:r>
              <a:rPr lang="ta-IN" sz="4000" b="1" spc="600" dirty="0">
                <a:solidFill>
                  <a:schemeClr val="bg1"/>
                </a:solidFill>
                <a:latin typeface="Arial"/>
                <a:ea typeface="Montserrat" charset="0"/>
                <a:cs typeface="Arial"/>
              </a:rPr>
              <a:t>19</a:t>
            </a:r>
            <a:r>
              <a:rPr lang="hr-HR" sz="4000" b="1" spc="600" dirty="0">
                <a:solidFill>
                  <a:schemeClr val="bg1"/>
                </a:solidFill>
                <a:latin typeface="Arial"/>
                <a:ea typeface="Montserrat" charset="0"/>
                <a:cs typeface="Arial"/>
              </a:rPr>
              <a:t>52</a:t>
            </a:r>
            <a:endParaRPr lang="en-US" sz="4000" b="1" spc="600" dirty="0">
              <a:solidFill>
                <a:schemeClr val="bg1"/>
              </a:solidFill>
              <a:latin typeface="Arial"/>
              <a:ea typeface="Montserrat" charset="0"/>
              <a:cs typeface="Arial"/>
            </a:endParaRPr>
          </a:p>
        </p:txBody>
      </p:sp>
      <p:pic>
        <p:nvPicPr>
          <p:cNvPr id="17" name="Picture 16" descr="KONČAR_100godina_logo_SIVI.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0523746" y="11948128"/>
            <a:ext cx="2682479" cy="1192779"/>
          </a:xfrm>
          <a:prstGeom prst="rect">
            <a:avLst/>
          </a:prstGeom>
        </p:spPr>
      </p:pic>
    </p:spTree>
    <p:extLst>
      <p:ext uri="{BB962C8B-B14F-4D97-AF65-F5344CB8AC3E}">
        <p14:creationId xmlns:p14="http://schemas.microsoft.com/office/powerpoint/2010/main" val="881591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03B5D2-4386-2440-A894-10357E21C661}"/>
              </a:ext>
            </a:extLst>
          </p:cNvPr>
          <p:cNvSpPr/>
          <p:nvPr/>
        </p:nvSpPr>
        <p:spPr>
          <a:xfrm>
            <a:off x="0" y="6485272"/>
            <a:ext cx="8686615" cy="1379312"/>
          </a:xfrm>
          <a:prstGeom prst="rect">
            <a:avLst/>
          </a:prstGeom>
          <a:solidFill>
            <a:srgbClr val="8EB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7049D82-E02E-5441-A0F6-D2174CDB06C9}"/>
              </a:ext>
            </a:extLst>
          </p:cNvPr>
          <p:cNvSpPr/>
          <p:nvPr/>
        </p:nvSpPr>
        <p:spPr>
          <a:xfrm>
            <a:off x="8686615" y="6485272"/>
            <a:ext cx="6992408" cy="1379312"/>
          </a:xfrm>
          <a:prstGeom prst="rect">
            <a:avLst/>
          </a:prstGeom>
          <a:solidFill>
            <a:srgbClr val="CFC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A5A0241-8999-F848-8DBC-F1759085D938}"/>
              </a:ext>
            </a:extLst>
          </p:cNvPr>
          <p:cNvSpPr/>
          <p:nvPr/>
        </p:nvSpPr>
        <p:spPr>
          <a:xfrm>
            <a:off x="15679022" y="6485272"/>
            <a:ext cx="8698627" cy="1379312"/>
          </a:xfrm>
          <a:prstGeom prst="rect">
            <a:avLst/>
          </a:prstGeom>
          <a:solidFill>
            <a:srgbClr val="1E2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1D10FB8C-E187-8A4B-8908-29A83A3D4A7A}"/>
              </a:ext>
            </a:extLst>
          </p:cNvPr>
          <p:cNvSpPr txBox="1"/>
          <p:nvPr/>
        </p:nvSpPr>
        <p:spPr>
          <a:xfrm>
            <a:off x="1706219" y="8710500"/>
            <a:ext cx="5434210" cy="1690527"/>
          </a:xfrm>
          <a:prstGeom prst="rect">
            <a:avLst/>
          </a:prstGeom>
          <a:noFill/>
        </p:spPr>
        <p:txBody>
          <a:bodyPr wrap="square" rtlCol="0">
            <a:spAutoFit/>
          </a:bodyPr>
          <a:lstStyle/>
          <a:p>
            <a:pPr>
              <a:lnSpc>
                <a:spcPts val="4299"/>
              </a:lnSpc>
            </a:pPr>
            <a:r>
              <a:rPr lang="en-GB" sz="2800" dirty="0">
                <a:solidFill>
                  <a:srgbClr val="363E48"/>
                </a:solidFill>
                <a:latin typeface="Arial" panose="020B0604020202020204" pitchFamily="34" charset="0"/>
                <a:ea typeface="Lato Light" panose="020F0502020204030203" pitchFamily="34" charset="0"/>
                <a:cs typeface="Arial" panose="020B0604020202020204" pitchFamily="34" charset="0"/>
              </a:rPr>
              <a:t>Electrical Engineering Institute  established with the aim of RDI and technological processes</a:t>
            </a:r>
          </a:p>
        </p:txBody>
      </p:sp>
      <p:sp>
        <p:nvSpPr>
          <p:cNvPr id="27" name="TextBox 26">
            <a:extLst>
              <a:ext uri="{FF2B5EF4-FFF2-40B4-BE49-F238E27FC236}">
                <a16:creationId xmlns:a16="http://schemas.microsoft.com/office/drawing/2014/main" id="{1D10FB8C-E187-8A4B-8908-29A83A3D4A7A}"/>
              </a:ext>
            </a:extLst>
          </p:cNvPr>
          <p:cNvSpPr txBox="1"/>
          <p:nvPr/>
        </p:nvSpPr>
        <p:spPr>
          <a:xfrm>
            <a:off x="8674603" y="8710500"/>
            <a:ext cx="4985520" cy="1174873"/>
          </a:xfrm>
          <a:prstGeom prst="rect">
            <a:avLst/>
          </a:prstGeom>
          <a:noFill/>
        </p:spPr>
        <p:txBody>
          <a:bodyPr wrap="square" rtlCol="0">
            <a:spAutoFit/>
          </a:bodyPr>
          <a:lstStyle/>
          <a:p>
            <a:pPr>
              <a:lnSpc>
                <a:spcPts val="4299"/>
              </a:lnSpc>
            </a:pPr>
            <a:r>
              <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rPr>
              <a:t>First electric locomotive manufactured</a:t>
            </a:r>
          </a:p>
        </p:txBody>
      </p:sp>
      <p:sp>
        <p:nvSpPr>
          <p:cNvPr id="28" name="TextBox 27">
            <a:extLst>
              <a:ext uri="{FF2B5EF4-FFF2-40B4-BE49-F238E27FC236}">
                <a16:creationId xmlns:a16="http://schemas.microsoft.com/office/drawing/2014/main" id="{1D10FB8C-E187-8A4B-8908-29A83A3D4A7A}"/>
              </a:ext>
            </a:extLst>
          </p:cNvPr>
          <p:cNvSpPr txBox="1"/>
          <p:nvPr/>
        </p:nvSpPr>
        <p:spPr>
          <a:xfrm>
            <a:off x="15679022" y="8710500"/>
            <a:ext cx="4985520" cy="1174873"/>
          </a:xfrm>
          <a:prstGeom prst="rect">
            <a:avLst/>
          </a:prstGeom>
          <a:noFill/>
        </p:spPr>
        <p:txBody>
          <a:bodyPr wrap="square" rtlCol="0">
            <a:spAutoFit/>
          </a:bodyPr>
          <a:lstStyle/>
          <a:p>
            <a:pPr>
              <a:lnSpc>
                <a:spcPts val="4299"/>
              </a:lnSpc>
            </a:pPr>
            <a:r>
              <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rPr>
              <a:t>HPP Haditha in Iraq commissioned</a:t>
            </a:r>
          </a:p>
        </p:txBody>
      </p:sp>
      <p:pic>
        <p:nvPicPr>
          <p:cNvPr id="29" name="Picture 28" descr="A picture containing tree, outdoor, building, government building&#10;&#10;Description automatically generated">
            <a:extLst>
              <a:ext uri="{FF2B5EF4-FFF2-40B4-BE49-F238E27FC236}">
                <a16:creationId xmlns:a16="http://schemas.microsoft.com/office/drawing/2014/main" id="{EDBD5889-D7A4-B146-A653-FA03F624C3F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470438" y="5258850"/>
            <a:ext cx="3911804" cy="3112701"/>
          </a:xfrm>
          <a:prstGeom prst="rect">
            <a:avLst/>
          </a:prstGeom>
        </p:spPr>
      </p:pic>
      <p:pic>
        <p:nvPicPr>
          <p:cNvPr id="30" name="Picture 29" descr="A red train on the tracks&#10;&#10;Description automatically generated with medium confidence">
            <a:extLst>
              <a:ext uri="{FF2B5EF4-FFF2-40B4-BE49-F238E27FC236}">
                <a16:creationId xmlns:a16="http://schemas.microsoft.com/office/drawing/2014/main" id="{A332A4A1-5C45-8F4F-A6AC-08B382F0DAA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313761" y="5444656"/>
            <a:ext cx="3870234" cy="2926895"/>
          </a:xfrm>
          <a:prstGeom prst="rect">
            <a:avLst/>
          </a:prstGeom>
        </p:spPr>
      </p:pic>
      <p:pic>
        <p:nvPicPr>
          <p:cNvPr id="31" name="Picture 30" descr="A picture containing text, standing&#10;&#10;Description automatically generated">
            <a:extLst>
              <a:ext uri="{FF2B5EF4-FFF2-40B4-BE49-F238E27FC236}">
                <a16:creationId xmlns:a16="http://schemas.microsoft.com/office/drawing/2014/main" id="{5AA5CF80-F612-4548-BAD8-E502A6FEEC6D}"/>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t="16371"/>
          <a:stretch/>
        </p:blipFill>
        <p:spPr>
          <a:xfrm>
            <a:off x="18384397" y="5985582"/>
            <a:ext cx="3238833" cy="2385969"/>
          </a:xfrm>
          <a:prstGeom prst="rect">
            <a:avLst/>
          </a:prstGeom>
        </p:spPr>
      </p:pic>
      <p:sp>
        <p:nvSpPr>
          <p:cNvPr id="16" name="TextBox 15">
            <a:extLst>
              <a:ext uri="{FF2B5EF4-FFF2-40B4-BE49-F238E27FC236}">
                <a16:creationId xmlns:a16="http://schemas.microsoft.com/office/drawing/2014/main" id="{622A9F8B-4CA9-E642-ACD9-CB35B0EE9A08}"/>
              </a:ext>
            </a:extLst>
          </p:cNvPr>
          <p:cNvSpPr txBox="1"/>
          <p:nvPr/>
        </p:nvSpPr>
        <p:spPr>
          <a:xfrm>
            <a:off x="1694207" y="2262486"/>
            <a:ext cx="13243844" cy="1754327"/>
          </a:xfrm>
          <a:prstGeom prst="rect">
            <a:avLst/>
          </a:prstGeom>
          <a:noFill/>
        </p:spPr>
        <p:txBody>
          <a:bodyPr wrap="square" rtlCol="0">
            <a:spAutoFit/>
          </a:bodyPr>
          <a:lstStyle/>
          <a:p>
            <a:r>
              <a:rPr lang="en-US" sz="5400" b="1" spc="300" dirty="0">
                <a:solidFill>
                  <a:schemeClr val="tx2"/>
                </a:solidFill>
                <a:latin typeface="Arial" panose="020B0604020202020204" pitchFamily="34" charset="0"/>
                <a:ea typeface="Montserrat" charset="0"/>
                <a:cs typeface="Arial" panose="020B0604020202020204" pitchFamily="34" charset="0"/>
              </a:rPr>
              <a:t>LONG TRADITION IN </a:t>
            </a:r>
            <a:r>
              <a:rPr lang="hr-HR" sz="5400" b="1" spc="300" dirty="0">
                <a:solidFill>
                  <a:schemeClr val="tx2"/>
                </a:solidFill>
                <a:latin typeface="Arial" panose="020B0604020202020204" pitchFamily="34" charset="0"/>
                <a:ea typeface="Montserrat" charset="0"/>
                <a:cs typeface="Arial" panose="020B0604020202020204" pitchFamily="34" charset="0"/>
              </a:rPr>
              <a:t>     </a:t>
            </a:r>
            <a:r>
              <a:rPr lang="en-US" sz="5400" b="1" spc="300" dirty="0">
                <a:solidFill>
                  <a:schemeClr val="tx2"/>
                </a:solidFill>
                <a:latin typeface="Arial" panose="020B0604020202020204" pitchFamily="34" charset="0"/>
                <a:ea typeface="Montserrat" charset="0"/>
                <a:cs typeface="Arial" panose="020B0604020202020204" pitchFamily="34" charset="0"/>
              </a:rPr>
              <a:t>ELECTRICAL INDUSTRY</a:t>
            </a:r>
          </a:p>
        </p:txBody>
      </p:sp>
      <p:sp>
        <p:nvSpPr>
          <p:cNvPr id="15" name="TextBox 14">
            <a:extLst>
              <a:ext uri="{FF2B5EF4-FFF2-40B4-BE49-F238E27FC236}">
                <a16:creationId xmlns:a16="http://schemas.microsoft.com/office/drawing/2014/main" id="{01D62239-DACC-9A4B-BAA2-8E16CA7B2F3B}"/>
              </a:ext>
            </a:extLst>
          </p:cNvPr>
          <p:cNvSpPr txBox="1"/>
          <p:nvPr/>
        </p:nvSpPr>
        <p:spPr>
          <a:xfrm>
            <a:off x="1706219" y="6820985"/>
            <a:ext cx="2977834" cy="707886"/>
          </a:xfrm>
          <a:prstGeom prst="rect">
            <a:avLst/>
          </a:prstGeom>
          <a:noFill/>
        </p:spPr>
        <p:txBody>
          <a:bodyPr wrap="square" rtlCol="0">
            <a:spAutoFit/>
          </a:bodyPr>
          <a:lstStyle/>
          <a:p>
            <a:pPr algn="ctr"/>
            <a:r>
              <a:rPr lang="ta-IN" sz="4000" b="1" spc="600" dirty="0">
                <a:solidFill>
                  <a:schemeClr val="bg1"/>
                </a:solidFill>
                <a:latin typeface="Arial"/>
                <a:ea typeface="Montserrat" charset="0"/>
                <a:cs typeface="Arial"/>
              </a:rPr>
              <a:t>19</a:t>
            </a:r>
            <a:r>
              <a:rPr lang="hr-HR" sz="4000" b="1" spc="600" dirty="0">
                <a:solidFill>
                  <a:schemeClr val="bg1"/>
                </a:solidFill>
                <a:latin typeface="Arial"/>
                <a:ea typeface="Montserrat" charset="0"/>
                <a:cs typeface="Arial"/>
              </a:rPr>
              <a:t>6</a:t>
            </a:r>
            <a:r>
              <a:rPr lang="ta-IN" sz="4000" b="1" spc="600" dirty="0">
                <a:solidFill>
                  <a:schemeClr val="bg1"/>
                </a:solidFill>
                <a:latin typeface="Arial"/>
                <a:ea typeface="Montserrat" charset="0"/>
                <a:cs typeface="Arial"/>
              </a:rPr>
              <a:t>1</a:t>
            </a:r>
            <a:endParaRPr lang="en-US" sz="4000" b="1" spc="600" dirty="0">
              <a:solidFill>
                <a:schemeClr val="bg1"/>
              </a:solidFill>
              <a:latin typeface="Arial"/>
              <a:ea typeface="Montserrat" charset="0"/>
              <a:cs typeface="Arial"/>
            </a:endParaRPr>
          </a:p>
        </p:txBody>
      </p:sp>
      <p:sp>
        <p:nvSpPr>
          <p:cNvPr id="17" name="TextBox 16">
            <a:extLst>
              <a:ext uri="{FF2B5EF4-FFF2-40B4-BE49-F238E27FC236}">
                <a16:creationId xmlns:a16="http://schemas.microsoft.com/office/drawing/2014/main" id="{06812F22-96A1-F545-9509-D8C1DE0A3C0C}"/>
              </a:ext>
            </a:extLst>
          </p:cNvPr>
          <p:cNvSpPr txBox="1"/>
          <p:nvPr/>
        </p:nvSpPr>
        <p:spPr>
          <a:xfrm>
            <a:off x="8642278" y="6820985"/>
            <a:ext cx="2977834" cy="707886"/>
          </a:xfrm>
          <a:prstGeom prst="rect">
            <a:avLst/>
          </a:prstGeom>
          <a:noFill/>
        </p:spPr>
        <p:txBody>
          <a:bodyPr wrap="square" rtlCol="0">
            <a:spAutoFit/>
          </a:bodyPr>
          <a:lstStyle/>
          <a:p>
            <a:pPr algn="ctr"/>
            <a:r>
              <a:rPr lang="ta-IN" sz="4000" b="1" spc="600" dirty="0">
                <a:solidFill>
                  <a:schemeClr val="bg1"/>
                </a:solidFill>
                <a:latin typeface="Arial"/>
                <a:ea typeface="Montserrat" charset="0"/>
                <a:cs typeface="Arial"/>
              </a:rPr>
              <a:t>19</a:t>
            </a:r>
            <a:r>
              <a:rPr lang="hr-HR" sz="4000" b="1" spc="600" dirty="0">
                <a:solidFill>
                  <a:schemeClr val="bg1"/>
                </a:solidFill>
                <a:latin typeface="Arial"/>
                <a:ea typeface="Montserrat" charset="0"/>
                <a:cs typeface="Arial"/>
              </a:rPr>
              <a:t>70</a:t>
            </a:r>
            <a:endParaRPr lang="en-US" sz="4000" b="1" spc="600" dirty="0">
              <a:solidFill>
                <a:schemeClr val="bg1"/>
              </a:solidFill>
              <a:latin typeface="Arial"/>
              <a:ea typeface="Montserrat" charset="0"/>
              <a:cs typeface="Arial"/>
            </a:endParaRPr>
          </a:p>
        </p:txBody>
      </p:sp>
      <p:sp>
        <p:nvSpPr>
          <p:cNvPr id="18" name="TextBox 17">
            <a:extLst>
              <a:ext uri="{FF2B5EF4-FFF2-40B4-BE49-F238E27FC236}">
                <a16:creationId xmlns:a16="http://schemas.microsoft.com/office/drawing/2014/main" id="{B2F3840F-CF23-DB48-BF8E-4556EE1DA6C6}"/>
              </a:ext>
            </a:extLst>
          </p:cNvPr>
          <p:cNvSpPr txBox="1"/>
          <p:nvPr/>
        </p:nvSpPr>
        <p:spPr>
          <a:xfrm>
            <a:off x="15667547" y="6820985"/>
            <a:ext cx="2977834" cy="707886"/>
          </a:xfrm>
          <a:prstGeom prst="rect">
            <a:avLst/>
          </a:prstGeom>
          <a:noFill/>
        </p:spPr>
        <p:txBody>
          <a:bodyPr wrap="square" rtlCol="0">
            <a:spAutoFit/>
          </a:bodyPr>
          <a:lstStyle/>
          <a:p>
            <a:pPr algn="ctr"/>
            <a:r>
              <a:rPr lang="ta-IN" sz="4000" b="1" spc="600" dirty="0">
                <a:solidFill>
                  <a:schemeClr val="bg1"/>
                </a:solidFill>
                <a:latin typeface="Arial"/>
                <a:ea typeface="Montserrat" charset="0"/>
                <a:cs typeface="Arial"/>
              </a:rPr>
              <a:t>19</a:t>
            </a:r>
            <a:r>
              <a:rPr lang="hr-HR" sz="4000" b="1" spc="600" dirty="0">
                <a:solidFill>
                  <a:schemeClr val="bg1"/>
                </a:solidFill>
                <a:latin typeface="Arial"/>
                <a:ea typeface="Montserrat" charset="0"/>
                <a:cs typeface="Arial"/>
              </a:rPr>
              <a:t>87</a:t>
            </a:r>
            <a:endParaRPr lang="en-US" sz="4000" b="1" spc="600" dirty="0">
              <a:solidFill>
                <a:schemeClr val="bg1"/>
              </a:solidFill>
              <a:latin typeface="Arial"/>
              <a:ea typeface="Montserrat" charset="0"/>
              <a:cs typeface="Arial"/>
            </a:endParaRPr>
          </a:p>
        </p:txBody>
      </p:sp>
      <p:pic>
        <p:nvPicPr>
          <p:cNvPr id="19" name="Picture 18" descr="KONČAR_100godina_logo_SIVI.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0523746" y="11948128"/>
            <a:ext cx="2682479" cy="1192779"/>
          </a:xfrm>
          <a:prstGeom prst="rect">
            <a:avLst/>
          </a:prstGeom>
        </p:spPr>
      </p:pic>
    </p:spTree>
    <p:extLst>
      <p:ext uri="{BB962C8B-B14F-4D97-AF65-F5344CB8AC3E}">
        <p14:creationId xmlns:p14="http://schemas.microsoft.com/office/powerpoint/2010/main" val="3267919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903B5D2-4386-2440-A894-10357E21C661}"/>
              </a:ext>
            </a:extLst>
          </p:cNvPr>
          <p:cNvSpPr/>
          <p:nvPr/>
        </p:nvSpPr>
        <p:spPr>
          <a:xfrm>
            <a:off x="0" y="6485272"/>
            <a:ext cx="8686615" cy="1379312"/>
          </a:xfrm>
          <a:prstGeom prst="rect">
            <a:avLst/>
          </a:prstGeom>
          <a:solidFill>
            <a:srgbClr val="8EB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7049D82-E02E-5441-A0F6-D2174CDB06C9}"/>
              </a:ext>
            </a:extLst>
          </p:cNvPr>
          <p:cNvSpPr/>
          <p:nvPr/>
        </p:nvSpPr>
        <p:spPr>
          <a:xfrm>
            <a:off x="8686615" y="6485272"/>
            <a:ext cx="6992408" cy="1379312"/>
          </a:xfrm>
          <a:prstGeom prst="rect">
            <a:avLst/>
          </a:prstGeom>
          <a:solidFill>
            <a:srgbClr val="CFC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A5A0241-8999-F848-8DBC-F1759085D938}"/>
              </a:ext>
            </a:extLst>
          </p:cNvPr>
          <p:cNvSpPr/>
          <p:nvPr/>
        </p:nvSpPr>
        <p:spPr>
          <a:xfrm>
            <a:off x="15679022" y="6485272"/>
            <a:ext cx="8698627" cy="1379312"/>
          </a:xfrm>
          <a:prstGeom prst="rect">
            <a:avLst/>
          </a:prstGeom>
          <a:solidFill>
            <a:srgbClr val="1E2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D10FB8C-E187-8A4B-8908-29A83A3D4A7A}"/>
              </a:ext>
            </a:extLst>
          </p:cNvPr>
          <p:cNvSpPr txBox="1"/>
          <p:nvPr/>
        </p:nvSpPr>
        <p:spPr>
          <a:xfrm>
            <a:off x="1706219" y="8710500"/>
            <a:ext cx="5434210" cy="1139094"/>
          </a:xfrm>
          <a:prstGeom prst="rect">
            <a:avLst/>
          </a:prstGeom>
          <a:noFill/>
        </p:spPr>
        <p:txBody>
          <a:bodyPr wrap="square" rtlCol="0">
            <a:spAutoFit/>
          </a:bodyPr>
          <a:lstStyle/>
          <a:p>
            <a:pPr>
              <a:lnSpc>
                <a:spcPts val="4299"/>
              </a:lnSpc>
            </a:pPr>
            <a:r>
              <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rPr>
              <a:t>First 30 MVA transformer</a:t>
            </a:r>
            <a:r>
              <a:rPr lang="hr-HR" sz="2800" dirty="0">
                <a:solidFill>
                  <a:srgbClr val="363E48"/>
                </a:solidFill>
                <a:latin typeface="Arial" panose="020B0604020202020204" pitchFamily="34" charset="0"/>
                <a:ea typeface="Lato Light" panose="020F0502020204030203" pitchFamily="34" charset="0"/>
                <a:cs typeface="Arial" panose="020B0604020202020204" pitchFamily="34" charset="0"/>
              </a:rPr>
              <a:t>             manufactured</a:t>
            </a:r>
            <a:endPar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endParaRPr>
          </a:p>
        </p:txBody>
      </p:sp>
      <p:sp>
        <p:nvSpPr>
          <p:cNvPr id="11" name="TextBox 10">
            <a:extLst>
              <a:ext uri="{FF2B5EF4-FFF2-40B4-BE49-F238E27FC236}">
                <a16:creationId xmlns:a16="http://schemas.microsoft.com/office/drawing/2014/main" id="{1D10FB8C-E187-8A4B-8908-29A83A3D4A7A}"/>
              </a:ext>
            </a:extLst>
          </p:cNvPr>
          <p:cNvSpPr txBox="1"/>
          <p:nvPr/>
        </p:nvSpPr>
        <p:spPr>
          <a:xfrm>
            <a:off x="8674603" y="8710500"/>
            <a:ext cx="4985520" cy="1139094"/>
          </a:xfrm>
          <a:prstGeom prst="rect">
            <a:avLst/>
          </a:prstGeom>
          <a:noFill/>
        </p:spPr>
        <p:txBody>
          <a:bodyPr wrap="square" rtlCol="0">
            <a:spAutoFit/>
          </a:bodyPr>
          <a:lstStyle/>
          <a:p>
            <a:pPr>
              <a:lnSpc>
                <a:spcPts val="4299"/>
              </a:lnSpc>
            </a:pPr>
            <a:r>
              <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rPr>
              <a:t>400/110 kV </a:t>
            </a:r>
            <a:r>
              <a:rPr lang="en-US" sz="2800" dirty="0" err="1">
                <a:solidFill>
                  <a:srgbClr val="363E48"/>
                </a:solidFill>
                <a:latin typeface="Arial" panose="020B0604020202020204" pitchFamily="34" charset="0"/>
                <a:ea typeface="Lato Light" panose="020F0502020204030203" pitchFamily="34" charset="0"/>
                <a:cs typeface="Arial" panose="020B0604020202020204" pitchFamily="34" charset="0"/>
              </a:rPr>
              <a:t>Ernestinovo</a:t>
            </a:r>
            <a:r>
              <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rPr>
              <a:t> substation refurbished</a:t>
            </a:r>
          </a:p>
        </p:txBody>
      </p:sp>
      <p:sp>
        <p:nvSpPr>
          <p:cNvPr id="12" name="TextBox 11">
            <a:extLst>
              <a:ext uri="{FF2B5EF4-FFF2-40B4-BE49-F238E27FC236}">
                <a16:creationId xmlns:a16="http://schemas.microsoft.com/office/drawing/2014/main" id="{1D10FB8C-E187-8A4B-8908-29A83A3D4A7A}"/>
              </a:ext>
            </a:extLst>
          </p:cNvPr>
          <p:cNvSpPr txBox="1"/>
          <p:nvPr/>
        </p:nvSpPr>
        <p:spPr>
          <a:xfrm>
            <a:off x="15679022" y="8710500"/>
            <a:ext cx="4985520" cy="1174873"/>
          </a:xfrm>
          <a:prstGeom prst="rect">
            <a:avLst/>
          </a:prstGeom>
          <a:noFill/>
        </p:spPr>
        <p:txBody>
          <a:bodyPr wrap="square" rtlCol="0">
            <a:spAutoFit/>
          </a:bodyPr>
          <a:lstStyle/>
          <a:p>
            <a:pPr>
              <a:lnSpc>
                <a:spcPts val="4299"/>
              </a:lnSpc>
            </a:pPr>
            <a:r>
              <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rPr>
              <a:t>Low-floor tram</a:t>
            </a:r>
          </a:p>
          <a:p>
            <a:pPr>
              <a:lnSpc>
                <a:spcPts val="4299"/>
              </a:lnSpc>
            </a:pPr>
            <a:r>
              <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rPr>
              <a:t>TMK 2200</a:t>
            </a:r>
          </a:p>
        </p:txBody>
      </p:sp>
      <p:pic>
        <p:nvPicPr>
          <p:cNvPr id="16" name="Picture 15">
            <a:extLst>
              <a:ext uri="{FF2B5EF4-FFF2-40B4-BE49-F238E27FC236}">
                <a16:creationId xmlns:a16="http://schemas.microsoft.com/office/drawing/2014/main" id="{5382AB1F-486B-114F-A233-FB6716437752}"/>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470438" y="5987235"/>
            <a:ext cx="3260305" cy="2384316"/>
          </a:xfrm>
          <a:prstGeom prst="rect">
            <a:avLst/>
          </a:prstGeom>
        </p:spPr>
      </p:pic>
      <p:pic>
        <p:nvPicPr>
          <p:cNvPr id="18" name="Picture 17" descr="A blue trolley on the street&#10;&#10;Description automatically generated with low confidence">
            <a:extLst>
              <a:ext uri="{FF2B5EF4-FFF2-40B4-BE49-F238E27FC236}">
                <a16:creationId xmlns:a16="http://schemas.microsoft.com/office/drawing/2014/main" id="{D6E321D7-CE00-F24E-B6B7-20C63531ABF8}"/>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14405" t="22804" r="32685" b="17674"/>
          <a:stretch/>
        </p:blipFill>
        <p:spPr>
          <a:xfrm>
            <a:off x="18384397" y="5357204"/>
            <a:ext cx="4002125" cy="3001592"/>
          </a:xfrm>
          <a:prstGeom prst="rect">
            <a:avLst/>
          </a:prstGeom>
        </p:spPr>
      </p:pic>
      <p:pic>
        <p:nvPicPr>
          <p:cNvPr id="19" name="Picture 18" descr="A picture containing sky, outdoor, line, lined&#10;&#10;Description automatically generated">
            <a:extLst>
              <a:ext uri="{FF2B5EF4-FFF2-40B4-BE49-F238E27FC236}">
                <a16:creationId xmlns:a16="http://schemas.microsoft.com/office/drawing/2014/main" id="{023C1053-CE3B-704F-A4E3-69215A8F789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58664" y="5211121"/>
            <a:ext cx="4179043" cy="3160429"/>
          </a:xfrm>
          <a:prstGeom prst="rect">
            <a:avLst/>
          </a:prstGeom>
        </p:spPr>
      </p:pic>
      <p:sp>
        <p:nvSpPr>
          <p:cNvPr id="17" name="TextBox 16">
            <a:extLst>
              <a:ext uri="{FF2B5EF4-FFF2-40B4-BE49-F238E27FC236}">
                <a16:creationId xmlns:a16="http://schemas.microsoft.com/office/drawing/2014/main" id="{93425BCA-4824-2A44-840B-A5880EEB23EB}"/>
              </a:ext>
            </a:extLst>
          </p:cNvPr>
          <p:cNvSpPr txBox="1"/>
          <p:nvPr/>
        </p:nvSpPr>
        <p:spPr>
          <a:xfrm>
            <a:off x="1694207" y="2262486"/>
            <a:ext cx="13243844" cy="1754327"/>
          </a:xfrm>
          <a:prstGeom prst="rect">
            <a:avLst/>
          </a:prstGeom>
          <a:noFill/>
        </p:spPr>
        <p:txBody>
          <a:bodyPr wrap="square" rtlCol="0">
            <a:spAutoFit/>
          </a:bodyPr>
          <a:lstStyle/>
          <a:p>
            <a:r>
              <a:rPr lang="en-US" sz="5400" b="1" spc="300" dirty="0">
                <a:solidFill>
                  <a:schemeClr val="tx2"/>
                </a:solidFill>
                <a:latin typeface="Arial" panose="020B0604020202020204" pitchFamily="34" charset="0"/>
                <a:ea typeface="Montserrat" charset="0"/>
                <a:cs typeface="Arial" panose="020B0604020202020204" pitchFamily="34" charset="0"/>
              </a:rPr>
              <a:t>LONG TRADITION IN </a:t>
            </a:r>
            <a:r>
              <a:rPr lang="hr-HR" sz="5400" b="1" spc="300" dirty="0">
                <a:solidFill>
                  <a:schemeClr val="tx2"/>
                </a:solidFill>
                <a:latin typeface="Arial" panose="020B0604020202020204" pitchFamily="34" charset="0"/>
                <a:ea typeface="Montserrat" charset="0"/>
                <a:cs typeface="Arial" panose="020B0604020202020204" pitchFamily="34" charset="0"/>
              </a:rPr>
              <a:t>     </a:t>
            </a:r>
            <a:r>
              <a:rPr lang="en-US" sz="5400" b="1" spc="300" dirty="0">
                <a:solidFill>
                  <a:schemeClr val="tx2"/>
                </a:solidFill>
                <a:latin typeface="Arial" panose="020B0604020202020204" pitchFamily="34" charset="0"/>
                <a:ea typeface="Montserrat" charset="0"/>
                <a:cs typeface="Arial" panose="020B0604020202020204" pitchFamily="34" charset="0"/>
              </a:rPr>
              <a:t>ELECTRICAL INDUSTRY</a:t>
            </a:r>
          </a:p>
        </p:txBody>
      </p:sp>
      <p:sp>
        <p:nvSpPr>
          <p:cNvPr id="15" name="TextBox 14">
            <a:extLst>
              <a:ext uri="{FF2B5EF4-FFF2-40B4-BE49-F238E27FC236}">
                <a16:creationId xmlns:a16="http://schemas.microsoft.com/office/drawing/2014/main" id="{5C2D15C6-EE0B-7C44-A394-4C81EED09E3D}"/>
              </a:ext>
            </a:extLst>
          </p:cNvPr>
          <p:cNvSpPr txBox="1"/>
          <p:nvPr/>
        </p:nvSpPr>
        <p:spPr>
          <a:xfrm>
            <a:off x="1706219" y="6820985"/>
            <a:ext cx="2977834" cy="707886"/>
          </a:xfrm>
          <a:prstGeom prst="rect">
            <a:avLst/>
          </a:prstGeom>
          <a:noFill/>
        </p:spPr>
        <p:txBody>
          <a:bodyPr wrap="square" rtlCol="0">
            <a:spAutoFit/>
          </a:bodyPr>
          <a:lstStyle/>
          <a:p>
            <a:pPr algn="ctr"/>
            <a:r>
              <a:rPr lang="ta-IN" sz="4000" b="1" spc="600" dirty="0">
                <a:solidFill>
                  <a:schemeClr val="bg1"/>
                </a:solidFill>
                <a:latin typeface="Arial"/>
                <a:ea typeface="Montserrat" charset="0"/>
                <a:cs typeface="Arial"/>
              </a:rPr>
              <a:t>19</a:t>
            </a:r>
            <a:r>
              <a:rPr lang="hr-HR" sz="4000" b="1" spc="600" dirty="0">
                <a:solidFill>
                  <a:schemeClr val="bg1"/>
                </a:solidFill>
                <a:latin typeface="Arial"/>
                <a:ea typeface="Montserrat" charset="0"/>
                <a:cs typeface="Arial"/>
              </a:rPr>
              <a:t>93</a:t>
            </a:r>
            <a:endParaRPr lang="en-US" sz="4000" b="1" spc="600" dirty="0">
              <a:solidFill>
                <a:schemeClr val="bg1"/>
              </a:solidFill>
              <a:latin typeface="Arial"/>
              <a:ea typeface="Montserrat" charset="0"/>
              <a:cs typeface="Arial"/>
            </a:endParaRPr>
          </a:p>
        </p:txBody>
      </p:sp>
      <p:sp>
        <p:nvSpPr>
          <p:cNvPr id="20" name="TextBox 19">
            <a:extLst>
              <a:ext uri="{FF2B5EF4-FFF2-40B4-BE49-F238E27FC236}">
                <a16:creationId xmlns:a16="http://schemas.microsoft.com/office/drawing/2014/main" id="{1780409C-BFBD-AE4C-B4BF-321B2B66BDAE}"/>
              </a:ext>
            </a:extLst>
          </p:cNvPr>
          <p:cNvSpPr txBox="1"/>
          <p:nvPr/>
        </p:nvSpPr>
        <p:spPr>
          <a:xfrm>
            <a:off x="8642278" y="6820985"/>
            <a:ext cx="2977834" cy="707886"/>
          </a:xfrm>
          <a:prstGeom prst="rect">
            <a:avLst/>
          </a:prstGeom>
          <a:noFill/>
        </p:spPr>
        <p:txBody>
          <a:bodyPr wrap="square" rtlCol="0">
            <a:spAutoFit/>
          </a:bodyPr>
          <a:lstStyle/>
          <a:p>
            <a:pPr algn="ctr"/>
            <a:r>
              <a:rPr lang="hr-HR" sz="4000" b="1" spc="600" dirty="0">
                <a:solidFill>
                  <a:schemeClr val="bg1"/>
                </a:solidFill>
                <a:latin typeface="Arial"/>
                <a:ea typeface="Montserrat" charset="0"/>
                <a:cs typeface="Arial"/>
              </a:rPr>
              <a:t>2003</a:t>
            </a:r>
            <a:endParaRPr lang="en-US" sz="4000" b="1" spc="600" dirty="0">
              <a:solidFill>
                <a:schemeClr val="bg1"/>
              </a:solidFill>
              <a:latin typeface="Arial"/>
              <a:ea typeface="Montserrat" charset="0"/>
              <a:cs typeface="Arial"/>
            </a:endParaRPr>
          </a:p>
        </p:txBody>
      </p:sp>
      <p:sp>
        <p:nvSpPr>
          <p:cNvPr id="21" name="TextBox 20">
            <a:extLst>
              <a:ext uri="{FF2B5EF4-FFF2-40B4-BE49-F238E27FC236}">
                <a16:creationId xmlns:a16="http://schemas.microsoft.com/office/drawing/2014/main" id="{DD706D13-284C-F94D-932F-850701AACDEE}"/>
              </a:ext>
            </a:extLst>
          </p:cNvPr>
          <p:cNvSpPr txBox="1"/>
          <p:nvPr/>
        </p:nvSpPr>
        <p:spPr>
          <a:xfrm>
            <a:off x="15667547" y="6820985"/>
            <a:ext cx="2977834" cy="707886"/>
          </a:xfrm>
          <a:prstGeom prst="rect">
            <a:avLst/>
          </a:prstGeom>
          <a:noFill/>
        </p:spPr>
        <p:txBody>
          <a:bodyPr wrap="square" rtlCol="0">
            <a:spAutoFit/>
          </a:bodyPr>
          <a:lstStyle/>
          <a:p>
            <a:pPr algn="ctr"/>
            <a:r>
              <a:rPr lang="hr-HR" sz="4000" b="1" spc="600" dirty="0">
                <a:solidFill>
                  <a:schemeClr val="bg1"/>
                </a:solidFill>
                <a:latin typeface="Arial"/>
                <a:ea typeface="Montserrat" charset="0"/>
                <a:cs typeface="Arial"/>
              </a:rPr>
              <a:t>2005</a:t>
            </a:r>
            <a:endParaRPr lang="en-US" sz="4000" b="1" spc="600" dirty="0">
              <a:solidFill>
                <a:schemeClr val="bg1"/>
              </a:solidFill>
              <a:latin typeface="Arial"/>
              <a:ea typeface="Montserrat" charset="0"/>
              <a:cs typeface="Arial"/>
            </a:endParaRPr>
          </a:p>
        </p:txBody>
      </p:sp>
      <p:pic>
        <p:nvPicPr>
          <p:cNvPr id="22" name="Picture 21" descr="KONČAR_100godina_logo_SIVI.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0523746" y="11948128"/>
            <a:ext cx="2682479" cy="1192779"/>
          </a:xfrm>
          <a:prstGeom prst="rect">
            <a:avLst/>
          </a:prstGeom>
        </p:spPr>
      </p:pic>
    </p:spTree>
    <p:extLst>
      <p:ext uri="{BB962C8B-B14F-4D97-AF65-F5344CB8AC3E}">
        <p14:creationId xmlns:p14="http://schemas.microsoft.com/office/powerpoint/2010/main" val="19960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903B5D2-4386-2440-A894-10357E21C661}"/>
              </a:ext>
            </a:extLst>
          </p:cNvPr>
          <p:cNvSpPr/>
          <p:nvPr/>
        </p:nvSpPr>
        <p:spPr>
          <a:xfrm>
            <a:off x="0" y="6485272"/>
            <a:ext cx="8686615" cy="1379312"/>
          </a:xfrm>
          <a:prstGeom prst="rect">
            <a:avLst/>
          </a:prstGeom>
          <a:solidFill>
            <a:srgbClr val="8EB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7049D82-E02E-5441-A0F6-D2174CDB06C9}"/>
              </a:ext>
            </a:extLst>
          </p:cNvPr>
          <p:cNvSpPr/>
          <p:nvPr/>
        </p:nvSpPr>
        <p:spPr>
          <a:xfrm>
            <a:off x="8686615" y="6485272"/>
            <a:ext cx="6992408" cy="1379312"/>
          </a:xfrm>
          <a:prstGeom prst="rect">
            <a:avLst/>
          </a:prstGeom>
          <a:solidFill>
            <a:srgbClr val="CFC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A5A0241-8999-F848-8DBC-F1759085D938}"/>
              </a:ext>
            </a:extLst>
          </p:cNvPr>
          <p:cNvSpPr/>
          <p:nvPr/>
        </p:nvSpPr>
        <p:spPr>
          <a:xfrm>
            <a:off x="15679022" y="6485272"/>
            <a:ext cx="8698627" cy="1379312"/>
          </a:xfrm>
          <a:prstGeom prst="rect">
            <a:avLst/>
          </a:prstGeom>
          <a:solidFill>
            <a:srgbClr val="1E2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D10FB8C-E187-8A4B-8908-29A83A3D4A7A}"/>
              </a:ext>
            </a:extLst>
          </p:cNvPr>
          <p:cNvSpPr txBox="1"/>
          <p:nvPr/>
        </p:nvSpPr>
        <p:spPr>
          <a:xfrm>
            <a:off x="1706219" y="8710500"/>
            <a:ext cx="5434210" cy="1690527"/>
          </a:xfrm>
          <a:prstGeom prst="rect">
            <a:avLst/>
          </a:prstGeom>
          <a:noFill/>
        </p:spPr>
        <p:txBody>
          <a:bodyPr wrap="square" rtlCol="0">
            <a:spAutoFit/>
          </a:bodyPr>
          <a:lstStyle/>
          <a:p>
            <a:pPr>
              <a:lnSpc>
                <a:spcPts val="4299"/>
              </a:lnSpc>
            </a:pPr>
            <a:r>
              <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rPr>
              <a:t>HPP </a:t>
            </a:r>
            <a:r>
              <a:rPr lang="en-US" sz="2800" dirty="0" err="1">
                <a:solidFill>
                  <a:srgbClr val="363E48"/>
                </a:solidFill>
                <a:latin typeface="Arial" panose="020B0604020202020204" pitchFamily="34" charset="0"/>
                <a:ea typeface="Lato Light" panose="020F0502020204030203" pitchFamily="34" charset="0"/>
                <a:cs typeface="Arial" panose="020B0604020202020204" pitchFamily="34" charset="0"/>
              </a:rPr>
              <a:t>Lešće</a:t>
            </a:r>
            <a:r>
              <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rPr>
              <a:t> – first hydro power plant constructed in Croatia as an independent country</a:t>
            </a:r>
          </a:p>
        </p:txBody>
      </p:sp>
      <p:sp>
        <p:nvSpPr>
          <p:cNvPr id="11" name="TextBox 10">
            <a:extLst>
              <a:ext uri="{FF2B5EF4-FFF2-40B4-BE49-F238E27FC236}">
                <a16:creationId xmlns:a16="http://schemas.microsoft.com/office/drawing/2014/main" id="{1D10FB8C-E187-8A4B-8908-29A83A3D4A7A}"/>
              </a:ext>
            </a:extLst>
          </p:cNvPr>
          <p:cNvSpPr txBox="1"/>
          <p:nvPr/>
        </p:nvSpPr>
        <p:spPr>
          <a:xfrm>
            <a:off x="8674603" y="8710500"/>
            <a:ext cx="4985520" cy="2277482"/>
          </a:xfrm>
          <a:prstGeom prst="rect">
            <a:avLst/>
          </a:prstGeom>
          <a:noFill/>
        </p:spPr>
        <p:txBody>
          <a:bodyPr wrap="square" rtlCol="0">
            <a:spAutoFit/>
          </a:bodyPr>
          <a:lstStyle/>
          <a:p>
            <a:pPr>
              <a:lnSpc>
                <a:spcPts val="4299"/>
              </a:lnSpc>
            </a:pPr>
            <a:r>
              <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rPr>
              <a:t>Transformer for HPP San Lorenzo weighing 140 tons </a:t>
            </a:r>
            <a:r>
              <a:rPr lang="hr-HR" sz="2800" dirty="0">
                <a:solidFill>
                  <a:srgbClr val="363E48"/>
                </a:solidFill>
                <a:latin typeface="Arial" panose="020B0604020202020204" pitchFamily="34" charset="0"/>
                <a:ea typeface="Lato Light" panose="020F0502020204030203" pitchFamily="34" charset="0"/>
                <a:cs typeface="Arial" panose="020B0604020202020204" pitchFamily="34" charset="0"/>
              </a:rPr>
              <a:t> </a:t>
            </a:r>
            <a:r>
              <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rPr>
              <a:t>transported </a:t>
            </a:r>
            <a:r>
              <a:rPr lang="hr-HR" sz="2800" dirty="0">
                <a:solidFill>
                  <a:srgbClr val="363E48"/>
                </a:solidFill>
                <a:latin typeface="Arial" panose="020B0604020202020204" pitchFamily="34" charset="0"/>
                <a:ea typeface="Lato Light" panose="020F0502020204030203" pitchFamily="34" charset="0"/>
                <a:cs typeface="Arial" panose="020B0604020202020204" pitchFamily="34" charset="0"/>
              </a:rPr>
              <a:t>onboard</a:t>
            </a:r>
            <a:r>
              <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rPr>
              <a:t> the world’s largest airplane</a:t>
            </a:r>
          </a:p>
        </p:txBody>
      </p:sp>
      <p:sp>
        <p:nvSpPr>
          <p:cNvPr id="12" name="TextBox 11">
            <a:extLst>
              <a:ext uri="{FF2B5EF4-FFF2-40B4-BE49-F238E27FC236}">
                <a16:creationId xmlns:a16="http://schemas.microsoft.com/office/drawing/2014/main" id="{1D10FB8C-E187-8A4B-8908-29A83A3D4A7A}"/>
              </a:ext>
            </a:extLst>
          </p:cNvPr>
          <p:cNvSpPr txBox="1"/>
          <p:nvPr/>
        </p:nvSpPr>
        <p:spPr>
          <a:xfrm>
            <a:off x="15679022" y="8710500"/>
            <a:ext cx="4985520" cy="1690527"/>
          </a:xfrm>
          <a:prstGeom prst="rect">
            <a:avLst/>
          </a:prstGeom>
          <a:noFill/>
        </p:spPr>
        <p:txBody>
          <a:bodyPr wrap="square" rtlCol="0">
            <a:spAutoFit/>
          </a:bodyPr>
          <a:lstStyle/>
          <a:p>
            <a:pPr>
              <a:lnSpc>
                <a:spcPts val="4299"/>
              </a:lnSpc>
            </a:pPr>
            <a:r>
              <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rPr>
              <a:t>The first diesel-electric train developed and manufactured </a:t>
            </a:r>
            <a:r>
              <a:rPr lang="hr-HR" sz="2800" dirty="0">
                <a:solidFill>
                  <a:srgbClr val="363E48"/>
                </a:solidFill>
                <a:latin typeface="Arial" panose="020B0604020202020204" pitchFamily="34" charset="0"/>
                <a:ea typeface="Lato Light" panose="020F0502020204030203" pitchFamily="34" charset="0"/>
                <a:cs typeface="Arial" panose="020B0604020202020204" pitchFamily="34" charset="0"/>
              </a:rPr>
              <a:t>at</a:t>
            </a:r>
            <a:r>
              <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rPr>
              <a:t> KONČAR commissioned</a:t>
            </a:r>
          </a:p>
        </p:txBody>
      </p:sp>
      <p:pic>
        <p:nvPicPr>
          <p:cNvPr id="13" name="Picture 12">
            <a:extLst>
              <a:ext uri="{FF2B5EF4-FFF2-40B4-BE49-F238E27FC236}">
                <a16:creationId xmlns:a16="http://schemas.microsoft.com/office/drawing/2014/main" id="{5382AB1F-486B-114F-A233-FB6716437752}"/>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470438" y="5987235"/>
            <a:ext cx="3260305" cy="2384316"/>
          </a:xfrm>
          <a:prstGeom prst="rect">
            <a:avLst/>
          </a:prstGeom>
        </p:spPr>
      </p:pic>
      <p:pic>
        <p:nvPicPr>
          <p:cNvPr id="16" name="Picture 15" descr="A train on the tracks&#10;&#10;Description automatically generated with low confidence">
            <a:extLst>
              <a:ext uri="{FF2B5EF4-FFF2-40B4-BE49-F238E27FC236}">
                <a16:creationId xmlns:a16="http://schemas.microsoft.com/office/drawing/2014/main" id="{9A50FC5F-FEBC-2D46-B930-A8D9E6E9E99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6174" t="15510" r="28547" b="25223"/>
          <a:stretch/>
        </p:blipFill>
        <p:spPr>
          <a:xfrm>
            <a:off x="19006036" y="3519128"/>
            <a:ext cx="3564570" cy="4852422"/>
          </a:xfrm>
          <a:prstGeom prst="rect">
            <a:avLst/>
          </a:prstGeom>
        </p:spPr>
      </p:pic>
      <p:pic>
        <p:nvPicPr>
          <p:cNvPr id="18" name="Picture 17" descr="A picture containing sky, outdoor, road, tarmac&#10;&#10;Description automatically generated">
            <a:extLst>
              <a:ext uri="{FF2B5EF4-FFF2-40B4-BE49-F238E27FC236}">
                <a16:creationId xmlns:a16="http://schemas.microsoft.com/office/drawing/2014/main" id="{9500EF12-5EA7-9945-88FD-F28EAE46C64F}"/>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10653"/>
          <a:stretch/>
        </p:blipFill>
        <p:spPr>
          <a:xfrm>
            <a:off x="11396785" y="5503598"/>
            <a:ext cx="3843635" cy="2867952"/>
          </a:xfrm>
          <a:prstGeom prst="rect">
            <a:avLst/>
          </a:prstGeom>
        </p:spPr>
      </p:pic>
      <p:pic>
        <p:nvPicPr>
          <p:cNvPr id="19" name="Picture 18" descr="A picture containing tree, outdoor, nature, traveling&#10;&#10;Description automatically generated">
            <a:extLst>
              <a:ext uri="{FF2B5EF4-FFF2-40B4-BE49-F238E27FC236}">
                <a16:creationId xmlns:a16="http://schemas.microsoft.com/office/drawing/2014/main" id="{9BB6A48E-6212-8449-A6CB-EBFF8348B9D8}"/>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20750" t="14089" r="13202" b="7981"/>
          <a:stretch/>
        </p:blipFill>
        <p:spPr>
          <a:xfrm>
            <a:off x="4471441" y="5503598"/>
            <a:ext cx="3783703" cy="2867953"/>
          </a:xfrm>
          <a:prstGeom prst="rect">
            <a:avLst/>
          </a:prstGeom>
        </p:spPr>
      </p:pic>
      <p:sp>
        <p:nvSpPr>
          <p:cNvPr id="20" name="TextBox 19">
            <a:extLst>
              <a:ext uri="{FF2B5EF4-FFF2-40B4-BE49-F238E27FC236}">
                <a16:creationId xmlns:a16="http://schemas.microsoft.com/office/drawing/2014/main" id="{C23E831D-9870-DA46-B12E-F6A21E5A3CC0}"/>
              </a:ext>
            </a:extLst>
          </p:cNvPr>
          <p:cNvSpPr txBox="1"/>
          <p:nvPr/>
        </p:nvSpPr>
        <p:spPr>
          <a:xfrm>
            <a:off x="1694207" y="2262486"/>
            <a:ext cx="13243844" cy="1754327"/>
          </a:xfrm>
          <a:prstGeom prst="rect">
            <a:avLst/>
          </a:prstGeom>
          <a:noFill/>
        </p:spPr>
        <p:txBody>
          <a:bodyPr wrap="square" rtlCol="0">
            <a:spAutoFit/>
          </a:bodyPr>
          <a:lstStyle/>
          <a:p>
            <a:r>
              <a:rPr lang="en-US" sz="5400" b="1" spc="300" dirty="0">
                <a:solidFill>
                  <a:schemeClr val="tx2"/>
                </a:solidFill>
                <a:latin typeface="Arial" panose="020B0604020202020204" pitchFamily="34" charset="0"/>
                <a:ea typeface="Montserrat" charset="0"/>
                <a:cs typeface="Arial" panose="020B0604020202020204" pitchFamily="34" charset="0"/>
              </a:rPr>
              <a:t>LONG TRADITION IN </a:t>
            </a:r>
            <a:r>
              <a:rPr lang="hr-HR" sz="5400" b="1" spc="300" dirty="0">
                <a:solidFill>
                  <a:schemeClr val="tx2"/>
                </a:solidFill>
                <a:latin typeface="Arial" panose="020B0604020202020204" pitchFamily="34" charset="0"/>
                <a:ea typeface="Montserrat" charset="0"/>
                <a:cs typeface="Arial" panose="020B0604020202020204" pitchFamily="34" charset="0"/>
              </a:rPr>
              <a:t>     </a:t>
            </a:r>
            <a:r>
              <a:rPr lang="en-US" sz="5400" b="1" spc="300" dirty="0">
                <a:solidFill>
                  <a:schemeClr val="tx2"/>
                </a:solidFill>
                <a:latin typeface="Arial" panose="020B0604020202020204" pitchFamily="34" charset="0"/>
                <a:ea typeface="Montserrat" charset="0"/>
                <a:cs typeface="Arial" panose="020B0604020202020204" pitchFamily="34" charset="0"/>
              </a:rPr>
              <a:t>ELECTRICAL INDUSTRY</a:t>
            </a:r>
          </a:p>
        </p:txBody>
      </p:sp>
      <p:sp>
        <p:nvSpPr>
          <p:cNvPr id="17" name="TextBox 16">
            <a:extLst>
              <a:ext uri="{FF2B5EF4-FFF2-40B4-BE49-F238E27FC236}">
                <a16:creationId xmlns:a16="http://schemas.microsoft.com/office/drawing/2014/main" id="{55A78AF1-7B44-704B-9188-600B30D5523C}"/>
              </a:ext>
            </a:extLst>
          </p:cNvPr>
          <p:cNvSpPr txBox="1"/>
          <p:nvPr/>
        </p:nvSpPr>
        <p:spPr>
          <a:xfrm>
            <a:off x="1706219" y="6820985"/>
            <a:ext cx="2977834" cy="707886"/>
          </a:xfrm>
          <a:prstGeom prst="rect">
            <a:avLst/>
          </a:prstGeom>
          <a:noFill/>
        </p:spPr>
        <p:txBody>
          <a:bodyPr wrap="square" rtlCol="0">
            <a:spAutoFit/>
          </a:bodyPr>
          <a:lstStyle/>
          <a:p>
            <a:pPr algn="ctr"/>
            <a:r>
              <a:rPr lang="hr-HR" sz="4000" b="1" spc="600" dirty="0">
                <a:solidFill>
                  <a:schemeClr val="bg1"/>
                </a:solidFill>
                <a:latin typeface="Arial"/>
                <a:ea typeface="Montserrat" charset="0"/>
                <a:cs typeface="Arial"/>
              </a:rPr>
              <a:t>2010</a:t>
            </a:r>
            <a:endParaRPr lang="en-US" sz="4000" b="1" spc="600" dirty="0">
              <a:solidFill>
                <a:schemeClr val="bg1"/>
              </a:solidFill>
              <a:latin typeface="Arial"/>
              <a:ea typeface="Montserrat" charset="0"/>
              <a:cs typeface="Arial"/>
            </a:endParaRPr>
          </a:p>
        </p:txBody>
      </p:sp>
      <p:sp>
        <p:nvSpPr>
          <p:cNvPr id="21" name="TextBox 20">
            <a:extLst>
              <a:ext uri="{FF2B5EF4-FFF2-40B4-BE49-F238E27FC236}">
                <a16:creationId xmlns:a16="http://schemas.microsoft.com/office/drawing/2014/main" id="{EFF563A3-6801-0249-9D9D-5B642A691B57}"/>
              </a:ext>
            </a:extLst>
          </p:cNvPr>
          <p:cNvSpPr txBox="1"/>
          <p:nvPr/>
        </p:nvSpPr>
        <p:spPr>
          <a:xfrm>
            <a:off x="8642278" y="6820985"/>
            <a:ext cx="2977834" cy="707886"/>
          </a:xfrm>
          <a:prstGeom prst="rect">
            <a:avLst/>
          </a:prstGeom>
          <a:noFill/>
        </p:spPr>
        <p:txBody>
          <a:bodyPr wrap="square" rtlCol="0">
            <a:spAutoFit/>
          </a:bodyPr>
          <a:lstStyle/>
          <a:p>
            <a:pPr algn="ctr"/>
            <a:r>
              <a:rPr lang="hr-HR" sz="4000" b="1" spc="600" dirty="0">
                <a:solidFill>
                  <a:schemeClr val="bg1"/>
                </a:solidFill>
                <a:latin typeface="Arial"/>
                <a:ea typeface="Montserrat" charset="0"/>
                <a:cs typeface="Arial"/>
              </a:rPr>
              <a:t>2013</a:t>
            </a:r>
            <a:endParaRPr lang="en-US" sz="4000" b="1" spc="600" dirty="0">
              <a:solidFill>
                <a:schemeClr val="bg1"/>
              </a:solidFill>
              <a:latin typeface="Arial"/>
              <a:ea typeface="Montserrat" charset="0"/>
              <a:cs typeface="Arial"/>
            </a:endParaRPr>
          </a:p>
        </p:txBody>
      </p:sp>
      <p:sp>
        <p:nvSpPr>
          <p:cNvPr id="22" name="TextBox 21">
            <a:extLst>
              <a:ext uri="{FF2B5EF4-FFF2-40B4-BE49-F238E27FC236}">
                <a16:creationId xmlns:a16="http://schemas.microsoft.com/office/drawing/2014/main" id="{40542966-EC40-8749-99F6-D3ABA74FE25C}"/>
              </a:ext>
            </a:extLst>
          </p:cNvPr>
          <p:cNvSpPr txBox="1"/>
          <p:nvPr/>
        </p:nvSpPr>
        <p:spPr>
          <a:xfrm>
            <a:off x="15667547" y="6820985"/>
            <a:ext cx="2977834" cy="707886"/>
          </a:xfrm>
          <a:prstGeom prst="rect">
            <a:avLst/>
          </a:prstGeom>
          <a:noFill/>
        </p:spPr>
        <p:txBody>
          <a:bodyPr wrap="square" rtlCol="0">
            <a:spAutoFit/>
          </a:bodyPr>
          <a:lstStyle/>
          <a:p>
            <a:pPr algn="ctr"/>
            <a:r>
              <a:rPr lang="hr-HR" sz="4000" b="1" spc="600" dirty="0">
                <a:solidFill>
                  <a:schemeClr val="bg1"/>
                </a:solidFill>
                <a:latin typeface="Arial"/>
                <a:ea typeface="Montserrat" charset="0"/>
                <a:cs typeface="Arial"/>
              </a:rPr>
              <a:t>2016</a:t>
            </a:r>
            <a:endParaRPr lang="en-US" sz="4000" b="1" spc="600" dirty="0">
              <a:solidFill>
                <a:schemeClr val="bg1"/>
              </a:solidFill>
              <a:latin typeface="Arial"/>
              <a:ea typeface="Montserrat" charset="0"/>
              <a:cs typeface="Arial"/>
            </a:endParaRPr>
          </a:p>
        </p:txBody>
      </p:sp>
      <p:pic>
        <p:nvPicPr>
          <p:cNvPr id="23" name="Picture 22" descr="KONČAR_100godina_logo_SIVI.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0523746" y="11948128"/>
            <a:ext cx="2682479" cy="1192779"/>
          </a:xfrm>
          <a:prstGeom prst="rect">
            <a:avLst/>
          </a:prstGeom>
        </p:spPr>
      </p:pic>
    </p:spTree>
    <p:extLst>
      <p:ext uri="{BB962C8B-B14F-4D97-AF65-F5344CB8AC3E}">
        <p14:creationId xmlns:p14="http://schemas.microsoft.com/office/powerpoint/2010/main" val="3023860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03B5D2-4386-2440-A894-10357E21C661}"/>
              </a:ext>
            </a:extLst>
          </p:cNvPr>
          <p:cNvSpPr/>
          <p:nvPr/>
        </p:nvSpPr>
        <p:spPr>
          <a:xfrm>
            <a:off x="0" y="6485272"/>
            <a:ext cx="8686615" cy="1379312"/>
          </a:xfrm>
          <a:prstGeom prst="rect">
            <a:avLst/>
          </a:prstGeom>
          <a:solidFill>
            <a:srgbClr val="8EB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7049D82-E02E-5441-A0F6-D2174CDB06C9}"/>
              </a:ext>
            </a:extLst>
          </p:cNvPr>
          <p:cNvSpPr/>
          <p:nvPr/>
        </p:nvSpPr>
        <p:spPr>
          <a:xfrm>
            <a:off x="8686615" y="6485272"/>
            <a:ext cx="6992408" cy="1379312"/>
          </a:xfrm>
          <a:prstGeom prst="rect">
            <a:avLst/>
          </a:prstGeom>
          <a:solidFill>
            <a:srgbClr val="CFC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solar panel on a roof&#10;&#10;Description automatically generated with low confidence">
            <a:extLst>
              <a:ext uri="{FF2B5EF4-FFF2-40B4-BE49-F238E27FC236}">
                <a16:creationId xmlns:a16="http://schemas.microsoft.com/office/drawing/2014/main" id="{6DC217AC-A185-D848-82AA-6AD43263FBA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220094" y="5345261"/>
            <a:ext cx="4035049" cy="3026289"/>
          </a:xfrm>
          <a:prstGeom prst="rect">
            <a:avLst/>
          </a:prstGeom>
        </p:spPr>
      </p:pic>
      <p:sp>
        <p:nvSpPr>
          <p:cNvPr id="21" name="TextBox 20">
            <a:extLst>
              <a:ext uri="{FF2B5EF4-FFF2-40B4-BE49-F238E27FC236}">
                <a16:creationId xmlns:a16="http://schemas.microsoft.com/office/drawing/2014/main" id="{1D10FB8C-E187-8A4B-8908-29A83A3D4A7A}"/>
              </a:ext>
            </a:extLst>
          </p:cNvPr>
          <p:cNvSpPr txBox="1"/>
          <p:nvPr/>
        </p:nvSpPr>
        <p:spPr>
          <a:xfrm>
            <a:off x="1706219" y="8710500"/>
            <a:ext cx="5434210" cy="1690527"/>
          </a:xfrm>
          <a:prstGeom prst="rect">
            <a:avLst/>
          </a:prstGeom>
          <a:noFill/>
        </p:spPr>
        <p:txBody>
          <a:bodyPr wrap="square" rtlCol="0">
            <a:spAutoFit/>
          </a:bodyPr>
          <a:lstStyle/>
          <a:p>
            <a:pPr>
              <a:lnSpc>
                <a:spcPts val="4299"/>
              </a:lnSpc>
            </a:pPr>
            <a:r>
              <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rPr>
              <a:t>SPP Vis, </a:t>
            </a:r>
            <a:r>
              <a:rPr lang="hr-HR" sz="2800" dirty="0">
                <a:solidFill>
                  <a:srgbClr val="363E48"/>
                </a:solidFill>
                <a:latin typeface="Arial" panose="020B0604020202020204" pitchFamily="34" charset="0"/>
                <a:ea typeface="Lato Light" panose="020F0502020204030203" pitchFamily="34" charset="0"/>
                <a:cs typeface="Arial" panose="020B0604020202020204" pitchFamily="34" charset="0"/>
              </a:rPr>
              <a:t>at that time</a:t>
            </a:r>
            <a:r>
              <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rPr>
              <a:t> the largest solar power plant in Croatia</a:t>
            </a:r>
            <a:r>
              <a:rPr lang="hr-HR" sz="2800" dirty="0">
                <a:solidFill>
                  <a:srgbClr val="363E48"/>
                </a:solidFill>
                <a:latin typeface="Arial" panose="020B0604020202020204" pitchFamily="34" charset="0"/>
                <a:ea typeface="Lato Light" panose="020F0502020204030203" pitchFamily="34" charset="0"/>
                <a:cs typeface="Arial" panose="020B0604020202020204" pitchFamily="34" charset="0"/>
              </a:rPr>
              <a:t>,  commisioned</a:t>
            </a:r>
            <a:endPar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endParaRPr>
          </a:p>
        </p:txBody>
      </p:sp>
      <p:sp>
        <p:nvSpPr>
          <p:cNvPr id="22" name="TextBox 21">
            <a:extLst>
              <a:ext uri="{FF2B5EF4-FFF2-40B4-BE49-F238E27FC236}">
                <a16:creationId xmlns:a16="http://schemas.microsoft.com/office/drawing/2014/main" id="{1D10FB8C-E187-8A4B-8908-29A83A3D4A7A}"/>
              </a:ext>
            </a:extLst>
          </p:cNvPr>
          <p:cNvSpPr txBox="1"/>
          <p:nvPr/>
        </p:nvSpPr>
        <p:spPr>
          <a:xfrm>
            <a:off x="8674603" y="8710500"/>
            <a:ext cx="4149299" cy="1139030"/>
          </a:xfrm>
          <a:prstGeom prst="rect">
            <a:avLst/>
          </a:prstGeom>
          <a:noFill/>
        </p:spPr>
        <p:txBody>
          <a:bodyPr wrap="square" rtlCol="0">
            <a:spAutoFit/>
          </a:bodyPr>
          <a:lstStyle/>
          <a:p>
            <a:pPr>
              <a:lnSpc>
                <a:spcPts val="4299"/>
              </a:lnSpc>
            </a:pPr>
            <a:r>
              <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rPr>
              <a:t>The first low-floor tram for Latvia</a:t>
            </a:r>
            <a:r>
              <a:rPr lang="hr-HR" sz="2800" dirty="0">
                <a:solidFill>
                  <a:srgbClr val="363E48"/>
                </a:solidFill>
                <a:latin typeface="Arial" panose="020B0604020202020204" pitchFamily="34" charset="0"/>
                <a:ea typeface="Lato Light" panose="020F0502020204030203" pitchFamily="34" charset="0"/>
                <a:cs typeface="Arial" panose="020B0604020202020204" pitchFamily="34" charset="0"/>
              </a:rPr>
              <a:t> </a:t>
            </a:r>
            <a:r>
              <a:rPr lang="hr-HR" sz="2800" dirty="0" err="1">
                <a:solidFill>
                  <a:srgbClr val="363E48"/>
                </a:solidFill>
                <a:latin typeface="Arial" panose="020B0604020202020204" pitchFamily="34" charset="0"/>
                <a:ea typeface="Lato Light" panose="020F0502020204030203" pitchFamily="34" charset="0"/>
                <a:cs typeface="Arial" panose="020B0604020202020204" pitchFamily="34" charset="0"/>
              </a:rPr>
              <a:t>delivered</a:t>
            </a:r>
            <a:endPar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endParaRPr>
          </a:p>
        </p:txBody>
      </p:sp>
      <p:sp>
        <p:nvSpPr>
          <p:cNvPr id="11" name="TextBox 10">
            <a:extLst>
              <a:ext uri="{FF2B5EF4-FFF2-40B4-BE49-F238E27FC236}">
                <a16:creationId xmlns:a16="http://schemas.microsoft.com/office/drawing/2014/main" id="{F1A10C49-16A8-7046-91B2-F1040AF1DDCB}"/>
              </a:ext>
            </a:extLst>
          </p:cNvPr>
          <p:cNvSpPr txBox="1"/>
          <p:nvPr/>
        </p:nvSpPr>
        <p:spPr>
          <a:xfrm>
            <a:off x="1694207" y="2262486"/>
            <a:ext cx="13243844" cy="1754327"/>
          </a:xfrm>
          <a:prstGeom prst="rect">
            <a:avLst/>
          </a:prstGeom>
          <a:noFill/>
        </p:spPr>
        <p:txBody>
          <a:bodyPr wrap="square" rtlCol="0">
            <a:spAutoFit/>
          </a:bodyPr>
          <a:lstStyle/>
          <a:p>
            <a:r>
              <a:rPr lang="en-US" sz="5400" b="1" spc="300" dirty="0">
                <a:solidFill>
                  <a:schemeClr val="tx2"/>
                </a:solidFill>
                <a:latin typeface="Arial" panose="020B0604020202020204" pitchFamily="34" charset="0"/>
                <a:ea typeface="Montserrat" charset="0"/>
                <a:cs typeface="Arial" panose="020B0604020202020204" pitchFamily="34" charset="0"/>
              </a:rPr>
              <a:t>LONG TRADITION IN </a:t>
            </a:r>
            <a:r>
              <a:rPr lang="hr-HR" sz="5400" b="1" spc="300" dirty="0">
                <a:solidFill>
                  <a:schemeClr val="tx2"/>
                </a:solidFill>
                <a:latin typeface="Arial" panose="020B0604020202020204" pitchFamily="34" charset="0"/>
                <a:ea typeface="Montserrat" charset="0"/>
                <a:cs typeface="Arial" panose="020B0604020202020204" pitchFamily="34" charset="0"/>
              </a:rPr>
              <a:t>     </a:t>
            </a:r>
            <a:r>
              <a:rPr lang="en-US" sz="5400" b="1" spc="300" dirty="0">
                <a:solidFill>
                  <a:schemeClr val="tx2"/>
                </a:solidFill>
                <a:latin typeface="Arial" panose="020B0604020202020204" pitchFamily="34" charset="0"/>
                <a:ea typeface="Montserrat" charset="0"/>
                <a:cs typeface="Arial" panose="020B0604020202020204" pitchFamily="34" charset="0"/>
              </a:rPr>
              <a:t>ELECTRICAL INDUSTRY</a:t>
            </a:r>
          </a:p>
        </p:txBody>
      </p:sp>
      <p:sp>
        <p:nvSpPr>
          <p:cNvPr id="10" name="TextBox 9">
            <a:extLst>
              <a:ext uri="{FF2B5EF4-FFF2-40B4-BE49-F238E27FC236}">
                <a16:creationId xmlns:a16="http://schemas.microsoft.com/office/drawing/2014/main" id="{2624BB4B-A28D-D241-A1AF-3007A15BA0B8}"/>
              </a:ext>
            </a:extLst>
          </p:cNvPr>
          <p:cNvSpPr txBox="1"/>
          <p:nvPr/>
        </p:nvSpPr>
        <p:spPr>
          <a:xfrm>
            <a:off x="1706219" y="6820985"/>
            <a:ext cx="2977834" cy="707886"/>
          </a:xfrm>
          <a:prstGeom prst="rect">
            <a:avLst/>
          </a:prstGeom>
          <a:noFill/>
        </p:spPr>
        <p:txBody>
          <a:bodyPr wrap="square" rtlCol="0">
            <a:spAutoFit/>
          </a:bodyPr>
          <a:lstStyle/>
          <a:p>
            <a:pPr algn="ctr"/>
            <a:r>
              <a:rPr lang="hr-HR" sz="4000" b="1" spc="600" dirty="0">
                <a:solidFill>
                  <a:schemeClr val="bg1"/>
                </a:solidFill>
                <a:latin typeface="Arial"/>
                <a:ea typeface="Montserrat" charset="0"/>
                <a:cs typeface="Arial"/>
              </a:rPr>
              <a:t>2020</a:t>
            </a:r>
            <a:endParaRPr lang="en-US" sz="4000" b="1" spc="600" dirty="0">
              <a:solidFill>
                <a:schemeClr val="bg1"/>
              </a:solidFill>
              <a:latin typeface="Arial"/>
              <a:ea typeface="Montserrat" charset="0"/>
              <a:cs typeface="Arial"/>
            </a:endParaRPr>
          </a:p>
        </p:txBody>
      </p:sp>
      <p:sp>
        <p:nvSpPr>
          <p:cNvPr id="12" name="TextBox 11">
            <a:extLst>
              <a:ext uri="{FF2B5EF4-FFF2-40B4-BE49-F238E27FC236}">
                <a16:creationId xmlns:a16="http://schemas.microsoft.com/office/drawing/2014/main" id="{98E1995A-E268-6A4D-8E9F-D37F3A48C352}"/>
              </a:ext>
            </a:extLst>
          </p:cNvPr>
          <p:cNvSpPr txBox="1"/>
          <p:nvPr/>
        </p:nvSpPr>
        <p:spPr>
          <a:xfrm>
            <a:off x="8642278" y="6820985"/>
            <a:ext cx="2977834" cy="707886"/>
          </a:xfrm>
          <a:prstGeom prst="rect">
            <a:avLst/>
          </a:prstGeom>
          <a:noFill/>
        </p:spPr>
        <p:txBody>
          <a:bodyPr wrap="square" rtlCol="0">
            <a:spAutoFit/>
          </a:bodyPr>
          <a:lstStyle/>
          <a:p>
            <a:pPr algn="ctr"/>
            <a:r>
              <a:rPr lang="hr-HR" sz="4000" b="1" spc="600" dirty="0">
                <a:solidFill>
                  <a:schemeClr val="bg1"/>
                </a:solidFill>
                <a:latin typeface="Arial"/>
                <a:ea typeface="Montserrat" charset="0"/>
                <a:cs typeface="Arial"/>
              </a:rPr>
              <a:t>2020</a:t>
            </a:r>
            <a:endParaRPr lang="en-US" sz="4000" b="1" spc="600" dirty="0">
              <a:solidFill>
                <a:schemeClr val="bg1"/>
              </a:solidFill>
              <a:latin typeface="Arial"/>
              <a:ea typeface="Montserrat" charset="0"/>
              <a:cs typeface="Arial"/>
            </a:endParaRPr>
          </a:p>
        </p:txBody>
      </p:sp>
      <p:pic>
        <p:nvPicPr>
          <p:cNvPr id="14" name="Picture Placeholder 9" descr="A white and red train on the tracks next to a brick building&#10;&#10;Description automatically generated with low confidence">
            <a:extLst>
              <a:ext uri="{FF2B5EF4-FFF2-40B4-BE49-F238E27FC236}">
                <a16:creationId xmlns:a16="http://schemas.microsoft.com/office/drawing/2014/main" id="{468B962A-0152-1F4E-820E-07428C1886BC}"/>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2135" t="8198" r="-316" b="10997"/>
          <a:stretch/>
        </p:blipFill>
        <p:spPr>
          <a:xfrm>
            <a:off x="11664449" y="4636121"/>
            <a:ext cx="6251436" cy="3739884"/>
          </a:xfrm>
          <a:prstGeom prst="rect">
            <a:avLst/>
          </a:prstGeom>
        </p:spPr>
      </p:pic>
      <p:pic>
        <p:nvPicPr>
          <p:cNvPr id="13" name="Picture 12" descr="KONČAR_100godina_logo_SIVI.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0523746" y="11948128"/>
            <a:ext cx="2682479" cy="1192779"/>
          </a:xfrm>
          <a:prstGeom prst="rect">
            <a:avLst/>
          </a:prstGeom>
        </p:spPr>
      </p:pic>
    </p:spTree>
    <p:extLst>
      <p:ext uri="{BB962C8B-B14F-4D97-AF65-F5344CB8AC3E}">
        <p14:creationId xmlns:p14="http://schemas.microsoft.com/office/powerpoint/2010/main" val="4217448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6FC4561B-11EE-6F46-827F-41EB966FB184}"/>
              </a:ext>
            </a:extLst>
          </p:cNvPr>
          <p:cNvSpPr txBox="1"/>
          <p:nvPr/>
        </p:nvSpPr>
        <p:spPr>
          <a:xfrm>
            <a:off x="13228069" y="2466074"/>
            <a:ext cx="9313249" cy="3785652"/>
          </a:xfrm>
          <a:prstGeom prst="rect">
            <a:avLst/>
          </a:prstGeom>
          <a:noFill/>
        </p:spPr>
        <p:txBody>
          <a:bodyPr wrap="square" rtlCol="0">
            <a:spAutoFit/>
          </a:bodyPr>
          <a:lstStyle/>
          <a:p>
            <a:r>
              <a:rPr lang="en-US" sz="6000" b="1" spc="300" dirty="0">
                <a:solidFill>
                  <a:schemeClr val="tx2"/>
                </a:solidFill>
                <a:latin typeface="Arial" panose="020B0604020202020204" pitchFamily="34" charset="0"/>
                <a:ea typeface="Montserrat" charset="0"/>
                <a:cs typeface="Arial" panose="020B0604020202020204" pitchFamily="34" charset="0"/>
              </a:rPr>
              <a:t>RECENT PROJECTS AND CONTRACTS OF GREAT IMPORTANCE FOR THE GROUP</a:t>
            </a:r>
          </a:p>
        </p:txBody>
      </p:sp>
      <p:sp>
        <p:nvSpPr>
          <p:cNvPr id="39" name="TextBox 38">
            <a:extLst>
              <a:ext uri="{FF2B5EF4-FFF2-40B4-BE49-F238E27FC236}">
                <a16:creationId xmlns:a16="http://schemas.microsoft.com/office/drawing/2014/main" id="{2BE44B3E-9B31-964F-9293-9EBA0B829B25}"/>
              </a:ext>
            </a:extLst>
          </p:cNvPr>
          <p:cNvSpPr txBox="1"/>
          <p:nvPr/>
        </p:nvSpPr>
        <p:spPr>
          <a:xfrm>
            <a:off x="14389130" y="8824242"/>
            <a:ext cx="8152189" cy="2793393"/>
          </a:xfrm>
          <a:prstGeom prst="rect">
            <a:avLst/>
          </a:prstGeom>
          <a:noFill/>
        </p:spPr>
        <p:txBody>
          <a:bodyPr wrap="square" rtlCol="0">
            <a:spAutoFit/>
          </a:bodyPr>
          <a:lstStyle/>
          <a:p>
            <a:pPr>
              <a:lnSpc>
                <a:spcPts val="4299"/>
              </a:lnSpc>
            </a:pPr>
            <a:r>
              <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rPr>
              <a:t>Step forward in the product range of KONČAR – Instrument Transformers through delivery of transformers for substation </a:t>
            </a:r>
            <a:r>
              <a:rPr lang="hr-HR" sz="2800" dirty="0" err="1">
                <a:solidFill>
                  <a:srgbClr val="363E48"/>
                </a:solidFill>
                <a:latin typeface="Arial" panose="020B0604020202020204" pitchFamily="34" charset="0"/>
                <a:ea typeface="Lato Light" panose="020F0502020204030203" pitchFamily="34" charset="0"/>
                <a:cs typeface="Arial" panose="020B0604020202020204" pitchFamily="34" charset="0"/>
              </a:rPr>
              <a:t>self</a:t>
            </a:r>
            <a:r>
              <a:rPr lang="hr-HR" sz="2800" dirty="0">
                <a:solidFill>
                  <a:srgbClr val="363E48"/>
                </a:solidFill>
                <a:latin typeface="Arial" panose="020B0604020202020204" pitchFamily="34" charset="0"/>
                <a:ea typeface="Lato Light" panose="020F0502020204030203" pitchFamily="34" charset="0"/>
                <a:cs typeface="Arial" panose="020B0604020202020204" pitchFamily="34" charset="0"/>
              </a:rPr>
              <a:t> </a:t>
            </a:r>
            <a:r>
              <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rPr>
              <a:t>supply, with voltage level of 525 kV and power output of 250 kVA, installed in the USA</a:t>
            </a:r>
          </a:p>
        </p:txBody>
      </p:sp>
      <p:pic>
        <p:nvPicPr>
          <p:cNvPr id="3" name="Picture Placeholder 2" descr="A picture containing sky, solar cell, outdoor, outdoor object&#10;&#10;Description automatically generated">
            <a:extLst>
              <a:ext uri="{FF2B5EF4-FFF2-40B4-BE49-F238E27FC236}">
                <a16:creationId xmlns:a16="http://schemas.microsoft.com/office/drawing/2014/main" id="{C110E9A5-ABEB-F24D-9BEE-14C86DD28C6E}"/>
              </a:ext>
            </a:extLst>
          </p:cNvPr>
          <p:cNvPicPr>
            <a:picLocks noGrp="1" noChangeAspect="1"/>
          </p:cNvPicPr>
          <p:nvPr>
            <p:ph type="pic" sz="quarter" idx="14"/>
          </p:nvPr>
        </p:nvPicPr>
        <p:blipFill>
          <a:blip r:embed="rId3" cstate="email">
            <a:extLst>
              <a:ext uri="{28A0092B-C50C-407E-A947-70E740481C1C}">
                <a14:useLocalDpi xmlns:a14="http://schemas.microsoft.com/office/drawing/2010/main" val="0"/>
              </a:ext>
            </a:extLst>
          </a:blip>
          <a:srcRect t="10694" b="10694"/>
          <a:stretch>
            <a:fillRect/>
          </a:stretch>
        </p:blipFill>
        <p:spPr/>
      </p:pic>
      <p:pic>
        <p:nvPicPr>
          <p:cNvPr id="4" name="Picture Placeholder 3" descr="A picture containing computer, apartment building&#10;&#10;Description automatically generated">
            <a:extLst>
              <a:ext uri="{FF2B5EF4-FFF2-40B4-BE49-F238E27FC236}">
                <a16:creationId xmlns:a16="http://schemas.microsoft.com/office/drawing/2014/main" id="{1EC5EE44-7651-B74D-90AD-C1221B3A2F41}"/>
              </a:ext>
            </a:extLst>
          </p:cNvPr>
          <p:cNvPicPr>
            <a:picLocks noGrp="1" noChangeAspect="1"/>
          </p:cNvPicPr>
          <p:nvPr>
            <p:ph type="pic" sz="quarter" idx="15"/>
          </p:nvPr>
        </p:nvPicPr>
        <p:blipFill>
          <a:blip r:embed="rId4" cstate="email">
            <a:extLst>
              <a:ext uri="{28A0092B-C50C-407E-A947-70E740481C1C}">
                <a14:useLocalDpi xmlns:a14="http://schemas.microsoft.com/office/drawing/2010/main" val="0"/>
              </a:ext>
            </a:extLst>
          </a:blip>
          <a:srcRect l="21907" r="21907"/>
          <a:stretch>
            <a:fillRect/>
          </a:stretch>
        </p:blipFill>
        <p:spPr/>
      </p:pic>
      <p:sp>
        <p:nvSpPr>
          <p:cNvPr id="10" name="TextBox 9">
            <a:extLst>
              <a:ext uri="{FF2B5EF4-FFF2-40B4-BE49-F238E27FC236}">
                <a16:creationId xmlns:a16="http://schemas.microsoft.com/office/drawing/2014/main" id="{2BE44B3E-9B31-964F-9293-9EBA0B829B25}"/>
              </a:ext>
            </a:extLst>
          </p:cNvPr>
          <p:cNvSpPr txBox="1"/>
          <p:nvPr/>
        </p:nvSpPr>
        <p:spPr>
          <a:xfrm>
            <a:off x="1836331" y="5666121"/>
            <a:ext cx="7993645" cy="1726178"/>
          </a:xfrm>
          <a:prstGeom prst="rect">
            <a:avLst/>
          </a:prstGeom>
          <a:noFill/>
        </p:spPr>
        <p:txBody>
          <a:bodyPr wrap="square" rtlCol="0">
            <a:spAutoFit/>
          </a:bodyPr>
          <a:lstStyle/>
          <a:p>
            <a:pPr>
              <a:lnSpc>
                <a:spcPts val="4299"/>
              </a:lnSpc>
            </a:pPr>
            <a:r>
              <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rPr>
              <a:t>Commissioning of the largest solar power plant in Croatia, SPP Vis; key elements of the power plant developed and manufactured </a:t>
            </a:r>
            <a:r>
              <a:rPr lang="hr-HR" sz="2800" dirty="0">
                <a:solidFill>
                  <a:srgbClr val="363E48"/>
                </a:solidFill>
                <a:latin typeface="Arial" panose="020B0604020202020204" pitchFamily="34" charset="0"/>
                <a:ea typeface="Lato Light" panose="020F0502020204030203" pitchFamily="34" charset="0"/>
                <a:cs typeface="Arial" panose="020B0604020202020204" pitchFamily="34" charset="0"/>
              </a:rPr>
              <a:t>at</a:t>
            </a:r>
            <a:r>
              <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rPr>
              <a:t> KONČAR</a:t>
            </a:r>
          </a:p>
        </p:txBody>
      </p:sp>
      <p:pic>
        <p:nvPicPr>
          <p:cNvPr id="8" name="Picture 7" descr="KONČAR_100godina_logo_SIVI.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258328" y="11948128"/>
            <a:ext cx="2682479" cy="1192779"/>
          </a:xfrm>
          <a:prstGeom prst="rect">
            <a:avLst/>
          </a:prstGeom>
        </p:spPr>
      </p:pic>
    </p:spTree>
    <p:extLst>
      <p:ext uri="{BB962C8B-B14F-4D97-AF65-F5344CB8AC3E}">
        <p14:creationId xmlns:p14="http://schemas.microsoft.com/office/powerpoint/2010/main" val="3057072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6FC4561B-11EE-6F46-827F-41EB966FB184}"/>
              </a:ext>
            </a:extLst>
          </p:cNvPr>
          <p:cNvSpPr txBox="1"/>
          <p:nvPr/>
        </p:nvSpPr>
        <p:spPr>
          <a:xfrm>
            <a:off x="14077835" y="1030550"/>
            <a:ext cx="9317424" cy="3785652"/>
          </a:xfrm>
          <a:prstGeom prst="rect">
            <a:avLst/>
          </a:prstGeom>
          <a:noFill/>
        </p:spPr>
        <p:txBody>
          <a:bodyPr wrap="square" rtlCol="0">
            <a:spAutoFit/>
          </a:bodyPr>
          <a:lstStyle/>
          <a:p>
            <a:r>
              <a:rPr lang="en-US" sz="6000" b="1" spc="300" dirty="0">
                <a:solidFill>
                  <a:schemeClr val="tx2"/>
                </a:solidFill>
                <a:latin typeface="Arial" panose="020B0604020202020204" pitchFamily="34" charset="0"/>
                <a:ea typeface="Montserrat" charset="0"/>
                <a:cs typeface="Arial" panose="020B0604020202020204" pitchFamily="34" charset="0"/>
              </a:rPr>
              <a:t>RECENT PROJECTS AND CONTRACTS OF GREAT IMPORTANCE FOR THE GROUP</a:t>
            </a:r>
          </a:p>
        </p:txBody>
      </p:sp>
      <p:sp>
        <p:nvSpPr>
          <p:cNvPr id="39" name="TextBox 38">
            <a:extLst>
              <a:ext uri="{FF2B5EF4-FFF2-40B4-BE49-F238E27FC236}">
                <a16:creationId xmlns:a16="http://schemas.microsoft.com/office/drawing/2014/main" id="{2BE44B3E-9B31-964F-9293-9EBA0B829B25}"/>
              </a:ext>
            </a:extLst>
          </p:cNvPr>
          <p:cNvSpPr txBox="1"/>
          <p:nvPr/>
        </p:nvSpPr>
        <p:spPr>
          <a:xfrm>
            <a:off x="1799899" y="7528579"/>
            <a:ext cx="9596639" cy="1690527"/>
          </a:xfrm>
          <a:prstGeom prst="rect">
            <a:avLst/>
          </a:prstGeom>
          <a:noFill/>
        </p:spPr>
        <p:txBody>
          <a:bodyPr wrap="square" rtlCol="0">
            <a:spAutoFit/>
          </a:bodyPr>
          <a:lstStyle/>
          <a:p>
            <a:pPr>
              <a:lnSpc>
                <a:spcPts val="4299"/>
              </a:lnSpc>
            </a:pPr>
            <a:r>
              <a:rPr lang="en-US" sz="2800" dirty="0">
                <a:solidFill>
                  <a:schemeClr val="tx2"/>
                </a:solidFill>
                <a:latin typeface="Arial" panose="020B0604020202020204" pitchFamily="34" charset="0"/>
                <a:ea typeface="Lato Light" panose="020F0502020204030203" pitchFamily="34" charset="0"/>
                <a:cs typeface="Arial" panose="020B0604020202020204" pitchFamily="34" charset="0"/>
              </a:rPr>
              <a:t>Delivery of first tram to Latvia and new contracts for another 8 (14 in total) trams for Latvian customer           (</a:t>
            </a:r>
            <a:r>
              <a:rPr lang="hr-HR" sz="2800" dirty="0">
                <a:solidFill>
                  <a:schemeClr val="tx2"/>
                </a:solidFill>
                <a:latin typeface="Arial" panose="020B0604020202020204" pitchFamily="34" charset="0"/>
                <a:ea typeface="Lato Light" panose="020F0502020204030203" pitchFamily="34" charset="0"/>
                <a:cs typeface="Arial" panose="020B0604020202020204" pitchFamily="34" charset="0"/>
              </a:rPr>
              <a:t>total contract value </a:t>
            </a:r>
            <a:r>
              <a:rPr lang="en-US" sz="2800" dirty="0">
                <a:solidFill>
                  <a:schemeClr val="tx2"/>
                </a:solidFill>
                <a:latin typeface="Arial" panose="020B0604020202020204" pitchFamily="34" charset="0"/>
                <a:ea typeface="Lato Light" panose="020F0502020204030203" pitchFamily="34" charset="0"/>
                <a:cs typeface="Arial" panose="020B0604020202020204" pitchFamily="34" charset="0"/>
              </a:rPr>
              <a:t>EUR 21 million)</a:t>
            </a:r>
          </a:p>
        </p:txBody>
      </p:sp>
      <p:pic>
        <p:nvPicPr>
          <p:cNvPr id="10" name="Picture Placeholder 9" descr="A white and red train on the tracks next to a brick building&#10;&#10;Description automatically generated with low confidence">
            <a:extLst>
              <a:ext uri="{FF2B5EF4-FFF2-40B4-BE49-F238E27FC236}">
                <a16:creationId xmlns:a16="http://schemas.microsoft.com/office/drawing/2014/main" id="{93A480AB-485D-6A47-A855-CE89501A35A6}"/>
              </a:ext>
            </a:extLst>
          </p:cNvPr>
          <p:cNvPicPr>
            <a:picLocks noGrp="1" noChangeAspect="1"/>
          </p:cNvPicPr>
          <p:nvPr>
            <p:ph type="pic" sz="quarter" idx="14"/>
          </p:nvPr>
        </p:nvPicPr>
        <p:blipFill rotWithShape="1">
          <a:blip r:embed="rId3" cstate="email">
            <a:extLst>
              <a:ext uri="{28A0092B-C50C-407E-A947-70E740481C1C}">
                <a14:useLocalDpi xmlns:a14="http://schemas.microsoft.com/office/drawing/2010/main" val="0"/>
              </a:ext>
            </a:extLst>
          </a:blip>
          <a:srcRect l="2135" t="8198" r="-316" b="10997"/>
          <a:stretch/>
        </p:blipFill>
        <p:spPr>
          <a:xfrm>
            <a:off x="1836331" y="1217135"/>
            <a:ext cx="10132135" cy="6061489"/>
          </a:xfrm>
        </p:spPr>
      </p:pic>
      <p:sp>
        <p:nvSpPr>
          <p:cNvPr id="9" name="TextBox 8">
            <a:extLst>
              <a:ext uri="{FF2B5EF4-FFF2-40B4-BE49-F238E27FC236}">
                <a16:creationId xmlns:a16="http://schemas.microsoft.com/office/drawing/2014/main" id="{2BE44B3E-9B31-964F-9293-9EBA0B829B25}"/>
              </a:ext>
            </a:extLst>
          </p:cNvPr>
          <p:cNvSpPr txBox="1"/>
          <p:nvPr/>
        </p:nvSpPr>
        <p:spPr>
          <a:xfrm>
            <a:off x="10117364" y="10021962"/>
            <a:ext cx="4911020" cy="2241960"/>
          </a:xfrm>
          <a:prstGeom prst="rect">
            <a:avLst/>
          </a:prstGeom>
          <a:noFill/>
        </p:spPr>
        <p:txBody>
          <a:bodyPr wrap="square" rtlCol="0">
            <a:spAutoFit/>
          </a:bodyPr>
          <a:lstStyle/>
          <a:p>
            <a:pPr algn="r">
              <a:lnSpc>
                <a:spcPts val="4299"/>
              </a:lnSpc>
            </a:pPr>
            <a:r>
              <a:rPr lang="en-US" sz="2800" dirty="0">
                <a:solidFill>
                  <a:schemeClr val="tx2"/>
                </a:solidFill>
                <a:latin typeface="Arial" panose="020B0604020202020204" pitchFamily="34" charset="0"/>
                <a:ea typeface="Lato Light" panose="020F0502020204030203" pitchFamily="34" charset="0"/>
                <a:cs typeface="Arial" panose="020B0604020202020204" pitchFamily="34" charset="0"/>
              </a:rPr>
              <a:t>Contract with HŽ Passenger Transport </a:t>
            </a:r>
            <a:r>
              <a:rPr lang="hr-HR" sz="2800" dirty="0">
                <a:solidFill>
                  <a:schemeClr val="tx2"/>
                </a:solidFill>
                <a:latin typeface="Arial" panose="020B0604020202020204" pitchFamily="34" charset="0"/>
                <a:ea typeface="Lato Light" panose="020F0502020204030203" pitchFamily="34" charset="0"/>
                <a:cs typeface="Arial" panose="020B0604020202020204" pitchFamily="34" charset="0"/>
              </a:rPr>
              <a:t>for</a:t>
            </a:r>
            <a:r>
              <a:rPr lang="en-US" sz="2800" dirty="0">
                <a:solidFill>
                  <a:schemeClr val="tx2"/>
                </a:solidFill>
                <a:latin typeface="Arial" panose="020B0604020202020204" pitchFamily="34" charset="0"/>
                <a:ea typeface="Lato Light" panose="020F0502020204030203" pitchFamily="34" charset="0"/>
                <a:cs typeface="Arial" panose="020B0604020202020204" pitchFamily="34" charset="0"/>
              </a:rPr>
              <a:t> the purchase of 21 trains </a:t>
            </a:r>
            <a:r>
              <a:rPr lang="hr-HR" sz="2800" dirty="0">
                <a:solidFill>
                  <a:schemeClr val="tx2"/>
                </a:solidFill>
                <a:latin typeface="Arial" panose="020B0604020202020204" pitchFamily="34" charset="0"/>
                <a:ea typeface="Lato Light" panose="020F0502020204030203" pitchFamily="34" charset="0"/>
                <a:cs typeface="Arial" panose="020B0604020202020204" pitchFamily="34" charset="0"/>
              </a:rPr>
              <a:t>(contract value    </a:t>
            </a:r>
            <a:r>
              <a:rPr lang="en-US" sz="2800" dirty="0">
                <a:solidFill>
                  <a:schemeClr val="tx2"/>
                </a:solidFill>
                <a:latin typeface="Arial" panose="020B0604020202020204" pitchFamily="34" charset="0"/>
                <a:ea typeface="Lato Light" panose="020F0502020204030203" pitchFamily="34" charset="0"/>
                <a:cs typeface="Arial" panose="020B0604020202020204" pitchFamily="34" charset="0"/>
              </a:rPr>
              <a:t>EUR 112,6 million</a:t>
            </a:r>
            <a:r>
              <a:rPr lang="hr-HR" sz="2800" dirty="0">
                <a:solidFill>
                  <a:schemeClr val="tx2"/>
                </a:solidFill>
                <a:latin typeface="Arial" panose="020B0604020202020204" pitchFamily="34" charset="0"/>
                <a:ea typeface="Lato Light" panose="020F0502020204030203" pitchFamily="34" charset="0"/>
                <a:cs typeface="Arial" panose="020B0604020202020204" pitchFamily="34" charset="0"/>
              </a:rPr>
              <a:t>)</a:t>
            </a:r>
            <a:endParaRPr lang="en-US" sz="2800" dirty="0">
              <a:solidFill>
                <a:schemeClr val="tx2"/>
              </a:solidFill>
              <a:latin typeface="Arial" panose="020B0604020202020204" pitchFamily="34" charset="0"/>
              <a:ea typeface="Lato Light" panose="020F0502020204030203" pitchFamily="34" charset="0"/>
              <a:cs typeface="Arial" panose="020B0604020202020204" pitchFamily="34" charset="0"/>
            </a:endParaRPr>
          </a:p>
        </p:txBody>
      </p:sp>
      <p:pic>
        <p:nvPicPr>
          <p:cNvPr id="5" name="Picture Placeholder 4" descr="A picture containing road, highway&#10;&#10;Description automatically generated">
            <a:extLst>
              <a:ext uri="{FF2B5EF4-FFF2-40B4-BE49-F238E27FC236}">
                <a16:creationId xmlns:a16="http://schemas.microsoft.com/office/drawing/2014/main" id="{7E0296C1-8401-0A44-A77A-74F06C64B9CF}"/>
              </a:ext>
            </a:extLst>
          </p:cNvPr>
          <p:cNvPicPr>
            <a:picLocks noGrp="1" noChangeAspect="1"/>
          </p:cNvPicPr>
          <p:nvPr>
            <p:ph type="pic" sz="quarter" idx="15"/>
          </p:nvPr>
        </p:nvPicPr>
        <p:blipFill rotWithShape="1">
          <a:blip r:embed="rId4" cstate="email">
            <a:extLst>
              <a:ext uri="{28A0092B-C50C-407E-A947-70E740481C1C}">
                <a14:useLocalDpi xmlns:a14="http://schemas.microsoft.com/office/drawing/2010/main" val="0"/>
              </a:ext>
            </a:extLst>
          </a:blip>
          <a:srcRect l="-97" r="20960"/>
          <a:stretch/>
        </p:blipFill>
        <p:spPr>
          <a:xfrm>
            <a:off x="15344078" y="6123132"/>
            <a:ext cx="7197243" cy="6061489"/>
          </a:xfrm>
        </p:spPr>
      </p:pic>
      <p:pic>
        <p:nvPicPr>
          <p:cNvPr id="8" name="Picture 7" descr="KONČAR_100godina_logo_SIVI.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258328" y="11948128"/>
            <a:ext cx="2682479" cy="1192779"/>
          </a:xfrm>
          <a:prstGeom prst="rect">
            <a:avLst/>
          </a:prstGeom>
        </p:spPr>
      </p:pic>
    </p:spTree>
    <p:extLst>
      <p:ext uri="{BB962C8B-B14F-4D97-AF65-F5344CB8AC3E}">
        <p14:creationId xmlns:p14="http://schemas.microsoft.com/office/powerpoint/2010/main" val="7353989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pointing to a map&#10;&#10;Description automatically generated with low confidence">
            <a:extLst>
              <a:ext uri="{FF2B5EF4-FFF2-40B4-BE49-F238E27FC236}">
                <a16:creationId xmlns:a16="http://schemas.microsoft.com/office/drawing/2014/main" id="{B19BDA91-6206-3045-8585-6F4EF8D30285}"/>
              </a:ext>
            </a:extLst>
          </p:cNvPr>
          <p:cNvPicPr>
            <a:picLocks noGrp="1" noChangeAspect="1"/>
          </p:cNvPicPr>
          <p:nvPr>
            <p:ph type="pic" sz="quarter" idx="14"/>
          </p:nvPr>
        </p:nvPicPr>
        <p:blipFill>
          <a:blip r:embed="rId3" cstate="email">
            <a:extLst>
              <a:ext uri="{28A0092B-C50C-407E-A947-70E740481C1C}">
                <a14:useLocalDpi xmlns:a14="http://schemas.microsoft.com/office/drawing/2010/main" val="0"/>
              </a:ext>
            </a:extLst>
          </a:blip>
          <a:srcRect l="18817" r="18817"/>
          <a:stretch>
            <a:fillRect/>
          </a:stretch>
        </p:blipFill>
        <p:spPr>
          <a:xfrm>
            <a:off x="1836738" y="3836988"/>
            <a:ext cx="5892800" cy="6294437"/>
          </a:xfrm>
        </p:spPr>
      </p:pic>
      <p:pic>
        <p:nvPicPr>
          <p:cNvPr id="7" name="Picture Placeholder 6" descr="A picture containing grass, outdoor&#10;&#10;Description automatically generated">
            <a:extLst>
              <a:ext uri="{FF2B5EF4-FFF2-40B4-BE49-F238E27FC236}">
                <a16:creationId xmlns:a16="http://schemas.microsoft.com/office/drawing/2014/main" id="{7095A9F4-6489-0647-8D65-B19BDDE886B6}"/>
              </a:ext>
            </a:extLst>
          </p:cNvPr>
          <p:cNvPicPr>
            <a:picLocks noGrp="1" noChangeAspect="1"/>
          </p:cNvPicPr>
          <p:nvPr>
            <p:ph type="pic" sz="quarter" idx="15"/>
          </p:nvPr>
        </p:nvPicPr>
        <p:blipFill rotWithShape="1">
          <a:blip r:embed="rId4" cstate="email">
            <a:extLst>
              <a:ext uri="{28A0092B-C50C-407E-A947-70E740481C1C}">
                <a14:useLocalDpi xmlns:a14="http://schemas.microsoft.com/office/drawing/2010/main" val="0"/>
              </a:ext>
            </a:extLst>
          </a:blip>
          <a:srcRect l="43055" r="16980" b="19779"/>
          <a:stretch/>
        </p:blipFill>
        <p:spPr>
          <a:xfrm>
            <a:off x="9226550" y="3836988"/>
            <a:ext cx="5892800" cy="6294437"/>
          </a:xfrm>
        </p:spPr>
      </p:pic>
      <p:pic>
        <p:nvPicPr>
          <p:cNvPr id="18" name="Picture Placeholder 17" descr="Diagram&#10;&#10;Description automatically generated with medium confidence">
            <a:extLst>
              <a:ext uri="{FF2B5EF4-FFF2-40B4-BE49-F238E27FC236}">
                <a16:creationId xmlns:a16="http://schemas.microsoft.com/office/drawing/2014/main" id="{06A35F8A-DAE7-B74B-9806-3A10C6A53C38}"/>
              </a:ext>
            </a:extLst>
          </p:cNvPr>
          <p:cNvPicPr>
            <a:picLocks noGrp="1" noChangeAspect="1"/>
          </p:cNvPicPr>
          <p:nvPr>
            <p:ph type="pic" sz="quarter" idx="16"/>
          </p:nvPr>
        </p:nvPicPr>
        <p:blipFill rotWithShape="1">
          <a:blip r:embed="rId5" cstate="email">
            <a:extLst>
              <a:ext uri="{28A0092B-C50C-407E-A947-70E740481C1C}">
                <a14:useLocalDpi xmlns:a14="http://schemas.microsoft.com/office/drawing/2010/main" val="0"/>
              </a:ext>
            </a:extLst>
          </a:blip>
          <a:srcRect l="17068" t="4616" r="27854" b="3668"/>
          <a:stretch/>
        </p:blipFill>
        <p:spPr>
          <a:xfrm>
            <a:off x="16616363" y="3836988"/>
            <a:ext cx="5894387" cy="6294437"/>
          </a:xfrm>
        </p:spPr>
      </p:pic>
      <p:sp>
        <p:nvSpPr>
          <p:cNvPr id="14" name="TextBox 13">
            <a:extLst>
              <a:ext uri="{FF2B5EF4-FFF2-40B4-BE49-F238E27FC236}">
                <a16:creationId xmlns:a16="http://schemas.microsoft.com/office/drawing/2014/main" id="{6FC4561B-11EE-6F46-827F-41EB966FB184}"/>
              </a:ext>
            </a:extLst>
          </p:cNvPr>
          <p:cNvSpPr txBox="1"/>
          <p:nvPr/>
        </p:nvSpPr>
        <p:spPr>
          <a:xfrm>
            <a:off x="1799239" y="1302815"/>
            <a:ext cx="17024019" cy="1754326"/>
          </a:xfrm>
          <a:prstGeom prst="rect">
            <a:avLst/>
          </a:prstGeom>
          <a:noFill/>
        </p:spPr>
        <p:txBody>
          <a:bodyPr wrap="square" rtlCol="0">
            <a:spAutoFit/>
          </a:bodyPr>
          <a:lstStyle/>
          <a:p>
            <a:r>
              <a:rPr lang="en-US" sz="5400" b="1" spc="300" dirty="0">
                <a:solidFill>
                  <a:schemeClr val="tx2"/>
                </a:solidFill>
                <a:latin typeface="Arial" panose="020B0604020202020204" pitchFamily="34" charset="0"/>
                <a:ea typeface="Montserrat" charset="0"/>
                <a:cs typeface="Arial" panose="020B0604020202020204" pitchFamily="34" charset="0"/>
              </a:rPr>
              <a:t>RECENT PROJECTS AND CONTRACTS OF GREAT IMPORTANCE FOR THE GROUP</a:t>
            </a:r>
          </a:p>
        </p:txBody>
      </p:sp>
      <p:sp>
        <p:nvSpPr>
          <p:cNvPr id="15" name="TextBox 14">
            <a:extLst>
              <a:ext uri="{FF2B5EF4-FFF2-40B4-BE49-F238E27FC236}">
                <a16:creationId xmlns:a16="http://schemas.microsoft.com/office/drawing/2014/main" id="{2BE44B3E-9B31-964F-9293-9EBA0B829B25}"/>
              </a:ext>
            </a:extLst>
          </p:cNvPr>
          <p:cNvSpPr txBox="1"/>
          <p:nvPr/>
        </p:nvSpPr>
        <p:spPr>
          <a:xfrm>
            <a:off x="1836332" y="10370260"/>
            <a:ext cx="5893090" cy="1139094"/>
          </a:xfrm>
          <a:prstGeom prst="rect">
            <a:avLst/>
          </a:prstGeom>
          <a:noFill/>
        </p:spPr>
        <p:txBody>
          <a:bodyPr wrap="square" rtlCol="0">
            <a:spAutoFit/>
          </a:bodyPr>
          <a:lstStyle/>
          <a:p>
            <a:pPr algn="ctr">
              <a:lnSpc>
                <a:spcPts val="4299"/>
              </a:lnSpc>
            </a:pPr>
            <a:r>
              <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rPr>
              <a:t>400/110 kV </a:t>
            </a:r>
            <a:r>
              <a:rPr lang="en-US" sz="2800" dirty="0" err="1">
                <a:solidFill>
                  <a:srgbClr val="363E48"/>
                </a:solidFill>
                <a:latin typeface="Arial" panose="020B0604020202020204" pitchFamily="34" charset="0"/>
                <a:ea typeface="Lato Light" panose="020F0502020204030203" pitchFamily="34" charset="0"/>
                <a:cs typeface="Arial" panose="020B0604020202020204" pitchFamily="34" charset="0"/>
              </a:rPr>
              <a:t>Ohrid</a:t>
            </a:r>
            <a:r>
              <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rPr>
              <a:t> substation</a:t>
            </a:r>
            <a:r>
              <a:rPr lang="hr-HR" sz="2800" dirty="0">
                <a:solidFill>
                  <a:srgbClr val="363E48"/>
                </a:solidFill>
                <a:latin typeface="Arial" panose="020B0604020202020204" pitchFamily="34" charset="0"/>
                <a:ea typeface="Lato Light" panose="020F0502020204030203" pitchFamily="34" charset="0"/>
                <a:cs typeface="Arial" panose="020B0604020202020204" pitchFamily="34" charset="0"/>
              </a:rPr>
              <a:t> </a:t>
            </a:r>
          </a:p>
          <a:p>
            <a:pPr algn="ctr">
              <a:lnSpc>
                <a:spcPts val="4299"/>
              </a:lnSpc>
            </a:pPr>
            <a:r>
              <a:rPr lang="hr-HR" sz="2800" dirty="0" err="1">
                <a:solidFill>
                  <a:srgbClr val="363E48"/>
                </a:solidFill>
                <a:latin typeface="Arial" panose="020B0604020202020204" pitchFamily="34" charset="0"/>
                <a:ea typeface="Lato Light" panose="020F0502020204030203" pitchFamily="34" charset="0"/>
                <a:cs typeface="Arial" panose="020B0604020202020204" pitchFamily="34" charset="0"/>
              </a:rPr>
              <a:t>works</a:t>
            </a:r>
            <a:r>
              <a:rPr lang="hr-HR" sz="2800" dirty="0">
                <a:solidFill>
                  <a:srgbClr val="363E48"/>
                </a:solidFill>
                <a:latin typeface="Arial" panose="020B0604020202020204" pitchFamily="34" charset="0"/>
                <a:ea typeface="Lato Light" panose="020F0502020204030203" pitchFamily="34" charset="0"/>
                <a:cs typeface="Arial" panose="020B0604020202020204" pitchFamily="34" charset="0"/>
              </a:rPr>
              <a:t> kick off</a:t>
            </a:r>
            <a:endPar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endParaRPr>
          </a:p>
        </p:txBody>
      </p:sp>
      <p:sp>
        <p:nvSpPr>
          <p:cNvPr id="16" name="TextBox 15">
            <a:extLst>
              <a:ext uri="{FF2B5EF4-FFF2-40B4-BE49-F238E27FC236}">
                <a16:creationId xmlns:a16="http://schemas.microsoft.com/office/drawing/2014/main" id="{2BE44B3E-9B31-964F-9293-9EBA0B829B25}"/>
              </a:ext>
            </a:extLst>
          </p:cNvPr>
          <p:cNvSpPr txBox="1"/>
          <p:nvPr/>
        </p:nvSpPr>
        <p:spPr>
          <a:xfrm>
            <a:off x="9226550" y="10370260"/>
            <a:ext cx="5892800" cy="1726178"/>
          </a:xfrm>
          <a:prstGeom prst="rect">
            <a:avLst/>
          </a:prstGeom>
          <a:noFill/>
        </p:spPr>
        <p:txBody>
          <a:bodyPr wrap="square" rtlCol="0">
            <a:spAutoFit/>
          </a:bodyPr>
          <a:lstStyle/>
          <a:p>
            <a:pPr algn="ctr">
              <a:lnSpc>
                <a:spcPts val="4299"/>
              </a:lnSpc>
            </a:pPr>
            <a:r>
              <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rPr>
              <a:t>Contract for reconstruction of </a:t>
            </a:r>
            <a:endParaRPr lang="ta-IN" sz="2800" dirty="0">
              <a:solidFill>
                <a:srgbClr val="363E48"/>
              </a:solidFill>
              <a:latin typeface="Arial" panose="020B0604020202020204" pitchFamily="34" charset="0"/>
              <a:ea typeface="Lato Light" panose="020F0502020204030203" pitchFamily="34" charset="0"/>
              <a:cs typeface="Arial" panose="020B0604020202020204" pitchFamily="34" charset="0"/>
            </a:endParaRPr>
          </a:p>
          <a:p>
            <a:pPr algn="ctr">
              <a:lnSpc>
                <a:spcPts val="4299"/>
              </a:lnSpc>
            </a:pPr>
            <a:r>
              <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rPr>
              <a:t> 130 kV facility at </a:t>
            </a:r>
            <a:r>
              <a:rPr lang="hr-HR" sz="2800" dirty="0">
                <a:solidFill>
                  <a:srgbClr val="363E48"/>
                </a:solidFill>
                <a:latin typeface="Arial" panose="020B0604020202020204" pitchFamily="34" charset="0"/>
                <a:ea typeface="Lato Light" panose="020F0502020204030203" pitchFamily="34" charset="0"/>
                <a:cs typeface="Arial" panose="020B0604020202020204" pitchFamily="34" charset="0"/>
              </a:rPr>
              <a:t>a</a:t>
            </a:r>
            <a:r>
              <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rPr>
              <a:t> substation </a:t>
            </a:r>
            <a:endParaRPr lang="ta-IN" sz="2800" dirty="0">
              <a:solidFill>
                <a:srgbClr val="363E48"/>
              </a:solidFill>
              <a:latin typeface="Arial" panose="020B0604020202020204" pitchFamily="34" charset="0"/>
              <a:ea typeface="Lato Light" panose="020F0502020204030203" pitchFamily="34" charset="0"/>
              <a:cs typeface="Arial" panose="020B0604020202020204" pitchFamily="34" charset="0"/>
            </a:endParaRPr>
          </a:p>
          <a:p>
            <a:pPr algn="ctr">
              <a:lnSpc>
                <a:spcPts val="4299"/>
              </a:lnSpc>
            </a:pPr>
            <a:r>
              <a:rPr lang="ta-IN" sz="2800" dirty="0">
                <a:solidFill>
                  <a:srgbClr val="363E48"/>
                </a:solidFill>
                <a:latin typeface="Arial" panose="020B0604020202020204" pitchFamily="34" charset="0"/>
                <a:ea typeface="Lato Light" panose="020F0502020204030203" pitchFamily="34" charset="0"/>
                <a:cs typeface="Arial" panose="020B0604020202020204" pitchFamily="34" charset="0"/>
              </a:rPr>
              <a:t>in</a:t>
            </a:r>
            <a:r>
              <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rPr>
              <a:t> Sweden</a:t>
            </a:r>
          </a:p>
        </p:txBody>
      </p:sp>
      <p:sp>
        <p:nvSpPr>
          <p:cNvPr id="17" name="TextBox 16">
            <a:extLst>
              <a:ext uri="{FF2B5EF4-FFF2-40B4-BE49-F238E27FC236}">
                <a16:creationId xmlns:a16="http://schemas.microsoft.com/office/drawing/2014/main" id="{2BE44B3E-9B31-964F-9293-9EBA0B829B25}"/>
              </a:ext>
            </a:extLst>
          </p:cNvPr>
          <p:cNvSpPr txBox="1"/>
          <p:nvPr/>
        </p:nvSpPr>
        <p:spPr>
          <a:xfrm>
            <a:off x="16616903" y="10370260"/>
            <a:ext cx="5893090" cy="1174873"/>
          </a:xfrm>
          <a:prstGeom prst="rect">
            <a:avLst/>
          </a:prstGeom>
          <a:noFill/>
        </p:spPr>
        <p:txBody>
          <a:bodyPr wrap="square" rtlCol="0">
            <a:spAutoFit/>
          </a:bodyPr>
          <a:lstStyle/>
          <a:p>
            <a:pPr algn="ctr">
              <a:lnSpc>
                <a:spcPts val="4299"/>
              </a:lnSpc>
            </a:pPr>
            <a:r>
              <a:rPr lang="hr-HR" sz="2800" dirty="0">
                <a:solidFill>
                  <a:srgbClr val="363E48"/>
                </a:solidFill>
                <a:latin typeface="Arial" panose="020B0604020202020204" pitchFamily="34" charset="0"/>
                <a:ea typeface="Lato Light" panose="020F0502020204030203" pitchFamily="34" charset="0"/>
                <a:cs typeface="Arial" panose="020B0604020202020204" pitchFamily="34" charset="0"/>
              </a:rPr>
              <a:t>C</a:t>
            </a:r>
            <a:r>
              <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rPr>
              <a:t>ontract for 110/20 kV Rimac Campus substation</a:t>
            </a:r>
          </a:p>
        </p:txBody>
      </p:sp>
      <p:pic>
        <p:nvPicPr>
          <p:cNvPr id="9" name="Picture 8" descr="KONČAR_100godina_logo_SIVI.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0523746" y="11948128"/>
            <a:ext cx="2682479" cy="1192779"/>
          </a:xfrm>
          <a:prstGeom prst="rect">
            <a:avLst/>
          </a:prstGeom>
        </p:spPr>
      </p:pic>
    </p:spTree>
    <p:extLst>
      <p:ext uri="{BB962C8B-B14F-4D97-AF65-F5344CB8AC3E}">
        <p14:creationId xmlns:p14="http://schemas.microsoft.com/office/powerpoint/2010/main" val="124305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hart 19">
            <a:extLst>
              <a:ext uri="{FF2B5EF4-FFF2-40B4-BE49-F238E27FC236}">
                <a16:creationId xmlns:a16="http://schemas.microsoft.com/office/drawing/2014/main" id="{989FA5F6-2067-F147-967F-8CED451DBBA3}"/>
              </a:ext>
            </a:extLst>
          </p:cNvPr>
          <p:cNvGraphicFramePr/>
          <p:nvPr>
            <p:extLst>
              <p:ext uri="{D42A27DB-BD31-4B8C-83A1-F6EECF244321}">
                <p14:modId xmlns:p14="http://schemas.microsoft.com/office/powerpoint/2010/main" val="3801875539"/>
              </p:ext>
            </p:extLst>
          </p:nvPr>
        </p:nvGraphicFramePr>
        <p:xfrm>
          <a:off x="541927" y="5550257"/>
          <a:ext cx="7219389" cy="4812925"/>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id="{2460D6DA-4DF2-FE4C-A78F-210D2A8E0877}"/>
              </a:ext>
            </a:extLst>
          </p:cNvPr>
          <p:cNvSpPr/>
          <p:nvPr/>
        </p:nvSpPr>
        <p:spPr>
          <a:xfrm>
            <a:off x="10780513" y="0"/>
            <a:ext cx="13597136" cy="13715999"/>
          </a:xfrm>
          <a:prstGeom prst="rect">
            <a:avLst/>
          </a:prstGeom>
          <a:solidFill>
            <a:srgbClr val="8EB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FC4561B-11EE-6F46-827F-41EB966FB184}"/>
              </a:ext>
            </a:extLst>
          </p:cNvPr>
          <p:cNvSpPr txBox="1"/>
          <p:nvPr/>
        </p:nvSpPr>
        <p:spPr>
          <a:xfrm>
            <a:off x="1836329" y="1174540"/>
            <a:ext cx="7794348" cy="3477875"/>
          </a:xfrm>
          <a:prstGeom prst="rect">
            <a:avLst/>
          </a:prstGeom>
          <a:noFill/>
        </p:spPr>
        <p:txBody>
          <a:bodyPr wrap="square" rtlCol="0">
            <a:spAutoFit/>
          </a:bodyPr>
          <a:lstStyle/>
          <a:p>
            <a:r>
              <a:rPr lang="hr-HR" sz="4400" b="1" spc="300" dirty="0">
                <a:solidFill>
                  <a:schemeClr val="tx2"/>
                </a:solidFill>
                <a:latin typeface="Arial" panose="020B0604020202020204" pitchFamily="34" charset="0"/>
                <a:ea typeface="Montserrat" charset="0"/>
                <a:cs typeface="Arial" panose="020B0604020202020204" pitchFamily="34" charset="0"/>
              </a:rPr>
              <a:t>PEOPLE </a:t>
            </a:r>
            <a:r>
              <a:rPr lang="en-US" sz="4400" b="1" spc="300" dirty="0">
                <a:solidFill>
                  <a:schemeClr val="tx2"/>
                </a:solidFill>
                <a:latin typeface="Arial" panose="020B0604020202020204" pitchFamily="34" charset="0"/>
                <a:ea typeface="Montserrat" charset="0"/>
                <a:cs typeface="Arial" panose="020B0604020202020204" pitchFamily="34" charset="0"/>
              </a:rPr>
              <a:t>–</a:t>
            </a:r>
            <a:r>
              <a:rPr lang="hr-HR" sz="4400" b="1" spc="300" dirty="0">
                <a:solidFill>
                  <a:schemeClr val="tx2"/>
                </a:solidFill>
                <a:latin typeface="Arial" panose="020B0604020202020204" pitchFamily="34" charset="0"/>
                <a:ea typeface="Montserrat" charset="0"/>
                <a:cs typeface="Arial" panose="020B0604020202020204" pitchFamily="34" charset="0"/>
              </a:rPr>
              <a:t> AT THE</a:t>
            </a:r>
            <a:r>
              <a:rPr lang="en-US" sz="4400" b="1" spc="300" dirty="0">
                <a:solidFill>
                  <a:schemeClr val="tx2"/>
                </a:solidFill>
                <a:latin typeface="Arial" panose="020B0604020202020204" pitchFamily="34" charset="0"/>
                <a:ea typeface="Montserrat" charset="0"/>
                <a:cs typeface="Arial" panose="020B0604020202020204" pitchFamily="34" charset="0"/>
              </a:rPr>
              <a:t> FOREFRONT OF</a:t>
            </a:r>
            <a:r>
              <a:rPr lang="hr-HR" sz="4400" b="1" spc="300" dirty="0">
                <a:solidFill>
                  <a:schemeClr val="tx2"/>
                </a:solidFill>
                <a:latin typeface="Arial" panose="020B0604020202020204" pitchFamily="34" charset="0"/>
                <a:ea typeface="Montserrat" charset="0"/>
                <a:cs typeface="Arial" panose="020B0604020202020204" pitchFamily="34" charset="0"/>
              </a:rPr>
              <a:t> </a:t>
            </a:r>
            <a:r>
              <a:rPr lang="en-US" sz="4400" b="1" spc="300" dirty="0">
                <a:solidFill>
                  <a:schemeClr val="tx2"/>
                </a:solidFill>
                <a:latin typeface="Arial" panose="020B0604020202020204" pitchFamily="34" charset="0"/>
                <a:ea typeface="Montserrat" charset="0"/>
                <a:cs typeface="Arial" panose="020B0604020202020204" pitchFamily="34" charset="0"/>
              </a:rPr>
              <a:t>DEVELOPMENT AND FURTHER </a:t>
            </a:r>
            <a:r>
              <a:rPr lang="hr-HR" sz="4400" b="1" spc="300" dirty="0">
                <a:solidFill>
                  <a:schemeClr val="tx2"/>
                </a:solidFill>
                <a:latin typeface="Arial" panose="020B0604020202020204" pitchFamily="34" charset="0"/>
                <a:ea typeface="Montserrat" charset="0"/>
                <a:cs typeface="Arial" panose="020B0604020202020204" pitchFamily="34" charset="0"/>
              </a:rPr>
              <a:t>COMPANY </a:t>
            </a:r>
            <a:r>
              <a:rPr lang="en-US" sz="4400" b="1" spc="300" dirty="0">
                <a:solidFill>
                  <a:schemeClr val="tx2"/>
                </a:solidFill>
                <a:latin typeface="Arial" panose="020B0604020202020204" pitchFamily="34" charset="0"/>
                <a:ea typeface="Montserrat" charset="0"/>
                <a:cs typeface="Arial" panose="020B0604020202020204" pitchFamily="34" charset="0"/>
              </a:rPr>
              <a:t>TRANSFORMATION</a:t>
            </a:r>
          </a:p>
        </p:txBody>
      </p:sp>
      <p:sp>
        <p:nvSpPr>
          <p:cNvPr id="10" name="TextBox 9">
            <a:extLst>
              <a:ext uri="{FF2B5EF4-FFF2-40B4-BE49-F238E27FC236}">
                <a16:creationId xmlns:a16="http://schemas.microsoft.com/office/drawing/2014/main" id="{94D96619-D2FC-4546-8A35-67BFBBCA36B0}"/>
              </a:ext>
            </a:extLst>
          </p:cNvPr>
          <p:cNvSpPr txBox="1"/>
          <p:nvPr/>
        </p:nvSpPr>
        <p:spPr>
          <a:xfrm>
            <a:off x="1836328" y="10694535"/>
            <a:ext cx="4765193" cy="2145780"/>
          </a:xfrm>
          <a:prstGeom prst="rect">
            <a:avLst/>
          </a:prstGeom>
          <a:noFill/>
        </p:spPr>
        <p:txBody>
          <a:bodyPr wrap="square" rtlCol="0">
            <a:spAutoFit/>
          </a:bodyPr>
          <a:lstStyle/>
          <a:p>
            <a:pPr>
              <a:lnSpc>
                <a:spcPts val="4080"/>
              </a:lnSpc>
            </a:pPr>
            <a:r>
              <a:rPr lang="hr-HR" sz="2800" dirty="0">
                <a:solidFill>
                  <a:srgbClr val="363E48"/>
                </a:solidFill>
                <a:latin typeface="Arial" panose="020B0604020202020204" pitchFamily="34" charset="0"/>
                <a:ea typeface="Lato Light" panose="020F0502020204030203" pitchFamily="34" charset="0"/>
                <a:cs typeface="Arial" panose="020B0604020202020204" pitchFamily="34" charset="0"/>
              </a:rPr>
              <a:t>Out of </a:t>
            </a:r>
            <a:r>
              <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rPr>
              <a:t>3,500 total employees, </a:t>
            </a:r>
            <a:endParaRPr lang="ta-IN" sz="2800" dirty="0">
              <a:solidFill>
                <a:srgbClr val="363E48"/>
              </a:solidFill>
              <a:latin typeface="Arial" panose="020B0604020202020204" pitchFamily="34" charset="0"/>
              <a:ea typeface="Lato Light" panose="020F0502020204030203" pitchFamily="34" charset="0"/>
              <a:cs typeface="Arial" panose="020B0604020202020204" pitchFamily="34" charset="0"/>
            </a:endParaRPr>
          </a:p>
          <a:p>
            <a:pPr>
              <a:lnSpc>
                <a:spcPts val="4080"/>
              </a:lnSpc>
            </a:pPr>
            <a:r>
              <a:rPr lang="en-US" sz="2800" b="1" dirty="0">
                <a:solidFill>
                  <a:srgbClr val="363E48"/>
                </a:solidFill>
                <a:latin typeface="Arial" panose="020B0604020202020204" pitchFamily="34" charset="0"/>
                <a:ea typeface="Lato Light" panose="020F0502020204030203" pitchFamily="34" charset="0"/>
                <a:cs typeface="Arial" panose="020B0604020202020204" pitchFamily="34" charset="0"/>
              </a:rPr>
              <a:t>42% </a:t>
            </a:r>
            <a:r>
              <a:rPr lang="hr-HR" sz="2800" b="1" dirty="0" err="1">
                <a:solidFill>
                  <a:srgbClr val="363E48"/>
                </a:solidFill>
                <a:latin typeface="Arial" panose="020B0604020202020204" pitchFamily="34" charset="0"/>
                <a:ea typeface="Lato Light" panose="020F0502020204030203" pitchFamily="34" charset="0"/>
                <a:cs typeface="Arial" panose="020B0604020202020204" pitchFamily="34" charset="0"/>
              </a:rPr>
              <a:t>hold</a:t>
            </a:r>
            <a:r>
              <a:rPr lang="en-US" sz="2800" b="1" dirty="0">
                <a:solidFill>
                  <a:srgbClr val="363E48"/>
                </a:solidFill>
                <a:latin typeface="Arial" panose="020B0604020202020204" pitchFamily="34" charset="0"/>
                <a:ea typeface="Lato Light" panose="020F0502020204030203" pitchFamily="34" charset="0"/>
                <a:cs typeface="Arial" panose="020B0604020202020204" pitchFamily="34" charset="0"/>
              </a:rPr>
              <a:t> university </a:t>
            </a:r>
            <a:r>
              <a:rPr lang="hr-HR" sz="2800" b="1" dirty="0">
                <a:solidFill>
                  <a:srgbClr val="363E48"/>
                </a:solidFill>
                <a:latin typeface="Arial" panose="020B0604020202020204" pitchFamily="34" charset="0"/>
                <a:ea typeface="Lato Light" panose="020F0502020204030203" pitchFamily="34" charset="0"/>
                <a:cs typeface="Arial" panose="020B0604020202020204" pitchFamily="34" charset="0"/>
              </a:rPr>
              <a:t>degrees</a:t>
            </a:r>
            <a:endParaRPr lang="en-US" sz="2800" b="1" dirty="0">
              <a:solidFill>
                <a:srgbClr val="363E48"/>
              </a:solidFill>
              <a:latin typeface="Arial" panose="020B0604020202020204" pitchFamily="34" charset="0"/>
              <a:ea typeface="Lato Light" panose="020F0502020204030203"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95537357-CB2A-E14A-98FD-2A1B8ECD991C}"/>
              </a:ext>
            </a:extLst>
          </p:cNvPr>
          <p:cNvGrpSpPr/>
          <p:nvPr/>
        </p:nvGrpSpPr>
        <p:grpSpPr>
          <a:xfrm>
            <a:off x="11342970" y="2259211"/>
            <a:ext cx="11235031" cy="1893425"/>
            <a:chOff x="9810860" y="8534161"/>
            <a:chExt cx="11235031" cy="1893425"/>
          </a:xfrm>
        </p:grpSpPr>
        <p:sp>
          <p:nvSpPr>
            <p:cNvPr id="12" name="TextBox 11">
              <a:extLst>
                <a:ext uri="{FF2B5EF4-FFF2-40B4-BE49-F238E27FC236}">
                  <a16:creationId xmlns:a16="http://schemas.microsoft.com/office/drawing/2014/main" id="{0C4D7F6F-5E01-0746-AF45-D41A8DC09928}"/>
                </a:ext>
              </a:extLst>
            </p:cNvPr>
            <p:cNvSpPr txBox="1"/>
            <p:nvPr/>
          </p:nvSpPr>
          <p:spPr>
            <a:xfrm>
              <a:off x="9810860" y="9304202"/>
              <a:ext cx="11235031" cy="1123384"/>
            </a:xfrm>
            <a:prstGeom prst="rect">
              <a:avLst/>
            </a:prstGeom>
            <a:noFill/>
          </p:spPr>
          <p:txBody>
            <a:bodyPr wrap="square" rtlCol="0">
              <a:spAutoFit/>
            </a:bodyPr>
            <a:lstStyle/>
            <a:p>
              <a:pPr>
                <a:lnSpc>
                  <a:spcPts val="4080"/>
                </a:lnSpc>
              </a:pP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Lifelong learning, professional development and fostering creativity represent the basis of KONČAR’s longevity and success</a:t>
              </a:r>
            </a:p>
          </p:txBody>
        </p:sp>
        <p:sp>
          <p:nvSpPr>
            <p:cNvPr id="13" name="Rectangle 12">
              <a:extLst>
                <a:ext uri="{FF2B5EF4-FFF2-40B4-BE49-F238E27FC236}">
                  <a16:creationId xmlns:a16="http://schemas.microsoft.com/office/drawing/2014/main" id="{ACD70F65-6BA7-1345-A826-22E4B62E8D30}"/>
                </a:ext>
              </a:extLst>
            </p:cNvPr>
            <p:cNvSpPr/>
            <p:nvPr/>
          </p:nvSpPr>
          <p:spPr>
            <a:xfrm>
              <a:off x="9810860" y="8534161"/>
              <a:ext cx="8084402" cy="584776"/>
            </a:xfrm>
            <a:prstGeom prst="rect">
              <a:avLst/>
            </a:prstGeom>
          </p:spPr>
          <p:txBody>
            <a:bodyPr wrap="square">
              <a:spAutoFit/>
            </a:bodyPr>
            <a:lstStyle/>
            <a:p>
              <a:r>
                <a:rPr lang="en-US" sz="3200" b="1" spc="300" dirty="0">
                  <a:solidFill>
                    <a:schemeClr val="bg1"/>
                  </a:solidFill>
                  <a:latin typeface="Arial" panose="020B0604020202020204" pitchFamily="34" charset="0"/>
                  <a:ea typeface="Montserrat" charset="0"/>
                  <a:cs typeface="Montserrat" charset="0"/>
                </a:rPr>
                <a:t>LIFELONG LEARNING</a:t>
              </a:r>
              <a:endParaRPr lang="en-US" sz="4800" b="1" spc="300" dirty="0">
                <a:solidFill>
                  <a:schemeClr val="bg1"/>
                </a:solidFill>
                <a:latin typeface="Arial" panose="020B0604020202020204" pitchFamily="34" charset="0"/>
                <a:ea typeface="Montserrat" charset="0"/>
                <a:cs typeface="Arial" panose="020B0604020202020204" pitchFamily="34" charset="0"/>
              </a:endParaRPr>
            </a:p>
          </p:txBody>
        </p:sp>
      </p:grpSp>
      <p:grpSp>
        <p:nvGrpSpPr>
          <p:cNvPr id="14" name="Group 13">
            <a:extLst>
              <a:ext uri="{FF2B5EF4-FFF2-40B4-BE49-F238E27FC236}">
                <a16:creationId xmlns:a16="http://schemas.microsoft.com/office/drawing/2014/main" id="{6E1E6701-6074-7D41-A030-CC928D8ADDA8}"/>
              </a:ext>
            </a:extLst>
          </p:cNvPr>
          <p:cNvGrpSpPr/>
          <p:nvPr/>
        </p:nvGrpSpPr>
        <p:grpSpPr>
          <a:xfrm>
            <a:off x="11342970" y="5596311"/>
            <a:ext cx="11235031" cy="1893425"/>
            <a:chOff x="9810860" y="8534161"/>
            <a:chExt cx="11235031" cy="1893425"/>
          </a:xfrm>
        </p:grpSpPr>
        <p:sp>
          <p:nvSpPr>
            <p:cNvPr id="15" name="TextBox 14">
              <a:extLst>
                <a:ext uri="{FF2B5EF4-FFF2-40B4-BE49-F238E27FC236}">
                  <a16:creationId xmlns:a16="http://schemas.microsoft.com/office/drawing/2014/main" id="{48FDC9EB-AE3D-594F-B82C-7350FDB28E58}"/>
                </a:ext>
              </a:extLst>
            </p:cNvPr>
            <p:cNvSpPr txBox="1"/>
            <p:nvPr/>
          </p:nvSpPr>
          <p:spPr>
            <a:xfrm>
              <a:off x="9810860" y="9304202"/>
              <a:ext cx="11235031" cy="1123384"/>
            </a:xfrm>
            <a:prstGeom prst="rect">
              <a:avLst/>
            </a:prstGeom>
            <a:noFill/>
          </p:spPr>
          <p:txBody>
            <a:bodyPr wrap="square" rtlCol="0">
              <a:spAutoFit/>
            </a:bodyPr>
            <a:lstStyle/>
            <a:p>
              <a:pPr>
                <a:lnSpc>
                  <a:spcPts val="4080"/>
                </a:lnSpc>
              </a:pP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Attracting talent and improving the perception of KONČAR Group as a</a:t>
              </a:r>
              <a:r>
                <a:rPr lang="hr-HR" sz="2800" dirty="0">
                  <a:solidFill>
                    <a:schemeClr val="bg1"/>
                  </a:solidFill>
                  <a:latin typeface="Arial" panose="020B0604020202020204" pitchFamily="34" charset="0"/>
                  <a:ea typeface="Lato Light" panose="020F0502020204030203" pitchFamily="34" charset="0"/>
                  <a:cs typeface="Arial" panose="020B0604020202020204" pitchFamily="34" charset="0"/>
                </a:rPr>
                <a:t>n</a:t>
              </a: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 employer</a:t>
              </a:r>
              <a:r>
                <a:rPr lang="hr-HR" sz="2800" dirty="0">
                  <a:solidFill>
                    <a:schemeClr val="bg1"/>
                  </a:solidFill>
                  <a:latin typeface="Arial" panose="020B0604020202020204" pitchFamily="34" charset="0"/>
                  <a:ea typeface="Lato Light" panose="020F0502020204030203" pitchFamily="34" charset="0"/>
                  <a:cs typeface="Arial" panose="020B0604020202020204" pitchFamily="34" charset="0"/>
                </a:rPr>
                <a:t> of choice</a:t>
              </a:r>
              <a:endPar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endParaRPr>
            </a:p>
          </p:txBody>
        </p:sp>
        <p:sp>
          <p:nvSpPr>
            <p:cNvPr id="16" name="Rectangle 15">
              <a:extLst>
                <a:ext uri="{FF2B5EF4-FFF2-40B4-BE49-F238E27FC236}">
                  <a16:creationId xmlns:a16="http://schemas.microsoft.com/office/drawing/2014/main" id="{0967062A-15BA-6E45-A303-D3E84DBFA9D8}"/>
                </a:ext>
              </a:extLst>
            </p:cNvPr>
            <p:cNvSpPr/>
            <p:nvPr/>
          </p:nvSpPr>
          <p:spPr>
            <a:xfrm>
              <a:off x="9810860" y="8534161"/>
              <a:ext cx="7687534" cy="584776"/>
            </a:xfrm>
            <a:prstGeom prst="rect">
              <a:avLst/>
            </a:prstGeom>
          </p:spPr>
          <p:txBody>
            <a:bodyPr wrap="square">
              <a:spAutoFit/>
            </a:bodyPr>
            <a:lstStyle/>
            <a:p>
              <a:r>
                <a:rPr lang="hr-HR" sz="3200" b="1" spc="300" dirty="0">
                  <a:solidFill>
                    <a:schemeClr val="bg1"/>
                  </a:solidFill>
                  <a:latin typeface="Arial" panose="020B0604020202020204" pitchFamily="34" charset="0"/>
                  <a:ea typeface="Montserrat" charset="0"/>
                  <a:cs typeface="Montserrat" charset="0"/>
                </a:rPr>
                <a:t>CREATING A POOL OF EXPERTS</a:t>
              </a:r>
              <a:r>
                <a:rPr lang="en-US" sz="3200" b="1" spc="300" dirty="0">
                  <a:solidFill>
                    <a:schemeClr val="bg1"/>
                  </a:solidFill>
                  <a:latin typeface="Arial" panose="020B0604020202020204" pitchFamily="34" charset="0"/>
                  <a:ea typeface="Montserrat" charset="0"/>
                  <a:cs typeface="Montserrat" charset="0"/>
                </a:rPr>
                <a:t> </a:t>
              </a:r>
              <a:endParaRPr lang="en-US" sz="4800" b="1" spc="300" dirty="0">
                <a:solidFill>
                  <a:schemeClr val="bg1"/>
                </a:solidFill>
                <a:latin typeface="Arial" panose="020B0604020202020204" pitchFamily="34" charset="0"/>
                <a:ea typeface="Montserrat" charset="0"/>
                <a:cs typeface="Arial" panose="020B0604020202020204" pitchFamily="34" charset="0"/>
              </a:endParaRPr>
            </a:p>
          </p:txBody>
        </p:sp>
      </p:grpSp>
      <p:grpSp>
        <p:nvGrpSpPr>
          <p:cNvPr id="17" name="Group 16">
            <a:extLst>
              <a:ext uri="{FF2B5EF4-FFF2-40B4-BE49-F238E27FC236}">
                <a16:creationId xmlns:a16="http://schemas.microsoft.com/office/drawing/2014/main" id="{6E1E6701-6074-7D41-A030-CC928D8ADDA8}"/>
              </a:ext>
            </a:extLst>
          </p:cNvPr>
          <p:cNvGrpSpPr/>
          <p:nvPr/>
        </p:nvGrpSpPr>
        <p:grpSpPr>
          <a:xfrm>
            <a:off x="11342970" y="8616425"/>
            <a:ext cx="11235031" cy="1864251"/>
            <a:chOff x="9810860" y="8534161"/>
            <a:chExt cx="11235031" cy="1864251"/>
          </a:xfrm>
        </p:grpSpPr>
        <p:sp>
          <p:nvSpPr>
            <p:cNvPr id="18" name="TextBox 17">
              <a:extLst>
                <a:ext uri="{FF2B5EF4-FFF2-40B4-BE49-F238E27FC236}">
                  <a16:creationId xmlns:a16="http://schemas.microsoft.com/office/drawing/2014/main" id="{48FDC9EB-AE3D-594F-B82C-7350FDB28E58}"/>
                </a:ext>
              </a:extLst>
            </p:cNvPr>
            <p:cNvSpPr txBox="1"/>
            <p:nvPr/>
          </p:nvSpPr>
          <p:spPr>
            <a:xfrm>
              <a:off x="9810860" y="9304202"/>
              <a:ext cx="11235031" cy="1094210"/>
            </a:xfrm>
            <a:prstGeom prst="rect">
              <a:avLst/>
            </a:prstGeom>
            <a:noFill/>
          </p:spPr>
          <p:txBody>
            <a:bodyPr wrap="square" rtlCol="0">
              <a:spAutoFit/>
            </a:bodyPr>
            <a:lstStyle/>
            <a:p>
              <a:pPr>
                <a:lnSpc>
                  <a:spcPts val="4080"/>
                </a:lnSpc>
              </a:pP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A step forward in digitization plays an important role in attracting young engineers, more inclined to digital technolog</a:t>
              </a:r>
              <a:r>
                <a:rPr lang="hr-HR" sz="2800" dirty="0">
                  <a:solidFill>
                    <a:schemeClr val="bg1"/>
                  </a:solidFill>
                  <a:latin typeface="Arial" panose="020B0604020202020204" pitchFamily="34" charset="0"/>
                  <a:ea typeface="Lato Light" panose="020F0502020204030203" pitchFamily="34" charset="0"/>
                  <a:cs typeface="Arial" panose="020B0604020202020204" pitchFamily="34" charset="0"/>
                </a:rPr>
                <a:t>ies</a:t>
              </a:r>
              <a:endPar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endParaRPr>
            </a:p>
          </p:txBody>
        </p:sp>
        <p:sp>
          <p:nvSpPr>
            <p:cNvPr id="19" name="Rectangle 18">
              <a:extLst>
                <a:ext uri="{FF2B5EF4-FFF2-40B4-BE49-F238E27FC236}">
                  <a16:creationId xmlns:a16="http://schemas.microsoft.com/office/drawing/2014/main" id="{0967062A-15BA-6E45-A303-D3E84DBFA9D8}"/>
                </a:ext>
              </a:extLst>
            </p:cNvPr>
            <p:cNvSpPr/>
            <p:nvPr/>
          </p:nvSpPr>
          <p:spPr>
            <a:xfrm>
              <a:off x="9810860" y="8534161"/>
              <a:ext cx="10269650" cy="584776"/>
            </a:xfrm>
            <a:prstGeom prst="rect">
              <a:avLst/>
            </a:prstGeom>
          </p:spPr>
          <p:txBody>
            <a:bodyPr wrap="square">
              <a:spAutoFit/>
            </a:bodyPr>
            <a:lstStyle/>
            <a:p>
              <a:r>
                <a:rPr lang="en-US" sz="3200" b="1" spc="300" dirty="0">
                  <a:solidFill>
                    <a:schemeClr val="bg1"/>
                  </a:solidFill>
                  <a:latin typeface="Arial" panose="020B0604020202020204" pitchFamily="34" charset="0"/>
                  <a:ea typeface="Montserrat" charset="0"/>
                  <a:cs typeface="Montserrat" charset="0"/>
                </a:rPr>
                <a:t>A STEP FORWARD IN DIGITIZATION </a:t>
              </a:r>
              <a:endParaRPr lang="en-US" sz="4800" b="1" spc="300" dirty="0">
                <a:solidFill>
                  <a:schemeClr val="bg1"/>
                </a:solidFill>
                <a:latin typeface="Arial" panose="020B0604020202020204" pitchFamily="34" charset="0"/>
                <a:ea typeface="Montserrat" charset="0"/>
                <a:cs typeface="Arial" panose="020B0604020202020204" pitchFamily="34" charset="0"/>
              </a:endParaRPr>
            </a:p>
          </p:txBody>
        </p:sp>
      </p:grpSp>
      <p:grpSp>
        <p:nvGrpSpPr>
          <p:cNvPr id="2" name="Group 1">
            <a:extLst>
              <a:ext uri="{FF2B5EF4-FFF2-40B4-BE49-F238E27FC236}">
                <a16:creationId xmlns:a16="http://schemas.microsoft.com/office/drawing/2014/main" id="{A78DB050-9CEE-BC49-951F-6B4AAB2AF6B9}"/>
              </a:ext>
            </a:extLst>
          </p:cNvPr>
          <p:cNvGrpSpPr/>
          <p:nvPr/>
        </p:nvGrpSpPr>
        <p:grpSpPr>
          <a:xfrm>
            <a:off x="6965657" y="8395443"/>
            <a:ext cx="3648387" cy="3074624"/>
            <a:chOff x="6965657" y="8395443"/>
            <a:chExt cx="3648387" cy="3074624"/>
          </a:xfrm>
        </p:grpSpPr>
        <p:sp>
          <p:nvSpPr>
            <p:cNvPr id="23" name="TextBox 22">
              <a:extLst>
                <a:ext uri="{FF2B5EF4-FFF2-40B4-BE49-F238E27FC236}">
                  <a16:creationId xmlns:a16="http://schemas.microsoft.com/office/drawing/2014/main" id="{848B91F6-738A-354A-B1F4-D75D98A807BA}"/>
                </a:ext>
              </a:extLst>
            </p:cNvPr>
            <p:cNvSpPr txBox="1"/>
            <p:nvPr/>
          </p:nvSpPr>
          <p:spPr>
            <a:xfrm>
              <a:off x="7354021" y="8395443"/>
              <a:ext cx="3260023" cy="3074624"/>
            </a:xfrm>
            <a:prstGeom prst="rect">
              <a:avLst/>
            </a:prstGeom>
            <a:noFill/>
          </p:spPr>
          <p:txBody>
            <a:bodyPr wrap="square" rtlCol="0">
              <a:spAutoFit/>
            </a:bodyPr>
            <a:lstStyle/>
            <a:p>
              <a:pPr>
                <a:lnSpc>
                  <a:spcPct val="200000"/>
                </a:lnSpc>
              </a:pP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Electrical eng</a:t>
              </a:r>
              <a:r>
                <a:rPr lang="hr-HR" sz="2000" dirty="0">
                  <a:solidFill>
                    <a:schemeClr val="tx2"/>
                  </a:solidFill>
                  <a:latin typeface="Arial" panose="020B0604020202020204" pitchFamily="34" charset="0"/>
                  <a:ea typeface="Lato Light" panose="020F0502020204030203" pitchFamily="34" charset="0"/>
                  <a:cs typeface="Arial" panose="020B0604020202020204" pitchFamily="34" charset="0"/>
                </a:rPr>
                <a:t>ineers</a:t>
              </a: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 </a:t>
              </a:r>
              <a:r>
                <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rPr>
                <a:t>45%</a:t>
              </a:r>
            </a:p>
            <a:p>
              <a:pPr>
                <a:lnSpc>
                  <a:spcPct val="200000"/>
                </a:lnSpc>
              </a:pP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Mechanical eng</a:t>
              </a:r>
              <a:r>
                <a:rPr lang="hr-HR" sz="2000" dirty="0">
                  <a:solidFill>
                    <a:schemeClr val="tx2"/>
                  </a:solidFill>
                  <a:latin typeface="Arial" panose="020B0604020202020204" pitchFamily="34" charset="0"/>
                  <a:ea typeface="Lato Light" panose="020F0502020204030203" pitchFamily="34" charset="0"/>
                  <a:cs typeface="Arial" panose="020B0604020202020204" pitchFamily="34" charset="0"/>
                </a:rPr>
                <a:t>ineers</a:t>
              </a: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 </a:t>
              </a:r>
              <a:r>
                <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rPr>
                <a:t>23%</a:t>
              </a:r>
            </a:p>
            <a:p>
              <a:pPr>
                <a:lnSpc>
                  <a:spcPct val="200000"/>
                </a:lnSpc>
              </a:pP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Economics </a:t>
              </a:r>
              <a:r>
                <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rPr>
                <a:t>15%</a:t>
              </a:r>
            </a:p>
            <a:p>
              <a:pPr>
                <a:lnSpc>
                  <a:spcPct val="200000"/>
                </a:lnSpc>
              </a:pP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Other </a:t>
              </a:r>
              <a:r>
                <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rPr>
                <a:t>15%</a:t>
              </a:r>
            </a:p>
            <a:p>
              <a:pPr>
                <a:lnSpc>
                  <a:spcPct val="200000"/>
                </a:lnSpc>
              </a:pP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Law </a:t>
              </a:r>
              <a:r>
                <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rPr>
                <a:t>2%</a:t>
              </a:r>
            </a:p>
          </p:txBody>
        </p:sp>
        <p:sp>
          <p:nvSpPr>
            <p:cNvPr id="24" name="Rectangle 23">
              <a:extLst>
                <a:ext uri="{FF2B5EF4-FFF2-40B4-BE49-F238E27FC236}">
                  <a16:creationId xmlns:a16="http://schemas.microsoft.com/office/drawing/2014/main" id="{91549BDE-221C-E34C-ADF9-1C8734F51BF1}"/>
                </a:ext>
              </a:extLst>
            </p:cNvPr>
            <p:cNvSpPr/>
            <p:nvPr/>
          </p:nvSpPr>
          <p:spPr>
            <a:xfrm>
              <a:off x="6965657" y="8649079"/>
              <a:ext cx="306387" cy="306387"/>
            </a:xfrm>
            <a:prstGeom prst="rect">
              <a:avLst/>
            </a:prstGeom>
            <a:solidFill>
              <a:srgbClr val="8EB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5" name="Rectangle 24">
              <a:extLst>
                <a:ext uri="{FF2B5EF4-FFF2-40B4-BE49-F238E27FC236}">
                  <a16:creationId xmlns:a16="http://schemas.microsoft.com/office/drawing/2014/main" id="{A9B512B8-9B9E-A94C-A3BC-8D97909F0E12}"/>
                </a:ext>
              </a:extLst>
            </p:cNvPr>
            <p:cNvSpPr/>
            <p:nvPr/>
          </p:nvSpPr>
          <p:spPr>
            <a:xfrm>
              <a:off x="6965657" y="9272967"/>
              <a:ext cx="306387" cy="306387"/>
            </a:xfrm>
            <a:prstGeom prst="rect">
              <a:avLst/>
            </a:prstGeom>
            <a:solidFill>
              <a:srgbClr val="CFC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7" name="Rectangle 26">
              <a:extLst>
                <a:ext uri="{FF2B5EF4-FFF2-40B4-BE49-F238E27FC236}">
                  <a16:creationId xmlns:a16="http://schemas.microsoft.com/office/drawing/2014/main" id="{8C0EFD48-842A-3B49-BB14-B27EF23C09AA}"/>
                </a:ext>
              </a:extLst>
            </p:cNvPr>
            <p:cNvSpPr/>
            <p:nvPr/>
          </p:nvSpPr>
          <p:spPr>
            <a:xfrm>
              <a:off x="6965657" y="9876476"/>
              <a:ext cx="306387" cy="306387"/>
            </a:xfrm>
            <a:prstGeom prst="rect">
              <a:avLst/>
            </a:prstGeom>
            <a:solidFill>
              <a:srgbClr val="1E2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8" name="Rectangle 27">
              <a:extLst>
                <a:ext uri="{FF2B5EF4-FFF2-40B4-BE49-F238E27FC236}">
                  <a16:creationId xmlns:a16="http://schemas.microsoft.com/office/drawing/2014/main" id="{D209BB93-0D15-2F4F-9F3E-21E460CCFF6E}"/>
                </a:ext>
              </a:extLst>
            </p:cNvPr>
            <p:cNvSpPr/>
            <p:nvPr/>
          </p:nvSpPr>
          <p:spPr>
            <a:xfrm>
              <a:off x="6965657" y="10480676"/>
              <a:ext cx="306387" cy="306387"/>
            </a:xfrm>
            <a:prstGeom prst="rect">
              <a:avLst/>
            </a:prstGeom>
            <a:solidFill>
              <a:srgbClr val="8EB4E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1" name="Rectangle 30">
              <a:extLst>
                <a:ext uri="{FF2B5EF4-FFF2-40B4-BE49-F238E27FC236}">
                  <a16:creationId xmlns:a16="http://schemas.microsoft.com/office/drawing/2014/main" id="{C90D7C07-148C-EF40-952E-929B20B32E3C}"/>
                </a:ext>
              </a:extLst>
            </p:cNvPr>
            <p:cNvSpPr/>
            <p:nvPr/>
          </p:nvSpPr>
          <p:spPr>
            <a:xfrm>
              <a:off x="6967325" y="11105115"/>
              <a:ext cx="306387" cy="306387"/>
            </a:xfrm>
            <a:prstGeom prst="rect">
              <a:avLst/>
            </a:prstGeom>
            <a:solidFill>
              <a:srgbClr val="1E286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pic>
        <p:nvPicPr>
          <p:cNvPr id="29" name="Picture 28" descr="A picture containing text, clipart, vector graphics&#10;&#10;Description automatically generated">
            <a:extLst>
              <a:ext uri="{FF2B5EF4-FFF2-40B4-BE49-F238E27FC236}">
                <a16:creationId xmlns:a16="http://schemas.microsoft.com/office/drawing/2014/main" id="{91F61B8F-5647-A44D-A674-3DB12784DAE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0381745" y="11825910"/>
            <a:ext cx="2915920" cy="1388732"/>
          </a:xfrm>
          <a:prstGeom prst="rect">
            <a:avLst/>
          </a:prstGeom>
        </p:spPr>
      </p:pic>
    </p:spTree>
    <p:extLst>
      <p:ext uri="{BB962C8B-B14F-4D97-AF65-F5344CB8AC3E}">
        <p14:creationId xmlns:p14="http://schemas.microsoft.com/office/powerpoint/2010/main" val="2082518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laser&#10;&#10;Description automatically generated">
            <a:extLst>
              <a:ext uri="{FF2B5EF4-FFF2-40B4-BE49-F238E27FC236}">
                <a16:creationId xmlns:a16="http://schemas.microsoft.com/office/drawing/2014/main" id="{3AF13DF6-02AD-1141-AD87-25E4472C9368}"/>
              </a:ext>
            </a:extLst>
          </p:cNvPr>
          <p:cNvPicPr>
            <a:picLocks noGrp="1" noChangeAspect="1"/>
          </p:cNvPicPr>
          <p:nvPr>
            <p:ph type="pic" sz="quarter" idx="14"/>
          </p:nvPr>
        </p:nvPicPr>
        <p:blipFill>
          <a:blip r:embed="rId3" cstate="email">
            <a:extLst>
              <a:ext uri="{28A0092B-C50C-407E-A947-70E740481C1C}">
                <a14:useLocalDpi xmlns:a14="http://schemas.microsoft.com/office/drawing/2010/main" val="0"/>
              </a:ext>
            </a:extLst>
          </a:blip>
          <a:srcRect l="758" r="758"/>
          <a:stretch>
            <a:fillRect/>
          </a:stretch>
        </p:blipFill>
        <p:spPr/>
      </p:pic>
      <p:sp>
        <p:nvSpPr>
          <p:cNvPr id="17" name="Rectangle 16">
            <a:extLst>
              <a:ext uri="{FF2B5EF4-FFF2-40B4-BE49-F238E27FC236}">
                <a16:creationId xmlns:a16="http://schemas.microsoft.com/office/drawing/2014/main" id="{82BCC43B-CD89-D54E-8361-00CAA89B2371}"/>
              </a:ext>
            </a:extLst>
          </p:cNvPr>
          <p:cNvSpPr/>
          <p:nvPr/>
        </p:nvSpPr>
        <p:spPr>
          <a:xfrm>
            <a:off x="0" y="0"/>
            <a:ext cx="24377648" cy="13716000"/>
          </a:xfrm>
          <a:prstGeom prst="rect">
            <a:avLst/>
          </a:prstGeom>
          <a:solidFill>
            <a:srgbClr val="8EB4E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TextBox 14">
            <a:extLst>
              <a:ext uri="{FF2B5EF4-FFF2-40B4-BE49-F238E27FC236}">
                <a16:creationId xmlns:a16="http://schemas.microsoft.com/office/drawing/2014/main" id="{6F970317-9CC6-BF4E-BBF7-B89925217FE2}"/>
              </a:ext>
            </a:extLst>
          </p:cNvPr>
          <p:cNvSpPr txBox="1"/>
          <p:nvPr/>
        </p:nvSpPr>
        <p:spPr>
          <a:xfrm>
            <a:off x="1411152" y="6781443"/>
            <a:ext cx="21619941" cy="5478423"/>
          </a:xfrm>
          <a:prstGeom prst="rect">
            <a:avLst/>
          </a:prstGeom>
          <a:noFill/>
        </p:spPr>
        <p:txBody>
          <a:bodyPr wrap="square" rtlCol="0">
            <a:spAutoFit/>
          </a:bodyPr>
          <a:lstStyle/>
          <a:p>
            <a:pPr algn="r"/>
            <a:r>
              <a:rPr lang="en-US" sz="11500" b="1" spc="600" dirty="0">
                <a:solidFill>
                  <a:schemeClr val="bg1"/>
                </a:solidFill>
                <a:latin typeface="Arial" panose="020B0604020202020204" pitchFamily="34" charset="0"/>
                <a:ea typeface="Montserrat" charset="0"/>
                <a:cs typeface="Arial" panose="020B0604020202020204" pitchFamily="34" charset="0"/>
              </a:rPr>
              <a:t>BUSINESS OPERATIONS </a:t>
            </a:r>
            <a:endParaRPr lang="ta-IN" sz="11500" b="1" spc="600" dirty="0">
              <a:solidFill>
                <a:schemeClr val="bg1"/>
              </a:solidFill>
              <a:latin typeface="Arial" panose="020B0604020202020204" pitchFamily="34" charset="0"/>
              <a:ea typeface="Montserrat" charset="0"/>
              <a:cs typeface="Arial" panose="020B0604020202020204" pitchFamily="34" charset="0"/>
            </a:endParaRPr>
          </a:p>
          <a:p>
            <a:pPr algn="r"/>
            <a:r>
              <a:rPr lang="en-US" sz="11500" b="1" spc="600" dirty="0">
                <a:solidFill>
                  <a:schemeClr val="bg1"/>
                </a:solidFill>
                <a:latin typeface="Arial" panose="020B0604020202020204" pitchFamily="34" charset="0"/>
                <a:ea typeface="Montserrat" charset="0"/>
                <a:cs typeface="Arial" panose="020B0604020202020204" pitchFamily="34" charset="0"/>
              </a:rPr>
              <a:t>Q1–Q3 2020/2021</a:t>
            </a:r>
            <a:endParaRPr lang="ta-IN" sz="11500" b="1" spc="600" dirty="0">
              <a:solidFill>
                <a:schemeClr val="bg1"/>
              </a:solidFill>
              <a:latin typeface="Arial" panose="020B0604020202020204" pitchFamily="34" charset="0"/>
              <a:ea typeface="Montserrat" charset="0"/>
              <a:cs typeface="Arial" panose="020B0604020202020204" pitchFamily="34" charset="0"/>
            </a:endParaRPr>
          </a:p>
          <a:p>
            <a:pPr algn="r"/>
            <a:r>
              <a:rPr lang="ta-IN" sz="6000" b="1" spc="600" dirty="0">
                <a:solidFill>
                  <a:schemeClr val="bg1"/>
                </a:solidFill>
                <a:latin typeface="Arial" panose="020B0604020202020204" pitchFamily="34" charset="0"/>
                <a:ea typeface="Montserrat" charset="0"/>
                <a:cs typeface="Montserrat" charset="0"/>
              </a:rPr>
              <a:t> </a:t>
            </a:r>
            <a:r>
              <a:rPr lang="en-US" sz="6000" b="1" spc="600" dirty="0">
                <a:solidFill>
                  <a:schemeClr val="bg1"/>
                </a:solidFill>
                <a:latin typeface="Arial" panose="020B0604020202020204" pitchFamily="34" charset="0"/>
                <a:ea typeface="Montserrat" charset="0"/>
                <a:cs typeface="Arial" panose="020B0604020202020204" pitchFamily="34" charset="0"/>
              </a:rPr>
              <a:t>DOUBLE-DIGIT GROWTH </a:t>
            </a:r>
            <a:endParaRPr lang="ta-IN" sz="6000" b="1" spc="600" dirty="0">
              <a:solidFill>
                <a:schemeClr val="bg1"/>
              </a:solidFill>
              <a:latin typeface="Arial" panose="020B0604020202020204" pitchFamily="34" charset="0"/>
              <a:ea typeface="Montserrat" charset="0"/>
              <a:cs typeface="Arial" panose="020B0604020202020204" pitchFamily="34" charset="0"/>
            </a:endParaRPr>
          </a:p>
          <a:p>
            <a:pPr algn="r"/>
            <a:r>
              <a:rPr lang="en-US" sz="6000" b="1" spc="600" dirty="0">
                <a:solidFill>
                  <a:schemeClr val="bg1"/>
                </a:solidFill>
                <a:latin typeface="Arial" panose="020B0604020202020204" pitchFamily="34" charset="0"/>
                <a:ea typeface="Montserrat" charset="0"/>
                <a:cs typeface="Arial" panose="020B0604020202020204" pitchFamily="34" charset="0"/>
              </a:rPr>
              <a:t>OF </a:t>
            </a:r>
            <a:r>
              <a:rPr lang="hr-HR" sz="6000" b="1" spc="600" dirty="0">
                <a:solidFill>
                  <a:schemeClr val="bg1"/>
                </a:solidFill>
                <a:latin typeface="Arial" panose="020B0604020202020204" pitchFamily="34" charset="0"/>
                <a:ea typeface="Montserrat" charset="0"/>
                <a:cs typeface="Arial" panose="020B0604020202020204" pitchFamily="34" charset="0"/>
              </a:rPr>
              <a:t>ALL </a:t>
            </a:r>
            <a:r>
              <a:rPr lang="en-US" sz="6000" b="1" spc="600" dirty="0">
                <a:solidFill>
                  <a:schemeClr val="bg1"/>
                </a:solidFill>
                <a:latin typeface="Arial" panose="020B0604020202020204" pitchFamily="34" charset="0"/>
                <a:ea typeface="Montserrat" charset="0"/>
                <a:cs typeface="Arial" panose="020B0604020202020204" pitchFamily="34" charset="0"/>
              </a:rPr>
              <a:t>KEY INDICATORS</a:t>
            </a:r>
          </a:p>
        </p:txBody>
      </p:sp>
    </p:spTree>
    <p:extLst>
      <p:ext uri="{BB962C8B-B14F-4D97-AF65-F5344CB8AC3E}">
        <p14:creationId xmlns:p14="http://schemas.microsoft.com/office/powerpoint/2010/main" val="1215802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descr="KONČAR video spot">
            <a:hlinkClick r:id="" action="ppaction://media"/>
            <a:extLst>
              <a:ext uri="{FF2B5EF4-FFF2-40B4-BE49-F238E27FC236}">
                <a16:creationId xmlns:a16="http://schemas.microsoft.com/office/drawing/2014/main" id="{A2C1E751-82BF-AA49-BC82-3CD6A8C5A5C4}"/>
              </a:ext>
            </a:extLst>
          </p:cNvPr>
          <p:cNvPicPr>
            <a:picLocks noRot="1" noChangeAspect="1"/>
          </p:cNvPicPr>
          <p:nvPr>
            <a:videoFile r:link="rId1"/>
          </p:nvPr>
        </p:nvPicPr>
        <p:blipFill>
          <a:blip r:embed="rId3"/>
          <a:stretch>
            <a:fillRect/>
          </a:stretch>
        </p:blipFill>
        <p:spPr>
          <a:xfrm>
            <a:off x="1635125" y="895138"/>
            <a:ext cx="21107400" cy="11925723"/>
          </a:xfrm>
          <a:prstGeom prst="rect">
            <a:avLst/>
          </a:prstGeom>
        </p:spPr>
      </p:pic>
    </p:spTree>
    <p:extLst>
      <p:ext uri="{BB962C8B-B14F-4D97-AF65-F5344CB8AC3E}">
        <p14:creationId xmlns:p14="http://schemas.microsoft.com/office/powerpoint/2010/main" val="2396090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text, indoor, table, computer&#10;&#10;Description automatically generated">
            <a:extLst>
              <a:ext uri="{FF2B5EF4-FFF2-40B4-BE49-F238E27FC236}">
                <a16:creationId xmlns:a16="http://schemas.microsoft.com/office/drawing/2014/main" id="{933F8265-96FE-504F-BDB3-6CFB74B0A34E}"/>
              </a:ext>
            </a:extLst>
          </p:cNvPr>
          <p:cNvPicPr>
            <a:picLocks noGrp="1" noChangeAspect="1"/>
          </p:cNvPicPr>
          <p:nvPr>
            <p:ph type="pic" sz="quarter" idx="14"/>
          </p:nvPr>
        </p:nvPicPr>
        <p:blipFill>
          <a:blip r:embed="rId3" cstate="email">
            <a:extLst>
              <a:ext uri="{28A0092B-C50C-407E-A947-70E740481C1C}">
                <a14:useLocalDpi xmlns:a14="http://schemas.microsoft.com/office/drawing/2010/main" val="0"/>
              </a:ext>
            </a:extLst>
          </a:blip>
          <a:srcRect l="16057" r="16057"/>
          <a:stretch>
            <a:fillRect/>
          </a:stretch>
        </p:blipFill>
        <p:spPr/>
      </p:pic>
      <p:sp>
        <p:nvSpPr>
          <p:cNvPr id="29" name="Rectangle 28">
            <a:extLst>
              <a:ext uri="{FF2B5EF4-FFF2-40B4-BE49-F238E27FC236}">
                <a16:creationId xmlns:a16="http://schemas.microsoft.com/office/drawing/2014/main" id="{48DB4471-A121-C44F-B6D6-CA67B5E5CDCC}"/>
              </a:ext>
            </a:extLst>
          </p:cNvPr>
          <p:cNvSpPr/>
          <p:nvPr/>
        </p:nvSpPr>
        <p:spPr>
          <a:xfrm>
            <a:off x="0" y="0"/>
            <a:ext cx="14223998" cy="13716000"/>
          </a:xfrm>
          <a:prstGeom prst="rect">
            <a:avLst/>
          </a:prstGeom>
          <a:solidFill>
            <a:srgbClr val="8EB4E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19084DB1-39D9-9244-81F2-08BB10791305}"/>
              </a:ext>
            </a:extLst>
          </p:cNvPr>
          <p:cNvSpPr/>
          <p:nvPr/>
        </p:nvSpPr>
        <p:spPr>
          <a:xfrm>
            <a:off x="7341782" y="1530627"/>
            <a:ext cx="6176235" cy="3240156"/>
          </a:xfrm>
          <a:prstGeom prst="rect">
            <a:avLst/>
          </a:prstGeom>
          <a:solidFill>
            <a:srgbClr val="8EB4E3">
              <a:alpha val="72000"/>
            </a:srgbClr>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7" name="Rectangle 26">
            <a:extLst>
              <a:ext uri="{FF2B5EF4-FFF2-40B4-BE49-F238E27FC236}">
                <a16:creationId xmlns:a16="http://schemas.microsoft.com/office/drawing/2014/main" id="{9B0370B9-ECAE-854C-A23F-3AE9FC67D9CB}"/>
              </a:ext>
            </a:extLst>
          </p:cNvPr>
          <p:cNvSpPr/>
          <p:nvPr/>
        </p:nvSpPr>
        <p:spPr>
          <a:xfrm>
            <a:off x="7341781" y="5334227"/>
            <a:ext cx="6176235" cy="3240156"/>
          </a:xfrm>
          <a:prstGeom prst="rect">
            <a:avLst/>
          </a:prstGeom>
          <a:solidFill>
            <a:srgbClr val="8EB4E3">
              <a:alpha val="72000"/>
            </a:srgbClr>
          </a:solidFill>
          <a:ln w="76200"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8" name="Rectangle 27">
            <a:extLst>
              <a:ext uri="{FF2B5EF4-FFF2-40B4-BE49-F238E27FC236}">
                <a16:creationId xmlns:a16="http://schemas.microsoft.com/office/drawing/2014/main" id="{6A291A73-21CE-E648-ABF4-C35E7039E5BE}"/>
              </a:ext>
            </a:extLst>
          </p:cNvPr>
          <p:cNvSpPr/>
          <p:nvPr/>
        </p:nvSpPr>
        <p:spPr>
          <a:xfrm>
            <a:off x="7341781" y="9137827"/>
            <a:ext cx="6176235" cy="3240156"/>
          </a:xfrm>
          <a:prstGeom prst="rect">
            <a:avLst/>
          </a:prstGeom>
          <a:solidFill>
            <a:srgbClr val="8EB4E3">
              <a:alpha val="72000"/>
            </a:srgbClr>
          </a:solidFill>
          <a:ln w="76200"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0" name="Rectangle 29">
            <a:extLst>
              <a:ext uri="{FF2B5EF4-FFF2-40B4-BE49-F238E27FC236}">
                <a16:creationId xmlns:a16="http://schemas.microsoft.com/office/drawing/2014/main" id="{54045740-C2D3-BF44-8906-5BF890498F92}"/>
              </a:ext>
            </a:extLst>
          </p:cNvPr>
          <p:cNvSpPr/>
          <p:nvPr/>
        </p:nvSpPr>
        <p:spPr>
          <a:xfrm>
            <a:off x="632786" y="1530627"/>
            <a:ext cx="6176235" cy="3240156"/>
          </a:xfrm>
          <a:prstGeom prst="rect">
            <a:avLst/>
          </a:prstGeom>
          <a:solidFill>
            <a:srgbClr val="8EB4E3">
              <a:alpha val="72000"/>
            </a:srgbClr>
          </a:solid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1" name="Rectangle 30">
            <a:extLst>
              <a:ext uri="{FF2B5EF4-FFF2-40B4-BE49-F238E27FC236}">
                <a16:creationId xmlns:a16="http://schemas.microsoft.com/office/drawing/2014/main" id="{FA9D17DD-FEFE-6440-8357-99B53F5BA286}"/>
              </a:ext>
            </a:extLst>
          </p:cNvPr>
          <p:cNvSpPr/>
          <p:nvPr/>
        </p:nvSpPr>
        <p:spPr>
          <a:xfrm>
            <a:off x="632785" y="5334227"/>
            <a:ext cx="6176235" cy="3240156"/>
          </a:xfrm>
          <a:prstGeom prst="rect">
            <a:avLst/>
          </a:prstGeom>
          <a:solidFill>
            <a:srgbClr val="8EB4E3">
              <a:alpha val="72000"/>
            </a:srgbClr>
          </a:solidFill>
          <a:ln w="76200"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2" name="Rectangle 31">
            <a:extLst>
              <a:ext uri="{FF2B5EF4-FFF2-40B4-BE49-F238E27FC236}">
                <a16:creationId xmlns:a16="http://schemas.microsoft.com/office/drawing/2014/main" id="{C521BAA6-3195-AA40-86AD-D533C113AA66}"/>
              </a:ext>
            </a:extLst>
          </p:cNvPr>
          <p:cNvSpPr/>
          <p:nvPr/>
        </p:nvSpPr>
        <p:spPr>
          <a:xfrm>
            <a:off x="632785" y="9137827"/>
            <a:ext cx="6176235" cy="3240156"/>
          </a:xfrm>
          <a:prstGeom prst="rect">
            <a:avLst/>
          </a:prstGeom>
          <a:solidFill>
            <a:srgbClr val="8EB4E3">
              <a:alpha val="72000"/>
            </a:srgbClr>
          </a:solidFill>
          <a:ln w="76200"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 name="Rectangle 3"/>
          <p:cNvSpPr/>
          <p:nvPr/>
        </p:nvSpPr>
        <p:spPr>
          <a:xfrm>
            <a:off x="2371564" y="2041986"/>
            <a:ext cx="2903359" cy="646331"/>
          </a:xfrm>
          <a:prstGeom prst="rect">
            <a:avLst/>
          </a:prstGeom>
        </p:spPr>
        <p:txBody>
          <a:bodyPr wrap="none">
            <a:spAutoFit/>
          </a:bodyPr>
          <a:lstStyle/>
          <a:p>
            <a:r>
              <a:rPr lang="hr-HR" b="1" dirty="0">
                <a:solidFill>
                  <a:schemeClr val="bg1"/>
                </a:solidFill>
                <a:latin typeface="Arial" panose="020B0604020202020204" pitchFamily="34" charset="0"/>
                <a:ea typeface="Montserrat" charset="0"/>
                <a:cs typeface="Montserrat" charset="0"/>
              </a:rPr>
              <a:t>Order intake</a:t>
            </a:r>
            <a:endParaRPr lang="en-US" b="1" dirty="0">
              <a:solidFill>
                <a:schemeClr val="bg1"/>
              </a:solidFill>
              <a:latin typeface="Arial" panose="020B0604020202020204" pitchFamily="34" charset="0"/>
              <a:ea typeface="Montserrat" charset="0"/>
              <a:cs typeface="Montserrat" charset="0"/>
            </a:endParaRPr>
          </a:p>
        </p:txBody>
      </p:sp>
      <p:sp>
        <p:nvSpPr>
          <p:cNvPr id="20" name="Rectangle 19"/>
          <p:cNvSpPr/>
          <p:nvPr/>
        </p:nvSpPr>
        <p:spPr>
          <a:xfrm>
            <a:off x="2730888" y="5878578"/>
            <a:ext cx="1980029" cy="646331"/>
          </a:xfrm>
          <a:prstGeom prst="rect">
            <a:avLst/>
          </a:prstGeom>
        </p:spPr>
        <p:txBody>
          <a:bodyPr wrap="none">
            <a:spAutoFit/>
          </a:bodyPr>
          <a:lstStyle/>
          <a:p>
            <a:pPr algn="ctr"/>
            <a:r>
              <a:rPr lang="ta-IN" b="1" dirty="0">
                <a:solidFill>
                  <a:schemeClr val="bg1"/>
                </a:solidFill>
                <a:latin typeface="Arial" panose="020B0604020202020204" pitchFamily="34" charset="0"/>
                <a:ea typeface="Montserrat" charset="0"/>
                <a:cs typeface="Montserrat" charset="0"/>
              </a:rPr>
              <a:t>Backlog</a:t>
            </a:r>
            <a:endParaRPr lang="en-US" dirty="0">
              <a:latin typeface="Arial" panose="020B0604020202020204" pitchFamily="34" charset="0"/>
              <a:cs typeface="Arial" panose="020B0604020202020204" pitchFamily="34" charset="0"/>
            </a:endParaRPr>
          </a:p>
        </p:txBody>
      </p:sp>
      <p:sp>
        <p:nvSpPr>
          <p:cNvPr id="21" name="Rectangle 20"/>
          <p:cNvSpPr/>
          <p:nvPr/>
        </p:nvSpPr>
        <p:spPr>
          <a:xfrm>
            <a:off x="8298509" y="2113678"/>
            <a:ext cx="4262781" cy="646331"/>
          </a:xfrm>
          <a:prstGeom prst="rect">
            <a:avLst/>
          </a:prstGeom>
        </p:spPr>
        <p:txBody>
          <a:bodyPr wrap="none">
            <a:spAutoFit/>
          </a:bodyPr>
          <a:lstStyle/>
          <a:p>
            <a:r>
              <a:rPr lang="en-US" b="1" dirty="0">
                <a:solidFill>
                  <a:schemeClr val="bg1"/>
                </a:solidFill>
                <a:latin typeface="Arial" panose="020B0604020202020204" pitchFamily="34" charset="0"/>
                <a:ea typeface="Montserrat" charset="0"/>
                <a:cs typeface="Montserrat" charset="0"/>
              </a:rPr>
              <a:t>Operating income</a:t>
            </a:r>
          </a:p>
        </p:txBody>
      </p:sp>
      <p:sp>
        <p:nvSpPr>
          <p:cNvPr id="24" name="Rectangle 23"/>
          <p:cNvSpPr/>
          <p:nvPr/>
        </p:nvSpPr>
        <p:spPr>
          <a:xfrm>
            <a:off x="9478368" y="5899329"/>
            <a:ext cx="1903060" cy="646331"/>
          </a:xfrm>
          <a:prstGeom prst="rect">
            <a:avLst/>
          </a:prstGeom>
        </p:spPr>
        <p:txBody>
          <a:bodyPr wrap="none">
            <a:spAutoFit/>
          </a:bodyPr>
          <a:lstStyle/>
          <a:p>
            <a:r>
              <a:rPr lang="ta-IN" b="1" dirty="0">
                <a:solidFill>
                  <a:schemeClr val="bg1"/>
                </a:solidFill>
                <a:latin typeface="Arial" panose="020B0604020202020204" pitchFamily="34" charset="0"/>
                <a:ea typeface="Montserrat" charset="0"/>
                <a:cs typeface="Montserrat" charset="0"/>
              </a:rPr>
              <a:t>EBITDA</a:t>
            </a:r>
            <a:endParaRPr lang="en-US"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306D8F6C-2829-0F4B-8155-4571FF27BDB0}"/>
              </a:ext>
            </a:extLst>
          </p:cNvPr>
          <p:cNvSpPr txBox="1"/>
          <p:nvPr/>
        </p:nvSpPr>
        <p:spPr>
          <a:xfrm>
            <a:off x="15739957" y="4890510"/>
            <a:ext cx="6885514" cy="4247317"/>
          </a:xfrm>
          <a:prstGeom prst="rect">
            <a:avLst/>
          </a:prstGeom>
          <a:noFill/>
        </p:spPr>
        <p:txBody>
          <a:bodyPr wrap="square" rtlCol="0">
            <a:spAutoFit/>
          </a:bodyPr>
          <a:lstStyle/>
          <a:p>
            <a:r>
              <a:rPr lang="en-US" sz="5400" b="1" spc="300" dirty="0">
                <a:solidFill>
                  <a:schemeClr val="tx2"/>
                </a:solidFill>
                <a:latin typeface="Arial" panose="020B0604020202020204" pitchFamily="34" charset="0"/>
                <a:ea typeface="Montserrat" charset="0"/>
                <a:cs typeface="Arial" panose="020B0604020202020204" pitchFamily="34" charset="0"/>
              </a:rPr>
              <a:t>DOUBLE-DIGIT GROWTH RATES </a:t>
            </a:r>
            <a:r>
              <a:rPr lang="hr-HR" sz="5400" b="1" spc="300" dirty="0">
                <a:solidFill>
                  <a:schemeClr val="tx2"/>
                </a:solidFill>
                <a:latin typeface="Arial" panose="020B0604020202020204" pitchFamily="34" charset="0"/>
                <a:ea typeface="Montserrat" charset="0"/>
                <a:cs typeface="Arial" panose="020B0604020202020204" pitchFamily="34" charset="0"/>
              </a:rPr>
              <a:t>OF</a:t>
            </a:r>
            <a:r>
              <a:rPr lang="en-US" sz="5400" b="1" spc="300" dirty="0">
                <a:solidFill>
                  <a:schemeClr val="tx2"/>
                </a:solidFill>
                <a:latin typeface="Arial" panose="020B0604020202020204" pitchFamily="34" charset="0"/>
                <a:ea typeface="Montserrat" charset="0"/>
                <a:cs typeface="Arial" panose="020B0604020202020204" pitchFamily="34" charset="0"/>
              </a:rPr>
              <a:t> ALL KEY PERFORMANCE INDICATORS</a:t>
            </a:r>
          </a:p>
        </p:txBody>
      </p:sp>
      <p:sp>
        <p:nvSpPr>
          <p:cNvPr id="22" name="Rectangle 21"/>
          <p:cNvSpPr/>
          <p:nvPr/>
        </p:nvSpPr>
        <p:spPr>
          <a:xfrm>
            <a:off x="2046556" y="9677400"/>
            <a:ext cx="3553377" cy="646331"/>
          </a:xfrm>
          <a:prstGeom prst="rect">
            <a:avLst/>
          </a:prstGeom>
        </p:spPr>
        <p:txBody>
          <a:bodyPr wrap="none">
            <a:spAutoFit/>
          </a:bodyPr>
          <a:lstStyle/>
          <a:p>
            <a:r>
              <a:rPr lang="ta-IN" b="1" dirty="0">
                <a:solidFill>
                  <a:schemeClr val="bg1"/>
                </a:solidFill>
                <a:latin typeface="Arial" panose="020B0604020202020204" pitchFamily="34" charset="0"/>
                <a:ea typeface="Montserrat" charset="0"/>
                <a:cs typeface="Montserrat" charset="0"/>
              </a:rPr>
              <a:t>EBITDA margin</a:t>
            </a:r>
            <a:endParaRPr lang="en-US" dirty="0">
              <a:latin typeface="Arial" panose="020B0604020202020204" pitchFamily="34" charset="0"/>
              <a:cs typeface="Arial" panose="020B0604020202020204" pitchFamily="34" charset="0"/>
            </a:endParaRPr>
          </a:p>
        </p:txBody>
      </p:sp>
      <p:sp>
        <p:nvSpPr>
          <p:cNvPr id="23" name="Rectangle 22"/>
          <p:cNvSpPr/>
          <p:nvPr/>
        </p:nvSpPr>
        <p:spPr>
          <a:xfrm>
            <a:off x="9128426" y="9660938"/>
            <a:ext cx="2930309" cy="646331"/>
          </a:xfrm>
          <a:prstGeom prst="rect">
            <a:avLst/>
          </a:prstGeom>
        </p:spPr>
        <p:txBody>
          <a:bodyPr wrap="none">
            <a:spAutoFit/>
          </a:bodyPr>
          <a:lstStyle/>
          <a:p>
            <a:r>
              <a:rPr lang="en-US" b="1" dirty="0">
                <a:solidFill>
                  <a:schemeClr val="bg1"/>
                </a:solidFill>
                <a:latin typeface="Arial" panose="020B0604020202020204" pitchFamily="34" charset="0"/>
                <a:ea typeface="Montserrat" charset="0"/>
                <a:cs typeface="Montserrat" charset="0"/>
              </a:rPr>
              <a:t>Export sales</a:t>
            </a:r>
          </a:p>
        </p:txBody>
      </p:sp>
      <p:sp>
        <p:nvSpPr>
          <p:cNvPr id="2" name="Rectangle 1"/>
          <p:cNvSpPr/>
          <p:nvPr/>
        </p:nvSpPr>
        <p:spPr>
          <a:xfrm>
            <a:off x="14674218" y="10387811"/>
            <a:ext cx="3741981" cy="1587987"/>
          </a:xfrm>
          <a:prstGeom prst="rect">
            <a:avLst/>
          </a:prstGeom>
        </p:spPr>
        <p:txBody>
          <a:bodyPr wrap="square">
            <a:spAutoFit/>
          </a:bodyPr>
          <a:lstStyle/>
          <a:p>
            <a:r>
              <a:rPr lang="ta-IN" sz="2400" dirty="0">
                <a:solidFill>
                  <a:srgbClr val="363E48"/>
                </a:solidFill>
                <a:latin typeface="Arial"/>
                <a:cs typeface="Arial"/>
              </a:rPr>
              <a:t>C</a:t>
            </a:r>
            <a:r>
              <a:rPr lang="en-US" sz="2400" dirty="0">
                <a:solidFill>
                  <a:srgbClr val="363E48"/>
                </a:solidFill>
                <a:latin typeface="Arial"/>
                <a:cs typeface="Arial"/>
              </a:rPr>
              <a:t>ompared to the same period of 2020</a:t>
            </a:r>
            <a:r>
              <a:rPr lang="hr-HR" sz="2400" dirty="0">
                <a:solidFill>
                  <a:srgbClr val="363E48"/>
                </a:solidFill>
                <a:latin typeface="Arial"/>
                <a:cs typeface="Arial"/>
              </a:rPr>
              <a:t>, </a:t>
            </a:r>
            <a:endParaRPr lang="ta-IN" sz="2400" dirty="0">
              <a:solidFill>
                <a:srgbClr val="363E48"/>
              </a:solidFill>
              <a:latin typeface="Arial"/>
              <a:cs typeface="Arial"/>
            </a:endParaRPr>
          </a:p>
          <a:p>
            <a:r>
              <a:rPr lang="ta-IN" sz="2400" dirty="0">
                <a:solidFill>
                  <a:srgbClr val="363E48"/>
                </a:solidFill>
                <a:latin typeface="Arial"/>
                <a:cs typeface="Arial"/>
              </a:rPr>
              <a:t>B</a:t>
            </a:r>
            <a:r>
              <a:rPr lang="hr-HR" sz="2400" dirty="0">
                <a:solidFill>
                  <a:srgbClr val="363E48"/>
                </a:solidFill>
                <a:latin typeface="Arial"/>
                <a:cs typeface="Arial"/>
              </a:rPr>
              <a:t>acklog </a:t>
            </a:r>
            <a:r>
              <a:rPr lang="en-US" sz="2400" dirty="0">
                <a:solidFill>
                  <a:srgbClr val="363E48"/>
                </a:solidFill>
                <a:latin typeface="Arial"/>
                <a:cs typeface="Arial"/>
              </a:rPr>
              <a:t>compared to 31 December 2020</a:t>
            </a:r>
            <a:endParaRPr lang="hr-HR" sz="2400" dirty="0">
              <a:solidFill>
                <a:srgbClr val="363E48"/>
              </a:solidFill>
              <a:latin typeface="Arial"/>
              <a:cs typeface="Arial"/>
            </a:endParaRPr>
          </a:p>
        </p:txBody>
      </p:sp>
      <p:sp>
        <p:nvSpPr>
          <p:cNvPr id="33" name="Rectangle 32">
            <a:extLst>
              <a:ext uri="{FF2B5EF4-FFF2-40B4-BE49-F238E27FC236}">
                <a16:creationId xmlns:a16="http://schemas.microsoft.com/office/drawing/2014/main" id="{8D5C71C0-9E58-3A4D-8756-4CBA3090B537}"/>
              </a:ext>
            </a:extLst>
          </p:cNvPr>
          <p:cNvSpPr/>
          <p:nvPr/>
        </p:nvSpPr>
        <p:spPr>
          <a:xfrm>
            <a:off x="1537728" y="2673519"/>
            <a:ext cx="4312399" cy="1692771"/>
          </a:xfrm>
          <a:prstGeom prst="rect">
            <a:avLst/>
          </a:prstGeom>
        </p:spPr>
        <p:txBody>
          <a:bodyPr wrap="none">
            <a:spAutoFit/>
          </a:bodyPr>
          <a:lstStyle/>
          <a:p>
            <a:r>
              <a:rPr lang="en-US" sz="10400" b="1" dirty="0">
                <a:solidFill>
                  <a:schemeClr val="bg1"/>
                </a:solidFill>
                <a:latin typeface="Arial" panose="020B0604020202020204" pitchFamily="34" charset="0"/>
                <a:ea typeface="Montserrat" charset="0"/>
                <a:cs typeface="Montserrat" charset="0"/>
              </a:rPr>
              <a:t>+51.1</a:t>
            </a:r>
            <a:r>
              <a:rPr lang="en-US" sz="6600" b="1" dirty="0">
                <a:solidFill>
                  <a:schemeClr val="bg1"/>
                </a:solidFill>
                <a:latin typeface="Arial" panose="020B0604020202020204" pitchFamily="34" charset="0"/>
                <a:ea typeface="Montserrat" charset="0"/>
                <a:cs typeface="Montserrat" charset="0"/>
              </a:rPr>
              <a:t>%</a:t>
            </a:r>
          </a:p>
        </p:txBody>
      </p:sp>
      <p:sp>
        <p:nvSpPr>
          <p:cNvPr id="34" name="Rectangle 33">
            <a:extLst>
              <a:ext uri="{FF2B5EF4-FFF2-40B4-BE49-F238E27FC236}">
                <a16:creationId xmlns:a16="http://schemas.microsoft.com/office/drawing/2014/main" id="{4BBE0F98-4EEF-6449-8D2A-A3BD8572BBC3}"/>
              </a:ext>
            </a:extLst>
          </p:cNvPr>
          <p:cNvSpPr/>
          <p:nvPr/>
        </p:nvSpPr>
        <p:spPr>
          <a:xfrm>
            <a:off x="8272028" y="2668299"/>
            <a:ext cx="4312399" cy="1692771"/>
          </a:xfrm>
          <a:prstGeom prst="rect">
            <a:avLst/>
          </a:prstGeom>
        </p:spPr>
        <p:txBody>
          <a:bodyPr wrap="none">
            <a:spAutoFit/>
          </a:bodyPr>
          <a:lstStyle/>
          <a:p>
            <a:r>
              <a:rPr lang="en-US" sz="10400" b="1" dirty="0">
                <a:solidFill>
                  <a:schemeClr val="bg1"/>
                </a:solidFill>
                <a:latin typeface="Arial" panose="020B0604020202020204" pitchFamily="34" charset="0"/>
                <a:ea typeface="Montserrat" charset="0"/>
                <a:cs typeface="Montserrat" charset="0"/>
              </a:rPr>
              <a:t>+18.5</a:t>
            </a:r>
            <a:r>
              <a:rPr lang="en-US" sz="6600" b="1" dirty="0">
                <a:solidFill>
                  <a:schemeClr val="bg1"/>
                </a:solidFill>
                <a:latin typeface="Arial" panose="020B0604020202020204" pitchFamily="34" charset="0"/>
                <a:ea typeface="Montserrat" charset="0"/>
                <a:cs typeface="Montserrat" charset="0"/>
              </a:rPr>
              <a:t>%</a:t>
            </a:r>
          </a:p>
        </p:txBody>
      </p:sp>
      <p:sp>
        <p:nvSpPr>
          <p:cNvPr id="35" name="Rectangle 34">
            <a:extLst>
              <a:ext uri="{FF2B5EF4-FFF2-40B4-BE49-F238E27FC236}">
                <a16:creationId xmlns:a16="http://schemas.microsoft.com/office/drawing/2014/main" id="{E8BAEBBF-3FF6-0349-BADC-97857784A31D}"/>
              </a:ext>
            </a:extLst>
          </p:cNvPr>
          <p:cNvSpPr/>
          <p:nvPr/>
        </p:nvSpPr>
        <p:spPr>
          <a:xfrm>
            <a:off x="1537728" y="6393547"/>
            <a:ext cx="4312399" cy="1692771"/>
          </a:xfrm>
          <a:prstGeom prst="rect">
            <a:avLst/>
          </a:prstGeom>
        </p:spPr>
        <p:txBody>
          <a:bodyPr wrap="none">
            <a:spAutoFit/>
          </a:bodyPr>
          <a:lstStyle/>
          <a:p>
            <a:r>
              <a:rPr lang="en-US" sz="10400" b="1" dirty="0">
                <a:solidFill>
                  <a:schemeClr val="bg1"/>
                </a:solidFill>
                <a:latin typeface="Arial" panose="020B0604020202020204" pitchFamily="34" charset="0"/>
                <a:ea typeface="Montserrat" charset="0"/>
                <a:cs typeface="Montserrat" charset="0"/>
              </a:rPr>
              <a:t>+22.4</a:t>
            </a:r>
            <a:r>
              <a:rPr lang="en-US" sz="6600" b="1" dirty="0">
                <a:solidFill>
                  <a:schemeClr val="bg1"/>
                </a:solidFill>
                <a:latin typeface="Arial" panose="020B0604020202020204" pitchFamily="34" charset="0"/>
                <a:ea typeface="Montserrat" charset="0"/>
                <a:cs typeface="Montserrat" charset="0"/>
              </a:rPr>
              <a:t>%</a:t>
            </a:r>
          </a:p>
        </p:txBody>
      </p:sp>
      <p:sp>
        <p:nvSpPr>
          <p:cNvPr id="36" name="Rectangle 35">
            <a:extLst>
              <a:ext uri="{FF2B5EF4-FFF2-40B4-BE49-F238E27FC236}">
                <a16:creationId xmlns:a16="http://schemas.microsoft.com/office/drawing/2014/main" id="{67907842-8A7F-4542-BF50-091E1543029D}"/>
              </a:ext>
            </a:extLst>
          </p:cNvPr>
          <p:cNvSpPr/>
          <p:nvPr/>
        </p:nvSpPr>
        <p:spPr>
          <a:xfrm>
            <a:off x="8273698" y="6388327"/>
            <a:ext cx="4312399" cy="1692771"/>
          </a:xfrm>
          <a:prstGeom prst="rect">
            <a:avLst/>
          </a:prstGeom>
        </p:spPr>
        <p:txBody>
          <a:bodyPr wrap="none">
            <a:spAutoFit/>
          </a:bodyPr>
          <a:lstStyle/>
          <a:p>
            <a:r>
              <a:rPr lang="en-US" sz="10400" b="1" dirty="0">
                <a:solidFill>
                  <a:schemeClr val="bg1"/>
                </a:solidFill>
                <a:latin typeface="Arial" panose="020B0604020202020204" pitchFamily="34" charset="0"/>
                <a:ea typeface="Montserrat" charset="0"/>
                <a:cs typeface="Montserrat" charset="0"/>
              </a:rPr>
              <a:t>+91.3</a:t>
            </a:r>
            <a:r>
              <a:rPr lang="en-US" sz="6600" b="1" dirty="0">
                <a:solidFill>
                  <a:schemeClr val="bg1"/>
                </a:solidFill>
                <a:latin typeface="Arial" panose="020B0604020202020204" pitchFamily="34" charset="0"/>
                <a:ea typeface="Montserrat" charset="0"/>
                <a:cs typeface="Montserrat" charset="0"/>
              </a:rPr>
              <a:t>%</a:t>
            </a:r>
          </a:p>
        </p:txBody>
      </p:sp>
      <p:sp>
        <p:nvSpPr>
          <p:cNvPr id="37" name="Rectangle 36">
            <a:extLst>
              <a:ext uri="{FF2B5EF4-FFF2-40B4-BE49-F238E27FC236}">
                <a16:creationId xmlns:a16="http://schemas.microsoft.com/office/drawing/2014/main" id="{DE4BCE0C-372C-7141-AEE4-C2A8B7732128}"/>
              </a:ext>
            </a:extLst>
          </p:cNvPr>
          <p:cNvSpPr/>
          <p:nvPr/>
        </p:nvSpPr>
        <p:spPr>
          <a:xfrm>
            <a:off x="1345367" y="10201315"/>
            <a:ext cx="4697120" cy="1692771"/>
          </a:xfrm>
          <a:prstGeom prst="rect">
            <a:avLst/>
          </a:prstGeom>
        </p:spPr>
        <p:txBody>
          <a:bodyPr wrap="none">
            <a:spAutoFit/>
          </a:bodyPr>
          <a:lstStyle/>
          <a:p>
            <a:r>
              <a:rPr lang="en-US" sz="10400" b="1" dirty="0">
                <a:solidFill>
                  <a:schemeClr val="bg1"/>
                </a:solidFill>
                <a:latin typeface="Arial" panose="020B0604020202020204" pitchFamily="34" charset="0"/>
                <a:ea typeface="Montserrat" charset="0"/>
                <a:cs typeface="Montserrat" charset="0"/>
              </a:rPr>
              <a:t>+360</a:t>
            </a:r>
            <a:r>
              <a:rPr lang="en-US" sz="6600" b="1" dirty="0">
                <a:solidFill>
                  <a:schemeClr val="bg1"/>
                </a:solidFill>
                <a:latin typeface="Arial" panose="020B0604020202020204" pitchFamily="34" charset="0"/>
                <a:ea typeface="Montserrat" charset="0"/>
                <a:cs typeface="Montserrat" charset="0"/>
              </a:rPr>
              <a:t>bps</a:t>
            </a:r>
          </a:p>
        </p:txBody>
      </p:sp>
      <p:sp>
        <p:nvSpPr>
          <p:cNvPr id="38" name="Rectangle 37">
            <a:extLst>
              <a:ext uri="{FF2B5EF4-FFF2-40B4-BE49-F238E27FC236}">
                <a16:creationId xmlns:a16="http://schemas.microsoft.com/office/drawing/2014/main" id="{C4CD3CFA-A9E0-7149-8E06-C8239EAA57C4}"/>
              </a:ext>
            </a:extLst>
          </p:cNvPr>
          <p:cNvSpPr/>
          <p:nvPr/>
        </p:nvSpPr>
        <p:spPr>
          <a:xfrm>
            <a:off x="8298111" y="10196095"/>
            <a:ext cx="4238789" cy="1692771"/>
          </a:xfrm>
          <a:prstGeom prst="rect">
            <a:avLst/>
          </a:prstGeom>
        </p:spPr>
        <p:txBody>
          <a:bodyPr wrap="none">
            <a:spAutoFit/>
          </a:bodyPr>
          <a:lstStyle/>
          <a:p>
            <a:r>
              <a:rPr lang="en-US" sz="10400" b="1" dirty="0">
                <a:solidFill>
                  <a:schemeClr val="bg1"/>
                </a:solidFill>
                <a:latin typeface="Arial" panose="020B0604020202020204" pitchFamily="34" charset="0"/>
                <a:ea typeface="Montserrat" charset="0"/>
                <a:cs typeface="Montserrat" charset="0"/>
              </a:rPr>
              <a:t>+11.1</a:t>
            </a:r>
            <a:r>
              <a:rPr lang="en-US" sz="6600" b="1" dirty="0">
                <a:solidFill>
                  <a:schemeClr val="bg1"/>
                </a:solidFill>
                <a:latin typeface="Arial" panose="020B0604020202020204" pitchFamily="34" charset="0"/>
                <a:ea typeface="Montserrat" charset="0"/>
                <a:cs typeface="Montserrat" charset="0"/>
              </a:rPr>
              <a:t>%</a:t>
            </a:r>
          </a:p>
        </p:txBody>
      </p:sp>
      <p:pic>
        <p:nvPicPr>
          <p:cNvPr id="26" name="Picture 25" descr="KONČAR_100godina_logo_SIVI.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0523746" y="11948128"/>
            <a:ext cx="2682479" cy="1192779"/>
          </a:xfrm>
          <a:prstGeom prst="rect">
            <a:avLst/>
          </a:prstGeom>
        </p:spPr>
      </p:pic>
    </p:spTree>
    <p:extLst>
      <p:ext uri="{BB962C8B-B14F-4D97-AF65-F5344CB8AC3E}">
        <p14:creationId xmlns:p14="http://schemas.microsoft.com/office/powerpoint/2010/main" val="10547970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A0FFD5B-3E4B-FA40-85B1-861F12486F58}"/>
              </a:ext>
            </a:extLst>
          </p:cNvPr>
          <p:cNvSpPr txBox="1"/>
          <p:nvPr/>
        </p:nvSpPr>
        <p:spPr>
          <a:xfrm>
            <a:off x="1653450" y="2836211"/>
            <a:ext cx="6291945" cy="5078313"/>
          </a:xfrm>
          <a:prstGeom prst="rect">
            <a:avLst/>
          </a:prstGeom>
          <a:noFill/>
        </p:spPr>
        <p:txBody>
          <a:bodyPr wrap="square" rtlCol="0">
            <a:spAutoFit/>
          </a:bodyPr>
          <a:lstStyle/>
          <a:p>
            <a:r>
              <a:rPr lang="en-US" sz="5400" b="1" spc="300" dirty="0">
                <a:solidFill>
                  <a:schemeClr val="tx2"/>
                </a:solidFill>
                <a:latin typeface="Arial" panose="020B0604020202020204" pitchFamily="34" charset="0"/>
                <a:ea typeface="Montserrat" charset="0"/>
                <a:cs typeface="Arial" panose="020B0604020202020204" pitchFamily="34" charset="0"/>
              </a:rPr>
              <a:t>GROWTH </a:t>
            </a:r>
            <a:r>
              <a:rPr lang="hr-HR" sz="5400" b="1" spc="300" dirty="0">
                <a:solidFill>
                  <a:schemeClr val="tx2"/>
                </a:solidFill>
                <a:latin typeface="Arial" panose="020B0604020202020204" pitchFamily="34" charset="0"/>
                <a:ea typeface="Montserrat" charset="0"/>
                <a:cs typeface="Arial" panose="020B0604020202020204" pitchFamily="34" charset="0"/>
              </a:rPr>
              <a:t>DRIVEN BY TRANSFORMER </a:t>
            </a:r>
          </a:p>
          <a:p>
            <a:r>
              <a:rPr lang="hr-HR" sz="5400" b="1" spc="300" dirty="0">
                <a:solidFill>
                  <a:schemeClr val="tx2"/>
                </a:solidFill>
                <a:latin typeface="Arial" panose="020B0604020202020204" pitchFamily="34" charset="0"/>
                <a:ea typeface="Montserrat" charset="0"/>
                <a:cs typeface="Arial" panose="020B0604020202020204" pitchFamily="34" charset="0"/>
              </a:rPr>
              <a:t>AND RAIL SOLUTIONS SEGMENTS</a:t>
            </a:r>
            <a:endParaRPr lang="en-US" sz="5400" b="1" spc="300" dirty="0">
              <a:solidFill>
                <a:schemeClr val="tx2"/>
              </a:solidFill>
              <a:latin typeface="Arial" panose="020B0604020202020204" pitchFamily="34" charset="0"/>
              <a:ea typeface="Montserrat" charset="0"/>
              <a:cs typeface="Arial" panose="020B0604020202020204" pitchFamily="34" charset="0"/>
            </a:endParaRPr>
          </a:p>
        </p:txBody>
      </p:sp>
      <p:graphicFrame>
        <p:nvGraphicFramePr>
          <p:cNvPr id="11" name="Picture Placeholder 2"/>
          <p:cNvGraphicFramePr>
            <a:graphicFrameLocks noGrp="1"/>
          </p:cNvGraphicFramePr>
          <p:nvPr>
            <p:ph type="pic" sz="quarter" idx="14"/>
            <p:extLst>
              <p:ext uri="{D42A27DB-BD31-4B8C-83A1-F6EECF244321}">
                <p14:modId xmlns:p14="http://schemas.microsoft.com/office/powerpoint/2010/main" val="2101045500"/>
              </p:ext>
            </p:extLst>
          </p:nvPr>
        </p:nvGraphicFramePr>
        <p:xfrm>
          <a:off x="9278055" y="3128515"/>
          <a:ext cx="14076948" cy="8944430"/>
        </p:xfrm>
        <a:graphic>
          <a:graphicData uri="http://schemas.openxmlformats.org/drawingml/2006/table">
            <a:tbl>
              <a:tblPr firstRow="1" bandRow="1">
                <a:tableStyleId>{D27102A9-8310-4765-A935-A1911B00CA55}</a:tableStyleId>
              </a:tblPr>
              <a:tblGrid>
                <a:gridCol w="4692316">
                  <a:extLst>
                    <a:ext uri="{9D8B030D-6E8A-4147-A177-3AD203B41FA5}">
                      <a16:colId xmlns:a16="http://schemas.microsoft.com/office/drawing/2014/main" val="20000"/>
                    </a:ext>
                  </a:extLst>
                </a:gridCol>
                <a:gridCol w="4692316">
                  <a:extLst>
                    <a:ext uri="{9D8B030D-6E8A-4147-A177-3AD203B41FA5}">
                      <a16:colId xmlns:a16="http://schemas.microsoft.com/office/drawing/2014/main" val="20001"/>
                    </a:ext>
                  </a:extLst>
                </a:gridCol>
                <a:gridCol w="4692316">
                  <a:extLst>
                    <a:ext uri="{9D8B030D-6E8A-4147-A177-3AD203B41FA5}">
                      <a16:colId xmlns:a16="http://schemas.microsoft.com/office/drawing/2014/main" val="20002"/>
                    </a:ext>
                  </a:extLst>
                </a:gridCol>
              </a:tblGrid>
              <a:tr h="1393715">
                <a:tc>
                  <a:txBody>
                    <a:bodyPr/>
                    <a:lstStyle/>
                    <a:p>
                      <a:endParaRPr lang="en-US" sz="2900" spc="300" dirty="0">
                        <a:solidFill>
                          <a:schemeClr val="bg2"/>
                        </a:solidFill>
                        <a:latin typeface="Arial" panose="020B0604020202020204" pitchFamily="34" charset="0"/>
                        <a:cs typeface="Arial" panose="020B0604020202020204" pitchFamily="34" charset="0"/>
                      </a:endParaRPr>
                    </a:p>
                  </a:txBody>
                  <a:tcPr marL="80820" marR="80820" marT="40411" marB="40411"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8EB4E3"/>
                    </a:solidFill>
                  </a:tcPr>
                </a:tc>
                <a:tc>
                  <a:txBody>
                    <a:bodyPr/>
                    <a:lstStyle/>
                    <a:p>
                      <a:pPr algn="ctr">
                        <a:lnSpc>
                          <a:spcPct val="100000"/>
                        </a:lnSpc>
                      </a:pPr>
                      <a:r>
                        <a:rPr lang="en-US" sz="3200" spc="0" dirty="0">
                          <a:solidFill>
                            <a:srgbClr val="FFFFFF"/>
                          </a:solidFill>
                          <a:latin typeface="Arial" panose="020B0604020202020204" pitchFamily="34" charset="0"/>
                          <a:ea typeface="Lato Light" panose="020F0502020204030203" pitchFamily="34" charset="0"/>
                          <a:cs typeface="Arial" panose="020B0604020202020204" pitchFamily="34" charset="0"/>
                        </a:rPr>
                        <a:t>Q1-Q3 2021</a:t>
                      </a:r>
                    </a:p>
                  </a:txBody>
                  <a:tcPr marL="80820" marR="80820" marT="40411" marB="40411"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8EB4E3"/>
                    </a:solidFill>
                  </a:tcPr>
                </a:tc>
                <a:tc>
                  <a:txBody>
                    <a:bodyPr/>
                    <a:lstStyle/>
                    <a:p>
                      <a:pPr algn="ctr">
                        <a:lnSpc>
                          <a:spcPct val="100000"/>
                        </a:lnSpc>
                      </a:pPr>
                      <a:r>
                        <a:rPr lang="sv-SE" sz="3200" spc="0" dirty="0">
                          <a:solidFill>
                            <a:srgbClr val="FFFFFF"/>
                          </a:solidFill>
                          <a:latin typeface="Arial" panose="020B0604020202020204" pitchFamily="34" charset="0"/>
                          <a:ea typeface="Lato Light" panose="020F0502020204030203" pitchFamily="34" charset="0"/>
                          <a:cs typeface="Arial" panose="020B0604020202020204" pitchFamily="34" charset="0"/>
                        </a:rPr>
                        <a:t>Trend </a:t>
                      </a:r>
                      <a:r>
                        <a:rPr lang="en-US" sz="3200" spc="0" dirty="0">
                          <a:solidFill>
                            <a:srgbClr val="FFFFFF"/>
                          </a:solidFill>
                          <a:latin typeface="Arial" panose="020B0604020202020204" pitchFamily="34" charset="0"/>
                          <a:ea typeface="Lato Light" panose="020F0502020204030203" pitchFamily="34" charset="0"/>
                          <a:cs typeface="Arial" panose="020B0604020202020204" pitchFamily="34" charset="0"/>
                        </a:rPr>
                        <a:t>Q1-Q3 </a:t>
                      </a:r>
                      <a:r>
                        <a:rPr lang="sv-SE" sz="3200" spc="0" dirty="0">
                          <a:solidFill>
                            <a:srgbClr val="FFFFFF"/>
                          </a:solidFill>
                          <a:latin typeface="Arial" panose="020B0604020202020204" pitchFamily="34" charset="0"/>
                          <a:ea typeface="Lato Light" panose="020F0502020204030203" pitchFamily="34" charset="0"/>
                          <a:cs typeface="Arial" panose="020B0604020202020204" pitchFamily="34" charset="0"/>
                        </a:rPr>
                        <a:t>2021                   vs 2020</a:t>
                      </a:r>
                    </a:p>
                  </a:txBody>
                  <a:tcPr marL="80820" marR="80820" marT="40411" marB="40411"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8EB4E3"/>
                    </a:solidFill>
                  </a:tcPr>
                </a:tc>
                <a:extLst>
                  <a:ext uri="{0D108BD9-81ED-4DB2-BD59-A6C34878D82A}">
                    <a16:rowId xmlns:a16="http://schemas.microsoft.com/office/drawing/2014/main" val="10000"/>
                  </a:ext>
                </a:extLst>
              </a:tr>
              <a:tr h="1393715">
                <a:tc>
                  <a:txBody>
                    <a:bodyPr/>
                    <a:lstStyle/>
                    <a:p>
                      <a:pPr marL="180000"/>
                      <a:r>
                        <a:rPr lang="en-GB" sz="2800" b="0" noProof="0" dirty="0">
                          <a:solidFill>
                            <a:schemeClr val="tx2"/>
                          </a:solidFill>
                          <a:effectLst/>
                          <a:latin typeface="Arial"/>
                          <a:ea typeface="Calibri" panose="020F0502020204030204" pitchFamily="34" charset="0"/>
                          <a:cs typeface="Arial"/>
                        </a:rPr>
                        <a:t>Consolidated sales </a:t>
                      </a:r>
                    </a:p>
                    <a:p>
                      <a:pPr marL="180000"/>
                      <a:r>
                        <a:rPr lang="en-GB" sz="2800" b="0" noProof="0" dirty="0">
                          <a:solidFill>
                            <a:schemeClr val="tx2"/>
                          </a:solidFill>
                          <a:effectLst/>
                          <a:latin typeface="Arial"/>
                          <a:ea typeface="Calibri" panose="020F0502020204030204" pitchFamily="34" charset="0"/>
                          <a:cs typeface="Arial"/>
                        </a:rPr>
                        <a:t>revenue</a:t>
                      </a:r>
                      <a:endParaRPr lang="en-GB" sz="2800" b="0" noProof="0" dirty="0">
                        <a:solidFill>
                          <a:schemeClr val="tx2"/>
                        </a:solidFill>
                        <a:latin typeface="Arial"/>
                        <a:cs typeface="Aria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hr-HR" sz="2800" b="1" noProof="0" dirty="0">
                          <a:solidFill>
                            <a:schemeClr val="tx2"/>
                          </a:solidFill>
                          <a:latin typeface="Arial"/>
                          <a:cs typeface="Arial"/>
                        </a:rPr>
                        <a:t>EUR</a:t>
                      </a:r>
                      <a:r>
                        <a:rPr lang="en-GB" sz="2800" b="1" noProof="0" dirty="0">
                          <a:solidFill>
                            <a:schemeClr val="tx2"/>
                          </a:solidFill>
                          <a:latin typeface="Arial"/>
                          <a:cs typeface="Arial"/>
                        </a:rPr>
                        <a:t> </a:t>
                      </a:r>
                      <a:r>
                        <a:rPr lang="hr-HR" sz="2800" b="1" noProof="0" dirty="0">
                          <a:solidFill>
                            <a:schemeClr val="tx2"/>
                          </a:solidFill>
                          <a:latin typeface="Arial"/>
                          <a:cs typeface="Arial"/>
                        </a:rPr>
                        <a:t>321,7</a:t>
                      </a:r>
                      <a:r>
                        <a:rPr lang="en-GB" sz="2800" b="1" noProof="0" dirty="0">
                          <a:solidFill>
                            <a:schemeClr val="tx2"/>
                          </a:solidFill>
                          <a:latin typeface="Arial"/>
                          <a:cs typeface="Arial"/>
                        </a:rPr>
                        <a:t> </a:t>
                      </a:r>
                    </a:p>
                    <a:p>
                      <a:pPr algn="ctr"/>
                      <a:r>
                        <a:rPr lang="en-GB" sz="2800" b="1" noProof="0" dirty="0">
                          <a:solidFill>
                            <a:schemeClr val="tx2"/>
                          </a:solidFill>
                          <a:latin typeface="Arial"/>
                          <a:cs typeface="Arial"/>
                        </a:rPr>
                        <a:t>million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algn="ctr" defTabSz="1828343" rtl="0" eaLnBrk="1" latinLnBrk="0" hangingPunct="1"/>
                      <a:r>
                        <a:rPr lang="en-GB" sz="2800" b="1" kern="1200" noProof="0" dirty="0">
                          <a:solidFill>
                            <a:schemeClr val="tx2"/>
                          </a:solidFill>
                          <a:latin typeface="Arial"/>
                          <a:ea typeface="+mn-ea"/>
                          <a:cs typeface="Arial"/>
                        </a:rPr>
                        <a:t>+ </a:t>
                      </a:r>
                      <a:r>
                        <a:rPr lang="hr-HR" sz="2800" b="1" kern="1200" noProof="0" dirty="0">
                          <a:solidFill>
                            <a:schemeClr val="tx2"/>
                          </a:solidFill>
                          <a:latin typeface="Arial"/>
                          <a:ea typeface="+mn-ea"/>
                          <a:cs typeface="Arial"/>
                        </a:rPr>
                        <a:t>EUR</a:t>
                      </a:r>
                      <a:r>
                        <a:rPr lang="en-GB" sz="2800" b="1" kern="1200" noProof="0" dirty="0">
                          <a:solidFill>
                            <a:schemeClr val="tx2"/>
                          </a:solidFill>
                          <a:latin typeface="Arial"/>
                          <a:ea typeface="+mn-ea"/>
                          <a:cs typeface="Arial"/>
                        </a:rPr>
                        <a:t> </a:t>
                      </a:r>
                      <a:r>
                        <a:rPr lang="hr-HR" sz="2800" b="1" kern="1200" noProof="0" dirty="0">
                          <a:solidFill>
                            <a:schemeClr val="tx2"/>
                          </a:solidFill>
                          <a:latin typeface="Arial"/>
                          <a:ea typeface="+mn-ea"/>
                          <a:cs typeface="Arial"/>
                        </a:rPr>
                        <a:t>48,3 </a:t>
                      </a:r>
                    </a:p>
                    <a:p>
                      <a:pPr marL="0" algn="ctr" defTabSz="1828343" rtl="0" eaLnBrk="1" latinLnBrk="0" hangingPunct="1"/>
                      <a:r>
                        <a:rPr lang="en-GB" sz="2800" b="1" kern="1200" noProof="0" dirty="0">
                          <a:solidFill>
                            <a:schemeClr val="tx2"/>
                          </a:solidFill>
                          <a:latin typeface="Arial"/>
                          <a:ea typeface="+mn-ea"/>
                          <a:cs typeface="Arial"/>
                        </a:rPr>
                        <a:t>million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393715">
                <a:tc>
                  <a:txBody>
                    <a:bodyPr/>
                    <a:lstStyle/>
                    <a:p>
                      <a:pPr marL="180000"/>
                      <a:r>
                        <a:rPr lang="en-GB" sz="2800" b="0" noProof="0" dirty="0">
                          <a:solidFill>
                            <a:schemeClr val="tx2"/>
                          </a:solidFill>
                          <a:effectLst/>
                          <a:latin typeface="Arial"/>
                          <a:ea typeface="Calibri" panose="020F0502020204030204" pitchFamily="34" charset="0"/>
                          <a:cs typeface="Arial"/>
                        </a:rPr>
                        <a:t>Export sales</a:t>
                      </a:r>
                      <a:endParaRPr lang="en-GB" sz="2800" b="0" noProof="0" dirty="0">
                        <a:solidFill>
                          <a:schemeClr val="tx2"/>
                        </a:solidFill>
                        <a:latin typeface="Arial"/>
                        <a:cs typeface="Aria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hr-HR" sz="2800" b="1" noProof="0" dirty="0">
                          <a:solidFill>
                            <a:schemeClr val="tx2"/>
                          </a:solidFill>
                          <a:latin typeface="Arial"/>
                          <a:cs typeface="Arial"/>
                        </a:rPr>
                        <a:t>EUR 199,3</a:t>
                      </a:r>
                      <a:r>
                        <a:rPr lang="en-GB" sz="2800" b="1" noProof="0" dirty="0">
                          <a:solidFill>
                            <a:schemeClr val="tx2"/>
                          </a:solidFill>
                          <a:latin typeface="Arial"/>
                          <a:cs typeface="Arial"/>
                        </a:rPr>
                        <a:t> </a:t>
                      </a:r>
                    </a:p>
                    <a:p>
                      <a:pPr algn="ctr"/>
                      <a:r>
                        <a:rPr lang="en-GB" sz="2800" b="1" noProof="0" dirty="0">
                          <a:solidFill>
                            <a:schemeClr val="tx2"/>
                          </a:solidFill>
                          <a:latin typeface="Arial"/>
                          <a:cs typeface="Arial"/>
                        </a:rPr>
                        <a:t>million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algn="ctr" defTabSz="1828343" rtl="0" eaLnBrk="1" latinLnBrk="0" hangingPunct="1"/>
                      <a:r>
                        <a:rPr lang="en-GB" sz="2800" b="1" kern="1200" noProof="0" dirty="0">
                          <a:solidFill>
                            <a:schemeClr val="tx2"/>
                          </a:solidFill>
                          <a:latin typeface="Arial"/>
                          <a:ea typeface="+mn-ea"/>
                          <a:cs typeface="Arial"/>
                        </a:rPr>
                        <a:t>+ </a:t>
                      </a:r>
                      <a:r>
                        <a:rPr lang="hr-HR" sz="2800" b="1" kern="1200" noProof="0" dirty="0">
                          <a:solidFill>
                            <a:schemeClr val="tx2"/>
                          </a:solidFill>
                          <a:latin typeface="Arial"/>
                          <a:ea typeface="+mn-ea"/>
                          <a:cs typeface="Arial"/>
                        </a:rPr>
                        <a:t>EUR </a:t>
                      </a:r>
                      <a:r>
                        <a:rPr lang="en-GB" sz="2800" b="1" kern="1200" noProof="0" dirty="0">
                          <a:solidFill>
                            <a:schemeClr val="tx2"/>
                          </a:solidFill>
                          <a:latin typeface="Arial"/>
                          <a:ea typeface="+mn-ea"/>
                          <a:cs typeface="Arial"/>
                        </a:rPr>
                        <a:t>1</a:t>
                      </a:r>
                      <a:r>
                        <a:rPr lang="hr-HR" sz="2800" b="1" kern="1200" noProof="0" dirty="0">
                          <a:solidFill>
                            <a:schemeClr val="tx2"/>
                          </a:solidFill>
                          <a:latin typeface="Arial"/>
                          <a:ea typeface="+mn-ea"/>
                          <a:cs typeface="Arial"/>
                        </a:rPr>
                        <a:t>9,</a:t>
                      </a:r>
                      <a:r>
                        <a:rPr lang="en-GB" sz="2800" b="1" kern="1200" noProof="0" dirty="0">
                          <a:solidFill>
                            <a:schemeClr val="tx2"/>
                          </a:solidFill>
                          <a:latin typeface="Arial"/>
                          <a:ea typeface="+mn-ea"/>
                          <a:cs typeface="Arial"/>
                        </a:rPr>
                        <a:t>9 </a:t>
                      </a:r>
                    </a:p>
                    <a:p>
                      <a:pPr marL="0" algn="ctr" defTabSz="1828343" rtl="0" eaLnBrk="1" latinLnBrk="0" hangingPunct="1"/>
                      <a:r>
                        <a:rPr lang="en-GB" sz="2800" b="1" kern="1200" noProof="0" dirty="0">
                          <a:solidFill>
                            <a:schemeClr val="tx2"/>
                          </a:solidFill>
                          <a:latin typeface="Arial"/>
                          <a:ea typeface="+mn-ea"/>
                          <a:cs typeface="Arial"/>
                        </a:rPr>
                        <a:t>million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393715">
                <a:tc>
                  <a:txBody>
                    <a:bodyPr/>
                    <a:lstStyle/>
                    <a:p>
                      <a:pPr marL="180000"/>
                      <a:r>
                        <a:rPr lang="en-GB" sz="2800" b="0" noProof="0" dirty="0">
                          <a:solidFill>
                            <a:schemeClr val="tx2"/>
                          </a:solidFill>
                          <a:latin typeface="Arial"/>
                          <a:cs typeface="Arial"/>
                        </a:rPr>
                        <a:t>Backlog</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hr-HR" sz="2800" b="1" noProof="0" dirty="0">
                          <a:solidFill>
                            <a:schemeClr val="tx2"/>
                          </a:solidFill>
                          <a:latin typeface="Arial"/>
                          <a:cs typeface="Arial"/>
                        </a:rPr>
                        <a:t>EUR</a:t>
                      </a:r>
                      <a:r>
                        <a:rPr lang="en-GB" sz="2800" b="1" noProof="0" dirty="0">
                          <a:solidFill>
                            <a:schemeClr val="tx2"/>
                          </a:solidFill>
                          <a:latin typeface="Arial"/>
                          <a:cs typeface="Arial"/>
                        </a:rPr>
                        <a:t> </a:t>
                      </a:r>
                      <a:r>
                        <a:rPr lang="hr-HR" sz="2800" b="1" noProof="0" dirty="0">
                          <a:solidFill>
                            <a:schemeClr val="tx2"/>
                          </a:solidFill>
                          <a:latin typeface="Arial"/>
                          <a:cs typeface="Arial"/>
                        </a:rPr>
                        <a:t>693,0</a:t>
                      </a:r>
                      <a:r>
                        <a:rPr lang="en-GB" sz="2800" b="1" noProof="0" dirty="0">
                          <a:solidFill>
                            <a:schemeClr val="tx2"/>
                          </a:solidFill>
                          <a:latin typeface="Arial"/>
                          <a:cs typeface="Arial"/>
                        </a:rPr>
                        <a:t> </a:t>
                      </a:r>
                    </a:p>
                    <a:p>
                      <a:pPr algn="ctr"/>
                      <a:r>
                        <a:rPr lang="en-GB" sz="2800" b="1" noProof="0" dirty="0">
                          <a:solidFill>
                            <a:schemeClr val="tx2"/>
                          </a:solidFill>
                          <a:latin typeface="Arial"/>
                          <a:cs typeface="Arial"/>
                        </a:rPr>
                        <a:t>million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algn="ctr" defTabSz="1828343" rtl="0" eaLnBrk="1" latinLnBrk="0" hangingPunct="1"/>
                      <a:r>
                        <a:rPr lang="en-GB" sz="2800" b="1" kern="1200" noProof="0" dirty="0">
                          <a:solidFill>
                            <a:schemeClr val="tx2"/>
                          </a:solidFill>
                          <a:latin typeface="Arial"/>
                          <a:ea typeface="+mn-ea"/>
                          <a:cs typeface="Arial"/>
                        </a:rPr>
                        <a:t>+ </a:t>
                      </a:r>
                      <a:r>
                        <a:rPr lang="hr-HR" sz="2800" b="1" kern="1200" noProof="0" dirty="0">
                          <a:solidFill>
                            <a:schemeClr val="tx2"/>
                          </a:solidFill>
                          <a:latin typeface="Arial"/>
                          <a:ea typeface="+mn-ea"/>
                          <a:cs typeface="Arial"/>
                        </a:rPr>
                        <a:t>EUR</a:t>
                      </a:r>
                      <a:r>
                        <a:rPr lang="en-GB" sz="2800" b="1" kern="1200" noProof="0" dirty="0">
                          <a:solidFill>
                            <a:schemeClr val="tx2"/>
                          </a:solidFill>
                          <a:latin typeface="Arial"/>
                          <a:ea typeface="+mn-ea"/>
                          <a:cs typeface="Arial"/>
                        </a:rPr>
                        <a:t> </a:t>
                      </a:r>
                      <a:r>
                        <a:rPr lang="hr-HR" sz="2800" b="1" kern="1200" noProof="0" dirty="0">
                          <a:solidFill>
                            <a:schemeClr val="tx2"/>
                          </a:solidFill>
                          <a:latin typeface="Arial"/>
                          <a:ea typeface="+mn-ea"/>
                          <a:cs typeface="Arial"/>
                        </a:rPr>
                        <a:t>126,6</a:t>
                      </a:r>
                      <a:r>
                        <a:rPr lang="en-GB" sz="2800" b="1" kern="1200" noProof="0" dirty="0">
                          <a:solidFill>
                            <a:schemeClr val="tx2"/>
                          </a:solidFill>
                          <a:latin typeface="Arial"/>
                          <a:ea typeface="+mn-ea"/>
                          <a:cs typeface="Arial"/>
                        </a:rPr>
                        <a:t> </a:t>
                      </a:r>
                    </a:p>
                    <a:p>
                      <a:pPr marL="0" algn="ctr" defTabSz="1828343" rtl="0" eaLnBrk="1" latinLnBrk="0" hangingPunct="1"/>
                      <a:r>
                        <a:rPr lang="en-GB" sz="2800" b="1" kern="1200" noProof="0" dirty="0">
                          <a:solidFill>
                            <a:schemeClr val="tx2"/>
                          </a:solidFill>
                          <a:latin typeface="Arial"/>
                          <a:ea typeface="+mn-ea"/>
                          <a:cs typeface="Arial"/>
                        </a:rPr>
                        <a:t>million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975855">
                <a:tc>
                  <a:txBody>
                    <a:bodyPr/>
                    <a:lstStyle/>
                    <a:p>
                      <a:pPr marL="180000"/>
                      <a:r>
                        <a:rPr lang="en-GB" sz="2800" b="0" noProof="0" dirty="0">
                          <a:solidFill>
                            <a:schemeClr val="tx2"/>
                          </a:solidFill>
                          <a:latin typeface="Arial"/>
                          <a:cs typeface="Arial"/>
                        </a:rPr>
                        <a:t>Transformer program</a:t>
                      </a:r>
                    </a:p>
                    <a:p>
                      <a:pPr marL="180000"/>
                      <a:r>
                        <a:rPr lang="en-GB" sz="2000" b="0" noProof="0" dirty="0">
                          <a:solidFill>
                            <a:schemeClr val="tx2"/>
                          </a:solidFill>
                          <a:latin typeface="Arial"/>
                          <a:cs typeface="Arial"/>
                        </a:rPr>
                        <a:t>Stable profitability/significant increase in prices of main raw materials</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hr-HR" sz="2800" b="1" noProof="0" dirty="0">
                          <a:solidFill>
                            <a:schemeClr val="tx2"/>
                          </a:solidFill>
                          <a:latin typeface="Arial"/>
                          <a:cs typeface="Arial"/>
                        </a:rPr>
                        <a:t>EUR</a:t>
                      </a:r>
                      <a:r>
                        <a:rPr lang="en-GB" sz="2800" b="1" noProof="0" dirty="0">
                          <a:solidFill>
                            <a:schemeClr val="tx2"/>
                          </a:solidFill>
                          <a:latin typeface="Arial"/>
                          <a:cs typeface="Arial"/>
                        </a:rPr>
                        <a:t> </a:t>
                      </a:r>
                      <a:r>
                        <a:rPr lang="hr-HR" sz="2800" b="1" noProof="0" dirty="0">
                          <a:solidFill>
                            <a:schemeClr val="tx2"/>
                          </a:solidFill>
                          <a:latin typeface="Arial"/>
                          <a:cs typeface="Arial"/>
                        </a:rPr>
                        <a:t>155,4</a:t>
                      </a:r>
                      <a:r>
                        <a:rPr lang="en-GB" sz="2800" b="1" noProof="0" dirty="0">
                          <a:solidFill>
                            <a:schemeClr val="tx2"/>
                          </a:solidFill>
                          <a:latin typeface="Arial"/>
                          <a:cs typeface="Arial"/>
                        </a:rPr>
                        <a:t> </a:t>
                      </a:r>
                    </a:p>
                    <a:p>
                      <a:pPr algn="ctr"/>
                      <a:r>
                        <a:rPr lang="en-GB" sz="2800" b="1" noProof="0" dirty="0">
                          <a:solidFill>
                            <a:schemeClr val="tx2"/>
                          </a:solidFill>
                          <a:latin typeface="Arial"/>
                          <a:cs typeface="Arial"/>
                        </a:rPr>
                        <a:t>million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algn="ctr" defTabSz="1828343" rtl="0" eaLnBrk="1" latinLnBrk="0" hangingPunct="1"/>
                      <a:r>
                        <a:rPr lang="en-GB" sz="2800" b="1" kern="1200" noProof="0" dirty="0">
                          <a:solidFill>
                            <a:schemeClr val="tx2"/>
                          </a:solidFill>
                          <a:latin typeface="Arial"/>
                          <a:ea typeface="+mn-ea"/>
                          <a:cs typeface="Arial"/>
                        </a:rPr>
                        <a:t>+ </a:t>
                      </a:r>
                      <a:r>
                        <a:rPr lang="hr-HR" sz="2800" b="1" kern="1200" noProof="0" dirty="0">
                          <a:solidFill>
                            <a:schemeClr val="tx2"/>
                          </a:solidFill>
                          <a:latin typeface="Arial"/>
                          <a:ea typeface="+mn-ea"/>
                          <a:cs typeface="Arial"/>
                        </a:rPr>
                        <a:t>EUR</a:t>
                      </a:r>
                      <a:r>
                        <a:rPr lang="en-GB" sz="2800" b="1" kern="1200" noProof="0" dirty="0">
                          <a:solidFill>
                            <a:schemeClr val="tx2"/>
                          </a:solidFill>
                          <a:latin typeface="Arial"/>
                          <a:ea typeface="+mn-ea"/>
                          <a:cs typeface="Arial"/>
                        </a:rPr>
                        <a:t> </a:t>
                      </a:r>
                      <a:r>
                        <a:rPr lang="hr-HR" sz="2800" b="1" kern="1200" noProof="0" dirty="0">
                          <a:solidFill>
                            <a:schemeClr val="tx2"/>
                          </a:solidFill>
                          <a:latin typeface="Arial"/>
                          <a:ea typeface="+mn-ea"/>
                          <a:cs typeface="Arial"/>
                        </a:rPr>
                        <a:t>21,9</a:t>
                      </a:r>
                      <a:r>
                        <a:rPr lang="en-GB" sz="2800" b="1" kern="1200" noProof="0" dirty="0">
                          <a:solidFill>
                            <a:schemeClr val="tx2"/>
                          </a:solidFill>
                          <a:latin typeface="Arial"/>
                          <a:ea typeface="+mn-ea"/>
                          <a:cs typeface="Arial"/>
                        </a:rPr>
                        <a:t> </a:t>
                      </a:r>
                    </a:p>
                    <a:p>
                      <a:pPr marL="0" algn="ctr" defTabSz="1828343" rtl="0" eaLnBrk="1" latinLnBrk="0" hangingPunct="1"/>
                      <a:r>
                        <a:rPr lang="en-GB" sz="2800" b="1" kern="1200" noProof="0" dirty="0">
                          <a:solidFill>
                            <a:schemeClr val="tx2"/>
                          </a:solidFill>
                          <a:latin typeface="Arial"/>
                          <a:ea typeface="+mn-ea"/>
                          <a:cs typeface="Arial"/>
                        </a:rPr>
                        <a:t>million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393715">
                <a:tc>
                  <a:txBody>
                    <a:bodyPr/>
                    <a:lstStyle/>
                    <a:p>
                      <a:pPr marL="180000">
                        <a:lnSpc>
                          <a:spcPct val="100000"/>
                        </a:lnSpc>
                      </a:pPr>
                      <a:r>
                        <a:rPr lang="en-US" sz="2800" b="0" spc="0" dirty="0">
                          <a:solidFill>
                            <a:schemeClr val="tx2"/>
                          </a:solidFill>
                          <a:latin typeface="Arial" panose="020B0604020202020204" pitchFamily="34" charset="0"/>
                          <a:ea typeface="Lato Light" panose="020F0502020204030203" pitchFamily="34" charset="0"/>
                          <a:cs typeface="Arial" panose="020B0604020202020204" pitchFamily="34" charset="0"/>
                        </a:rPr>
                        <a:t>Rail </a:t>
                      </a:r>
                      <a:r>
                        <a:rPr lang="hr-HR" sz="2800" b="0" spc="0" dirty="0">
                          <a:solidFill>
                            <a:schemeClr val="tx2"/>
                          </a:solidFill>
                          <a:latin typeface="Arial" panose="020B0604020202020204" pitchFamily="34" charset="0"/>
                          <a:ea typeface="Lato Light" panose="020F0502020204030203" pitchFamily="34" charset="0"/>
                          <a:cs typeface="Arial" panose="020B0604020202020204" pitchFamily="34" charset="0"/>
                        </a:rPr>
                        <a:t>solutions</a:t>
                      </a:r>
                      <a:endParaRPr lang="en-US" sz="2800" b="0" spc="0" dirty="0">
                        <a:solidFill>
                          <a:schemeClr val="tx2"/>
                        </a:solidFill>
                        <a:latin typeface="Arial" panose="020B0604020202020204" pitchFamily="34" charset="0"/>
                        <a:ea typeface="Lato Light" panose="020F0502020204030203" pitchFamily="34" charset="0"/>
                        <a:cs typeface="Arial" panose="020B0604020202020204" pitchFamily="34" charset="0"/>
                      </a:endParaRPr>
                    </a:p>
                    <a:p>
                      <a:pPr marL="180000">
                        <a:lnSpc>
                          <a:spcPct val="100000"/>
                        </a:lnSpc>
                      </a:pPr>
                      <a:r>
                        <a:rPr lang="en-US" sz="2000" b="0" spc="0" dirty="0">
                          <a:solidFill>
                            <a:schemeClr val="tx2"/>
                          </a:solidFill>
                          <a:latin typeface="Arial" panose="020B0604020202020204" pitchFamily="34" charset="0"/>
                          <a:ea typeface="Lato Light" panose="020F0502020204030203" pitchFamily="34" charset="0"/>
                          <a:cs typeface="Arial" panose="020B0604020202020204" pitchFamily="34" charset="0"/>
                        </a:rPr>
                        <a:t>Delivery of trams to Liepaja and trains for HŽ Passenger Transport</a:t>
                      </a:r>
                    </a:p>
                  </a:txBody>
                  <a:tcPr marL="80820" marR="80820" marT="40411" marB="40411"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hr-HR" sz="2800" b="1" dirty="0">
                          <a:solidFill>
                            <a:schemeClr val="tx2"/>
                          </a:solidFill>
                          <a:latin typeface="Arial"/>
                          <a:cs typeface="Arial"/>
                        </a:rPr>
                        <a:t>EUR</a:t>
                      </a:r>
                      <a:r>
                        <a:rPr lang="en-GB" sz="2800" b="1" dirty="0">
                          <a:solidFill>
                            <a:schemeClr val="tx2"/>
                          </a:solidFill>
                          <a:latin typeface="Arial"/>
                          <a:cs typeface="Arial"/>
                        </a:rPr>
                        <a:t> </a:t>
                      </a:r>
                      <a:r>
                        <a:rPr lang="hr-HR" sz="2800" b="1" dirty="0">
                          <a:solidFill>
                            <a:schemeClr val="tx2"/>
                          </a:solidFill>
                          <a:latin typeface="Arial"/>
                          <a:cs typeface="Arial"/>
                        </a:rPr>
                        <a:t>37,8</a:t>
                      </a:r>
                      <a:r>
                        <a:rPr lang="en-GB" sz="2800" b="1" dirty="0">
                          <a:solidFill>
                            <a:schemeClr val="tx2"/>
                          </a:solidFill>
                          <a:latin typeface="Arial"/>
                          <a:cs typeface="Arial"/>
                        </a:rPr>
                        <a:t> </a:t>
                      </a:r>
                    </a:p>
                    <a:p>
                      <a:pPr algn="ctr"/>
                      <a:r>
                        <a:rPr kumimoji="0" lang="en-GB" sz="2800" b="1" i="0" u="none" strike="noStrike" kern="1200" cap="none" spc="0" normalizeH="0" baseline="0" noProof="0" dirty="0">
                          <a:ln>
                            <a:noFill/>
                          </a:ln>
                          <a:solidFill>
                            <a:schemeClr val="tx2"/>
                          </a:solidFill>
                          <a:effectLst/>
                          <a:uLnTx/>
                          <a:uFillTx/>
                          <a:latin typeface="Arial"/>
                          <a:ea typeface="+mn-ea"/>
                          <a:cs typeface="Arial"/>
                        </a:rPr>
                        <a:t>million</a:t>
                      </a:r>
                      <a:endParaRPr lang="en-GB" sz="2800" b="1" dirty="0">
                        <a:solidFill>
                          <a:schemeClr val="tx2"/>
                        </a:solidFill>
                        <a:latin typeface="Arial"/>
                        <a:cs typeface="Aria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algn="ctr" defTabSz="1828343" rtl="0" eaLnBrk="1" latinLnBrk="0" hangingPunct="1"/>
                      <a:r>
                        <a:rPr lang="en-GB" sz="2800" b="1" kern="1200" dirty="0">
                          <a:solidFill>
                            <a:schemeClr val="tx2"/>
                          </a:solidFill>
                          <a:latin typeface="Arial"/>
                          <a:ea typeface="+mn-ea"/>
                          <a:cs typeface="Arial"/>
                        </a:rPr>
                        <a:t>+ </a:t>
                      </a:r>
                      <a:r>
                        <a:rPr lang="hr-HR" sz="2800" b="1" kern="1200" noProof="0" dirty="0">
                          <a:solidFill>
                            <a:schemeClr val="tx2"/>
                          </a:solidFill>
                          <a:latin typeface="Arial"/>
                          <a:ea typeface="+mn-ea"/>
                          <a:cs typeface="Arial"/>
                        </a:rPr>
                        <a:t>EUR</a:t>
                      </a:r>
                      <a:r>
                        <a:rPr lang="en-GB" sz="2800" b="1" kern="1200" noProof="0" dirty="0">
                          <a:solidFill>
                            <a:schemeClr val="tx2"/>
                          </a:solidFill>
                          <a:latin typeface="Arial"/>
                          <a:ea typeface="+mn-ea"/>
                          <a:cs typeface="Arial"/>
                        </a:rPr>
                        <a:t> </a:t>
                      </a:r>
                      <a:r>
                        <a:rPr lang="hr-HR" sz="2800" b="1" kern="1200" dirty="0">
                          <a:solidFill>
                            <a:schemeClr val="tx2"/>
                          </a:solidFill>
                          <a:latin typeface="Arial"/>
                          <a:ea typeface="+mn-ea"/>
                          <a:cs typeface="Arial"/>
                        </a:rPr>
                        <a:t>26,6</a:t>
                      </a:r>
                      <a:r>
                        <a:rPr lang="en-GB" sz="2800" b="1" kern="1200" dirty="0">
                          <a:solidFill>
                            <a:schemeClr val="tx2"/>
                          </a:solidFill>
                          <a:latin typeface="Arial"/>
                          <a:ea typeface="+mn-ea"/>
                          <a:cs typeface="Arial"/>
                        </a:rPr>
                        <a:t> </a:t>
                      </a:r>
                    </a:p>
                    <a:p>
                      <a:pPr marL="0" algn="ctr" defTabSz="1828343" rtl="0" eaLnBrk="1" latinLnBrk="0" hangingPunct="1"/>
                      <a:r>
                        <a:rPr lang="en-GB" sz="2800" b="1" kern="1200" noProof="0" dirty="0">
                          <a:solidFill>
                            <a:schemeClr val="tx2"/>
                          </a:solidFill>
                          <a:latin typeface="Arial"/>
                          <a:ea typeface="+mn-ea"/>
                          <a:cs typeface="Arial"/>
                        </a:rPr>
                        <a:t>million</a:t>
                      </a:r>
                      <a:endParaRPr lang="en-GB" sz="2800" b="1" kern="1200" dirty="0">
                        <a:solidFill>
                          <a:schemeClr val="tx2"/>
                        </a:solidFill>
                        <a:latin typeface="Arial"/>
                        <a:ea typeface="+mn-ea"/>
                        <a:cs typeface="Aria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pic>
        <p:nvPicPr>
          <p:cNvPr id="5" name="Picture 4" descr="KONČAR_100godina_logo_SIVI.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58328" y="11948128"/>
            <a:ext cx="2682479" cy="1192779"/>
          </a:xfrm>
          <a:prstGeom prst="rect">
            <a:avLst/>
          </a:prstGeom>
        </p:spPr>
      </p:pic>
    </p:spTree>
    <p:extLst>
      <p:ext uri="{BB962C8B-B14F-4D97-AF65-F5344CB8AC3E}">
        <p14:creationId xmlns:p14="http://schemas.microsoft.com/office/powerpoint/2010/main" val="29903420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laser&#10;&#10;Description automatically generated">
            <a:extLst>
              <a:ext uri="{FF2B5EF4-FFF2-40B4-BE49-F238E27FC236}">
                <a16:creationId xmlns:a16="http://schemas.microsoft.com/office/drawing/2014/main" id="{6368F953-4CF0-0241-A3E3-E5D9C5786A4E}"/>
              </a:ext>
            </a:extLst>
          </p:cNvPr>
          <p:cNvPicPr>
            <a:picLocks noGrp="1" noChangeAspect="1"/>
          </p:cNvPicPr>
          <p:nvPr>
            <p:ph type="pic" sz="quarter" idx="14"/>
          </p:nvPr>
        </p:nvPicPr>
        <p:blipFill rotWithShape="1">
          <a:blip r:embed="rId3" cstate="email">
            <a:extLst>
              <a:ext uri="{28A0092B-C50C-407E-A947-70E740481C1C}">
                <a14:useLocalDpi xmlns:a14="http://schemas.microsoft.com/office/drawing/2010/main" val="0"/>
              </a:ext>
            </a:extLst>
          </a:blip>
          <a:srcRect l="39660" r="22934"/>
          <a:stretch/>
        </p:blipFill>
        <p:spPr>
          <a:xfrm>
            <a:off x="1346557" y="-1213663"/>
            <a:ext cx="7980321" cy="12001285"/>
          </a:xfrm>
        </p:spPr>
      </p:pic>
      <p:sp>
        <p:nvSpPr>
          <p:cNvPr id="26" name="TextBox 25">
            <a:extLst>
              <a:ext uri="{FF2B5EF4-FFF2-40B4-BE49-F238E27FC236}">
                <a16:creationId xmlns:a16="http://schemas.microsoft.com/office/drawing/2014/main" id="{6FC4561B-11EE-6F46-827F-41EB966FB184}"/>
              </a:ext>
            </a:extLst>
          </p:cNvPr>
          <p:cNvSpPr txBox="1"/>
          <p:nvPr/>
        </p:nvSpPr>
        <p:spPr>
          <a:xfrm>
            <a:off x="10660353" y="1677273"/>
            <a:ext cx="13287042" cy="1754326"/>
          </a:xfrm>
          <a:prstGeom prst="rect">
            <a:avLst/>
          </a:prstGeom>
          <a:noFill/>
        </p:spPr>
        <p:txBody>
          <a:bodyPr wrap="square" rtlCol="0">
            <a:spAutoFit/>
          </a:bodyPr>
          <a:lstStyle/>
          <a:p>
            <a:r>
              <a:rPr lang="hr-HR" sz="5400" b="1" spc="300" dirty="0">
                <a:solidFill>
                  <a:schemeClr val="tx2"/>
                </a:solidFill>
                <a:latin typeface="Arial" panose="020B0604020202020204" pitchFamily="34" charset="0"/>
                <a:ea typeface="Montserrat" charset="0"/>
                <a:cs typeface="Arial" panose="020B0604020202020204" pitchFamily="34" charset="0"/>
              </a:rPr>
              <a:t>STOCK PRICE OUTPERFORMANCE</a:t>
            </a:r>
          </a:p>
          <a:p>
            <a:r>
              <a:rPr lang="en-US" sz="5400" b="1" spc="300" dirty="0">
                <a:solidFill>
                  <a:schemeClr val="tx2"/>
                </a:solidFill>
                <a:latin typeface="Arial" panose="020B0604020202020204" pitchFamily="34" charset="0"/>
                <a:ea typeface="Montserrat" charset="0"/>
                <a:cs typeface="Arial" panose="020B0604020202020204" pitchFamily="34" charset="0"/>
              </a:rPr>
              <a:t>KOEI-R-A </a:t>
            </a:r>
            <a:r>
              <a:rPr lang="hr-HR" sz="5400" b="1" spc="300" dirty="0">
                <a:solidFill>
                  <a:schemeClr val="tx2"/>
                </a:solidFill>
                <a:latin typeface="Arial" panose="020B0604020202020204" pitchFamily="34" charset="0"/>
                <a:ea typeface="Montserrat" charset="0"/>
                <a:cs typeface="Arial" panose="020B0604020202020204" pitchFamily="34" charset="0"/>
              </a:rPr>
              <a:t>VS</a:t>
            </a:r>
            <a:r>
              <a:rPr lang="en-US" sz="5400" b="1" spc="300" dirty="0">
                <a:solidFill>
                  <a:schemeClr val="tx2"/>
                </a:solidFill>
                <a:latin typeface="Arial" panose="020B0604020202020204" pitchFamily="34" charset="0"/>
                <a:ea typeface="Montserrat" charset="0"/>
                <a:cs typeface="Arial" panose="020B0604020202020204" pitchFamily="34" charset="0"/>
              </a:rPr>
              <a:t> CROBEX</a:t>
            </a:r>
          </a:p>
        </p:txBody>
      </p:sp>
      <p:graphicFrame>
        <p:nvGraphicFramePr>
          <p:cNvPr id="15" name="Chart 14">
            <a:extLst>
              <a:ext uri="{FF2B5EF4-FFF2-40B4-BE49-F238E27FC236}">
                <a16:creationId xmlns:a16="http://schemas.microsoft.com/office/drawing/2014/main" id="{8B2B6E06-D12E-4D28-BA25-08981924D98E}"/>
              </a:ext>
            </a:extLst>
          </p:cNvPr>
          <p:cNvGraphicFramePr>
            <a:graphicFrameLocks/>
          </p:cNvGraphicFramePr>
          <p:nvPr>
            <p:extLst>
              <p:ext uri="{D42A27DB-BD31-4B8C-83A1-F6EECF244321}">
                <p14:modId xmlns:p14="http://schemas.microsoft.com/office/powerpoint/2010/main" val="683781630"/>
              </p:ext>
            </p:extLst>
          </p:nvPr>
        </p:nvGraphicFramePr>
        <p:xfrm>
          <a:off x="10660353" y="4669505"/>
          <a:ext cx="11403356" cy="8051413"/>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
            <a:extLst>
              <a:ext uri="{FF2B5EF4-FFF2-40B4-BE49-F238E27FC236}">
                <a16:creationId xmlns:a16="http://schemas.microsoft.com/office/drawing/2014/main" id="{66F6A6D4-11FA-2B4D-B376-297E953F6E54}"/>
              </a:ext>
            </a:extLst>
          </p:cNvPr>
          <p:cNvGrpSpPr/>
          <p:nvPr/>
        </p:nvGrpSpPr>
        <p:grpSpPr>
          <a:xfrm>
            <a:off x="20357699" y="9747902"/>
            <a:ext cx="2189702" cy="1227965"/>
            <a:chOff x="20549049" y="984902"/>
            <a:chExt cx="2189702" cy="1227965"/>
          </a:xfrm>
        </p:grpSpPr>
        <p:sp>
          <p:nvSpPr>
            <p:cNvPr id="8" name="TextBox 7">
              <a:extLst>
                <a:ext uri="{FF2B5EF4-FFF2-40B4-BE49-F238E27FC236}">
                  <a16:creationId xmlns:a16="http://schemas.microsoft.com/office/drawing/2014/main" id="{7197C921-98D6-734F-8B57-1BE21A7F8ACC}"/>
                </a:ext>
              </a:extLst>
            </p:cNvPr>
            <p:cNvSpPr txBox="1"/>
            <p:nvPr/>
          </p:nvSpPr>
          <p:spPr>
            <a:xfrm>
              <a:off x="21177436" y="984902"/>
              <a:ext cx="1561315" cy="1227965"/>
            </a:xfrm>
            <a:prstGeom prst="rect">
              <a:avLst/>
            </a:prstGeom>
            <a:noFill/>
          </p:spPr>
          <p:txBody>
            <a:bodyPr wrap="square" rtlCol="0">
              <a:spAutoFit/>
            </a:bodyPr>
            <a:lstStyle/>
            <a:p>
              <a:pPr>
                <a:lnSpc>
                  <a:spcPct val="200000"/>
                </a:lnSpc>
              </a:pP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KOEI</a:t>
              </a:r>
              <a:endPar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endParaRPr>
            </a:p>
            <a:p>
              <a:pPr>
                <a:lnSpc>
                  <a:spcPct val="200000"/>
                </a:lnSpc>
              </a:pP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CROBEX</a:t>
              </a:r>
              <a:endPar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B84D5975-AE8C-DF4B-9768-66FB6275860B}"/>
                </a:ext>
              </a:extLst>
            </p:cNvPr>
            <p:cNvCxnSpPr/>
            <p:nvPr/>
          </p:nvCxnSpPr>
          <p:spPr>
            <a:xfrm>
              <a:off x="20549049" y="2026268"/>
              <a:ext cx="546410" cy="0"/>
            </a:xfrm>
            <a:prstGeom prst="line">
              <a:avLst/>
            </a:prstGeom>
            <a:ln w="76200">
              <a:solidFill>
                <a:srgbClr val="CFCFC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79922E7-33CA-7B41-B5D5-D9755FF835CF}"/>
                </a:ext>
              </a:extLst>
            </p:cNvPr>
            <p:cNvCxnSpPr/>
            <p:nvPr/>
          </p:nvCxnSpPr>
          <p:spPr>
            <a:xfrm>
              <a:off x="20549049" y="1416668"/>
              <a:ext cx="546410" cy="0"/>
            </a:xfrm>
            <a:prstGeom prst="line">
              <a:avLst/>
            </a:prstGeom>
            <a:ln w="76200">
              <a:solidFill>
                <a:srgbClr val="8EB4E3"/>
              </a:solidFill>
            </a:ln>
          </p:spPr>
          <p:style>
            <a:lnRef idx="1">
              <a:schemeClr val="accent1"/>
            </a:lnRef>
            <a:fillRef idx="0">
              <a:schemeClr val="accent1"/>
            </a:fillRef>
            <a:effectRef idx="0">
              <a:schemeClr val="accent1"/>
            </a:effectRef>
            <a:fontRef idx="minor">
              <a:schemeClr val="tx1"/>
            </a:fontRef>
          </p:style>
        </p:cxnSp>
      </p:grpSp>
      <p:pic>
        <p:nvPicPr>
          <p:cNvPr id="11" name="Picture 10" descr="KONČAR_100godina_logo_SIVI.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258328" y="11948128"/>
            <a:ext cx="2682479" cy="1192779"/>
          </a:xfrm>
          <a:prstGeom prst="rect">
            <a:avLst/>
          </a:prstGeom>
        </p:spPr>
      </p:pic>
    </p:spTree>
    <p:extLst>
      <p:ext uri="{BB962C8B-B14F-4D97-AF65-F5344CB8AC3E}">
        <p14:creationId xmlns:p14="http://schemas.microsoft.com/office/powerpoint/2010/main" val="12827749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306D8F6C-2829-0F4B-8155-4571FF27BDB0}"/>
              </a:ext>
            </a:extLst>
          </p:cNvPr>
          <p:cNvSpPr txBox="1"/>
          <p:nvPr/>
        </p:nvSpPr>
        <p:spPr>
          <a:xfrm>
            <a:off x="15739956" y="2332766"/>
            <a:ext cx="6168574" cy="3416320"/>
          </a:xfrm>
          <a:prstGeom prst="rect">
            <a:avLst/>
          </a:prstGeom>
          <a:noFill/>
        </p:spPr>
        <p:txBody>
          <a:bodyPr wrap="square" rtlCol="0">
            <a:spAutoFit/>
          </a:bodyPr>
          <a:lstStyle/>
          <a:p>
            <a:r>
              <a:rPr lang="en-US" sz="5400" b="1" spc="300" dirty="0">
                <a:solidFill>
                  <a:schemeClr val="tx2"/>
                </a:solidFill>
                <a:latin typeface="Arial" panose="020B0604020202020204" pitchFamily="34" charset="0"/>
                <a:ea typeface="Montserrat" charset="0"/>
                <a:cs typeface="Arial" panose="020B0604020202020204" pitchFamily="34" charset="0"/>
              </a:rPr>
              <a:t>FURTHER </a:t>
            </a:r>
            <a:r>
              <a:rPr lang="hr-HR" sz="5400" b="1" spc="300" dirty="0">
                <a:solidFill>
                  <a:schemeClr val="tx2"/>
                </a:solidFill>
                <a:latin typeface="Arial" panose="020B0604020202020204" pitchFamily="34" charset="0"/>
                <a:ea typeface="Montserrat" charset="0"/>
                <a:cs typeface="Arial" panose="020B0604020202020204" pitchFamily="34" charset="0"/>
              </a:rPr>
              <a:t>GROWTH</a:t>
            </a:r>
            <a:r>
              <a:rPr lang="en-US" sz="5400" b="1" spc="300" dirty="0">
                <a:solidFill>
                  <a:schemeClr val="tx2"/>
                </a:solidFill>
                <a:latin typeface="Arial" panose="020B0604020202020204" pitchFamily="34" charset="0"/>
                <a:ea typeface="Montserrat" charset="0"/>
                <a:cs typeface="Arial" panose="020B0604020202020204" pitchFamily="34" charset="0"/>
              </a:rPr>
              <a:t> </a:t>
            </a:r>
            <a:r>
              <a:rPr lang="hr-HR" sz="5400" b="1" spc="300" dirty="0">
                <a:solidFill>
                  <a:schemeClr val="tx2"/>
                </a:solidFill>
                <a:latin typeface="Arial" panose="020B0604020202020204" pitchFamily="34" charset="0"/>
                <a:ea typeface="Montserrat" charset="0"/>
                <a:cs typeface="Arial" panose="020B0604020202020204" pitchFamily="34" charset="0"/>
              </a:rPr>
              <a:t>OF ORDER INTAKE </a:t>
            </a:r>
            <a:r>
              <a:rPr lang="en-US" sz="5400" b="1" spc="300" dirty="0">
                <a:solidFill>
                  <a:schemeClr val="tx2"/>
                </a:solidFill>
                <a:latin typeface="Arial" panose="020B0604020202020204" pitchFamily="34" charset="0"/>
                <a:ea typeface="Montserrat" charset="0"/>
                <a:cs typeface="Arial" panose="020B0604020202020204" pitchFamily="34" charset="0"/>
              </a:rPr>
              <a:t>IN Q3</a:t>
            </a:r>
          </a:p>
        </p:txBody>
      </p:sp>
      <p:sp>
        <p:nvSpPr>
          <p:cNvPr id="12" name="TextBox 11">
            <a:extLst>
              <a:ext uri="{FF2B5EF4-FFF2-40B4-BE49-F238E27FC236}">
                <a16:creationId xmlns:a16="http://schemas.microsoft.com/office/drawing/2014/main" id="{DCB21EC2-5D7D-1644-86D0-67AD8FDFDC72}"/>
              </a:ext>
            </a:extLst>
          </p:cNvPr>
          <p:cNvSpPr txBox="1"/>
          <p:nvPr/>
        </p:nvSpPr>
        <p:spPr>
          <a:xfrm>
            <a:off x="15739957" y="7971937"/>
            <a:ext cx="4102524" cy="1538883"/>
          </a:xfrm>
          <a:prstGeom prst="rect">
            <a:avLst/>
          </a:prstGeom>
          <a:noFill/>
        </p:spPr>
        <p:txBody>
          <a:bodyPr wrap="square" rtlCol="0">
            <a:spAutoFit/>
          </a:bodyPr>
          <a:lstStyle/>
          <a:p>
            <a:r>
              <a:rPr lang="en-US" sz="4000" dirty="0">
                <a:solidFill>
                  <a:schemeClr val="tx2"/>
                </a:solidFill>
                <a:latin typeface="Arial" panose="020B0604020202020204" pitchFamily="34" charset="0"/>
                <a:ea typeface="Lato Light" panose="020F0502020204030203" pitchFamily="34" charset="0"/>
                <a:cs typeface="Arial" panose="020B0604020202020204" pitchFamily="34" charset="0"/>
              </a:rPr>
              <a:t>Book-to-bill ratio</a:t>
            </a:r>
          </a:p>
          <a:p>
            <a:r>
              <a:rPr lang="ta-IN" sz="5400" i="1" dirty="0">
                <a:solidFill>
                  <a:schemeClr val="tx2"/>
                </a:solidFill>
                <a:latin typeface="Arial" panose="020B0604020202020204" pitchFamily="34" charset="0"/>
                <a:ea typeface="Lato Light" panose="020F0502020204030203" pitchFamily="34" charset="0"/>
                <a:cs typeface="Lato Light" panose="020F0502020204030203" pitchFamily="34" charset="0"/>
              </a:rPr>
              <a:t> </a:t>
            </a:r>
            <a:r>
              <a:rPr lang="en-US" sz="5400" b="1" dirty="0">
                <a:solidFill>
                  <a:schemeClr val="tx2"/>
                </a:solidFill>
                <a:latin typeface="Arial" panose="020B0604020202020204" pitchFamily="34" charset="0"/>
                <a:ea typeface="Lato Light" panose="020F0502020204030203" pitchFamily="34" charset="0"/>
                <a:cs typeface="Arial" panose="020B0604020202020204" pitchFamily="34" charset="0"/>
              </a:rPr>
              <a:t>1.39</a:t>
            </a:r>
          </a:p>
        </p:txBody>
      </p:sp>
      <p:sp>
        <p:nvSpPr>
          <p:cNvPr id="7" name="Rectangle 6">
            <a:extLst>
              <a:ext uri="{FF2B5EF4-FFF2-40B4-BE49-F238E27FC236}">
                <a16:creationId xmlns:a16="http://schemas.microsoft.com/office/drawing/2014/main" id="{8EFCA08B-E71B-FD43-8F71-B448C18FA4B3}"/>
              </a:ext>
            </a:extLst>
          </p:cNvPr>
          <p:cNvSpPr/>
          <p:nvPr/>
        </p:nvSpPr>
        <p:spPr>
          <a:xfrm>
            <a:off x="20801611" y="7485649"/>
            <a:ext cx="2222317" cy="2318444"/>
          </a:xfrm>
          <a:prstGeom prst="rect">
            <a:avLst/>
          </a:prstGeom>
          <a:solidFill>
            <a:srgbClr val="8EB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Arrow: Up 32">
            <a:extLst>
              <a:ext uri="{FF2B5EF4-FFF2-40B4-BE49-F238E27FC236}">
                <a16:creationId xmlns:a16="http://schemas.microsoft.com/office/drawing/2014/main" id="{8E3E976A-449C-4C14-AD5E-3A542CD89AEF}"/>
              </a:ext>
            </a:extLst>
          </p:cNvPr>
          <p:cNvSpPr/>
          <p:nvPr/>
        </p:nvSpPr>
        <p:spPr>
          <a:xfrm>
            <a:off x="21141333" y="7971937"/>
            <a:ext cx="1542873" cy="1289424"/>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9" name="Rectangle 8">
            <a:extLst>
              <a:ext uri="{FF2B5EF4-FFF2-40B4-BE49-F238E27FC236}">
                <a16:creationId xmlns:a16="http://schemas.microsoft.com/office/drawing/2014/main" id="{51E0AE85-ABE0-A94C-82BD-F7EB32BA270D}"/>
              </a:ext>
            </a:extLst>
          </p:cNvPr>
          <p:cNvSpPr/>
          <p:nvPr/>
        </p:nvSpPr>
        <p:spPr>
          <a:xfrm>
            <a:off x="10927115" y="2758846"/>
            <a:ext cx="4812841" cy="1384995"/>
          </a:xfrm>
          <a:prstGeom prst="rect">
            <a:avLst/>
          </a:prstGeom>
        </p:spPr>
        <p:txBody>
          <a:bodyPr wrap="square">
            <a:spAutoFit/>
          </a:bodyPr>
          <a:lstStyle/>
          <a:p>
            <a:r>
              <a:rPr lang="hr-HR" sz="2800" b="1" spc="300" dirty="0">
                <a:solidFill>
                  <a:schemeClr val="tx2"/>
                </a:solidFill>
                <a:latin typeface="Arial" panose="020B0604020202020204" pitchFamily="34" charset="0"/>
                <a:ea typeface="Montserrat" charset="0"/>
                <a:cs typeface="Montserrat" charset="0"/>
              </a:rPr>
              <a:t>ORDER </a:t>
            </a:r>
          </a:p>
          <a:p>
            <a:r>
              <a:rPr lang="hr-HR" sz="2800" b="1" spc="300" dirty="0">
                <a:solidFill>
                  <a:schemeClr val="tx2"/>
                </a:solidFill>
                <a:latin typeface="Arial" panose="020B0604020202020204" pitchFamily="34" charset="0"/>
                <a:ea typeface="Montserrat" charset="0"/>
                <a:cs typeface="Montserrat" charset="0"/>
              </a:rPr>
              <a:t>INTAKE</a:t>
            </a:r>
            <a:endParaRPr lang="ta-IN" sz="2800" b="1" spc="300" dirty="0">
              <a:solidFill>
                <a:schemeClr val="tx2"/>
              </a:solidFill>
              <a:latin typeface="Arial" panose="020B0604020202020204" pitchFamily="34" charset="0"/>
              <a:ea typeface="Montserrat" charset="0"/>
              <a:cs typeface="Montserrat" charset="0"/>
            </a:endParaRPr>
          </a:p>
          <a:p>
            <a:endParaRPr lang="en-US" sz="2800" b="1" spc="300" dirty="0">
              <a:solidFill>
                <a:srgbClr val="002060"/>
              </a:solidFill>
              <a:latin typeface="Arial" panose="020B0604020202020204" pitchFamily="34" charset="0"/>
              <a:ea typeface="Montserrat" charset="0"/>
              <a:cs typeface="Montserrat" charset="0"/>
            </a:endParaRPr>
          </a:p>
        </p:txBody>
      </p:sp>
      <p:sp>
        <p:nvSpPr>
          <p:cNvPr id="10" name="Rectangle 9">
            <a:extLst>
              <a:ext uri="{FF2B5EF4-FFF2-40B4-BE49-F238E27FC236}">
                <a16:creationId xmlns:a16="http://schemas.microsoft.com/office/drawing/2014/main" id="{51E0AE85-ABE0-A94C-82BD-F7EB32BA270D}"/>
              </a:ext>
            </a:extLst>
          </p:cNvPr>
          <p:cNvSpPr/>
          <p:nvPr/>
        </p:nvSpPr>
        <p:spPr>
          <a:xfrm>
            <a:off x="10927115" y="8522688"/>
            <a:ext cx="4812841" cy="954107"/>
          </a:xfrm>
          <a:prstGeom prst="rect">
            <a:avLst/>
          </a:prstGeom>
        </p:spPr>
        <p:txBody>
          <a:bodyPr wrap="square">
            <a:spAutoFit/>
          </a:bodyPr>
          <a:lstStyle/>
          <a:p>
            <a:r>
              <a:rPr lang="ta-IN" sz="2800" b="1" spc="300" dirty="0">
                <a:solidFill>
                  <a:schemeClr val="tx2"/>
                </a:solidFill>
                <a:latin typeface="Arial" panose="020B0604020202020204" pitchFamily="34" charset="0"/>
                <a:ea typeface="Montserrat" charset="0"/>
                <a:cs typeface="Montserrat" charset="0"/>
              </a:rPr>
              <a:t>SALES </a:t>
            </a:r>
          </a:p>
          <a:p>
            <a:r>
              <a:rPr lang="ta-IN" sz="2800" b="1" spc="300" dirty="0">
                <a:solidFill>
                  <a:schemeClr val="tx2"/>
                </a:solidFill>
                <a:latin typeface="Arial" panose="020B0604020202020204" pitchFamily="34" charset="0"/>
                <a:ea typeface="Montserrat" charset="0"/>
                <a:cs typeface="Montserrat" charset="0"/>
              </a:rPr>
              <a:t>REVENUE</a:t>
            </a:r>
            <a:endParaRPr lang="en-US" sz="2800" b="1" spc="300" dirty="0">
              <a:solidFill>
                <a:schemeClr val="tx2"/>
              </a:solidFill>
              <a:latin typeface="Arial" panose="020B0604020202020204" pitchFamily="34" charset="0"/>
              <a:ea typeface="Montserrat" charset="0"/>
              <a:cs typeface="Montserrat" charset="0"/>
            </a:endParaRPr>
          </a:p>
        </p:txBody>
      </p:sp>
      <p:graphicFrame>
        <p:nvGraphicFramePr>
          <p:cNvPr id="11" name="Chart 10">
            <a:extLst>
              <a:ext uri="{FF2B5EF4-FFF2-40B4-BE49-F238E27FC236}">
                <a16:creationId xmlns:a16="http://schemas.microsoft.com/office/drawing/2014/main" id="{6D0F69F0-A330-4850-9834-D377B494F704}"/>
              </a:ext>
            </a:extLst>
          </p:cNvPr>
          <p:cNvGraphicFramePr>
            <a:graphicFrameLocks/>
          </p:cNvGraphicFramePr>
          <p:nvPr>
            <p:extLst>
              <p:ext uri="{D42A27DB-BD31-4B8C-83A1-F6EECF244321}">
                <p14:modId xmlns:p14="http://schemas.microsoft.com/office/powerpoint/2010/main" val="3281496392"/>
              </p:ext>
            </p:extLst>
          </p:nvPr>
        </p:nvGraphicFramePr>
        <p:xfrm>
          <a:off x="1667375" y="7485649"/>
          <a:ext cx="9259740" cy="47639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id="{B361A65A-B8AC-49C9-A940-51875B8E118D}"/>
              </a:ext>
            </a:extLst>
          </p:cNvPr>
          <p:cNvGraphicFramePr>
            <a:graphicFrameLocks/>
          </p:cNvGraphicFramePr>
          <p:nvPr>
            <p:extLst>
              <p:ext uri="{D42A27DB-BD31-4B8C-83A1-F6EECF244321}">
                <p14:modId xmlns:p14="http://schemas.microsoft.com/office/powerpoint/2010/main" val="886482753"/>
              </p:ext>
            </p:extLst>
          </p:nvPr>
        </p:nvGraphicFramePr>
        <p:xfrm>
          <a:off x="1742399" y="1775839"/>
          <a:ext cx="9103976" cy="4782660"/>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a:extLst>
              <a:ext uri="{FF2B5EF4-FFF2-40B4-BE49-F238E27FC236}">
                <a16:creationId xmlns:a16="http://schemas.microsoft.com/office/drawing/2014/main" id="{492F780B-53BC-794D-A96C-7AC267F92C09}"/>
              </a:ext>
            </a:extLst>
          </p:cNvPr>
          <p:cNvSpPr txBox="1"/>
          <p:nvPr/>
        </p:nvSpPr>
        <p:spPr>
          <a:xfrm>
            <a:off x="3674006" y="6227163"/>
            <a:ext cx="1926168" cy="612412"/>
          </a:xfrm>
          <a:prstGeom prst="rect">
            <a:avLst/>
          </a:prstGeom>
          <a:noFill/>
        </p:spPr>
        <p:txBody>
          <a:bodyPr wrap="square" rtlCol="0">
            <a:spAutoFit/>
          </a:bodyPr>
          <a:lstStyle/>
          <a:p>
            <a:pPr algn="ctr">
              <a:lnSpc>
                <a:spcPct val="200000"/>
              </a:lnSpc>
            </a:pP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Q1-Q3 2020</a:t>
            </a:r>
            <a:endPar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endParaRPr>
          </a:p>
        </p:txBody>
      </p:sp>
      <p:sp>
        <p:nvSpPr>
          <p:cNvPr id="15" name="TextBox 14">
            <a:extLst>
              <a:ext uri="{FF2B5EF4-FFF2-40B4-BE49-F238E27FC236}">
                <a16:creationId xmlns:a16="http://schemas.microsoft.com/office/drawing/2014/main" id="{B5E7781F-368C-514C-8072-50083E2C59AC}"/>
              </a:ext>
            </a:extLst>
          </p:cNvPr>
          <p:cNvSpPr txBox="1"/>
          <p:nvPr/>
        </p:nvSpPr>
        <p:spPr>
          <a:xfrm>
            <a:off x="7816355" y="6227163"/>
            <a:ext cx="1926168" cy="612412"/>
          </a:xfrm>
          <a:prstGeom prst="rect">
            <a:avLst/>
          </a:prstGeom>
          <a:noFill/>
        </p:spPr>
        <p:txBody>
          <a:bodyPr wrap="square" rtlCol="0">
            <a:spAutoFit/>
          </a:bodyPr>
          <a:lstStyle/>
          <a:p>
            <a:pPr algn="ctr">
              <a:lnSpc>
                <a:spcPct val="200000"/>
              </a:lnSpc>
            </a:pP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Q1-Q3 2021</a:t>
            </a:r>
            <a:endPar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endParaRPr>
          </a:p>
        </p:txBody>
      </p:sp>
      <p:sp>
        <p:nvSpPr>
          <p:cNvPr id="16" name="TextBox 15">
            <a:extLst>
              <a:ext uri="{FF2B5EF4-FFF2-40B4-BE49-F238E27FC236}">
                <a16:creationId xmlns:a16="http://schemas.microsoft.com/office/drawing/2014/main" id="{63A3576B-15CC-8643-BB8D-E89D96BACEDA}"/>
              </a:ext>
            </a:extLst>
          </p:cNvPr>
          <p:cNvSpPr txBox="1"/>
          <p:nvPr/>
        </p:nvSpPr>
        <p:spPr>
          <a:xfrm>
            <a:off x="3674006" y="11924784"/>
            <a:ext cx="1926168" cy="612412"/>
          </a:xfrm>
          <a:prstGeom prst="rect">
            <a:avLst/>
          </a:prstGeom>
          <a:noFill/>
        </p:spPr>
        <p:txBody>
          <a:bodyPr wrap="square" rtlCol="0">
            <a:spAutoFit/>
          </a:bodyPr>
          <a:lstStyle/>
          <a:p>
            <a:pPr algn="ctr">
              <a:lnSpc>
                <a:spcPct val="200000"/>
              </a:lnSpc>
            </a:pP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Q1-Q3 2020</a:t>
            </a:r>
            <a:endPar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endParaRPr>
          </a:p>
        </p:txBody>
      </p:sp>
      <p:sp>
        <p:nvSpPr>
          <p:cNvPr id="17" name="TextBox 16">
            <a:extLst>
              <a:ext uri="{FF2B5EF4-FFF2-40B4-BE49-F238E27FC236}">
                <a16:creationId xmlns:a16="http://schemas.microsoft.com/office/drawing/2014/main" id="{13E9DA26-11A6-F544-8DC5-2E78CA584F51}"/>
              </a:ext>
            </a:extLst>
          </p:cNvPr>
          <p:cNvSpPr txBox="1"/>
          <p:nvPr/>
        </p:nvSpPr>
        <p:spPr>
          <a:xfrm>
            <a:off x="7835405" y="11924784"/>
            <a:ext cx="1926168" cy="612412"/>
          </a:xfrm>
          <a:prstGeom prst="rect">
            <a:avLst/>
          </a:prstGeom>
          <a:noFill/>
        </p:spPr>
        <p:txBody>
          <a:bodyPr wrap="square" rtlCol="0">
            <a:spAutoFit/>
          </a:bodyPr>
          <a:lstStyle/>
          <a:p>
            <a:pPr algn="ctr">
              <a:lnSpc>
                <a:spcPct val="200000"/>
              </a:lnSpc>
            </a:pP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Q1-Q3 2021</a:t>
            </a:r>
            <a:endPar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endParaRPr>
          </a:p>
        </p:txBody>
      </p:sp>
      <p:sp>
        <p:nvSpPr>
          <p:cNvPr id="18" name="TextBox 17">
            <a:extLst>
              <a:ext uri="{FF2B5EF4-FFF2-40B4-BE49-F238E27FC236}">
                <a16:creationId xmlns:a16="http://schemas.microsoft.com/office/drawing/2014/main" id="{FE5A96D9-B004-5E42-A007-A6504E1C0D7B}"/>
              </a:ext>
            </a:extLst>
          </p:cNvPr>
          <p:cNvSpPr txBox="1"/>
          <p:nvPr/>
        </p:nvSpPr>
        <p:spPr>
          <a:xfrm rot="16200000">
            <a:off x="126533" y="4005506"/>
            <a:ext cx="1926168" cy="612412"/>
          </a:xfrm>
          <a:prstGeom prst="rect">
            <a:avLst/>
          </a:prstGeom>
          <a:noFill/>
        </p:spPr>
        <p:txBody>
          <a:bodyPr wrap="square" rtlCol="0">
            <a:spAutoFit/>
          </a:bodyPr>
          <a:lstStyle/>
          <a:p>
            <a:pPr algn="ctr">
              <a:lnSpc>
                <a:spcPct val="200000"/>
              </a:lnSpc>
            </a:pP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EUR million</a:t>
            </a:r>
            <a:endPar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endParaRPr>
          </a:p>
        </p:txBody>
      </p:sp>
      <p:sp>
        <p:nvSpPr>
          <p:cNvPr id="19" name="TextBox 18">
            <a:extLst>
              <a:ext uri="{FF2B5EF4-FFF2-40B4-BE49-F238E27FC236}">
                <a16:creationId xmlns:a16="http://schemas.microsoft.com/office/drawing/2014/main" id="{05DB17CA-84B4-9245-A298-D9116E0D0E59}"/>
              </a:ext>
            </a:extLst>
          </p:cNvPr>
          <p:cNvSpPr txBox="1"/>
          <p:nvPr/>
        </p:nvSpPr>
        <p:spPr>
          <a:xfrm rot="16200000">
            <a:off x="101508" y="9123108"/>
            <a:ext cx="1976218" cy="612412"/>
          </a:xfrm>
          <a:prstGeom prst="rect">
            <a:avLst/>
          </a:prstGeom>
          <a:noFill/>
        </p:spPr>
        <p:txBody>
          <a:bodyPr wrap="square" rtlCol="0">
            <a:spAutoFit/>
          </a:bodyPr>
          <a:lstStyle/>
          <a:p>
            <a:pPr algn="ctr">
              <a:lnSpc>
                <a:spcPct val="200000"/>
              </a:lnSpc>
            </a:pP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EUR million</a:t>
            </a:r>
            <a:endPar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endParaRPr>
          </a:p>
        </p:txBody>
      </p:sp>
      <p:pic>
        <p:nvPicPr>
          <p:cNvPr id="20" name="Picture 19" descr="KONČAR_100godina_logo_SIVI.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0523746" y="11948128"/>
            <a:ext cx="2682479" cy="1192779"/>
          </a:xfrm>
          <a:prstGeom prst="rect">
            <a:avLst/>
          </a:prstGeom>
        </p:spPr>
      </p:pic>
    </p:spTree>
    <p:extLst>
      <p:ext uri="{BB962C8B-B14F-4D97-AF65-F5344CB8AC3E}">
        <p14:creationId xmlns:p14="http://schemas.microsoft.com/office/powerpoint/2010/main" val="32160501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2EDAA037-35DF-400E-AA9A-8D724CEED32F}"/>
              </a:ext>
            </a:extLst>
          </p:cNvPr>
          <p:cNvGraphicFramePr>
            <a:graphicFrameLocks/>
          </p:cNvGraphicFramePr>
          <p:nvPr>
            <p:extLst>
              <p:ext uri="{D42A27DB-BD31-4B8C-83A1-F6EECF244321}">
                <p14:modId xmlns:p14="http://schemas.microsoft.com/office/powerpoint/2010/main" val="3924039292"/>
              </p:ext>
            </p:extLst>
          </p:nvPr>
        </p:nvGraphicFramePr>
        <p:xfrm>
          <a:off x="3348472" y="4118806"/>
          <a:ext cx="6630164" cy="34582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Chart 19">
            <a:extLst>
              <a:ext uri="{FF2B5EF4-FFF2-40B4-BE49-F238E27FC236}">
                <a16:creationId xmlns:a16="http://schemas.microsoft.com/office/drawing/2014/main" id="{81305DC3-8567-4A17-82A2-67A03F44C0D4}"/>
              </a:ext>
            </a:extLst>
          </p:cNvPr>
          <p:cNvGraphicFramePr>
            <a:graphicFrameLocks/>
          </p:cNvGraphicFramePr>
          <p:nvPr>
            <p:extLst>
              <p:ext uri="{D42A27DB-BD31-4B8C-83A1-F6EECF244321}">
                <p14:modId xmlns:p14="http://schemas.microsoft.com/office/powerpoint/2010/main" val="334600187"/>
              </p:ext>
            </p:extLst>
          </p:nvPr>
        </p:nvGraphicFramePr>
        <p:xfrm>
          <a:off x="12437087" y="4118806"/>
          <a:ext cx="6741852" cy="345824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1" name="Chart 20">
            <a:extLst>
              <a:ext uri="{FF2B5EF4-FFF2-40B4-BE49-F238E27FC236}">
                <a16:creationId xmlns:a16="http://schemas.microsoft.com/office/drawing/2014/main" id="{A420A524-F9BE-43D8-A1D3-D446592165D3}"/>
              </a:ext>
            </a:extLst>
          </p:cNvPr>
          <p:cNvGraphicFramePr>
            <a:graphicFrameLocks/>
          </p:cNvGraphicFramePr>
          <p:nvPr>
            <p:extLst>
              <p:ext uri="{D42A27DB-BD31-4B8C-83A1-F6EECF244321}">
                <p14:modId xmlns:p14="http://schemas.microsoft.com/office/powerpoint/2010/main" val="484891615"/>
              </p:ext>
            </p:extLst>
          </p:nvPr>
        </p:nvGraphicFramePr>
        <p:xfrm>
          <a:off x="3285685" y="9096465"/>
          <a:ext cx="6758098" cy="344809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Chart 21">
            <a:extLst>
              <a:ext uri="{FF2B5EF4-FFF2-40B4-BE49-F238E27FC236}">
                <a16:creationId xmlns:a16="http://schemas.microsoft.com/office/drawing/2014/main" id="{2E19E3A6-ECA3-4791-9692-908307BD50DA}"/>
              </a:ext>
            </a:extLst>
          </p:cNvPr>
          <p:cNvGraphicFramePr>
            <a:graphicFrameLocks/>
          </p:cNvGraphicFramePr>
          <p:nvPr>
            <p:extLst>
              <p:ext uri="{D42A27DB-BD31-4B8C-83A1-F6EECF244321}">
                <p14:modId xmlns:p14="http://schemas.microsoft.com/office/powerpoint/2010/main" val="3718418534"/>
              </p:ext>
            </p:extLst>
          </p:nvPr>
        </p:nvGraphicFramePr>
        <p:xfrm>
          <a:off x="12534559" y="9096465"/>
          <a:ext cx="6644380" cy="3448092"/>
        </p:xfrm>
        <a:graphic>
          <a:graphicData uri="http://schemas.openxmlformats.org/drawingml/2006/chart">
            <c:chart xmlns:c="http://schemas.openxmlformats.org/drawingml/2006/chart" xmlns:r="http://schemas.openxmlformats.org/officeDocument/2006/relationships" r:id="rId6"/>
          </a:graphicData>
        </a:graphic>
      </p:graphicFrame>
      <p:sp>
        <p:nvSpPr>
          <p:cNvPr id="26" name="TextBox 25">
            <a:extLst>
              <a:ext uri="{FF2B5EF4-FFF2-40B4-BE49-F238E27FC236}">
                <a16:creationId xmlns:a16="http://schemas.microsoft.com/office/drawing/2014/main" id="{6FC4561B-11EE-6F46-827F-41EB966FB184}"/>
              </a:ext>
            </a:extLst>
          </p:cNvPr>
          <p:cNvSpPr txBox="1"/>
          <p:nvPr/>
        </p:nvSpPr>
        <p:spPr>
          <a:xfrm>
            <a:off x="2024032" y="1365949"/>
            <a:ext cx="12887140" cy="923330"/>
          </a:xfrm>
          <a:prstGeom prst="rect">
            <a:avLst/>
          </a:prstGeom>
          <a:noFill/>
        </p:spPr>
        <p:txBody>
          <a:bodyPr wrap="square" rtlCol="0">
            <a:spAutoFit/>
          </a:bodyPr>
          <a:lstStyle/>
          <a:p>
            <a:r>
              <a:rPr lang="en-US" sz="5400" b="1" spc="300" dirty="0">
                <a:solidFill>
                  <a:schemeClr val="tx2"/>
                </a:solidFill>
                <a:latin typeface="Arial" panose="020B0604020202020204" pitchFamily="34" charset="0"/>
                <a:ea typeface="Montserrat" charset="0"/>
                <a:cs typeface="Arial" panose="020B0604020202020204" pitchFamily="34" charset="0"/>
              </a:rPr>
              <a:t>EBITDA AND EBITDA MARGIN</a:t>
            </a:r>
          </a:p>
        </p:txBody>
      </p:sp>
      <p:sp>
        <p:nvSpPr>
          <p:cNvPr id="37" name="Rectangle 36">
            <a:extLst>
              <a:ext uri="{FF2B5EF4-FFF2-40B4-BE49-F238E27FC236}">
                <a16:creationId xmlns:a16="http://schemas.microsoft.com/office/drawing/2014/main" id="{51E0AE85-ABE0-A94C-82BD-F7EB32BA270D}"/>
              </a:ext>
            </a:extLst>
          </p:cNvPr>
          <p:cNvSpPr/>
          <p:nvPr/>
        </p:nvSpPr>
        <p:spPr>
          <a:xfrm>
            <a:off x="3371412" y="3597046"/>
            <a:ext cx="6170290" cy="523220"/>
          </a:xfrm>
          <a:prstGeom prst="rect">
            <a:avLst/>
          </a:prstGeom>
        </p:spPr>
        <p:txBody>
          <a:bodyPr wrap="square">
            <a:spAutoFit/>
          </a:bodyPr>
          <a:lstStyle/>
          <a:p>
            <a:pPr algn="ctr"/>
            <a:r>
              <a:rPr lang="ta-IN" sz="2800" b="1" spc="300" dirty="0">
                <a:solidFill>
                  <a:schemeClr val="tx2"/>
                </a:solidFill>
                <a:latin typeface="Arial" panose="020B0604020202020204" pitchFamily="34" charset="0"/>
                <a:ea typeface="Montserrat" charset="0"/>
                <a:cs typeface="Montserrat" charset="0"/>
              </a:rPr>
              <a:t>EBITDA</a:t>
            </a:r>
            <a:endParaRPr lang="en-US" sz="4400" b="1" spc="300" dirty="0">
              <a:solidFill>
                <a:schemeClr val="tx2"/>
              </a:solidFill>
              <a:latin typeface="Arial" panose="020B0604020202020204" pitchFamily="34" charset="0"/>
              <a:ea typeface="Montserrat" charset="0"/>
              <a:cs typeface="Arial" panose="020B0604020202020204" pitchFamily="34" charset="0"/>
            </a:endParaRPr>
          </a:p>
        </p:txBody>
      </p:sp>
      <p:sp>
        <p:nvSpPr>
          <p:cNvPr id="41" name="Rectangle 40">
            <a:extLst>
              <a:ext uri="{FF2B5EF4-FFF2-40B4-BE49-F238E27FC236}">
                <a16:creationId xmlns:a16="http://schemas.microsoft.com/office/drawing/2014/main" id="{51E0AE85-ABE0-A94C-82BD-F7EB32BA270D}"/>
              </a:ext>
            </a:extLst>
          </p:cNvPr>
          <p:cNvSpPr/>
          <p:nvPr/>
        </p:nvSpPr>
        <p:spPr>
          <a:xfrm>
            <a:off x="3371412" y="8700598"/>
            <a:ext cx="6170290" cy="523220"/>
          </a:xfrm>
          <a:prstGeom prst="rect">
            <a:avLst/>
          </a:prstGeom>
        </p:spPr>
        <p:txBody>
          <a:bodyPr wrap="square">
            <a:spAutoFit/>
          </a:bodyPr>
          <a:lstStyle/>
          <a:p>
            <a:pPr algn="ctr"/>
            <a:r>
              <a:rPr lang="en-US" sz="2800" b="1" spc="300" dirty="0">
                <a:solidFill>
                  <a:schemeClr val="tx2"/>
                </a:solidFill>
                <a:latin typeface="Arial" panose="020B0604020202020204" pitchFamily="34" charset="0"/>
                <a:ea typeface="Montserrat" charset="0"/>
                <a:cs typeface="Montserrat" charset="0"/>
              </a:rPr>
              <a:t>EBITDA NORMALIZED</a:t>
            </a:r>
          </a:p>
        </p:txBody>
      </p:sp>
      <p:sp>
        <p:nvSpPr>
          <p:cNvPr id="43" name="Rectangle 42">
            <a:extLst>
              <a:ext uri="{FF2B5EF4-FFF2-40B4-BE49-F238E27FC236}">
                <a16:creationId xmlns:a16="http://schemas.microsoft.com/office/drawing/2014/main" id="{51E0AE85-ABE0-A94C-82BD-F7EB32BA270D}"/>
              </a:ext>
            </a:extLst>
          </p:cNvPr>
          <p:cNvSpPr/>
          <p:nvPr/>
        </p:nvSpPr>
        <p:spPr>
          <a:xfrm>
            <a:off x="12732362" y="3595586"/>
            <a:ext cx="6170290" cy="523220"/>
          </a:xfrm>
          <a:prstGeom prst="rect">
            <a:avLst/>
          </a:prstGeom>
        </p:spPr>
        <p:txBody>
          <a:bodyPr wrap="square">
            <a:spAutoFit/>
          </a:bodyPr>
          <a:lstStyle/>
          <a:p>
            <a:pPr algn="ctr"/>
            <a:r>
              <a:rPr lang="ta-IN" sz="2800" b="1" spc="300" dirty="0">
                <a:solidFill>
                  <a:schemeClr val="tx2"/>
                </a:solidFill>
                <a:latin typeface="Arial" panose="020B0604020202020204" pitchFamily="34" charset="0"/>
                <a:ea typeface="Montserrat" charset="0"/>
                <a:cs typeface="Montserrat" charset="0"/>
              </a:rPr>
              <a:t>EBITDA MARGIN</a:t>
            </a:r>
            <a:endParaRPr lang="en-US" sz="4400" b="1" spc="300" dirty="0">
              <a:solidFill>
                <a:schemeClr val="tx2"/>
              </a:solidFill>
              <a:latin typeface="Arial" panose="020B0604020202020204" pitchFamily="34" charset="0"/>
              <a:ea typeface="Montserrat" charset="0"/>
              <a:cs typeface="Arial" panose="020B0604020202020204" pitchFamily="34" charset="0"/>
            </a:endParaRPr>
          </a:p>
        </p:txBody>
      </p:sp>
      <p:sp>
        <p:nvSpPr>
          <p:cNvPr id="46" name="Rectangle 45">
            <a:extLst>
              <a:ext uri="{FF2B5EF4-FFF2-40B4-BE49-F238E27FC236}">
                <a16:creationId xmlns:a16="http://schemas.microsoft.com/office/drawing/2014/main" id="{51E0AE85-ABE0-A94C-82BD-F7EB32BA270D}"/>
              </a:ext>
            </a:extLst>
          </p:cNvPr>
          <p:cNvSpPr/>
          <p:nvPr/>
        </p:nvSpPr>
        <p:spPr>
          <a:xfrm>
            <a:off x="11675190" y="8699138"/>
            <a:ext cx="8187667" cy="523220"/>
          </a:xfrm>
          <a:prstGeom prst="rect">
            <a:avLst/>
          </a:prstGeom>
        </p:spPr>
        <p:txBody>
          <a:bodyPr wrap="square">
            <a:spAutoFit/>
          </a:bodyPr>
          <a:lstStyle/>
          <a:p>
            <a:pPr algn="ctr"/>
            <a:r>
              <a:rPr lang="en-US" sz="2800" b="1" spc="300" dirty="0">
                <a:solidFill>
                  <a:schemeClr val="tx2"/>
                </a:solidFill>
                <a:latin typeface="Arial" panose="020B0604020202020204" pitchFamily="34" charset="0"/>
                <a:ea typeface="Montserrat" charset="0"/>
                <a:cs typeface="Montserrat" charset="0"/>
              </a:rPr>
              <a:t>NORMALIZED EBITDA MARGIN</a:t>
            </a:r>
          </a:p>
        </p:txBody>
      </p:sp>
      <p:sp>
        <p:nvSpPr>
          <p:cNvPr id="13" name="TextBox 12">
            <a:extLst>
              <a:ext uri="{FF2B5EF4-FFF2-40B4-BE49-F238E27FC236}">
                <a16:creationId xmlns:a16="http://schemas.microsoft.com/office/drawing/2014/main" id="{1893C759-8788-6441-AB56-6215C2E0EEAE}"/>
              </a:ext>
            </a:extLst>
          </p:cNvPr>
          <p:cNvSpPr txBox="1"/>
          <p:nvPr/>
        </p:nvSpPr>
        <p:spPr>
          <a:xfrm>
            <a:off x="4071456" y="7270846"/>
            <a:ext cx="1926168" cy="612412"/>
          </a:xfrm>
          <a:prstGeom prst="rect">
            <a:avLst/>
          </a:prstGeom>
          <a:noFill/>
        </p:spPr>
        <p:txBody>
          <a:bodyPr wrap="square" rtlCol="0">
            <a:spAutoFit/>
          </a:bodyPr>
          <a:lstStyle/>
          <a:p>
            <a:pPr algn="ctr">
              <a:lnSpc>
                <a:spcPct val="200000"/>
              </a:lnSpc>
            </a:pP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Q1-Q3 2020</a:t>
            </a:r>
            <a:endPar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endParaRPr>
          </a:p>
        </p:txBody>
      </p:sp>
      <p:sp>
        <p:nvSpPr>
          <p:cNvPr id="14" name="TextBox 13">
            <a:extLst>
              <a:ext uri="{FF2B5EF4-FFF2-40B4-BE49-F238E27FC236}">
                <a16:creationId xmlns:a16="http://schemas.microsoft.com/office/drawing/2014/main" id="{26269AEB-9C03-794A-8D8F-28FCF0482EC6}"/>
              </a:ext>
            </a:extLst>
          </p:cNvPr>
          <p:cNvSpPr txBox="1"/>
          <p:nvPr/>
        </p:nvSpPr>
        <p:spPr>
          <a:xfrm>
            <a:off x="7291187" y="7270846"/>
            <a:ext cx="1926168" cy="612412"/>
          </a:xfrm>
          <a:prstGeom prst="rect">
            <a:avLst/>
          </a:prstGeom>
          <a:noFill/>
        </p:spPr>
        <p:txBody>
          <a:bodyPr wrap="square" rtlCol="0">
            <a:spAutoFit/>
          </a:bodyPr>
          <a:lstStyle/>
          <a:p>
            <a:pPr algn="ctr">
              <a:lnSpc>
                <a:spcPct val="200000"/>
              </a:lnSpc>
            </a:pP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Q1-Q3 2021</a:t>
            </a:r>
            <a:endPar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endParaRPr>
          </a:p>
        </p:txBody>
      </p:sp>
      <p:sp>
        <p:nvSpPr>
          <p:cNvPr id="15" name="TextBox 14">
            <a:extLst>
              <a:ext uri="{FF2B5EF4-FFF2-40B4-BE49-F238E27FC236}">
                <a16:creationId xmlns:a16="http://schemas.microsoft.com/office/drawing/2014/main" id="{287254C8-0776-B84E-93D6-EC92C24EB526}"/>
              </a:ext>
            </a:extLst>
          </p:cNvPr>
          <p:cNvSpPr txBox="1"/>
          <p:nvPr/>
        </p:nvSpPr>
        <p:spPr>
          <a:xfrm>
            <a:off x="13230525" y="7270846"/>
            <a:ext cx="1926168" cy="612412"/>
          </a:xfrm>
          <a:prstGeom prst="rect">
            <a:avLst/>
          </a:prstGeom>
          <a:noFill/>
        </p:spPr>
        <p:txBody>
          <a:bodyPr wrap="square" rtlCol="0">
            <a:spAutoFit/>
          </a:bodyPr>
          <a:lstStyle/>
          <a:p>
            <a:pPr algn="ctr">
              <a:lnSpc>
                <a:spcPct val="200000"/>
              </a:lnSpc>
            </a:pP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Q1-Q3 2020</a:t>
            </a:r>
            <a:endPar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endParaRPr>
          </a:p>
        </p:txBody>
      </p:sp>
      <p:sp>
        <p:nvSpPr>
          <p:cNvPr id="17" name="TextBox 16">
            <a:extLst>
              <a:ext uri="{FF2B5EF4-FFF2-40B4-BE49-F238E27FC236}">
                <a16:creationId xmlns:a16="http://schemas.microsoft.com/office/drawing/2014/main" id="{215F42D3-009A-5D4B-BA71-B0431D97C61A}"/>
              </a:ext>
            </a:extLst>
          </p:cNvPr>
          <p:cNvSpPr txBox="1"/>
          <p:nvPr/>
        </p:nvSpPr>
        <p:spPr>
          <a:xfrm>
            <a:off x="16450256" y="7270846"/>
            <a:ext cx="1926168" cy="612412"/>
          </a:xfrm>
          <a:prstGeom prst="rect">
            <a:avLst/>
          </a:prstGeom>
          <a:noFill/>
        </p:spPr>
        <p:txBody>
          <a:bodyPr wrap="square" rtlCol="0">
            <a:spAutoFit/>
          </a:bodyPr>
          <a:lstStyle/>
          <a:p>
            <a:pPr algn="ctr">
              <a:lnSpc>
                <a:spcPct val="200000"/>
              </a:lnSpc>
            </a:pP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Q1-Q3 2021</a:t>
            </a:r>
            <a:endPar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endParaRPr>
          </a:p>
        </p:txBody>
      </p:sp>
      <p:sp>
        <p:nvSpPr>
          <p:cNvPr id="18" name="TextBox 17">
            <a:extLst>
              <a:ext uri="{FF2B5EF4-FFF2-40B4-BE49-F238E27FC236}">
                <a16:creationId xmlns:a16="http://schemas.microsoft.com/office/drawing/2014/main" id="{844E2DA3-4779-F94A-97C9-5D4894CF6B94}"/>
              </a:ext>
            </a:extLst>
          </p:cNvPr>
          <p:cNvSpPr txBox="1"/>
          <p:nvPr/>
        </p:nvSpPr>
        <p:spPr>
          <a:xfrm>
            <a:off x="4071456" y="12235751"/>
            <a:ext cx="1926168" cy="612412"/>
          </a:xfrm>
          <a:prstGeom prst="rect">
            <a:avLst/>
          </a:prstGeom>
          <a:noFill/>
        </p:spPr>
        <p:txBody>
          <a:bodyPr wrap="square" rtlCol="0">
            <a:spAutoFit/>
          </a:bodyPr>
          <a:lstStyle/>
          <a:p>
            <a:pPr algn="ctr">
              <a:lnSpc>
                <a:spcPct val="200000"/>
              </a:lnSpc>
            </a:pP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Q1-Q3 2020</a:t>
            </a:r>
            <a:endPar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endParaRPr>
          </a:p>
        </p:txBody>
      </p:sp>
      <p:sp>
        <p:nvSpPr>
          <p:cNvPr id="23" name="TextBox 22">
            <a:extLst>
              <a:ext uri="{FF2B5EF4-FFF2-40B4-BE49-F238E27FC236}">
                <a16:creationId xmlns:a16="http://schemas.microsoft.com/office/drawing/2014/main" id="{1B189B50-8B62-0A41-B144-6F8639C8FC01}"/>
              </a:ext>
            </a:extLst>
          </p:cNvPr>
          <p:cNvSpPr txBox="1"/>
          <p:nvPr/>
        </p:nvSpPr>
        <p:spPr>
          <a:xfrm>
            <a:off x="7291187" y="12235751"/>
            <a:ext cx="1926168" cy="612412"/>
          </a:xfrm>
          <a:prstGeom prst="rect">
            <a:avLst/>
          </a:prstGeom>
          <a:noFill/>
        </p:spPr>
        <p:txBody>
          <a:bodyPr wrap="square" rtlCol="0">
            <a:spAutoFit/>
          </a:bodyPr>
          <a:lstStyle/>
          <a:p>
            <a:pPr algn="ctr">
              <a:lnSpc>
                <a:spcPct val="200000"/>
              </a:lnSpc>
            </a:pP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Q1-Q3 2021</a:t>
            </a:r>
            <a:endPar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endParaRPr>
          </a:p>
        </p:txBody>
      </p:sp>
      <p:sp>
        <p:nvSpPr>
          <p:cNvPr id="24" name="TextBox 23">
            <a:extLst>
              <a:ext uri="{FF2B5EF4-FFF2-40B4-BE49-F238E27FC236}">
                <a16:creationId xmlns:a16="http://schemas.microsoft.com/office/drawing/2014/main" id="{747C2BEB-C0DF-694E-A4BC-47E9342C2D85}"/>
              </a:ext>
            </a:extLst>
          </p:cNvPr>
          <p:cNvSpPr txBox="1"/>
          <p:nvPr/>
        </p:nvSpPr>
        <p:spPr>
          <a:xfrm>
            <a:off x="13230525" y="12235751"/>
            <a:ext cx="1926168" cy="612412"/>
          </a:xfrm>
          <a:prstGeom prst="rect">
            <a:avLst/>
          </a:prstGeom>
          <a:noFill/>
        </p:spPr>
        <p:txBody>
          <a:bodyPr wrap="square" rtlCol="0">
            <a:spAutoFit/>
          </a:bodyPr>
          <a:lstStyle/>
          <a:p>
            <a:pPr algn="ctr">
              <a:lnSpc>
                <a:spcPct val="200000"/>
              </a:lnSpc>
            </a:pP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Q1-Q3 2020</a:t>
            </a:r>
            <a:endPar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endParaRPr>
          </a:p>
        </p:txBody>
      </p:sp>
      <p:sp>
        <p:nvSpPr>
          <p:cNvPr id="25" name="TextBox 24">
            <a:extLst>
              <a:ext uri="{FF2B5EF4-FFF2-40B4-BE49-F238E27FC236}">
                <a16:creationId xmlns:a16="http://schemas.microsoft.com/office/drawing/2014/main" id="{A3CC2877-B7E8-7149-A127-3DD0D73EA553}"/>
              </a:ext>
            </a:extLst>
          </p:cNvPr>
          <p:cNvSpPr txBox="1"/>
          <p:nvPr/>
        </p:nvSpPr>
        <p:spPr>
          <a:xfrm>
            <a:off x="16450256" y="12235751"/>
            <a:ext cx="1926168" cy="612412"/>
          </a:xfrm>
          <a:prstGeom prst="rect">
            <a:avLst/>
          </a:prstGeom>
          <a:noFill/>
        </p:spPr>
        <p:txBody>
          <a:bodyPr wrap="square" rtlCol="0">
            <a:spAutoFit/>
          </a:bodyPr>
          <a:lstStyle/>
          <a:p>
            <a:pPr algn="ctr">
              <a:lnSpc>
                <a:spcPct val="200000"/>
              </a:lnSpc>
            </a:pP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Q1-Q3 2021</a:t>
            </a:r>
            <a:endPar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endParaRPr>
          </a:p>
        </p:txBody>
      </p:sp>
      <p:sp>
        <p:nvSpPr>
          <p:cNvPr id="27" name="TextBox 26">
            <a:extLst>
              <a:ext uri="{FF2B5EF4-FFF2-40B4-BE49-F238E27FC236}">
                <a16:creationId xmlns:a16="http://schemas.microsoft.com/office/drawing/2014/main" id="{ADC6D062-7ACC-8A48-A540-076A452C2268}"/>
              </a:ext>
            </a:extLst>
          </p:cNvPr>
          <p:cNvSpPr txBox="1"/>
          <p:nvPr/>
        </p:nvSpPr>
        <p:spPr>
          <a:xfrm rot="16200000">
            <a:off x="2322601" y="5708518"/>
            <a:ext cx="1926168" cy="612412"/>
          </a:xfrm>
          <a:prstGeom prst="rect">
            <a:avLst/>
          </a:prstGeom>
          <a:noFill/>
        </p:spPr>
        <p:txBody>
          <a:bodyPr wrap="square" rtlCol="0">
            <a:spAutoFit/>
          </a:bodyPr>
          <a:lstStyle/>
          <a:p>
            <a:pPr algn="ctr">
              <a:lnSpc>
                <a:spcPct val="200000"/>
              </a:lnSpc>
            </a:pP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EUR million</a:t>
            </a:r>
            <a:endPar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endParaRPr>
          </a:p>
        </p:txBody>
      </p:sp>
      <p:pic>
        <p:nvPicPr>
          <p:cNvPr id="29" name="Picture 28" descr="KONČAR_100godina_logo_SIVI.pn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0523746" y="11948128"/>
            <a:ext cx="2682479" cy="1192779"/>
          </a:xfrm>
          <a:prstGeom prst="rect">
            <a:avLst/>
          </a:prstGeom>
        </p:spPr>
      </p:pic>
      <p:sp>
        <p:nvSpPr>
          <p:cNvPr id="28" name="TextBox 27">
            <a:extLst>
              <a:ext uri="{FF2B5EF4-FFF2-40B4-BE49-F238E27FC236}">
                <a16:creationId xmlns:a16="http://schemas.microsoft.com/office/drawing/2014/main" id="{5D53038C-A563-0F40-99D6-DD02B3271A91}"/>
              </a:ext>
            </a:extLst>
          </p:cNvPr>
          <p:cNvSpPr txBox="1"/>
          <p:nvPr/>
        </p:nvSpPr>
        <p:spPr>
          <a:xfrm rot="16200000">
            <a:off x="2300085" y="10577981"/>
            <a:ext cx="1926168" cy="612412"/>
          </a:xfrm>
          <a:prstGeom prst="rect">
            <a:avLst/>
          </a:prstGeom>
          <a:noFill/>
        </p:spPr>
        <p:txBody>
          <a:bodyPr wrap="square" rtlCol="0">
            <a:spAutoFit/>
          </a:bodyPr>
          <a:lstStyle/>
          <a:p>
            <a:pPr algn="ctr">
              <a:lnSpc>
                <a:spcPct val="200000"/>
              </a:lnSpc>
            </a:pP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EUR million</a:t>
            </a:r>
            <a:endPar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endParaRPr>
          </a:p>
        </p:txBody>
      </p:sp>
    </p:spTree>
    <p:extLst>
      <p:ext uri="{BB962C8B-B14F-4D97-AF65-F5344CB8AC3E}">
        <p14:creationId xmlns:p14="http://schemas.microsoft.com/office/powerpoint/2010/main" val="24518696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a:extLst>
              <a:ext uri="{FF2B5EF4-FFF2-40B4-BE49-F238E27FC236}">
                <a16:creationId xmlns:a16="http://schemas.microsoft.com/office/drawing/2014/main" id="{470F7481-F034-4058-837A-CBE52C25BF14}"/>
              </a:ext>
            </a:extLst>
          </p:cNvPr>
          <p:cNvGraphicFramePr>
            <a:graphicFrameLocks/>
          </p:cNvGraphicFramePr>
          <p:nvPr>
            <p:extLst>
              <p:ext uri="{D42A27DB-BD31-4B8C-83A1-F6EECF244321}">
                <p14:modId xmlns:p14="http://schemas.microsoft.com/office/powerpoint/2010/main" val="2607604389"/>
              </p:ext>
            </p:extLst>
          </p:nvPr>
        </p:nvGraphicFramePr>
        <p:xfrm>
          <a:off x="11911159" y="2671483"/>
          <a:ext cx="12006666" cy="11884776"/>
        </p:xfrm>
        <a:graphic>
          <a:graphicData uri="http://schemas.openxmlformats.org/drawingml/2006/chart">
            <c:chart xmlns:c="http://schemas.openxmlformats.org/drawingml/2006/chart" xmlns:r="http://schemas.openxmlformats.org/officeDocument/2006/relationships" r:id="rId3"/>
          </a:graphicData>
        </a:graphic>
      </p:graphicFrame>
      <p:sp>
        <p:nvSpPr>
          <p:cNvPr id="38" name="TextBox 37">
            <a:extLst>
              <a:ext uri="{FF2B5EF4-FFF2-40B4-BE49-F238E27FC236}">
                <a16:creationId xmlns:a16="http://schemas.microsoft.com/office/drawing/2014/main" id="{306D8F6C-2829-0F4B-8155-4571FF27BDB0}"/>
              </a:ext>
            </a:extLst>
          </p:cNvPr>
          <p:cNvSpPr txBox="1"/>
          <p:nvPr/>
        </p:nvSpPr>
        <p:spPr>
          <a:xfrm>
            <a:off x="1292226" y="728684"/>
            <a:ext cx="12550774" cy="1754327"/>
          </a:xfrm>
          <a:prstGeom prst="rect">
            <a:avLst/>
          </a:prstGeom>
          <a:noFill/>
        </p:spPr>
        <p:txBody>
          <a:bodyPr wrap="square" rtlCol="0">
            <a:spAutoFit/>
          </a:bodyPr>
          <a:lstStyle/>
          <a:p>
            <a:r>
              <a:rPr lang="en-US" sz="5400" b="1" spc="300" dirty="0">
                <a:solidFill>
                  <a:schemeClr val="tx2"/>
                </a:solidFill>
                <a:latin typeface="Arial" panose="020B0604020202020204" pitchFamily="34" charset="0"/>
                <a:ea typeface="Montserrat" charset="0"/>
                <a:cs typeface="Arial" panose="020B0604020202020204" pitchFamily="34" charset="0"/>
              </a:rPr>
              <a:t>REVENUE GROWTH IN </a:t>
            </a:r>
            <a:r>
              <a:rPr lang="hr-HR" sz="5400" b="1" spc="300" dirty="0">
                <a:solidFill>
                  <a:schemeClr val="tx2"/>
                </a:solidFill>
                <a:latin typeface="Arial" panose="020B0604020202020204" pitchFamily="34" charset="0"/>
                <a:ea typeface="Montserrat" charset="0"/>
                <a:cs typeface="Arial" panose="020B0604020202020204" pitchFamily="34" charset="0"/>
              </a:rPr>
              <a:t>MOST OF THE</a:t>
            </a:r>
            <a:r>
              <a:rPr lang="en-US" sz="5400" b="1" spc="300" dirty="0">
                <a:solidFill>
                  <a:schemeClr val="tx2"/>
                </a:solidFill>
                <a:latin typeface="Arial" panose="020B0604020202020204" pitchFamily="34" charset="0"/>
                <a:ea typeface="Montserrat" charset="0"/>
                <a:cs typeface="Arial" panose="020B0604020202020204" pitchFamily="34" charset="0"/>
              </a:rPr>
              <a:t> BUSINESS SEGMENTS</a:t>
            </a:r>
          </a:p>
        </p:txBody>
      </p:sp>
      <p:graphicFrame>
        <p:nvGraphicFramePr>
          <p:cNvPr id="6" name="Table 5"/>
          <p:cNvGraphicFramePr>
            <a:graphicFrameLocks noGrp="1"/>
          </p:cNvGraphicFramePr>
          <p:nvPr>
            <p:extLst>
              <p:ext uri="{D42A27DB-BD31-4B8C-83A1-F6EECF244321}">
                <p14:modId xmlns:p14="http://schemas.microsoft.com/office/powerpoint/2010/main" val="994450044"/>
              </p:ext>
            </p:extLst>
          </p:nvPr>
        </p:nvGraphicFramePr>
        <p:xfrm>
          <a:off x="1292226" y="3804300"/>
          <a:ext cx="10224000" cy="6767939"/>
        </p:xfrm>
        <a:graphic>
          <a:graphicData uri="http://schemas.openxmlformats.org/drawingml/2006/table">
            <a:tbl>
              <a:tblPr firstRow="1" bandRow="1">
                <a:tableStyleId>{5C22544A-7EE6-4342-B048-85BDC9FD1C3A}</a:tableStyleId>
              </a:tblPr>
              <a:tblGrid>
                <a:gridCol w="2044800">
                  <a:extLst>
                    <a:ext uri="{9D8B030D-6E8A-4147-A177-3AD203B41FA5}">
                      <a16:colId xmlns:a16="http://schemas.microsoft.com/office/drawing/2014/main" val="20000"/>
                    </a:ext>
                  </a:extLst>
                </a:gridCol>
                <a:gridCol w="2044800">
                  <a:extLst>
                    <a:ext uri="{9D8B030D-6E8A-4147-A177-3AD203B41FA5}">
                      <a16:colId xmlns:a16="http://schemas.microsoft.com/office/drawing/2014/main" val="20001"/>
                    </a:ext>
                  </a:extLst>
                </a:gridCol>
                <a:gridCol w="2044800">
                  <a:extLst>
                    <a:ext uri="{9D8B030D-6E8A-4147-A177-3AD203B41FA5}">
                      <a16:colId xmlns:a16="http://schemas.microsoft.com/office/drawing/2014/main" val="20002"/>
                    </a:ext>
                  </a:extLst>
                </a:gridCol>
                <a:gridCol w="2044800">
                  <a:extLst>
                    <a:ext uri="{9D8B030D-6E8A-4147-A177-3AD203B41FA5}">
                      <a16:colId xmlns:a16="http://schemas.microsoft.com/office/drawing/2014/main" val="20003"/>
                    </a:ext>
                  </a:extLst>
                </a:gridCol>
                <a:gridCol w="2044800">
                  <a:extLst>
                    <a:ext uri="{9D8B030D-6E8A-4147-A177-3AD203B41FA5}">
                      <a16:colId xmlns:a16="http://schemas.microsoft.com/office/drawing/2014/main" val="20004"/>
                    </a:ext>
                  </a:extLst>
                </a:gridCol>
              </a:tblGrid>
              <a:tr h="823157">
                <a:tc>
                  <a:txBody>
                    <a:bodyPr/>
                    <a:lstStyle/>
                    <a:p>
                      <a:pPr marL="108000"/>
                      <a:r>
                        <a:rPr lang="hr-HR" sz="1400" b="1" dirty="0">
                          <a:solidFill>
                            <a:schemeClr val="bg1"/>
                          </a:solidFill>
                          <a:latin typeface="Arial"/>
                          <a:cs typeface="Arial"/>
                        </a:rPr>
                        <a:t>i</a:t>
                      </a:r>
                      <a:r>
                        <a:rPr lang="en-GB" sz="1400" b="1" dirty="0">
                          <a:solidFill>
                            <a:schemeClr val="bg1"/>
                          </a:solidFill>
                          <a:latin typeface="Arial"/>
                          <a:cs typeface="Arial"/>
                        </a:rPr>
                        <a:t>n EUR million</a:t>
                      </a:r>
                      <a:endParaRPr lang="en-US" sz="1400" b="1" dirty="0">
                        <a:solidFill>
                          <a:schemeClr val="bg1"/>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4E3"/>
                    </a:solidFill>
                  </a:tcPr>
                </a:tc>
                <a:tc>
                  <a:txBody>
                    <a:bodyPr/>
                    <a:lstStyle/>
                    <a:p>
                      <a:pPr algn="ctr"/>
                      <a:r>
                        <a:rPr lang="ta-IN" sz="2400" b="1" dirty="0" err="1">
                          <a:solidFill>
                            <a:schemeClr val="bg1"/>
                          </a:solidFill>
                          <a:latin typeface="Arial"/>
                          <a:cs typeface="Arial"/>
                        </a:rPr>
                        <a:t>Q</a:t>
                      </a:r>
                      <a:r>
                        <a:rPr lang="hr-HR" sz="2400" b="1" dirty="0">
                          <a:solidFill>
                            <a:schemeClr val="bg1"/>
                          </a:solidFill>
                          <a:latin typeface="Arial"/>
                          <a:cs typeface="Arial"/>
                        </a:rPr>
                        <a:t>1</a:t>
                      </a:r>
                      <a:r>
                        <a:rPr lang="ta-IN" sz="2400" b="1" dirty="0">
                          <a:solidFill>
                            <a:schemeClr val="bg1"/>
                          </a:solidFill>
                          <a:latin typeface="Arial"/>
                          <a:cs typeface="Arial"/>
                        </a:rPr>
                        <a:t>-Q3 </a:t>
                      </a:r>
                      <a:endParaRPr lang="hr-HR" sz="2400" b="1" dirty="0">
                        <a:solidFill>
                          <a:schemeClr val="bg1"/>
                        </a:solidFill>
                        <a:latin typeface="Arial"/>
                        <a:cs typeface="Arial"/>
                      </a:endParaRPr>
                    </a:p>
                    <a:p>
                      <a:pPr algn="ctr"/>
                      <a:r>
                        <a:rPr lang="ta-IN" sz="2400" b="1" dirty="0">
                          <a:solidFill>
                            <a:schemeClr val="bg1"/>
                          </a:solidFill>
                          <a:latin typeface="Arial"/>
                          <a:cs typeface="Arial"/>
                        </a:rPr>
                        <a:t>2020</a:t>
                      </a:r>
                      <a:endParaRPr lang="en-US" sz="2400" b="1" dirty="0">
                        <a:solidFill>
                          <a:schemeClr val="bg1"/>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4E3"/>
                    </a:solidFill>
                  </a:tcPr>
                </a:tc>
                <a:tc>
                  <a:txBody>
                    <a:bodyPr/>
                    <a:lstStyle/>
                    <a:p>
                      <a:pPr algn="ctr"/>
                      <a:r>
                        <a:rPr lang="ta-IN" sz="2400" b="1" dirty="0" err="1">
                          <a:solidFill>
                            <a:schemeClr val="bg1"/>
                          </a:solidFill>
                          <a:latin typeface="Arial"/>
                          <a:cs typeface="Arial"/>
                        </a:rPr>
                        <a:t>Q</a:t>
                      </a:r>
                      <a:r>
                        <a:rPr lang="hr-HR" sz="2400" b="1" dirty="0">
                          <a:solidFill>
                            <a:schemeClr val="bg1"/>
                          </a:solidFill>
                          <a:latin typeface="Arial"/>
                          <a:cs typeface="Arial"/>
                        </a:rPr>
                        <a:t>1</a:t>
                      </a:r>
                      <a:r>
                        <a:rPr lang="ta-IN" sz="2400" b="1" dirty="0">
                          <a:solidFill>
                            <a:schemeClr val="bg1"/>
                          </a:solidFill>
                          <a:latin typeface="Arial"/>
                          <a:cs typeface="Arial"/>
                        </a:rPr>
                        <a:t>-Q3 </a:t>
                      </a:r>
                      <a:endParaRPr lang="hr-HR" sz="2400" b="1" dirty="0">
                        <a:solidFill>
                          <a:schemeClr val="bg1"/>
                        </a:solidFill>
                        <a:latin typeface="Arial"/>
                        <a:cs typeface="Arial"/>
                      </a:endParaRPr>
                    </a:p>
                    <a:p>
                      <a:pPr algn="ctr"/>
                      <a:r>
                        <a:rPr lang="ta-IN" sz="2400" b="1" dirty="0">
                          <a:solidFill>
                            <a:schemeClr val="bg1"/>
                          </a:solidFill>
                          <a:latin typeface="Arial"/>
                          <a:cs typeface="Arial"/>
                        </a:rPr>
                        <a:t>2021</a:t>
                      </a:r>
                      <a:endParaRPr lang="en-US" sz="2400" b="1" dirty="0">
                        <a:solidFill>
                          <a:schemeClr val="bg1"/>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4E3"/>
                    </a:solidFill>
                  </a:tcPr>
                </a:tc>
                <a:tc>
                  <a:txBody>
                    <a:bodyPr/>
                    <a:lstStyle/>
                    <a:p>
                      <a:pPr algn="ctr"/>
                      <a:r>
                        <a:rPr lang="hr-HR" sz="3200" b="1" dirty="0">
                          <a:solidFill>
                            <a:schemeClr val="bg1"/>
                          </a:solidFill>
                          <a:latin typeface="Arial"/>
                          <a:cs typeface="Arial"/>
                        </a:rPr>
                        <a:t>∆</a:t>
                      </a:r>
                      <a:endParaRPr lang="ta-IN" sz="3200" b="1" dirty="0">
                        <a:solidFill>
                          <a:schemeClr val="bg1"/>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4E3"/>
                    </a:solidFill>
                  </a:tcPr>
                </a:tc>
                <a:tc>
                  <a:txBody>
                    <a:bodyPr/>
                    <a:lstStyle/>
                    <a:p>
                      <a:pPr algn="ctr"/>
                      <a:r>
                        <a:rPr lang="ta-IN" sz="2400" b="1" dirty="0">
                          <a:solidFill>
                            <a:schemeClr val="bg1"/>
                          </a:solidFill>
                          <a:latin typeface="Arial"/>
                          <a:cs typeface="Arial"/>
                        </a:rPr>
                        <a:t>Index</a:t>
                      </a:r>
                    </a:p>
                    <a:p>
                      <a:pPr algn="ctr"/>
                      <a:r>
                        <a:rPr lang="ta-IN" sz="2400" b="1" dirty="0">
                          <a:solidFill>
                            <a:schemeClr val="bg1"/>
                          </a:solidFill>
                          <a:latin typeface="Arial"/>
                          <a:cs typeface="Arial"/>
                        </a:rPr>
                        <a:t>2021/2020</a:t>
                      </a:r>
                      <a:endParaRPr lang="en-US" sz="2400" b="1" dirty="0">
                        <a:solidFill>
                          <a:schemeClr val="bg1"/>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4E3"/>
                    </a:solidFill>
                  </a:tcPr>
                </a:tc>
                <a:extLst>
                  <a:ext uri="{0D108BD9-81ED-4DB2-BD59-A6C34878D82A}">
                    <a16:rowId xmlns:a16="http://schemas.microsoft.com/office/drawing/2014/main" val="10000"/>
                  </a:ext>
                </a:extLst>
              </a:tr>
              <a:tr h="823157">
                <a:tc>
                  <a:txBody>
                    <a:bodyPr/>
                    <a:lstStyle/>
                    <a:p>
                      <a:pPr marL="108000" marR="0" indent="0" algn="l" defTabSz="1828343" rtl="0" eaLnBrk="1" fontAlgn="auto" latinLnBrk="0" hangingPunct="1">
                        <a:lnSpc>
                          <a:spcPct val="100000"/>
                        </a:lnSpc>
                        <a:spcBef>
                          <a:spcPts val="0"/>
                        </a:spcBef>
                        <a:spcAft>
                          <a:spcPts val="0"/>
                        </a:spcAft>
                        <a:buClrTx/>
                        <a:buSzTx/>
                        <a:buFontTx/>
                        <a:buNone/>
                        <a:tabLst/>
                        <a:defRPr/>
                      </a:pPr>
                      <a:r>
                        <a:rPr lang="en-GB" sz="2000" b="0" dirty="0">
                          <a:solidFill>
                            <a:schemeClr val="tx2"/>
                          </a:solidFill>
                          <a:latin typeface="Arial"/>
                          <a:cs typeface="Arial"/>
                        </a:rPr>
                        <a:t>Transformer program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hr-HR" sz="2400" b="1" dirty="0">
                          <a:solidFill>
                            <a:schemeClr val="tx2"/>
                          </a:solidFill>
                          <a:latin typeface="Arial"/>
                          <a:cs typeface="Arial"/>
                        </a:rPr>
                        <a:t>134</a:t>
                      </a:r>
                      <a:endParaRPr lang="en-US" sz="2400" b="1" dirty="0">
                        <a:solidFill>
                          <a:schemeClr val="tx2"/>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hr-HR" sz="2400" b="1" dirty="0">
                          <a:solidFill>
                            <a:schemeClr val="tx2"/>
                          </a:solidFill>
                          <a:latin typeface="Arial"/>
                          <a:cs typeface="Arial"/>
                        </a:rPr>
                        <a:t>155</a:t>
                      </a:r>
                      <a:endParaRPr lang="en-US" sz="2400" b="1" dirty="0">
                        <a:solidFill>
                          <a:schemeClr val="tx2"/>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hr-HR" sz="2400" b="1" dirty="0">
                          <a:solidFill>
                            <a:schemeClr val="tx2"/>
                          </a:solidFill>
                          <a:latin typeface="Arial"/>
                          <a:cs typeface="Arial"/>
                        </a:rPr>
                        <a:t>22</a:t>
                      </a:r>
                      <a:endParaRPr lang="en-US" sz="2400" b="1" dirty="0">
                        <a:solidFill>
                          <a:schemeClr val="tx2"/>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a-IN" sz="2400" b="1" dirty="0">
                          <a:solidFill>
                            <a:schemeClr val="tx2"/>
                          </a:solidFill>
                          <a:latin typeface="Arial"/>
                          <a:cs typeface="Arial"/>
                        </a:rPr>
                        <a:t>116%</a:t>
                      </a:r>
                      <a:endParaRPr lang="en-US" sz="2400" b="1" dirty="0">
                        <a:solidFill>
                          <a:schemeClr val="tx2"/>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823157">
                <a:tc>
                  <a:txBody>
                    <a:bodyPr/>
                    <a:lstStyle/>
                    <a:p>
                      <a:pPr marL="108000" marR="0" indent="0" algn="l" defTabSz="1828343" rtl="0" eaLnBrk="1" fontAlgn="auto" latinLnBrk="0" hangingPunct="1">
                        <a:lnSpc>
                          <a:spcPct val="100000"/>
                        </a:lnSpc>
                        <a:spcBef>
                          <a:spcPts val="0"/>
                        </a:spcBef>
                        <a:spcAft>
                          <a:spcPts val="0"/>
                        </a:spcAft>
                        <a:buClrTx/>
                        <a:buSzTx/>
                        <a:buFontTx/>
                        <a:buNone/>
                        <a:tabLst/>
                        <a:defRPr/>
                      </a:pPr>
                      <a:r>
                        <a:rPr lang="en-GB" sz="2000" b="0" dirty="0">
                          <a:solidFill>
                            <a:schemeClr val="tx2"/>
                          </a:solidFill>
                          <a:latin typeface="Arial"/>
                          <a:cs typeface="Arial"/>
                        </a:rPr>
                        <a:t>Engineering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hr-HR" sz="2400" b="1" dirty="0">
                          <a:solidFill>
                            <a:schemeClr val="tx2"/>
                          </a:solidFill>
                          <a:latin typeface="Arial"/>
                          <a:cs typeface="Arial"/>
                        </a:rPr>
                        <a:t>60</a:t>
                      </a:r>
                      <a:endParaRPr lang="en-US" sz="2400" b="1" dirty="0">
                        <a:solidFill>
                          <a:schemeClr val="tx2"/>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hr-HR" sz="2400" b="1" dirty="0">
                          <a:solidFill>
                            <a:schemeClr val="tx2"/>
                          </a:solidFill>
                          <a:latin typeface="Arial"/>
                          <a:cs typeface="Arial"/>
                        </a:rPr>
                        <a:t>53,3</a:t>
                      </a:r>
                      <a:endParaRPr lang="en-US" sz="2400" b="1" dirty="0">
                        <a:solidFill>
                          <a:schemeClr val="tx2"/>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a-IN" sz="2400" b="1" dirty="0">
                          <a:solidFill>
                            <a:schemeClr val="tx2"/>
                          </a:solidFill>
                          <a:latin typeface="Arial"/>
                          <a:cs typeface="Arial"/>
                        </a:rPr>
                        <a:t>-</a:t>
                      </a:r>
                      <a:r>
                        <a:rPr lang="hr-HR" sz="2400" b="1" dirty="0">
                          <a:solidFill>
                            <a:schemeClr val="tx2"/>
                          </a:solidFill>
                          <a:latin typeface="Arial"/>
                          <a:cs typeface="Arial"/>
                        </a:rPr>
                        <a:t>7</a:t>
                      </a:r>
                      <a:endParaRPr lang="en-US" sz="2400" b="1" dirty="0">
                        <a:solidFill>
                          <a:schemeClr val="tx2"/>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a-IN" sz="2400" b="1" dirty="0">
                          <a:solidFill>
                            <a:schemeClr val="tx2"/>
                          </a:solidFill>
                          <a:latin typeface="Arial"/>
                          <a:cs typeface="Arial"/>
                        </a:rPr>
                        <a:t>89%</a:t>
                      </a:r>
                      <a:endParaRPr lang="en-US" sz="2400" b="1" dirty="0">
                        <a:solidFill>
                          <a:schemeClr val="tx2"/>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823157">
                <a:tc>
                  <a:txBody>
                    <a:bodyPr/>
                    <a:lstStyle/>
                    <a:p>
                      <a:pPr marL="108000" marR="0" indent="0" algn="l" defTabSz="1828343" rtl="0" eaLnBrk="1" fontAlgn="auto" latinLnBrk="0" hangingPunct="1">
                        <a:lnSpc>
                          <a:spcPct val="100000"/>
                        </a:lnSpc>
                        <a:spcBef>
                          <a:spcPts val="0"/>
                        </a:spcBef>
                        <a:spcAft>
                          <a:spcPts val="0"/>
                        </a:spcAft>
                        <a:buClrTx/>
                        <a:buSzTx/>
                        <a:buFontTx/>
                        <a:buNone/>
                        <a:tabLst/>
                        <a:defRPr/>
                      </a:pPr>
                      <a:r>
                        <a:rPr lang="en-GB" sz="2000" b="0" dirty="0">
                          <a:solidFill>
                            <a:schemeClr val="tx2"/>
                          </a:solidFill>
                          <a:latin typeface="Arial"/>
                          <a:cs typeface="Arial"/>
                        </a:rPr>
                        <a:t>Rail </a:t>
                      </a:r>
                      <a:r>
                        <a:rPr lang="hr-HR" sz="2000" b="0" dirty="0">
                          <a:solidFill>
                            <a:schemeClr val="tx2"/>
                          </a:solidFill>
                          <a:latin typeface="Arial"/>
                          <a:cs typeface="Arial"/>
                        </a:rPr>
                        <a:t>solutions</a:t>
                      </a:r>
                      <a:endParaRPr lang="en-GB" sz="2000" b="0" dirty="0">
                        <a:solidFill>
                          <a:schemeClr val="tx2"/>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hr-HR" sz="2400" b="1" dirty="0">
                          <a:solidFill>
                            <a:schemeClr val="tx2"/>
                          </a:solidFill>
                          <a:latin typeface="Arial"/>
                          <a:cs typeface="Arial"/>
                        </a:rPr>
                        <a:t>11,5</a:t>
                      </a:r>
                      <a:endParaRPr lang="en-US" sz="2400" b="1" dirty="0">
                        <a:solidFill>
                          <a:schemeClr val="tx2"/>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hr-HR" sz="2400" b="1" dirty="0">
                          <a:solidFill>
                            <a:schemeClr val="tx2"/>
                          </a:solidFill>
                          <a:latin typeface="Arial"/>
                          <a:cs typeface="Arial"/>
                        </a:rPr>
                        <a:t>37,9</a:t>
                      </a:r>
                      <a:endParaRPr lang="en-US" sz="2400" b="1" dirty="0">
                        <a:solidFill>
                          <a:schemeClr val="tx2"/>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hr-HR" sz="2400" b="1" dirty="0">
                          <a:solidFill>
                            <a:schemeClr val="tx2"/>
                          </a:solidFill>
                          <a:latin typeface="Arial"/>
                          <a:cs typeface="Arial"/>
                        </a:rPr>
                        <a:t>26</a:t>
                      </a:r>
                      <a:endParaRPr lang="en-US" sz="2400" b="1" dirty="0">
                        <a:solidFill>
                          <a:schemeClr val="tx2"/>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a-IN" sz="2400" b="1" dirty="0">
                          <a:solidFill>
                            <a:schemeClr val="tx2"/>
                          </a:solidFill>
                          <a:latin typeface="Arial"/>
                          <a:cs typeface="Arial"/>
                        </a:rPr>
                        <a:t>330%</a:t>
                      </a:r>
                      <a:endParaRPr lang="en-US" sz="2400" b="1" dirty="0">
                        <a:solidFill>
                          <a:schemeClr val="tx2"/>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823157">
                <a:tc>
                  <a:txBody>
                    <a:bodyPr/>
                    <a:lstStyle/>
                    <a:p>
                      <a:pPr marL="108000" marR="0" indent="0" algn="l" defTabSz="1828343" rtl="0" eaLnBrk="1" fontAlgn="auto" latinLnBrk="0" hangingPunct="1">
                        <a:lnSpc>
                          <a:spcPct val="100000"/>
                        </a:lnSpc>
                        <a:spcBef>
                          <a:spcPts val="0"/>
                        </a:spcBef>
                        <a:spcAft>
                          <a:spcPts val="0"/>
                        </a:spcAft>
                        <a:buClrTx/>
                        <a:buSzTx/>
                        <a:buFontTx/>
                        <a:buNone/>
                        <a:tabLst/>
                        <a:defRPr/>
                      </a:pPr>
                      <a:r>
                        <a:rPr lang="en-GB" sz="2000" b="0" dirty="0">
                          <a:solidFill>
                            <a:schemeClr val="tx2"/>
                          </a:solidFill>
                          <a:latin typeface="Arial"/>
                          <a:cs typeface="Arial"/>
                        </a:rPr>
                        <a:t>Rotating machines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hr-HR" sz="2400" b="1" dirty="0">
                          <a:solidFill>
                            <a:schemeClr val="tx2"/>
                          </a:solidFill>
                          <a:latin typeface="Arial"/>
                          <a:cs typeface="Arial"/>
                        </a:rPr>
                        <a:t>26,8</a:t>
                      </a:r>
                      <a:endParaRPr lang="en-US" sz="2400" b="1" dirty="0">
                        <a:solidFill>
                          <a:schemeClr val="tx2"/>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hr-HR" sz="2400" b="1" dirty="0">
                          <a:solidFill>
                            <a:schemeClr val="tx2"/>
                          </a:solidFill>
                          <a:latin typeface="Arial"/>
                          <a:cs typeface="Arial"/>
                        </a:rPr>
                        <a:t>34</a:t>
                      </a:r>
                      <a:endParaRPr lang="en-US" sz="2400" b="1" dirty="0">
                        <a:solidFill>
                          <a:schemeClr val="tx2"/>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hr-HR" sz="2400" b="1" dirty="0">
                          <a:solidFill>
                            <a:schemeClr val="tx2"/>
                          </a:solidFill>
                          <a:latin typeface="Arial"/>
                          <a:cs typeface="Arial"/>
                        </a:rPr>
                        <a:t>7</a:t>
                      </a:r>
                      <a:endParaRPr lang="en-US" sz="2400" b="1" dirty="0">
                        <a:solidFill>
                          <a:schemeClr val="tx2"/>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a-IN" sz="2400" b="1" dirty="0">
                          <a:solidFill>
                            <a:schemeClr val="tx2"/>
                          </a:solidFill>
                          <a:latin typeface="Arial"/>
                          <a:cs typeface="Arial"/>
                        </a:rPr>
                        <a:t>127%</a:t>
                      </a:r>
                      <a:endParaRPr lang="en-US" sz="2400" b="1" dirty="0">
                        <a:solidFill>
                          <a:schemeClr val="tx2"/>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823157">
                <a:tc>
                  <a:txBody>
                    <a:bodyPr/>
                    <a:lstStyle/>
                    <a:p>
                      <a:pPr marL="108000" marR="0" indent="0" algn="l" defTabSz="1828343" rtl="0" eaLnBrk="1" fontAlgn="auto" latinLnBrk="0" hangingPunct="1">
                        <a:lnSpc>
                          <a:spcPct val="100000"/>
                        </a:lnSpc>
                        <a:spcBef>
                          <a:spcPts val="0"/>
                        </a:spcBef>
                        <a:spcAft>
                          <a:spcPts val="0"/>
                        </a:spcAft>
                        <a:buClrTx/>
                        <a:buSzTx/>
                        <a:buFontTx/>
                        <a:buNone/>
                        <a:tabLst/>
                        <a:defRPr/>
                      </a:pPr>
                      <a:r>
                        <a:rPr lang="en-GB" sz="2000" b="0" dirty="0">
                          <a:solidFill>
                            <a:schemeClr val="tx2"/>
                          </a:solidFill>
                          <a:latin typeface="Arial"/>
                          <a:cs typeface="Arial"/>
                        </a:rPr>
                        <a:t>Industrial electronics and development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hr-HR" sz="2400" b="1" dirty="0">
                          <a:solidFill>
                            <a:schemeClr val="tx2"/>
                          </a:solidFill>
                          <a:latin typeface="Arial"/>
                          <a:cs typeface="Arial"/>
                        </a:rPr>
                        <a:t>12</a:t>
                      </a:r>
                      <a:endParaRPr lang="en-US" sz="2400" b="1" dirty="0">
                        <a:solidFill>
                          <a:schemeClr val="tx2"/>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hr-HR" sz="2400" b="1" dirty="0">
                          <a:solidFill>
                            <a:schemeClr val="tx2"/>
                          </a:solidFill>
                          <a:latin typeface="Arial"/>
                          <a:cs typeface="Arial"/>
                        </a:rPr>
                        <a:t>11,3</a:t>
                      </a:r>
                      <a:endParaRPr lang="en-US" sz="2400" b="1" dirty="0">
                        <a:solidFill>
                          <a:schemeClr val="tx2"/>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a-IN" sz="2400" b="1" dirty="0">
                          <a:solidFill>
                            <a:schemeClr val="tx2"/>
                          </a:solidFill>
                          <a:latin typeface="Arial"/>
                          <a:cs typeface="Arial"/>
                        </a:rPr>
                        <a:t>-</a:t>
                      </a:r>
                      <a:r>
                        <a:rPr lang="hr-HR" sz="2400" b="1" dirty="0">
                          <a:solidFill>
                            <a:schemeClr val="tx2"/>
                          </a:solidFill>
                          <a:latin typeface="Arial"/>
                          <a:cs typeface="Arial"/>
                        </a:rPr>
                        <a:t>1</a:t>
                      </a:r>
                      <a:endParaRPr lang="en-US" sz="2400" b="1" dirty="0">
                        <a:solidFill>
                          <a:schemeClr val="tx2"/>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a-IN" sz="2400" b="1" dirty="0">
                          <a:solidFill>
                            <a:schemeClr val="tx2"/>
                          </a:solidFill>
                          <a:latin typeface="Arial"/>
                          <a:cs typeface="Arial"/>
                        </a:rPr>
                        <a:t>94%</a:t>
                      </a:r>
                      <a:endParaRPr lang="en-US" sz="2400" b="1" dirty="0">
                        <a:solidFill>
                          <a:schemeClr val="tx2"/>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823157">
                <a:tc>
                  <a:txBody>
                    <a:bodyPr/>
                    <a:lstStyle/>
                    <a:p>
                      <a:pPr marL="108000" marR="0" indent="0" algn="l" defTabSz="1828343" rtl="0" eaLnBrk="1" fontAlgn="auto" latinLnBrk="0" hangingPunct="1">
                        <a:lnSpc>
                          <a:spcPct val="100000"/>
                        </a:lnSpc>
                        <a:spcBef>
                          <a:spcPts val="0"/>
                        </a:spcBef>
                        <a:spcAft>
                          <a:spcPts val="0"/>
                        </a:spcAft>
                        <a:buClrTx/>
                        <a:buSzTx/>
                        <a:buFontTx/>
                        <a:buNone/>
                        <a:tabLst/>
                        <a:defRPr/>
                      </a:pPr>
                      <a:r>
                        <a:rPr lang="en-GB" sz="2000" b="0" dirty="0">
                          <a:solidFill>
                            <a:schemeClr val="tx2"/>
                          </a:solidFill>
                          <a:latin typeface="Arial"/>
                          <a:cs typeface="Arial"/>
                        </a:rPr>
                        <a:t>Other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hr-HR" sz="2400" b="1" dirty="0">
                          <a:solidFill>
                            <a:schemeClr val="tx2"/>
                          </a:solidFill>
                          <a:latin typeface="Arial"/>
                          <a:cs typeface="Arial"/>
                        </a:rPr>
                        <a:t>29,6</a:t>
                      </a:r>
                      <a:endParaRPr lang="en-US" sz="2400" b="1" dirty="0">
                        <a:solidFill>
                          <a:schemeClr val="tx2"/>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hr-HR" sz="2400" b="1" dirty="0">
                          <a:solidFill>
                            <a:schemeClr val="tx2"/>
                          </a:solidFill>
                          <a:latin typeface="Arial"/>
                          <a:cs typeface="Arial"/>
                        </a:rPr>
                        <a:t>29,9</a:t>
                      </a:r>
                      <a:endParaRPr lang="en-US" sz="2400" b="1" dirty="0">
                        <a:solidFill>
                          <a:schemeClr val="tx2"/>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hr-HR" sz="2400" b="1" dirty="0">
                          <a:solidFill>
                            <a:schemeClr val="tx2"/>
                          </a:solidFill>
                          <a:latin typeface="Arial"/>
                          <a:cs typeface="Arial"/>
                        </a:rPr>
                        <a:t>0</a:t>
                      </a:r>
                      <a:endParaRPr lang="en-US" sz="2400" b="1" dirty="0">
                        <a:solidFill>
                          <a:schemeClr val="tx2"/>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a-IN" sz="2400" b="1" dirty="0">
                          <a:solidFill>
                            <a:schemeClr val="tx2"/>
                          </a:solidFill>
                          <a:latin typeface="Arial"/>
                          <a:cs typeface="Arial"/>
                        </a:rPr>
                        <a:t>101%</a:t>
                      </a:r>
                      <a:endParaRPr lang="en-US" sz="2400" b="1" dirty="0">
                        <a:solidFill>
                          <a:schemeClr val="tx2"/>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823157">
                <a:tc>
                  <a:txBody>
                    <a:bodyPr/>
                    <a:lstStyle/>
                    <a:p>
                      <a:pPr marL="108000" marR="0" indent="0" algn="l" defTabSz="1828343" rtl="0" eaLnBrk="1" fontAlgn="auto" latinLnBrk="0" hangingPunct="1">
                        <a:lnSpc>
                          <a:spcPct val="100000"/>
                        </a:lnSpc>
                        <a:spcBef>
                          <a:spcPts val="0"/>
                        </a:spcBef>
                        <a:spcAft>
                          <a:spcPts val="0"/>
                        </a:spcAft>
                        <a:buClrTx/>
                        <a:buSzTx/>
                        <a:buFontTx/>
                        <a:buNone/>
                        <a:tabLst/>
                        <a:defRPr/>
                      </a:pPr>
                      <a:r>
                        <a:rPr lang="ta-IN" sz="2000" b="1" dirty="0">
                          <a:solidFill>
                            <a:schemeClr val="bg1"/>
                          </a:solidFill>
                          <a:latin typeface="Arial"/>
                          <a:cs typeface="Arial"/>
                        </a:rPr>
                        <a:t>Sales income</a:t>
                      </a:r>
                      <a:endParaRPr lang="en-GB" sz="2000" b="1" dirty="0">
                        <a:solidFill>
                          <a:schemeClr val="bg1"/>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4E3"/>
                    </a:solidFill>
                  </a:tcPr>
                </a:tc>
                <a:tc>
                  <a:txBody>
                    <a:bodyPr/>
                    <a:lstStyle/>
                    <a:p>
                      <a:pPr algn="ctr"/>
                      <a:r>
                        <a:rPr lang="hr-HR" sz="2400" b="1" dirty="0">
                          <a:solidFill>
                            <a:schemeClr val="bg1"/>
                          </a:solidFill>
                          <a:latin typeface="Arial"/>
                          <a:cs typeface="Arial"/>
                        </a:rPr>
                        <a:t>274</a:t>
                      </a:r>
                      <a:endParaRPr lang="en-US" sz="2400" b="1" dirty="0">
                        <a:solidFill>
                          <a:schemeClr val="bg1"/>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4E3"/>
                    </a:solidFill>
                  </a:tcPr>
                </a:tc>
                <a:tc>
                  <a:txBody>
                    <a:bodyPr/>
                    <a:lstStyle/>
                    <a:p>
                      <a:pPr algn="ctr"/>
                      <a:r>
                        <a:rPr lang="hr-HR" sz="2400" b="1" dirty="0">
                          <a:solidFill>
                            <a:schemeClr val="bg1"/>
                          </a:solidFill>
                          <a:latin typeface="Arial"/>
                          <a:cs typeface="Arial"/>
                        </a:rPr>
                        <a:t>322</a:t>
                      </a:r>
                      <a:endParaRPr lang="en-US" sz="2400" b="1" dirty="0">
                        <a:solidFill>
                          <a:schemeClr val="bg1"/>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4E3"/>
                    </a:solidFill>
                  </a:tcPr>
                </a:tc>
                <a:tc>
                  <a:txBody>
                    <a:bodyPr/>
                    <a:lstStyle/>
                    <a:p>
                      <a:pPr algn="ctr"/>
                      <a:r>
                        <a:rPr lang="hr-HR" sz="2400" b="1" dirty="0">
                          <a:solidFill>
                            <a:schemeClr val="bg1"/>
                          </a:solidFill>
                          <a:latin typeface="Arial"/>
                          <a:cs typeface="Arial"/>
                        </a:rPr>
                        <a:t>48,2</a:t>
                      </a:r>
                      <a:endParaRPr lang="en-US" sz="2400" b="1" dirty="0">
                        <a:solidFill>
                          <a:schemeClr val="bg1"/>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4E3"/>
                    </a:solidFill>
                  </a:tcPr>
                </a:tc>
                <a:tc>
                  <a:txBody>
                    <a:bodyPr/>
                    <a:lstStyle/>
                    <a:p>
                      <a:pPr algn="ctr"/>
                      <a:r>
                        <a:rPr lang="ta-IN" sz="2400" b="1" dirty="0">
                          <a:solidFill>
                            <a:schemeClr val="bg1"/>
                          </a:solidFill>
                          <a:latin typeface="Arial"/>
                          <a:cs typeface="Arial"/>
                        </a:rPr>
                        <a:t>118%</a:t>
                      </a:r>
                      <a:endParaRPr lang="en-US" sz="2400" b="1" dirty="0">
                        <a:solidFill>
                          <a:schemeClr val="bg1"/>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4E3"/>
                    </a:solidFill>
                  </a:tcPr>
                </a:tc>
                <a:extLst>
                  <a:ext uri="{0D108BD9-81ED-4DB2-BD59-A6C34878D82A}">
                    <a16:rowId xmlns:a16="http://schemas.microsoft.com/office/drawing/2014/main" val="10007"/>
                  </a:ext>
                </a:extLst>
              </a:tr>
            </a:tbl>
          </a:graphicData>
        </a:graphic>
      </p:graphicFrame>
      <p:sp>
        <p:nvSpPr>
          <p:cNvPr id="7" name="TextBox 6">
            <a:extLst>
              <a:ext uri="{FF2B5EF4-FFF2-40B4-BE49-F238E27FC236}">
                <a16:creationId xmlns:a16="http://schemas.microsoft.com/office/drawing/2014/main" id="{CA26498B-350B-4E8A-936F-0891B59CE910}"/>
              </a:ext>
            </a:extLst>
          </p:cNvPr>
          <p:cNvSpPr txBox="1"/>
          <p:nvPr/>
        </p:nvSpPr>
        <p:spPr>
          <a:xfrm>
            <a:off x="1266825" y="10721434"/>
            <a:ext cx="4034578" cy="461665"/>
          </a:xfrm>
          <a:prstGeom prst="rect">
            <a:avLst/>
          </a:prstGeom>
          <a:noFill/>
        </p:spPr>
        <p:txBody>
          <a:bodyPr wrap="none" rtlCol="0">
            <a:spAutoFit/>
          </a:bodyPr>
          <a:lstStyle/>
          <a:p>
            <a:r>
              <a:rPr lang="en-GB" sz="2400" dirty="0">
                <a:solidFill>
                  <a:srgbClr val="363E48"/>
                </a:solidFill>
                <a:latin typeface="Arial"/>
                <a:cs typeface="Arial"/>
              </a:rPr>
              <a:t>Note: non-consolidated data</a:t>
            </a:r>
          </a:p>
        </p:txBody>
      </p:sp>
      <p:sp>
        <p:nvSpPr>
          <p:cNvPr id="2" name="Oval 1">
            <a:extLst>
              <a:ext uri="{FF2B5EF4-FFF2-40B4-BE49-F238E27FC236}">
                <a16:creationId xmlns:a16="http://schemas.microsoft.com/office/drawing/2014/main" id="{63AA9B14-2080-DC4E-BB25-36C676FA0E83}"/>
              </a:ext>
            </a:extLst>
          </p:cNvPr>
          <p:cNvSpPr/>
          <p:nvPr/>
        </p:nvSpPr>
        <p:spPr>
          <a:xfrm>
            <a:off x="7722688" y="4701999"/>
            <a:ext cx="1506070" cy="681318"/>
          </a:xfrm>
          <a:prstGeom prst="ellipse">
            <a:avLst/>
          </a:prstGeom>
          <a:noFill/>
          <a:ln w="60325">
            <a:solidFill>
              <a:srgbClr val="1E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0" name="Oval 9">
            <a:extLst>
              <a:ext uri="{FF2B5EF4-FFF2-40B4-BE49-F238E27FC236}">
                <a16:creationId xmlns:a16="http://schemas.microsoft.com/office/drawing/2014/main" id="{10C7BD20-8266-3B46-8B0A-033663A21962}"/>
              </a:ext>
            </a:extLst>
          </p:cNvPr>
          <p:cNvSpPr/>
          <p:nvPr/>
        </p:nvSpPr>
        <p:spPr>
          <a:xfrm>
            <a:off x="7722688" y="6352732"/>
            <a:ext cx="1506070" cy="681318"/>
          </a:xfrm>
          <a:prstGeom prst="ellipse">
            <a:avLst/>
          </a:prstGeom>
          <a:noFill/>
          <a:ln w="60325">
            <a:solidFill>
              <a:srgbClr val="1E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 name="Oval 10">
            <a:extLst>
              <a:ext uri="{FF2B5EF4-FFF2-40B4-BE49-F238E27FC236}">
                <a16:creationId xmlns:a16="http://schemas.microsoft.com/office/drawing/2014/main" id="{7B17D7EF-38B6-5649-88ED-E53BD253A379}"/>
              </a:ext>
            </a:extLst>
          </p:cNvPr>
          <p:cNvSpPr/>
          <p:nvPr/>
        </p:nvSpPr>
        <p:spPr>
          <a:xfrm>
            <a:off x="7722688" y="9815136"/>
            <a:ext cx="1506070" cy="681318"/>
          </a:xfrm>
          <a:prstGeom prst="ellipse">
            <a:avLst/>
          </a:prstGeom>
          <a:noFill/>
          <a:ln w="60325">
            <a:solidFill>
              <a:srgbClr val="1E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nvGrpSpPr>
          <p:cNvPr id="4" name="Group 3">
            <a:extLst>
              <a:ext uri="{FF2B5EF4-FFF2-40B4-BE49-F238E27FC236}">
                <a16:creationId xmlns:a16="http://schemas.microsoft.com/office/drawing/2014/main" id="{358C1BEC-762E-2548-B3FD-76DC99E8FE92}"/>
              </a:ext>
            </a:extLst>
          </p:cNvPr>
          <p:cNvGrpSpPr/>
          <p:nvPr/>
        </p:nvGrpSpPr>
        <p:grpSpPr>
          <a:xfrm>
            <a:off x="20388778" y="6902823"/>
            <a:ext cx="2314533" cy="1227965"/>
            <a:chOff x="20388778" y="6902823"/>
            <a:chExt cx="2314533" cy="1227965"/>
          </a:xfrm>
        </p:grpSpPr>
        <p:sp>
          <p:nvSpPr>
            <p:cNvPr id="12" name="TextBox 11">
              <a:extLst>
                <a:ext uri="{FF2B5EF4-FFF2-40B4-BE49-F238E27FC236}">
                  <a16:creationId xmlns:a16="http://schemas.microsoft.com/office/drawing/2014/main" id="{97370A8C-34A7-2140-B0F4-8D82C054906F}"/>
                </a:ext>
              </a:extLst>
            </p:cNvPr>
            <p:cNvSpPr txBox="1"/>
            <p:nvPr/>
          </p:nvSpPr>
          <p:spPr>
            <a:xfrm>
              <a:off x="20777143" y="6902823"/>
              <a:ext cx="1926168" cy="1227965"/>
            </a:xfrm>
            <a:prstGeom prst="rect">
              <a:avLst/>
            </a:prstGeom>
            <a:noFill/>
          </p:spPr>
          <p:txBody>
            <a:bodyPr wrap="square" rtlCol="0">
              <a:spAutoFit/>
            </a:bodyPr>
            <a:lstStyle/>
            <a:p>
              <a:pPr>
                <a:lnSpc>
                  <a:spcPct val="200000"/>
                </a:lnSpc>
              </a:pP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Q1-Q3 2021</a:t>
              </a:r>
              <a:endPar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endParaRPr>
            </a:p>
            <a:p>
              <a:pPr>
                <a:lnSpc>
                  <a:spcPct val="200000"/>
                </a:lnSpc>
              </a:pP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Q1-Q3 2020</a:t>
              </a:r>
              <a:endPar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endParaRPr>
            </a:p>
          </p:txBody>
        </p:sp>
        <p:sp>
          <p:nvSpPr>
            <p:cNvPr id="13" name="Rectangle 12">
              <a:extLst>
                <a:ext uri="{FF2B5EF4-FFF2-40B4-BE49-F238E27FC236}">
                  <a16:creationId xmlns:a16="http://schemas.microsoft.com/office/drawing/2014/main" id="{09D388FB-7EE2-974F-9297-C7686BD8E1D2}"/>
                </a:ext>
              </a:extLst>
            </p:cNvPr>
            <p:cNvSpPr/>
            <p:nvPr/>
          </p:nvSpPr>
          <p:spPr>
            <a:xfrm>
              <a:off x="20388778" y="7156459"/>
              <a:ext cx="306387" cy="306387"/>
            </a:xfrm>
            <a:prstGeom prst="rect">
              <a:avLst/>
            </a:prstGeom>
            <a:solidFill>
              <a:srgbClr val="8EB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4" name="Rectangle 13">
              <a:extLst>
                <a:ext uri="{FF2B5EF4-FFF2-40B4-BE49-F238E27FC236}">
                  <a16:creationId xmlns:a16="http://schemas.microsoft.com/office/drawing/2014/main" id="{BDFE240B-7E28-574B-A26A-8B341D3F9268}"/>
                </a:ext>
              </a:extLst>
            </p:cNvPr>
            <p:cNvSpPr/>
            <p:nvPr/>
          </p:nvSpPr>
          <p:spPr>
            <a:xfrm>
              <a:off x="20388778" y="7780347"/>
              <a:ext cx="306387" cy="306387"/>
            </a:xfrm>
            <a:prstGeom prst="rect">
              <a:avLst/>
            </a:prstGeom>
            <a:solidFill>
              <a:srgbClr val="CFC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15" name="TextBox 14">
            <a:extLst>
              <a:ext uri="{FF2B5EF4-FFF2-40B4-BE49-F238E27FC236}">
                <a16:creationId xmlns:a16="http://schemas.microsoft.com/office/drawing/2014/main" id="{C6418965-A4F7-584A-A12C-17F885FEF9D8}"/>
              </a:ext>
            </a:extLst>
          </p:cNvPr>
          <p:cNvSpPr txBox="1"/>
          <p:nvPr/>
        </p:nvSpPr>
        <p:spPr>
          <a:xfrm rot="16200000">
            <a:off x="11390670" y="7780528"/>
            <a:ext cx="1926168" cy="612412"/>
          </a:xfrm>
          <a:prstGeom prst="rect">
            <a:avLst/>
          </a:prstGeom>
          <a:noFill/>
        </p:spPr>
        <p:txBody>
          <a:bodyPr wrap="square" rtlCol="0">
            <a:spAutoFit/>
          </a:bodyPr>
          <a:lstStyle/>
          <a:p>
            <a:pPr algn="ctr">
              <a:lnSpc>
                <a:spcPct val="200000"/>
              </a:lnSpc>
            </a:pP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EUR million</a:t>
            </a:r>
            <a:endPar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endParaRPr>
          </a:p>
        </p:txBody>
      </p:sp>
      <p:pic>
        <p:nvPicPr>
          <p:cNvPr id="17" name="Picture 16" descr="KONČAR_100godina_logo_SIVI.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258328" y="11948128"/>
            <a:ext cx="2682479" cy="1192779"/>
          </a:xfrm>
          <a:prstGeom prst="rect">
            <a:avLst/>
          </a:prstGeom>
        </p:spPr>
      </p:pic>
      <p:sp>
        <p:nvSpPr>
          <p:cNvPr id="18" name="TextBox 17">
            <a:extLst>
              <a:ext uri="{FF2B5EF4-FFF2-40B4-BE49-F238E27FC236}">
                <a16:creationId xmlns:a16="http://schemas.microsoft.com/office/drawing/2014/main" id="{7824172D-6AAA-FB41-9E76-554C4CDF2567}"/>
              </a:ext>
            </a:extLst>
          </p:cNvPr>
          <p:cNvSpPr txBox="1"/>
          <p:nvPr/>
        </p:nvSpPr>
        <p:spPr>
          <a:xfrm>
            <a:off x="12526752" y="11449095"/>
            <a:ext cx="1926168" cy="707886"/>
          </a:xfrm>
          <a:prstGeom prst="rect">
            <a:avLst/>
          </a:prstGeom>
          <a:noFill/>
        </p:spPr>
        <p:txBody>
          <a:bodyPr wrap="square" rtlCol="0">
            <a:spAutoFit/>
          </a:bodyPr>
          <a:lstStyle/>
          <a:p>
            <a:pPr algn="ct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Transformer</a:t>
            </a:r>
          </a:p>
          <a:p>
            <a:pPr algn="ct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program</a:t>
            </a:r>
          </a:p>
        </p:txBody>
      </p:sp>
      <p:sp>
        <p:nvSpPr>
          <p:cNvPr id="19" name="TextBox 18">
            <a:extLst>
              <a:ext uri="{FF2B5EF4-FFF2-40B4-BE49-F238E27FC236}">
                <a16:creationId xmlns:a16="http://schemas.microsoft.com/office/drawing/2014/main" id="{C1456D4A-99EC-2C45-96A4-0DC4A5E149B4}"/>
              </a:ext>
            </a:extLst>
          </p:cNvPr>
          <p:cNvSpPr txBox="1"/>
          <p:nvPr/>
        </p:nvSpPr>
        <p:spPr>
          <a:xfrm>
            <a:off x="14378778" y="11449095"/>
            <a:ext cx="1926168" cy="400110"/>
          </a:xfrm>
          <a:prstGeom prst="rect">
            <a:avLst/>
          </a:prstGeom>
          <a:noFill/>
        </p:spPr>
        <p:txBody>
          <a:bodyPr wrap="square" rtlCol="0">
            <a:spAutoFit/>
          </a:bodyPr>
          <a:lstStyle/>
          <a:p>
            <a:pPr algn="ct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Engineering</a:t>
            </a:r>
          </a:p>
        </p:txBody>
      </p:sp>
      <p:sp>
        <p:nvSpPr>
          <p:cNvPr id="20" name="TextBox 19">
            <a:extLst>
              <a:ext uri="{FF2B5EF4-FFF2-40B4-BE49-F238E27FC236}">
                <a16:creationId xmlns:a16="http://schemas.microsoft.com/office/drawing/2014/main" id="{357717AC-ACE5-0049-BA1E-48B7AA0FB723}"/>
              </a:ext>
            </a:extLst>
          </p:cNvPr>
          <p:cNvSpPr txBox="1"/>
          <p:nvPr/>
        </p:nvSpPr>
        <p:spPr>
          <a:xfrm>
            <a:off x="16161321" y="11449095"/>
            <a:ext cx="1926168" cy="707886"/>
          </a:xfrm>
          <a:prstGeom prst="rect">
            <a:avLst/>
          </a:prstGeom>
          <a:noFill/>
        </p:spPr>
        <p:txBody>
          <a:bodyPr wrap="square" rtlCol="0">
            <a:spAutoFit/>
          </a:bodyPr>
          <a:lstStyle/>
          <a:p>
            <a:pPr algn="ct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Rail </a:t>
            </a:r>
          </a:p>
          <a:p>
            <a:pPr algn="ct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solutions</a:t>
            </a:r>
          </a:p>
        </p:txBody>
      </p:sp>
      <p:sp>
        <p:nvSpPr>
          <p:cNvPr id="21" name="TextBox 20">
            <a:extLst>
              <a:ext uri="{FF2B5EF4-FFF2-40B4-BE49-F238E27FC236}">
                <a16:creationId xmlns:a16="http://schemas.microsoft.com/office/drawing/2014/main" id="{A89164EA-4D89-6748-A4F5-F924D314BE02}"/>
              </a:ext>
            </a:extLst>
          </p:cNvPr>
          <p:cNvSpPr txBox="1"/>
          <p:nvPr/>
        </p:nvSpPr>
        <p:spPr>
          <a:xfrm>
            <a:off x="18018003" y="11449095"/>
            <a:ext cx="1926168" cy="707886"/>
          </a:xfrm>
          <a:prstGeom prst="rect">
            <a:avLst/>
          </a:prstGeom>
          <a:noFill/>
        </p:spPr>
        <p:txBody>
          <a:bodyPr wrap="square" rtlCol="0">
            <a:spAutoFit/>
          </a:bodyPr>
          <a:lstStyle/>
          <a:p>
            <a:pPr algn="ct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Rotating machines</a:t>
            </a:r>
          </a:p>
        </p:txBody>
      </p:sp>
      <p:sp>
        <p:nvSpPr>
          <p:cNvPr id="22" name="TextBox 21">
            <a:extLst>
              <a:ext uri="{FF2B5EF4-FFF2-40B4-BE49-F238E27FC236}">
                <a16:creationId xmlns:a16="http://schemas.microsoft.com/office/drawing/2014/main" id="{C7B1F7E9-692A-BB40-B65A-9BBD3B977219}"/>
              </a:ext>
            </a:extLst>
          </p:cNvPr>
          <p:cNvSpPr txBox="1"/>
          <p:nvPr/>
        </p:nvSpPr>
        <p:spPr>
          <a:xfrm>
            <a:off x="19801312" y="11449095"/>
            <a:ext cx="1926168" cy="1015663"/>
          </a:xfrm>
          <a:prstGeom prst="rect">
            <a:avLst/>
          </a:prstGeom>
          <a:noFill/>
        </p:spPr>
        <p:txBody>
          <a:bodyPr wrap="square" rtlCol="0">
            <a:spAutoFit/>
          </a:bodyPr>
          <a:lstStyle/>
          <a:p>
            <a:pPr algn="ct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Industrial electronics and development </a:t>
            </a:r>
          </a:p>
        </p:txBody>
      </p:sp>
      <p:sp>
        <p:nvSpPr>
          <p:cNvPr id="23" name="TextBox 22">
            <a:extLst>
              <a:ext uri="{FF2B5EF4-FFF2-40B4-BE49-F238E27FC236}">
                <a16:creationId xmlns:a16="http://schemas.microsoft.com/office/drawing/2014/main" id="{8B37782F-A68F-4E4E-B13D-27255BD71F52}"/>
              </a:ext>
            </a:extLst>
          </p:cNvPr>
          <p:cNvSpPr txBox="1"/>
          <p:nvPr/>
        </p:nvSpPr>
        <p:spPr>
          <a:xfrm>
            <a:off x="21632514" y="11449095"/>
            <a:ext cx="1926168" cy="400110"/>
          </a:xfrm>
          <a:prstGeom prst="rect">
            <a:avLst/>
          </a:prstGeom>
          <a:noFill/>
        </p:spPr>
        <p:txBody>
          <a:bodyPr wrap="square" rtlCol="0">
            <a:spAutoFit/>
          </a:bodyPr>
          <a:lstStyle/>
          <a:p>
            <a:pPr algn="ct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Other</a:t>
            </a:r>
          </a:p>
        </p:txBody>
      </p:sp>
    </p:spTree>
    <p:extLst>
      <p:ext uri="{BB962C8B-B14F-4D97-AF65-F5344CB8AC3E}">
        <p14:creationId xmlns:p14="http://schemas.microsoft.com/office/powerpoint/2010/main" val="21675845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hart 20">
            <a:extLst>
              <a:ext uri="{FF2B5EF4-FFF2-40B4-BE49-F238E27FC236}">
                <a16:creationId xmlns:a16="http://schemas.microsoft.com/office/drawing/2014/main" id="{638E8A7D-8A55-402B-88B3-BF702197325F}"/>
              </a:ext>
            </a:extLst>
          </p:cNvPr>
          <p:cNvGraphicFramePr>
            <a:graphicFrameLocks/>
          </p:cNvGraphicFramePr>
          <p:nvPr>
            <p:extLst>
              <p:ext uri="{D42A27DB-BD31-4B8C-83A1-F6EECF244321}">
                <p14:modId xmlns:p14="http://schemas.microsoft.com/office/powerpoint/2010/main" val="1721155254"/>
              </p:ext>
            </p:extLst>
          </p:nvPr>
        </p:nvGraphicFramePr>
        <p:xfrm>
          <a:off x="1295400" y="1276789"/>
          <a:ext cx="10893424" cy="10671340"/>
        </p:xfrm>
        <a:graphic>
          <a:graphicData uri="http://schemas.openxmlformats.org/drawingml/2006/chart">
            <c:chart xmlns:c="http://schemas.openxmlformats.org/drawingml/2006/chart" xmlns:r="http://schemas.openxmlformats.org/officeDocument/2006/relationships" r:id="rId3"/>
          </a:graphicData>
        </a:graphic>
      </p:graphicFrame>
      <p:sp>
        <p:nvSpPr>
          <p:cNvPr id="27" name="TextBox 26">
            <a:extLst>
              <a:ext uri="{FF2B5EF4-FFF2-40B4-BE49-F238E27FC236}">
                <a16:creationId xmlns:a16="http://schemas.microsoft.com/office/drawing/2014/main" id="{9D5D302D-EC72-3241-BAE4-DFC756366610}"/>
              </a:ext>
            </a:extLst>
          </p:cNvPr>
          <p:cNvSpPr txBox="1"/>
          <p:nvPr/>
        </p:nvSpPr>
        <p:spPr>
          <a:xfrm>
            <a:off x="14609440" y="1573073"/>
            <a:ext cx="8788587" cy="1754326"/>
          </a:xfrm>
          <a:prstGeom prst="rect">
            <a:avLst/>
          </a:prstGeom>
          <a:noFill/>
        </p:spPr>
        <p:txBody>
          <a:bodyPr wrap="square" rtlCol="0">
            <a:spAutoFit/>
          </a:bodyPr>
          <a:lstStyle/>
          <a:p>
            <a:r>
              <a:rPr lang="en-US" sz="5400" b="1" spc="300" dirty="0">
                <a:solidFill>
                  <a:schemeClr val="tx2"/>
                </a:solidFill>
                <a:latin typeface="Arial" panose="020B0604020202020204" pitchFamily="34" charset="0"/>
                <a:ea typeface="Montserrat" charset="0"/>
                <a:cs typeface="Arial" panose="020B0604020202020204" pitchFamily="34" charset="0"/>
              </a:rPr>
              <a:t>EBITDA ACCORDING</a:t>
            </a:r>
            <a:r>
              <a:rPr lang="hr-HR" sz="5400" b="1" spc="300" dirty="0">
                <a:solidFill>
                  <a:schemeClr val="tx2"/>
                </a:solidFill>
                <a:latin typeface="Arial" panose="020B0604020202020204" pitchFamily="34" charset="0"/>
                <a:ea typeface="Montserrat" charset="0"/>
                <a:cs typeface="Arial" panose="020B0604020202020204" pitchFamily="34" charset="0"/>
              </a:rPr>
              <a:t> </a:t>
            </a:r>
            <a:r>
              <a:rPr lang="en-US" sz="5400" b="1" spc="300" dirty="0">
                <a:solidFill>
                  <a:schemeClr val="tx2"/>
                </a:solidFill>
                <a:latin typeface="Arial" panose="020B0604020202020204" pitchFamily="34" charset="0"/>
                <a:ea typeface="Montserrat" charset="0"/>
                <a:cs typeface="Arial" panose="020B0604020202020204" pitchFamily="34" charset="0"/>
              </a:rPr>
              <a:t>TO PRODUCT RANGE</a:t>
            </a:r>
          </a:p>
        </p:txBody>
      </p:sp>
      <p:graphicFrame>
        <p:nvGraphicFramePr>
          <p:cNvPr id="3" name="Table 2"/>
          <p:cNvGraphicFramePr>
            <a:graphicFrameLocks noGrp="1"/>
          </p:cNvGraphicFramePr>
          <p:nvPr>
            <p:extLst>
              <p:ext uri="{D42A27DB-BD31-4B8C-83A1-F6EECF244321}">
                <p14:modId xmlns:p14="http://schemas.microsoft.com/office/powerpoint/2010/main" val="1285456074"/>
              </p:ext>
            </p:extLst>
          </p:nvPr>
        </p:nvGraphicFramePr>
        <p:xfrm>
          <a:off x="12688573" y="4408193"/>
          <a:ext cx="10656000" cy="5944782"/>
        </p:xfrm>
        <a:graphic>
          <a:graphicData uri="http://schemas.openxmlformats.org/drawingml/2006/table">
            <a:tbl>
              <a:tblPr firstRow="1" bandRow="1">
                <a:tableStyleId>{5C22544A-7EE6-4342-B048-85BDC9FD1C3A}</a:tableStyleId>
              </a:tblPr>
              <a:tblGrid>
                <a:gridCol w="2131200">
                  <a:extLst>
                    <a:ext uri="{9D8B030D-6E8A-4147-A177-3AD203B41FA5}">
                      <a16:colId xmlns:a16="http://schemas.microsoft.com/office/drawing/2014/main" val="20000"/>
                    </a:ext>
                  </a:extLst>
                </a:gridCol>
                <a:gridCol w="2131200">
                  <a:extLst>
                    <a:ext uri="{9D8B030D-6E8A-4147-A177-3AD203B41FA5}">
                      <a16:colId xmlns:a16="http://schemas.microsoft.com/office/drawing/2014/main" val="20001"/>
                    </a:ext>
                  </a:extLst>
                </a:gridCol>
                <a:gridCol w="2131200">
                  <a:extLst>
                    <a:ext uri="{9D8B030D-6E8A-4147-A177-3AD203B41FA5}">
                      <a16:colId xmlns:a16="http://schemas.microsoft.com/office/drawing/2014/main" val="20002"/>
                    </a:ext>
                  </a:extLst>
                </a:gridCol>
                <a:gridCol w="2131200">
                  <a:extLst>
                    <a:ext uri="{9D8B030D-6E8A-4147-A177-3AD203B41FA5}">
                      <a16:colId xmlns:a16="http://schemas.microsoft.com/office/drawing/2014/main" val="20003"/>
                    </a:ext>
                  </a:extLst>
                </a:gridCol>
                <a:gridCol w="2131200">
                  <a:extLst>
                    <a:ext uri="{9D8B030D-6E8A-4147-A177-3AD203B41FA5}">
                      <a16:colId xmlns:a16="http://schemas.microsoft.com/office/drawing/2014/main" val="20004"/>
                    </a:ext>
                  </a:extLst>
                </a:gridCol>
              </a:tblGrid>
              <a:tr h="823157">
                <a:tc>
                  <a:txBody>
                    <a:bodyPr/>
                    <a:lstStyle/>
                    <a:p>
                      <a:pPr marL="108000" algn="l"/>
                      <a:r>
                        <a:rPr lang="en-GB" sz="1400" b="1" dirty="0">
                          <a:solidFill>
                            <a:schemeClr val="bg1"/>
                          </a:solidFill>
                          <a:latin typeface="Arial"/>
                          <a:cs typeface="Arial"/>
                        </a:rPr>
                        <a:t>EBITDA </a:t>
                      </a:r>
                      <a:r>
                        <a:rPr lang="hr-HR" sz="1400" b="1" dirty="0">
                          <a:solidFill>
                            <a:schemeClr val="bg1"/>
                          </a:solidFill>
                          <a:latin typeface="Arial"/>
                          <a:cs typeface="Arial"/>
                        </a:rPr>
                        <a:t>i</a:t>
                      </a:r>
                      <a:r>
                        <a:rPr lang="en-GB" sz="1400" b="1" dirty="0">
                          <a:solidFill>
                            <a:schemeClr val="bg1"/>
                          </a:solidFill>
                          <a:latin typeface="Arial"/>
                          <a:cs typeface="Arial"/>
                        </a:rPr>
                        <a:t>n EUR million</a:t>
                      </a:r>
                      <a:endParaRPr lang="en-US" sz="1400" b="1" dirty="0">
                        <a:solidFill>
                          <a:schemeClr val="bg1"/>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4E3"/>
                    </a:solidFill>
                  </a:tcPr>
                </a:tc>
                <a:tc>
                  <a:txBody>
                    <a:bodyPr/>
                    <a:lstStyle/>
                    <a:p>
                      <a:pPr algn="ctr"/>
                      <a:r>
                        <a:rPr lang="ta-IN" sz="1800" b="1" dirty="0">
                          <a:solidFill>
                            <a:schemeClr val="bg1"/>
                          </a:solidFill>
                          <a:latin typeface="Arial"/>
                          <a:cs typeface="Arial"/>
                        </a:rPr>
                        <a:t>EBITDA </a:t>
                      </a:r>
                    </a:p>
                    <a:p>
                      <a:pPr algn="ctr"/>
                      <a:r>
                        <a:rPr lang="ta-IN" sz="1800" b="1" dirty="0">
                          <a:solidFill>
                            <a:schemeClr val="bg1"/>
                          </a:solidFill>
                          <a:latin typeface="Arial"/>
                          <a:cs typeface="Arial"/>
                        </a:rPr>
                        <a:t>Q1-Q3 2020</a:t>
                      </a:r>
                      <a:endParaRPr lang="en-US" sz="1800" b="1" dirty="0">
                        <a:solidFill>
                          <a:schemeClr val="bg1"/>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4E3"/>
                    </a:solidFill>
                  </a:tcPr>
                </a:tc>
                <a:tc>
                  <a:txBody>
                    <a:bodyPr/>
                    <a:lstStyle/>
                    <a:p>
                      <a:pPr algn="ctr"/>
                      <a:r>
                        <a:rPr lang="ta-IN" sz="1800" b="1" dirty="0">
                          <a:solidFill>
                            <a:schemeClr val="bg1"/>
                          </a:solidFill>
                          <a:latin typeface="Arial"/>
                          <a:cs typeface="Arial"/>
                        </a:rPr>
                        <a:t>EBITDA margin</a:t>
                      </a:r>
                    </a:p>
                    <a:p>
                      <a:pPr algn="ctr"/>
                      <a:r>
                        <a:rPr lang="ta-IN" sz="1800" b="1" dirty="0">
                          <a:solidFill>
                            <a:schemeClr val="bg1"/>
                          </a:solidFill>
                          <a:latin typeface="Arial"/>
                          <a:cs typeface="Arial"/>
                        </a:rPr>
                        <a:t>Q1-Q3 2020</a:t>
                      </a:r>
                      <a:endParaRPr lang="en-US" sz="1800" b="1" dirty="0">
                        <a:solidFill>
                          <a:schemeClr val="bg1"/>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4E3"/>
                    </a:solidFill>
                  </a:tcPr>
                </a:tc>
                <a:tc>
                  <a:txBody>
                    <a:bodyPr/>
                    <a:lstStyle/>
                    <a:p>
                      <a:pPr algn="ctr"/>
                      <a:r>
                        <a:rPr lang="ta-IN" sz="1800" b="1" dirty="0">
                          <a:solidFill>
                            <a:schemeClr val="bg1"/>
                          </a:solidFill>
                          <a:latin typeface="Arial"/>
                          <a:cs typeface="Arial"/>
                        </a:rPr>
                        <a:t>EBITDA </a:t>
                      </a:r>
                    </a:p>
                    <a:p>
                      <a:pPr algn="ctr"/>
                      <a:r>
                        <a:rPr lang="ta-IN" sz="1800" b="1" dirty="0">
                          <a:solidFill>
                            <a:schemeClr val="bg1"/>
                          </a:solidFill>
                          <a:latin typeface="Arial"/>
                          <a:cs typeface="Arial"/>
                        </a:rPr>
                        <a:t>Q1-Q3 2021</a:t>
                      </a:r>
                      <a:endParaRPr lang="en-US" sz="1800" b="1" dirty="0">
                        <a:solidFill>
                          <a:schemeClr val="bg1"/>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4E3"/>
                    </a:solidFill>
                  </a:tcPr>
                </a:tc>
                <a:tc>
                  <a:txBody>
                    <a:bodyPr/>
                    <a:lstStyle/>
                    <a:p>
                      <a:pPr algn="ctr"/>
                      <a:r>
                        <a:rPr lang="ta-IN" sz="1800" b="1" dirty="0">
                          <a:solidFill>
                            <a:schemeClr val="bg1"/>
                          </a:solidFill>
                          <a:latin typeface="Arial"/>
                          <a:cs typeface="Arial"/>
                        </a:rPr>
                        <a:t>EBITDA margin</a:t>
                      </a:r>
                    </a:p>
                    <a:p>
                      <a:pPr algn="ctr"/>
                      <a:r>
                        <a:rPr lang="ta-IN" sz="1800" b="1" dirty="0">
                          <a:solidFill>
                            <a:schemeClr val="bg1"/>
                          </a:solidFill>
                          <a:latin typeface="Arial"/>
                          <a:cs typeface="Arial"/>
                        </a:rPr>
                        <a:t>Q1-Q3 2021</a:t>
                      </a:r>
                      <a:endParaRPr lang="en-US" sz="1800" b="1" dirty="0">
                        <a:solidFill>
                          <a:schemeClr val="bg1"/>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4E3"/>
                    </a:solidFill>
                  </a:tcPr>
                </a:tc>
                <a:extLst>
                  <a:ext uri="{0D108BD9-81ED-4DB2-BD59-A6C34878D82A}">
                    <a16:rowId xmlns:a16="http://schemas.microsoft.com/office/drawing/2014/main" val="10000"/>
                  </a:ext>
                </a:extLst>
              </a:tr>
              <a:tr h="823157">
                <a:tc>
                  <a:txBody>
                    <a:bodyPr/>
                    <a:lstStyle/>
                    <a:p>
                      <a:pPr marL="108000" marR="0" indent="0" algn="l" defTabSz="1828343" rtl="0" eaLnBrk="1" fontAlgn="auto" latinLnBrk="0" hangingPunct="1">
                        <a:lnSpc>
                          <a:spcPct val="100000"/>
                        </a:lnSpc>
                        <a:spcBef>
                          <a:spcPts val="0"/>
                        </a:spcBef>
                        <a:spcAft>
                          <a:spcPts val="0"/>
                        </a:spcAft>
                        <a:buClrTx/>
                        <a:buSzTx/>
                        <a:buFontTx/>
                        <a:buNone/>
                        <a:tabLst/>
                        <a:defRPr/>
                      </a:pPr>
                      <a:r>
                        <a:rPr lang="en-GB" sz="2000" b="0" dirty="0">
                          <a:solidFill>
                            <a:schemeClr val="tx2"/>
                          </a:solidFill>
                          <a:latin typeface="Arial"/>
                          <a:cs typeface="Arial"/>
                        </a:rPr>
                        <a:t>Transformer program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hr-HR" sz="2400" b="1" dirty="0">
                          <a:solidFill>
                            <a:schemeClr val="tx2"/>
                          </a:solidFill>
                          <a:latin typeface="Arial"/>
                          <a:cs typeface="Arial"/>
                        </a:rPr>
                        <a:t>10</a:t>
                      </a:r>
                      <a:endParaRPr lang="en-US" sz="2400" b="1" dirty="0">
                        <a:solidFill>
                          <a:schemeClr val="tx2"/>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a-IN" sz="2400" b="1" dirty="0">
                          <a:solidFill>
                            <a:schemeClr val="tx2"/>
                          </a:solidFill>
                          <a:latin typeface="Arial"/>
                          <a:cs typeface="Arial"/>
                        </a:rPr>
                        <a:t>7</a:t>
                      </a:r>
                      <a:r>
                        <a:rPr lang="hr-HR" sz="2400" b="1" dirty="0">
                          <a:solidFill>
                            <a:schemeClr val="tx2"/>
                          </a:solidFill>
                          <a:latin typeface="Arial"/>
                          <a:cs typeface="Arial"/>
                        </a:rPr>
                        <a:t>.</a:t>
                      </a:r>
                      <a:r>
                        <a:rPr lang="ta-IN" sz="2400" b="1" dirty="0">
                          <a:solidFill>
                            <a:schemeClr val="tx2"/>
                          </a:solidFill>
                          <a:latin typeface="Arial"/>
                          <a:cs typeface="Arial"/>
                        </a:rPr>
                        <a:t>8%</a:t>
                      </a:r>
                      <a:endParaRPr lang="en-US" sz="2400" b="1" dirty="0">
                        <a:solidFill>
                          <a:schemeClr val="tx2"/>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hr-HR" sz="2400" b="1" dirty="0">
                          <a:solidFill>
                            <a:schemeClr val="tx2"/>
                          </a:solidFill>
                          <a:latin typeface="Arial"/>
                          <a:cs typeface="Arial"/>
                        </a:rPr>
                        <a:t>15</a:t>
                      </a:r>
                      <a:endParaRPr lang="en-US" sz="2400" b="1" dirty="0">
                        <a:solidFill>
                          <a:schemeClr val="tx2"/>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a-IN" sz="2400" b="1" dirty="0">
                          <a:solidFill>
                            <a:schemeClr val="tx2"/>
                          </a:solidFill>
                          <a:latin typeface="Arial"/>
                          <a:cs typeface="Arial"/>
                        </a:rPr>
                        <a:t>9</a:t>
                      </a:r>
                      <a:r>
                        <a:rPr lang="hr-HR" sz="2400" b="1" dirty="0">
                          <a:solidFill>
                            <a:schemeClr val="tx2"/>
                          </a:solidFill>
                          <a:latin typeface="Arial"/>
                          <a:cs typeface="Arial"/>
                        </a:rPr>
                        <a:t>.</a:t>
                      </a:r>
                      <a:r>
                        <a:rPr lang="ta-IN" sz="2400" b="1" dirty="0">
                          <a:solidFill>
                            <a:schemeClr val="tx2"/>
                          </a:solidFill>
                          <a:latin typeface="Arial"/>
                          <a:cs typeface="Arial"/>
                        </a:rPr>
                        <a:t>4%</a:t>
                      </a:r>
                      <a:endParaRPr lang="en-US" sz="2400" b="1" dirty="0">
                        <a:solidFill>
                          <a:schemeClr val="tx2"/>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823157">
                <a:tc>
                  <a:txBody>
                    <a:bodyPr/>
                    <a:lstStyle/>
                    <a:p>
                      <a:pPr marL="108000" marR="0" indent="0" algn="l" defTabSz="1828343" rtl="0" eaLnBrk="1" fontAlgn="auto" latinLnBrk="0" hangingPunct="1">
                        <a:lnSpc>
                          <a:spcPct val="100000"/>
                        </a:lnSpc>
                        <a:spcBef>
                          <a:spcPts val="0"/>
                        </a:spcBef>
                        <a:spcAft>
                          <a:spcPts val="0"/>
                        </a:spcAft>
                        <a:buClrTx/>
                        <a:buSzTx/>
                        <a:buFontTx/>
                        <a:buNone/>
                        <a:tabLst/>
                        <a:defRPr/>
                      </a:pPr>
                      <a:r>
                        <a:rPr lang="en-GB" sz="2000" b="0" dirty="0">
                          <a:solidFill>
                            <a:schemeClr val="tx2"/>
                          </a:solidFill>
                          <a:latin typeface="Arial"/>
                          <a:cs typeface="Arial"/>
                        </a:rPr>
                        <a:t>Engineering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hr-HR" sz="2400" b="1" dirty="0">
                          <a:solidFill>
                            <a:schemeClr val="tx2"/>
                          </a:solidFill>
                          <a:latin typeface="Arial"/>
                          <a:cs typeface="Arial"/>
                        </a:rPr>
                        <a:t>1,2</a:t>
                      </a:r>
                      <a:endParaRPr lang="en-US" sz="2400" b="1" dirty="0">
                        <a:solidFill>
                          <a:schemeClr val="tx2"/>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a-IN" sz="2400" b="1" dirty="0">
                          <a:solidFill>
                            <a:schemeClr val="tx2"/>
                          </a:solidFill>
                          <a:latin typeface="Arial"/>
                          <a:cs typeface="Arial"/>
                        </a:rPr>
                        <a:t>2</a:t>
                      </a:r>
                      <a:r>
                        <a:rPr lang="hr-HR" sz="2400" b="1" dirty="0">
                          <a:solidFill>
                            <a:schemeClr val="tx2"/>
                          </a:solidFill>
                          <a:latin typeface="Arial"/>
                          <a:cs typeface="Arial"/>
                        </a:rPr>
                        <a:t>.</a:t>
                      </a:r>
                      <a:r>
                        <a:rPr lang="ta-IN" sz="2400" b="1" dirty="0">
                          <a:solidFill>
                            <a:schemeClr val="tx2"/>
                          </a:solidFill>
                          <a:latin typeface="Arial"/>
                          <a:cs typeface="Arial"/>
                        </a:rPr>
                        <a:t>0%</a:t>
                      </a:r>
                      <a:endParaRPr lang="en-US" sz="2400" b="1" dirty="0">
                        <a:solidFill>
                          <a:schemeClr val="tx2"/>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hr-HR" sz="2400" b="1" dirty="0">
                          <a:solidFill>
                            <a:schemeClr val="tx2"/>
                          </a:solidFill>
                          <a:latin typeface="Arial"/>
                          <a:cs typeface="Arial"/>
                        </a:rPr>
                        <a:t>2,5</a:t>
                      </a:r>
                      <a:endParaRPr lang="en-US" sz="2400" b="1" dirty="0">
                        <a:solidFill>
                          <a:schemeClr val="tx2"/>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a-IN" sz="2400" b="1" dirty="0">
                          <a:solidFill>
                            <a:schemeClr val="tx2"/>
                          </a:solidFill>
                          <a:latin typeface="Arial"/>
                          <a:cs typeface="Arial"/>
                        </a:rPr>
                        <a:t>4</a:t>
                      </a:r>
                      <a:r>
                        <a:rPr lang="hr-HR" sz="2400" b="1" dirty="0">
                          <a:solidFill>
                            <a:schemeClr val="tx2"/>
                          </a:solidFill>
                          <a:latin typeface="Arial"/>
                          <a:cs typeface="Arial"/>
                        </a:rPr>
                        <a:t>.7</a:t>
                      </a:r>
                      <a:r>
                        <a:rPr lang="ta-IN" sz="2400" b="1" dirty="0">
                          <a:solidFill>
                            <a:schemeClr val="tx2"/>
                          </a:solidFill>
                          <a:latin typeface="Arial"/>
                          <a:cs typeface="Arial"/>
                        </a:rPr>
                        <a:t>%</a:t>
                      </a:r>
                      <a:endParaRPr lang="en-US" sz="2400" b="1" dirty="0">
                        <a:solidFill>
                          <a:schemeClr val="tx2"/>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823157">
                <a:tc>
                  <a:txBody>
                    <a:bodyPr/>
                    <a:lstStyle/>
                    <a:p>
                      <a:pPr marL="108000" marR="0" indent="0" algn="l" defTabSz="1828343" rtl="0" eaLnBrk="1" fontAlgn="auto" latinLnBrk="0" hangingPunct="1">
                        <a:lnSpc>
                          <a:spcPct val="100000"/>
                        </a:lnSpc>
                        <a:spcBef>
                          <a:spcPts val="0"/>
                        </a:spcBef>
                        <a:spcAft>
                          <a:spcPts val="0"/>
                        </a:spcAft>
                        <a:buClrTx/>
                        <a:buSzTx/>
                        <a:buFontTx/>
                        <a:buNone/>
                        <a:tabLst/>
                        <a:defRPr/>
                      </a:pPr>
                      <a:r>
                        <a:rPr lang="en-GB" sz="2000" b="0" dirty="0">
                          <a:solidFill>
                            <a:schemeClr val="tx2"/>
                          </a:solidFill>
                          <a:latin typeface="Arial"/>
                          <a:cs typeface="Arial"/>
                        </a:rPr>
                        <a:t>Rail </a:t>
                      </a:r>
                      <a:r>
                        <a:rPr lang="hr-HR" sz="2000" b="0" dirty="0">
                          <a:solidFill>
                            <a:schemeClr val="tx2"/>
                          </a:solidFill>
                          <a:latin typeface="Arial"/>
                          <a:cs typeface="Arial"/>
                        </a:rPr>
                        <a:t>solutions</a:t>
                      </a:r>
                      <a:endParaRPr lang="en-GB" sz="2000" b="0" dirty="0">
                        <a:solidFill>
                          <a:schemeClr val="tx2"/>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hr-HR" sz="2400" b="1" dirty="0">
                          <a:solidFill>
                            <a:schemeClr val="tx2"/>
                          </a:solidFill>
                          <a:latin typeface="Arial"/>
                          <a:cs typeface="Arial"/>
                        </a:rPr>
                        <a:t>1,3</a:t>
                      </a:r>
                      <a:endParaRPr lang="en-US" sz="2400" b="1" dirty="0">
                        <a:solidFill>
                          <a:schemeClr val="tx2"/>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a-IN" sz="2400" b="1" dirty="0">
                          <a:solidFill>
                            <a:schemeClr val="tx2"/>
                          </a:solidFill>
                          <a:latin typeface="Arial"/>
                          <a:cs typeface="Arial"/>
                        </a:rPr>
                        <a:t>11</a:t>
                      </a:r>
                      <a:r>
                        <a:rPr lang="hr-HR" sz="2400" b="1" dirty="0">
                          <a:solidFill>
                            <a:schemeClr val="tx2"/>
                          </a:solidFill>
                          <a:latin typeface="Arial"/>
                          <a:cs typeface="Arial"/>
                        </a:rPr>
                        <a:t>.</a:t>
                      </a:r>
                      <a:r>
                        <a:rPr lang="ta-IN" sz="2400" b="1" dirty="0">
                          <a:solidFill>
                            <a:schemeClr val="tx2"/>
                          </a:solidFill>
                          <a:latin typeface="Arial"/>
                          <a:cs typeface="Arial"/>
                        </a:rPr>
                        <a:t>6%</a:t>
                      </a:r>
                      <a:endParaRPr lang="en-US" sz="2400" b="1" dirty="0">
                        <a:solidFill>
                          <a:schemeClr val="tx2"/>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hr-HR" sz="2400" b="1" dirty="0">
                          <a:solidFill>
                            <a:schemeClr val="tx2"/>
                          </a:solidFill>
                          <a:latin typeface="Arial"/>
                          <a:cs typeface="Arial"/>
                        </a:rPr>
                        <a:t>2,5</a:t>
                      </a:r>
                      <a:endParaRPr lang="en-US" sz="2400" b="1" dirty="0">
                        <a:solidFill>
                          <a:schemeClr val="tx2"/>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a-IN" sz="2400" b="1" dirty="0">
                          <a:solidFill>
                            <a:schemeClr val="tx2"/>
                          </a:solidFill>
                          <a:latin typeface="Arial"/>
                          <a:cs typeface="Arial"/>
                        </a:rPr>
                        <a:t>6</a:t>
                      </a:r>
                      <a:r>
                        <a:rPr lang="hr-HR" sz="2400" b="1" dirty="0">
                          <a:solidFill>
                            <a:schemeClr val="tx2"/>
                          </a:solidFill>
                          <a:latin typeface="Arial"/>
                          <a:cs typeface="Arial"/>
                        </a:rPr>
                        <a:t>.</a:t>
                      </a:r>
                      <a:r>
                        <a:rPr lang="ta-IN" sz="2400" b="1" dirty="0">
                          <a:solidFill>
                            <a:schemeClr val="tx2"/>
                          </a:solidFill>
                          <a:latin typeface="Arial"/>
                          <a:cs typeface="Arial"/>
                        </a:rPr>
                        <a:t>7%</a:t>
                      </a:r>
                      <a:endParaRPr lang="en-US" sz="2400" b="1" dirty="0">
                        <a:solidFill>
                          <a:schemeClr val="tx2"/>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823157">
                <a:tc>
                  <a:txBody>
                    <a:bodyPr/>
                    <a:lstStyle/>
                    <a:p>
                      <a:pPr marL="108000" marR="0" indent="0" algn="l" defTabSz="1828343" rtl="0" eaLnBrk="1" fontAlgn="auto" latinLnBrk="0" hangingPunct="1">
                        <a:lnSpc>
                          <a:spcPct val="100000"/>
                        </a:lnSpc>
                        <a:spcBef>
                          <a:spcPts val="0"/>
                        </a:spcBef>
                        <a:spcAft>
                          <a:spcPts val="0"/>
                        </a:spcAft>
                        <a:buClrTx/>
                        <a:buSzTx/>
                        <a:buFontTx/>
                        <a:buNone/>
                        <a:tabLst/>
                        <a:defRPr/>
                      </a:pPr>
                      <a:r>
                        <a:rPr lang="en-GB" sz="2000" b="0" dirty="0">
                          <a:solidFill>
                            <a:schemeClr val="tx2"/>
                          </a:solidFill>
                          <a:latin typeface="Arial"/>
                          <a:cs typeface="Arial"/>
                        </a:rPr>
                        <a:t>Rotating machines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hr-HR" sz="2400" b="1" dirty="0">
                          <a:solidFill>
                            <a:schemeClr val="tx2"/>
                          </a:solidFill>
                          <a:latin typeface="Arial"/>
                          <a:cs typeface="Arial"/>
                        </a:rPr>
                        <a:t>0,2</a:t>
                      </a:r>
                      <a:endParaRPr lang="en-US" sz="2400" b="1" dirty="0">
                        <a:solidFill>
                          <a:schemeClr val="tx2"/>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a-IN" sz="2400" b="1" dirty="0">
                          <a:solidFill>
                            <a:schemeClr val="tx2"/>
                          </a:solidFill>
                          <a:latin typeface="Arial"/>
                          <a:cs typeface="Arial"/>
                        </a:rPr>
                        <a:t>0</a:t>
                      </a:r>
                      <a:r>
                        <a:rPr lang="hr-HR" sz="2400" b="1" dirty="0">
                          <a:solidFill>
                            <a:schemeClr val="tx2"/>
                          </a:solidFill>
                          <a:latin typeface="Arial"/>
                          <a:cs typeface="Arial"/>
                        </a:rPr>
                        <a:t>.</a:t>
                      </a:r>
                      <a:r>
                        <a:rPr lang="ta-IN" sz="2400" b="1" dirty="0">
                          <a:solidFill>
                            <a:schemeClr val="tx2"/>
                          </a:solidFill>
                          <a:latin typeface="Arial"/>
                          <a:cs typeface="Arial"/>
                        </a:rPr>
                        <a:t>5%</a:t>
                      </a:r>
                      <a:endParaRPr lang="en-US" sz="2400" b="1" dirty="0">
                        <a:solidFill>
                          <a:schemeClr val="tx2"/>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hr-HR" sz="2400" b="1" dirty="0">
                          <a:solidFill>
                            <a:schemeClr val="tx2"/>
                          </a:solidFill>
                          <a:latin typeface="Arial"/>
                          <a:cs typeface="Arial"/>
                        </a:rPr>
                        <a:t>3,1</a:t>
                      </a:r>
                      <a:endParaRPr lang="en-US" sz="2400" b="1" dirty="0">
                        <a:solidFill>
                          <a:schemeClr val="tx2"/>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a-IN" sz="2400" b="1" dirty="0">
                          <a:solidFill>
                            <a:schemeClr val="tx2"/>
                          </a:solidFill>
                          <a:latin typeface="Arial"/>
                          <a:cs typeface="Arial"/>
                        </a:rPr>
                        <a:t>9</a:t>
                      </a:r>
                      <a:r>
                        <a:rPr lang="hr-HR" sz="2400" b="1" dirty="0">
                          <a:solidFill>
                            <a:schemeClr val="tx2"/>
                          </a:solidFill>
                          <a:latin typeface="Arial"/>
                          <a:cs typeface="Arial"/>
                        </a:rPr>
                        <a:t>.1</a:t>
                      </a:r>
                      <a:r>
                        <a:rPr lang="ta-IN" sz="2400" b="1" dirty="0">
                          <a:solidFill>
                            <a:schemeClr val="tx2"/>
                          </a:solidFill>
                          <a:latin typeface="Arial"/>
                          <a:cs typeface="Arial"/>
                        </a:rPr>
                        <a:t>%</a:t>
                      </a:r>
                      <a:endParaRPr lang="en-US" sz="2400" b="1" dirty="0">
                        <a:solidFill>
                          <a:schemeClr val="tx2"/>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823157">
                <a:tc>
                  <a:txBody>
                    <a:bodyPr/>
                    <a:lstStyle/>
                    <a:p>
                      <a:pPr marL="108000" marR="0" indent="0" algn="l" defTabSz="1828343" rtl="0" eaLnBrk="1" fontAlgn="auto" latinLnBrk="0" hangingPunct="1">
                        <a:lnSpc>
                          <a:spcPct val="100000"/>
                        </a:lnSpc>
                        <a:spcBef>
                          <a:spcPts val="0"/>
                        </a:spcBef>
                        <a:spcAft>
                          <a:spcPts val="0"/>
                        </a:spcAft>
                        <a:buClrTx/>
                        <a:buSzTx/>
                        <a:buFontTx/>
                        <a:buNone/>
                        <a:tabLst/>
                        <a:defRPr/>
                      </a:pPr>
                      <a:r>
                        <a:rPr lang="en-GB" sz="2000" b="0" dirty="0">
                          <a:solidFill>
                            <a:schemeClr val="tx2"/>
                          </a:solidFill>
                          <a:latin typeface="Arial"/>
                          <a:cs typeface="Arial"/>
                        </a:rPr>
                        <a:t>Industrial electronics and development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hr-HR" sz="2400" b="1" dirty="0">
                          <a:solidFill>
                            <a:schemeClr val="tx2"/>
                          </a:solidFill>
                          <a:latin typeface="Arial"/>
                          <a:cs typeface="Arial"/>
                        </a:rPr>
                        <a:t>1,3</a:t>
                      </a:r>
                      <a:endParaRPr lang="en-US" sz="2400" b="1" dirty="0">
                        <a:solidFill>
                          <a:schemeClr val="tx2"/>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a-IN" sz="2400" b="1" dirty="0">
                          <a:solidFill>
                            <a:schemeClr val="tx2"/>
                          </a:solidFill>
                          <a:latin typeface="Arial"/>
                          <a:cs typeface="Arial"/>
                        </a:rPr>
                        <a:t>11</a:t>
                      </a:r>
                      <a:r>
                        <a:rPr lang="hr-HR" sz="2400" b="1" dirty="0">
                          <a:solidFill>
                            <a:schemeClr val="tx2"/>
                          </a:solidFill>
                          <a:latin typeface="Arial"/>
                          <a:cs typeface="Arial"/>
                        </a:rPr>
                        <a:t>.</a:t>
                      </a:r>
                      <a:r>
                        <a:rPr lang="ta-IN" sz="2400" b="1" dirty="0">
                          <a:solidFill>
                            <a:schemeClr val="tx2"/>
                          </a:solidFill>
                          <a:latin typeface="Arial"/>
                          <a:cs typeface="Arial"/>
                        </a:rPr>
                        <a:t>1%</a:t>
                      </a:r>
                      <a:endParaRPr lang="en-US" sz="2400" b="1" dirty="0">
                        <a:solidFill>
                          <a:schemeClr val="tx2"/>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hr-HR" sz="2400" b="1" dirty="0">
                          <a:solidFill>
                            <a:schemeClr val="tx2"/>
                          </a:solidFill>
                          <a:latin typeface="Arial"/>
                          <a:cs typeface="Arial"/>
                        </a:rPr>
                        <a:t>2,8</a:t>
                      </a:r>
                      <a:endParaRPr lang="en-US" sz="2400" b="1" dirty="0">
                        <a:solidFill>
                          <a:schemeClr val="tx2"/>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a-IN" sz="2400" b="1" dirty="0">
                          <a:solidFill>
                            <a:schemeClr val="tx2"/>
                          </a:solidFill>
                          <a:latin typeface="Arial"/>
                          <a:cs typeface="Arial"/>
                        </a:rPr>
                        <a:t>24</a:t>
                      </a:r>
                      <a:r>
                        <a:rPr lang="hr-HR" sz="2400" b="1" dirty="0">
                          <a:solidFill>
                            <a:schemeClr val="tx2"/>
                          </a:solidFill>
                          <a:latin typeface="Arial"/>
                          <a:cs typeface="Arial"/>
                        </a:rPr>
                        <a:t>.</a:t>
                      </a:r>
                      <a:r>
                        <a:rPr lang="ta-IN" sz="2400" b="1" dirty="0">
                          <a:solidFill>
                            <a:schemeClr val="tx2"/>
                          </a:solidFill>
                          <a:latin typeface="Arial"/>
                          <a:cs typeface="Arial"/>
                        </a:rPr>
                        <a:t>7%</a:t>
                      </a:r>
                      <a:endParaRPr lang="en-US" sz="2400" b="1" dirty="0">
                        <a:solidFill>
                          <a:schemeClr val="tx2"/>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823157">
                <a:tc>
                  <a:txBody>
                    <a:bodyPr/>
                    <a:lstStyle/>
                    <a:p>
                      <a:pPr marL="108000" marR="0" indent="0" algn="l" defTabSz="1828343" rtl="0" eaLnBrk="1" fontAlgn="auto" latinLnBrk="0" hangingPunct="1">
                        <a:lnSpc>
                          <a:spcPct val="100000"/>
                        </a:lnSpc>
                        <a:spcBef>
                          <a:spcPts val="0"/>
                        </a:spcBef>
                        <a:spcAft>
                          <a:spcPts val="0"/>
                        </a:spcAft>
                        <a:buClrTx/>
                        <a:buSzTx/>
                        <a:buFontTx/>
                        <a:buNone/>
                        <a:tabLst/>
                        <a:defRPr/>
                      </a:pPr>
                      <a:r>
                        <a:rPr lang="en-GB" sz="2000" b="0" dirty="0">
                          <a:solidFill>
                            <a:schemeClr val="tx2"/>
                          </a:solidFill>
                          <a:latin typeface="Arial"/>
                          <a:cs typeface="Arial"/>
                        </a:rPr>
                        <a:t>Other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hr-HR" sz="2400" b="1" dirty="0">
                          <a:solidFill>
                            <a:schemeClr val="tx2"/>
                          </a:solidFill>
                          <a:latin typeface="Arial"/>
                          <a:cs typeface="Arial"/>
                        </a:rPr>
                        <a:t>2</a:t>
                      </a:r>
                      <a:endParaRPr lang="en-US" sz="2400" b="1" dirty="0">
                        <a:solidFill>
                          <a:schemeClr val="tx2"/>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a-IN" sz="2400" b="1" dirty="0">
                          <a:solidFill>
                            <a:schemeClr val="tx2"/>
                          </a:solidFill>
                          <a:latin typeface="Arial"/>
                          <a:cs typeface="Arial"/>
                        </a:rPr>
                        <a:t>6</a:t>
                      </a:r>
                      <a:r>
                        <a:rPr lang="hr-HR" sz="2400" b="1" dirty="0">
                          <a:solidFill>
                            <a:schemeClr val="tx2"/>
                          </a:solidFill>
                          <a:latin typeface="Arial"/>
                          <a:cs typeface="Arial"/>
                        </a:rPr>
                        <a:t>.</a:t>
                      </a:r>
                      <a:r>
                        <a:rPr lang="ta-IN" sz="2400" b="1" dirty="0">
                          <a:solidFill>
                            <a:schemeClr val="tx2"/>
                          </a:solidFill>
                          <a:latin typeface="Arial"/>
                          <a:cs typeface="Arial"/>
                        </a:rPr>
                        <a:t>8%</a:t>
                      </a:r>
                      <a:endParaRPr lang="en-US" sz="2400" b="1" dirty="0">
                        <a:solidFill>
                          <a:schemeClr val="tx2"/>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hr-HR" sz="2400" b="1" dirty="0">
                          <a:solidFill>
                            <a:schemeClr val="tx2"/>
                          </a:solidFill>
                          <a:latin typeface="Arial"/>
                          <a:cs typeface="Arial"/>
                        </a:rPr>
                        <a:t>1,5</a:t>
                      </a:r>
                      <a:endParaRPr lang="en-US" sz="2400" b="1" dirty="0">
                        <a:solidFill>
                          <a:schemeClr val="tx2"/>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hr-HR" sz="2400" b="1" dirty="0">
                          <a:solidFill>
                            <a:schemeClr val="tx2"/>
                          </a:solidFill>
                          <a:latin typeface="Arial"/>
                          <a:cs typeface="Arial"/>
                        </a:rPr>
                        <a:t>5</a:t>
                      </a:r>
                      <a:r>
                        <a:rPr lang="ta-IN" sz="2400" b="1" dirty="0">
                          <a:solidFill>
                            <a:schemeClr val="tx2"/>
                          </a:solidFill>
                          <a:latin typeface="Arial"/>
                          <a:cs typeface="Arial"/>
                        </a:rPr>
                        <a:t>%</a:t>
                      </a:r>
                      <a:endParaRPr lang="en-US" sz="2400" b="1" dirty="0">
                        <a:solidFill>
                          <a:schemeClr val="tx2"/>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12" name="TextBox 11">
            <a:extLst>
              <a:ext uri="{FF2B5EF4-FFF2-40B4-BE49-F238E27FC236}">
                <a16:creationId xmlns:a16="http://schemas.microsoft.com/office/drawing/2014/main" id="{CA26498B-350B-4E8A-936F-0891B59CE910}"/>
              </a:ext>
            </a:extLst>
          </p:cNvPr>
          <p:cNvSpPr txBox="1"/>
          <p:nvPr/>
        </p:nvSpPr>
        <p:spPr>
          <a:xfrm>
            <a:off x="12553655" y="10403775"/>
            <a:ext cx="4034578" cy="461665"/>
          </a:xfrm>
          <a:prstGeom prst="rect">
            <a:avLst/>
          </a:prstGeom>
          <a:noFill/>
        </p:spPr>
        <p:txBody>
          <a:bodyPr wrap="none" rtlCol="0">
            <a:spAutoFit/>
          </a:bodyPr>
          <a:lstStyle/>
          <a:p>
            <a:r>
              <a:rPr lang="en-GB" sz="2400" dirty="0">
                <a:solidFill>
                  <a:schemeClr val="tx2"/>
                </a:solidFill>
                <a:latin typeface="Arial"/>
                <a:cs typeface="Arial"/>
              </a:rPr>
              <a:t>Note: non-consolidated data</a:t>
            </a:r>
          </a:p>
        </p:txBody>
      </p:sp>
      <p:grpSp>
        <p:nvGrpSpPr>
          <p:cNvPr id="6" name="Group 5">
            <a:extLst>
              <a:ext uri="{FF2B5EF4-FFF2-40B4-BE49-F238E27FC236}">
                <a16:creationId xmlns:a16="http://schemas.microsoft.com/office/drawing/2014/main" id="{8D0E2917-84A5-FE4C-B436-519798B4F048}"/>
              </a:ext>
            </a:extLst>
          </p:cNvPr>
          <p:cNvGrpSpPr/>
          <p:nvPr/>
        </p:nvGrpSpPr>
        <p:grpSpPr>
          <a:xfrm>
            <a:off x="5041191" y="3215317"/>
            <a:ext cx="4293605" cy="2459071"/>
            <a:chOff x="4557097" y="2450236"/>
            <a:chExt cx="4293605" cy="2459071"/>
          </a:xfrm>
        </p:grpSpPr>
        <p:sp>
          <p:nvSpPr>
            <p:cNvPr id="13" name="TextBox 12">
              <a:extLst>
                <a:ext uri="{FF2B5EF4-FFF2-40B4-BE49-F238E27FC236}">
                  <a16:creationId xmlns:a16="http://schemas.microsoft.com/office/drawing/2014/main" id="{43F3CECF-A5F5-784A-B651-BF038D025C4E}"/>
                </a:ext>
              </a:extLst>
            </p:cNvPr>
            <p:cNvSpPr txBox="1"/>
            <p:nvPr/>
          </p:nvSpPr>
          <p:spPr>
            <a:xfrm>
              <a:off x="5185484" y="2450236"/>
              <a:ext cx="3665218" cy="2459071"/>
            </a:xfrm>
            <a:prstGeom prst="rect">
              <a:avLst/>
            </a:prstGeom>
            <a:noFill/>
          </p:spPr>
          <p:txBody>
            <a:bodyPr wrap="square" rtlCol="0">
              <a:spAutoFit/>
            </a:bodyPr>
            <a:lstStyle/>
            <a:p>
              <a:pPr>
                <a:lnSpc>
                  <a:spcPct val="200000"/>
                </a:lnSpc>
              </a:pP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EBITDA Q1-Q3 2021</a:t>
              </a:r>
              <a:endPar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endParaRPr>
            </a:p>
            <a:p>
              <a:pPr>
                <a:lnSpc>
                  <a:spcPct val="200000"/>
                </a:lnSpc>
              </a:pP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EBITDA Q1-Q3 2020</a:t>
              </a:r>
              <a:endPar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endParaRPr>
            </a:p>
            <a:p>
              <a:pPr>
                <a:lnSpc>
                  <a:spcPct val="200000"/>
                </a:lnSpc>
              </a:pP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EBITDA margin Q1-Q3 2021</a:t>
              </a:r>
              <a:endPar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endParaRPr>
            </a:p>
            <a:p>
              <a:pPr>
                <a:lnSpc>
                  <a:spcPct val="200000"/>
                </a:lnSpc>
              </a:pP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EBITDA margin Q1-Q3 2020</a:t>
              </a:r>
              <a:endPar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endParaRPr>
            </a:p>
          </p:txBody>
        </p:sp>
        <p:sp>
          <p:nvSpPr>
            <p:cNvPr id="14" name="Rectangle 13">
              <a:extLst>
                <a:ext uri="{FF2B5EF4-FFF2-40B4-BE49-F238E27FC236}">
                  <a16:creationId xmlns:a16="http://schemas.microsoft.com/office/drawing/2014/main" id="{26C65F64-0BDE-EB43-8FEE-DDBC14AC1E4C}"/>
                </a:ext>
              </a:extLst>
            </p:cNvPr>
            <p:cNvSpPr/>
            <p:nvPr/>
          </p:nvSpPr>
          <p:spPr>
            <a:xfrm>
              <a:off x="4797120" y="2712837"/>
              <a:ext cx="306387" cy="306387"/>
            </a:xfrm>
            <a:prstGeom prst="rect">
              <a:avLst/>
            </a:prstGeom>
            <a:solidFill>
              <a:srgbClr val="8EB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5" name="Rectangle 14">
              <a:extLst>
                <a:ext uri="{FF2B5EF4-FFF2-40B4-BE49-F238E27FC236}">
                  <a16:creationId xmlns:a16="http://schemas.microsoft.com/office/drawing/2014/main" id="{F952DF77-6D20-CD43-BF5E-4EDEFEC6625D}"/>
                </a:ext>
              </a:extLst>
            </p:cNvPr>
            <p:cNvSpPr/>
            <p:nvPr/>
          </p:nvSpPr>
          <p:spPr>
            <a:xfrm>
              <a:off x="4797120" y="3336725"/>
              <a:ext cx="306387" cy="306387"/>
            </a:xfrm>
            <a:prstGeom prst="rect">
              <a:avLst/>
            </a:prstGeom>
            <a:solidFill>
              <a:srgbClr val="CFC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cxnSp>
          <p:nvCxnSpPr>
            <p:cNvPr id="5" name="Straight Connector 4">
              <a:extLst>
                <a:ext uri="{FF2B5EF4-FFF2-40B4-BE49-F238E27FC236}">
                  <a16:creationId xmlns:a16="http://schemas.microsoft.com/office/drawing/2014/main" id="{455E638C-302E-C147-BAF5-C7916F97836F}"/>
                </a:ext>
              </a:extLst>
            </p:cNvPr>
            <p:cNvCxnSpPr/>
            <p:nvPr/>
          </p:nvCxnSpPr>
          <p:spPr>
            <a:xfrm>
              <a:off x="4557097" y="4692669"/>
              <a:ext cx="546410" cy="0"/>
            </a:xfrm>
            <a:prstGeom prst="line">
              <a:avLst/>
            </a:prstGeom>
            <a:ln w="57150">
              <a:solidFill>
                <a:srgbClr val="8EB4E3">
                  <a:alpha val="50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906A29C-F4E3-E947-9857-F507393FA4C3}"/>
                </a:ext>
              </a:extLst>
            </p:cNvPr>
            <p:cNvCxnSpPr/>
            <p:nvPr/>
          </p:nvCxnSpPr>
          <p:spPr>
            <a:xfrm>
              <a:off x="4557097" y="4083069"/>
              <a:ext cx="546410" cy="0"/>
            </a:xfrm>
            <a:prstGeom prst="line">
              <a:avLst/>
            </a:prstGeom>
            <a:ln w="57150">
              <a:solidFill>
                <a:srgbClr val="1E2864"/>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C15BF821-5159-3B41-88EA-FBCA3055F945}"/>
              </a:ext>
            </a:extLst>
          </p:cNvPr>
          <p:cNvSpPr txBox="1"/>
          <p:nvPr/>
        </p:nvSpPr>
        <p:spPr>
          <a:xfrm rot="16200000">
            <a:off x="-96848" y="6074016"/>
            <a:ext cx="1926168" cy="612412"/>
          </a:xfrm>
          <a:prstGeom prst="rect">
            <a:avLst/>
          </a:prstGeom>
          <a:noFill/>
        </p:spPr>
        <p:txBody>
          <a:bodyPr wrap="square" rtlCol="0">
            <a:spAutoFit/>
          </a:bodyPr>
          <a:lstStyle/>
          <a:p>
            <a:pPr algn="ctr">
              <a:lnSpc>
                <a:spcPct val="200000"/>
              </a:lnSpc>
            </a:pP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EUR million</a:t>
            </a:r>
            <a:endPar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endParaRPr>
          </a:p>
        </p:txBody>
      </p:sp>
      <p:pic>
        <p:nvPicPr>
          <p:cNvPr id="17" name="Picture 16" descr="KONČAR_100godina_logo_SIVI.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0523746" y="11948128"/>
            <a:ext cx="2682479" cy="1192779"/>
          </a:xfrm>
          <a:prstGeom prst="rect">
            <a:avLst/>
          </a:prstGeom>
        </p:spPr>
      </p:pic>
      <p:sp>
        <p:nvSpPr>
          <p:cNvPr id="18" name="TextBox 17">
            <a:extLst>
              <a:ext uri="{FF2B5EF4-FFF2-40B4-BE49-F238E27FC236}">
                <a16:creationId xmlns:a16="http://schemas.microsoft.com/office/drawing/2014/main" id="{EF0058AD-A785-E040-8A0D-89863E5EE67D}"/>
              </a:ext>
            </a:extLst>
          </p:cNvPr>
          <p:cNvSpPr txBox="1"/>
          <p:nvPr/>
        </p:nvSpPr>
        <p:spPr>
          <a:xfrm>
            <a:off x="1694720" y="11849842"/>
            <a:ext cx="1926168" cy="707886"/>
          </a:xfrm>
          <a:prstGeom prst="rect">
            <a:avLst/>
          </a:prstGeom>
          <a:noFill/>
        </p:spPr>
        <p:txBody>
          <a:bodyPr wrap="square" rtlCol="0">
            <a:spAutoFit/>
          </a:bodyPr>
          <a:lstStyle/>
          <a:p>
            <a:pPr algn="ct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Transformer</a:t>
            </a:r>
          </a:p>
          <a:p>
            <a:pPr algn="ct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program</a:t>
            </a:r>
          </a:p>
        </p:txBody>
      </p:sp>
      <p:sp>
        <p:nvSpPr>
          <p:cNvPr id="20" name="TextBox 19">
            <a:extLst>
              <a:ext uri="{FF2B5EF4-FFF2-40B4-BE49-F238E27FC236}">
                <a16:creationId xmlns:a16="http://schemas.microsoft.com/office/drawing/2014/main" id="{168D6015-D865-0945-A8AF-B5C68259FD9D}"/>
              </a:ext>
            </a:extLst>
          </p:cNvPr>
          <p:cNvSpPr txBox="1"/>
          <p:nvPr/>
        </p:nvSpPr>
        <p:spPr>
          <a:xfrm>
            <a:off x="3250181" y="11849842"/>
            <a:ext cx="1926168" cy="400110"/>
          </a:xfrm>
          <a:prstGeom prst="rect">
            <a:avLst/>
          </a:prstGeom>
          <a:noFill/>
        </p:spPr>
        <p:txBody>
          <a:bodyPr wrap="square" rtlCol="0">
            <a:spAutoFit/>
          </a:bodyPr>
          <a:lstStyle/>
          <a:p>
            <a:pPr algn="ct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Engineering</a:t>
            </a:r>
          </a:p>
        </p:txBody>
      </p:sp>
      <p:sp>
        <p:nvSpPr>
          <p:cNvPr id="22" name="TextBox 21">
            <a:extLst>
              <a:ext uri="{FF2B5EF4-FFF2-40B4-BE49-F238E27FC236}">
                <a16:creationId xmlns:a16="http://schemas.microsoft.com/office/drawing/2014/main" id="{F7BF417B-830B-3746-8A3C-69ED2CA94607}"/>
              </a:ext>
            </a:extLst>
          </p:cNvPr>
          <p:cNvSpPr txBox="1"/>
          <p:nvPr/>
        </p:nvSpPr>
        <p:spPr>
          <a:xfrm>
            <a:off x="4785584" y="11849842"/>
            <a:ext cx="1926168" cy="707886"/>
          </a:xfrm>
          <a:prstGeom prst="rect">
            <a:avLst/>
          </a:prstGeom>
          <a:noFill/>
        </p:spPr>
        <p:txBody>
          <a:bodyPr wrap="square" rtlCol="0">
            <a:spAutoFit/>
          </a:bodyPr>
          <a:lstStyle/>
          <a:p>
            <a:pPr algn="ct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Rail </a:t>
            </a:r>
          </a:p>
          <a:p>
            <a:pPr algn="ct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solutions</a:t>
            </a:r>
          </a:p>
        </p:txBody>
      </p:sp>
      <p:sp>
        <p:nvSpPr>
          <p:cNvPr id="23" name="TextBox 22">
            <a:extLst>
              <a:ext uri="{FF2B5EF4-FFF2-40B4-BE49-F238E27FC236}">
                <a16:creationId xmlns:a16="http://schemas.microsoft.com/office/drawing/2014/main" id="{390FB95C-6272-1B4B-9D07-7BE7722E17F8}"/>
              </a:ext>
            </a:extLst>
          </p:cNvPr>
          <p:cNvSpPr txBox="1"/>
          <p:nvPr/>
        </p:nvSpPr>
        <p:spPr>
          <a:xfrm>
            <a:off x="6370418" y="11849842"/>
            <a:ext cx="1926168" cy="707886"/>
          </a:xfrm>
          <a:prstGeom prst="rect">
            <a:avLst/>
          </a:prstGeom>
          <a:noFill/>
        </p:spPr>
        <p:txBody>
          <a:bodyPr wrap="square" rtlCol="0">
            <a:spAutoFit/>
          </a:bodyPr>
          <a:lstStyle/>
          <a:p>
            <a:pPr algn="ct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Rotating machines</a:t>
            </a:r>
          </a:p>
        </p:txBody>
      </p:sp>
      <p:sp>
        <p:nvSpPr>
          <p:cNvPr id="24" name="TextBox 23">
            <a:extLst>
              <a:ext uri="{FF2B5EF4-FFF2-40B4-BE49-F238E27FC236}">
                <a16:creationId xmlns:a16="http://schemas.microsoft.com/office/drawing/2014/main" id="{D7459CE4-911F-0941-B38F-45D20B4BF322}"/>
              </a:ext>
            </a:extLst>
          </p:cNvPr>
          <p:cNvSpPr txBox="1"/>
          <p:nvPr/>
        </p:nvSpPr>
        <p:spPr>
          <a:xfrm>
            <a:off x="7921638" y="11849842"/>
            <a:ext cx="1926168" cy="1015663"/>
          </a:xfrm>
          <a:prstGeom prst="rect">
            <a:avLst/>
          </a:prstGeom>
          <a:noFill/>
        </p:spPr>
        <p:txBody>
          <a:bodyPr wrap="square" rtlCol="0">
            <a:spAutoFit/>
          </a:bodyPr>
          <a:lstStyle/>
          <a:p>
            <a:pPr algn="ct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Industrial electronics and development </a:t>
            </a:r>
          </a:p>
        </p:txBody>
      </p:sp>
      <p:sp>
        <p:nvSpPr>
          <p:cNvPr id="25" name="TextBox 24">
            <a:extLst>
              <a:ext uri="{FF2B5EF4-FFF2-40B4-BE49-F238E27FC236}">
                <a16:creationId xmlns:a16="http://schemas.microsoft.com/office/drawing/2014/main" id="{D2FF875B-9933-0944-B90C-98EFFBE3E75D}"/>
              </a:ext>
            </a:extLst>
          </p:cNvPr>
          <p:cNvSpPr txBox="1"/>
          <p:nvPr/>
        </p:nvSpPr>
        <p:spPr>
          <a:xfrm>
            <a:off x="9417264" y="11849842"/>
            <a:ext cx="1926168" cy="400110"/>
          </a:xfrm>
          <a:prstGeom prst="rect">
            <a:avLst/>
          </a:prstGeom>
          <a:noFill/>
        </p:spPr>
        <p:txBody>
          <a:bodyPr wrap="square" rtlCol="0">
            <a:spAutoFit/>
          </a:bodyPr>
          <a:lstStyle/>
          <a:p>
            <a:pPr algn="ct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Other</a:t>
            </a:r>
          </a:p>
        </p:txBody>
      </p:sp>
    </p:spTree>
    <p:extLst>
      <p:ext uri="{BB962C8B-B14F-4D97-AF65-F5344CB8AC3E}">
        <p14:creationId xmlns:p14="http://schemas.microsoft.com/office/powerpoint/2010/main" val="40231349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DC44FEDB-D60C-DB44-A6C7-5F5CF8E50FFB}"/>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1921" b="11921"/>
          <a:stretch>
            <a:fillRect/>
          </a:stretch>
        </p:blipFill>
        <p:spPr/>
      </p:pic>
      <p:sp>
        <p:nvSpPr>
          <p:cNvPr id="17" name="Rectangle 16">
            <a:extLst>
              <a:ext uri="{FF2B5EF4-FFF2-40B4-BE49-F238E27FC236}">
                <a16:creationId xmlns:a16="http://schemas.microsoft.com/office/drawing/2014/main" id="{82BCC43B-CD89-D54E-8361-00CAA89B2371}"/>
              </a:ext>
            </a:extLst>
          </p:cNvPr>
          <p:cNvSpPr/>
          <p:nvPr/>
        </p:nvSpPr>
        <p:spPr>
          <a:xfrm>
            <a:off x="0" y="0"/>
            <a:ext cx="24377648" cy="13716000"/>
          </a:xfrm>
          <a:prstGeom prst="rect">
            <a:avLst/>
          </a:prstGeom>
          <a:solidFill>
            <a:srgbClr val="8EB4E3">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TextBox 14">
            <a:extLst>
              <a:ext uri="{FF2B5EF4-FFF2-40B4-BE49-F238E27FC236}">
                <a16:creationId xmlns:a16="http://schemas.microsoft.com/office/drawing/2014/main" id="{6F970317-9CC6-BF4E-BBF7-B89925217FE2}"/>
              </a:ext>
            </a:extLst>
          </p:cNvPr>
          <p:cNvSpPr txBox="1"/>
          <p:nvPr/>
        </p:nvSpPr>
        <p:spPr>
          <a:xfrm>
            <a:off x="10519092" y="9092058"/>
            <a:ext cx="12512000" cy="1862048"/>
          </a:xfrm>
          <a:prstGeom prst="rect">
            <a:avLst/>
          </a:prstGeom>
          <a:noFill/>
        </p:spPr>
        <p:txBody>
          <a:bodyPr wrap="square" rtlCol="0">
            <a:spAutoFit/>
          </a:bodyPr>
          <a:lstStyle/>
          <a:p>
            <a:pPr algn="r"/>
            <a:r>
              <a:rPr lang="ta-IN" sz="11500" b="1" spc="600" dirty="0">
                <a:solidFill>
                  <a:schemeClr val="bg1"/>
                </a:solidFill>
                <a:latin typeface="Arial" panose="020B0604020202020204" pitchFamily="34" charset="0"/>
                <a:ea typeface="Montserrat" charset="0"/>
                <a:cs typeface="Montserrat" charset="0"/>
              </a:rPr>
              <a:t>MARKETS</a:t>
            </a:r>
            <a:endParaRPr lang="en-US" sz="11500" b="1" spc="600" dirty="0">
              <a:solidFill>
                <a:schemeClr val="bg1"/>
              </a:solidFill>
              <a:latin typeface="Arial" panose="020B0604020202020204" pitchFamily="34" charset="0"/>
              <a:ea typeface="Montserrat" charset="0"/>
              <a:cs typeface="Arial" panose="020B0604020202020204" pitchFamily="34" charset="0"/>
            </a:endParaRPr>
          </a:p>
        </p:txBody>
      </p:sp>
    </p:spTree>
    <p:extLst>
      <p:ext uri="{BB962C8B-B14F-4D97-AF65-F5344CB8AC3E}">
        <p14:creationId xmlns:p14="http://schemas.microsoft.com/office/powerpoint/2010/main" val="4288294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23284ABC-06E7-FA42-A553-FAD899580855}"/>
              </a:ext>
            </a:extLst>
          </p:cNvPr>
          <p:cNvGrpSpPr/>
          <p:nvPr/>
        </p:nvGrpSpPr>
        <p:grpSpPr>
          <a:xfrm>
            <a:off x="1290128" y="1383775"/>
            <a:ext cx="7091871" cy="8669199"/>
            <a:chOff x="1380490" y="1611698"/>
            <a:chExt cx="7091871" cy="8669199"/>
          </a:xfrm>
        </p:grpSpPr>
        <p:sp>
          <p:nvSpPr>
            <p:cNvPr id="36" name="TextBox 35">
              <a:extLst>
                <a:ext uri="{FF2B5EF4-FFF2-40B4-BE49-F238E27FC236}">
                  <a16:creationId xmlns:a16="http://schemas.microsoft.com/office/drawing/2014/main" id="{B38AE2BC-7B74-6A40-8D90-4C964B116C97}"/>
                </a:ext>
              </a:extLst>
            </p:cNvPr>
            <p:cNvSpPr txBox="1"/>
            <p:nvPr/>
          </p:nvSpPr>
          <p:spPr>
            <a:xfrm>
              <a:off x="1380491" y="6279802"/>
              <a:ext cx="6400209" cy="4001095"/>
            </a:xfrm>
            <a:prstGeom prst="rect">
              <a:avLst/>
            </a:prstGeom>
            <a:noFill/>
          </p:spPr>
          <p:txBody>
            <a:bodyPr wrap="square" rtlCol="0">
              <a:spAutoFit/>
            </a:bodyPr>
            <a:lstStyle/>
            <a:p>
              <a:pPr marL="457200" indent="-457200">
                <a:spcAft>
                  <a:spcPts val="1200"/>
                </a:spcAft>
                <a:buFont typeface="Arial"/>
                <a:buChar char="•"/>
              </a:pPr>
              <a:r>
                <a:rPr lang="en-US" sz="2800" dirty="0">
                  <a:solidFill>
                    <a:schemeClr val="tx2"/>
                  </a:solidFill>
                  <a:latin typeface="Arial" panose="020B0604020202020204" pitchFamily="34" charset="0"/>
                  <a:ea typeface="Lato Light" panose="020F0502020204030203" pitchFamily="34" charset="0"/>
                  <a:cs typeface="Arial" panose="020B0604020202020204" pitchFamily="34" charset="0"/>
                </a:rPr>
                <a:t>Export realized in the amount of </a:t>
              </a:r>
              <a:r>
                <a:rPr lang="hr-HR" sz="2800" dirty="0">
                  <a:solidFill>
                    <a:schemeClr val="tx2"/>
                  </a:solidFill>
                  <a:latin typeface="Arial" panose="020B0604020202020204" pitchFamily="34" charset="0"/>
                  <a:ea typeface="Lato Light" panose="020F0502020204030203" pitchFamily="34" charset="0"/>
                  <a:cs typeface="Arial" panose="020B0604020202020204" pitchFamily="34" charset="0"/>
                </a:rPr>
                <a:t>EUR</a:t>
              </a:r>
              <a:r>
                <a:rPr lang="en-US" sz="2800" dirty="0">
                  <a:solidFill>
                    <a:schemeClr val="tx2"/>
                  </a:solidFill>
                  <a:latin typeface="Arial" panose="020B0604020202020204" pitchFamily="34" charset="0"/>
                  <a:ea typeface="Lato Light" panose="020F0502020204030203" pitchFamily="34" charset="0"/>
                  <a:cs typeface="Arial" panose="020B0604020202020204" pitchFamily="34" charset="0"/>
                </a:rPr>
                <a:t> </a:t>
              </a:r>
              <a:r>
                <a:rPr lang="hr-HR" sz="2800" dirty="0">
                  <a:solidFill>
                    <a:schemeClr val="tx2"/>
                  </a:solidFill>
                  <a:latin typeface="Arial" panose="020B0604020202020204" pitchFamily="34" charset="0"/>
                  <a:ea typeface="Lato Light" panose="020F0502020204030203" pitchFamily="34" charset="0"/>
                  <a:cs typeface="Arial" panose="020B0604020202020204" pitchFamily="34" charset="0"/>
                </a:rPr>
                <a:t>199,3</a:t>
              </a:r>
              <a:r>
                <a:rPr lang="en-US" sz="2800" dirty="0">
                  <a:solidFill>
                    <a:schemeClr val="tx2"/>
                  </a:solidFill>
                  <a:latin typeface="Arial" panose="020B0604020202020204" pitchFamily="34" charset="0"/>
                  <a:ea typeface="Lato Light" panose="020F0502020204030203" pitchFamily="34" charset="0"/>
                  <a:cs typeface="Arial" panose="020B0604020202020204" pitchFamily="34" charset="0"/>
                </a:rPr>
                <a:t> million</a:t>
              </a:r>
            </a:p>
            <a:p>
              <a:pPr marL="457200" indent="-457200">
                <a:spcAft>
                  <a:spcPts val="1200"/>
                </a:spcAft>
                <a:buFont typeface="Arial"/>
                <a:buChar char="•"/>
              </a:pPr>
              <a:r>
                <a:rPr lang="en-US" sz="2800" dirty="0">
                  <a:solidFill>
                    <a:schemeClr val="tx2"/>
                  </a:solidFill>
                  <a:latin typeface="Arial" panose="020B0604020202020204" pitchFamily="34" charset="0"/>
                  <a:ea typeface="Lato Light" panose="020F0502020204030203" pitchFamily="34" charset="0"/>
                  <a:cs typeface="Arial" panose="020B0604020202020204" pitchFamily="34" charset="0"/>
                </a:rPr>
                <a:t>Share of export in total sales revenue is 62%</a:t>
              </a:r>
            </a:p>
            <a:p>
              <a:pPr marL="457200" indent="-457200">
                <a:spcAft>
                  <a:spcPts val="1200"/>
                </a:spcAft>
                <a:buFont typeface="Arial"/>
                <a:buChar char="•"/>
              </a:pPr>
              <a:r>
                <a:rPr lang="en-US" sz="2800" dirty="0">
                  <a:solidFill>
                    <a:schemeClr val="tx2"/>
                  </a:solidFill>
                  <a:latin typeface="Arial" panose="020B0604020202020204" pitchFamily="34" charset="0"/>
                  <a:ea typeface="Lato Light" panose="020F0502020204030203" pitchFamily="34" charset="0"/>
                  <a:cs typeface="Arial" panose="020B0604020202020204" pitchFamily="34" charset="0"/>
                </a:rPr>
                <a:t>Strong growth in the EU, </a:t>
              </a:r>
              <a:r>
                <a:rPr lang="hr-HR" sz="2800" dirty="0">
                  <a:solidFill>
                    <a:schemeClr val="tx2"/>
                  </a:solidFill>
                  <a:latin typeface="Arial" panose="020B0604020202020204" pitchFamily="34" charset="0"/>
                  <a:ea typeface="Lato Light" panose="020F0502020204030203" pitchFamily="34" charset="0"/>
                  <a:cs typeface="Arial" panose="020B0604020202020204" pitchFamily="34" charset="0"/>
                </a:rPr>
                <a:t>EUR</a:t>
              </a:r>
              <a:r>
                <a:rPr lang="en-US" sz="2800" dirty="0">
                  <a:solidFill>
                    <a:schemeClr val="tx2"/>
                  </a:solidFill>
                  <a:latin typeface="Arial" panose="020B0604020202020204" pitchFamily="34" charset="0"/>
                  <a:ea typeface="Lato Light" panose="020F0502020204030203" pitchFamily="34" charset="0"/>
                  <a:cs typeface="Arial" panose="020B0604020202020204" pitchFamily="34" charset="0"/>
                </a:rPr>
                <a:t> </a:t>
              </a:r>
              <a:r>
                <a:rPr lang="hr-HR" sz="2800" dirty="0">
                  <a:solidFill>
                    <a:schemeClr val="tx2"/>
                  </a:solidFill>
                  <a:latin typeface="Arial" panose="020B0604020202020204" pitchFamily="34" charset="0"/>
                  <a:ea typeface="Lato Light" panose="020F0502020204030203" pitchFamily="34" charset="0"/>
                  <a:cs typeface="Arial" panose="020B0604020202020204" pitchFamily="34" charset="0"/>
                </a:rPr>
                <a:t>36,5</a:t>
              </a:r>
              <a:r>
                <a:rPr lang="en-US" sz="2800" dirty="0">
                  <a:solidFill>
                    <a:schemeClr val="tx2"/>
                  </a:solidFill>
                  <a:latin typeface="Arial" panose="020B0604020202020204" pitchFamily="34" charset="0"/>
                  <a:ea typeface="Lato Light" panose="020F0502020204030203" pitchFamily="34" charset="0"/>
                  <a:cs typeface="Arial" panose="020B0604020202020204" pitchFamily="34" charset="0"/>
                </a:rPr>
                <a:t> million more</a:t>
              </a:r>
            </a:p>
            <a:p>
              <a:pPr marL="457200" indent="-457200">
                <a:spcAft>
                  <a:spcPts val="1200"/>
                </a:spcAft>
                <a:buFont typeface="Arial"/>
                <a:buChar char="•"/>
              </a:pPr>
              <a:r>
                <a:rPr lang="en-US" sz="2800" dirty="0">
                  <a:solidFill>
                    <a:schemeClr val="tx2"/>
                  </a:solidFill>
                  <a:latin typeface="Arial" panose="020B0604020202020204" pitchFamily="34" charset="0"/>
                  <a:ea typeface="Lato Light" panose="020F0502020204030203" pitchFamily="34" charset="0"/>
                  <a:cs typeface="Arial" panose="020B0604020202020204" pitchFamily="34" charset="0"/>
                </a:rPr>
                <a:t>Export decrease in other markets slowed in comparison </a:t>
              </a:r>
              <a:r>
                <a:rPr lang="hr-HR" sz="2800" dirty="0">
                  <a:solidFill>
                    <a:schemeClr val="tx2"/>
                  </a:solidFill>
                  <a:latin typeface="Arial" panose="020B0604020202020204" pitchFamily="34" charset="0"/>
                  <a:ea typeface="Lato Light" panose="020F0502020204030203" pitchFamily="34" charset="0"/>
                  <a:cs typeface="Arial" panose="020B0604020202020204" pitchFamily="34" charset="0"/>
                </a:rPr>
                <a:t>to 1H 2021</a:t>
              </a:r>
              <a:endParaRPr lang="en-US" sz="2800" dirty="0">
                <a:solidFill>
                  <a:schemeClr val="tx2"/>
                </a:solidFill>
                <a:latin typeface="Arial" panose="020B0604020202020204" pitchFamily="34" charset="0"/>
                <a:ea typeface="Lato Light" panose="020F0502020204030203" pitchFamily="34" charset="0"/>
                <a:cs typeface="Arial" panose="020B0604020202020204" pitchFamily="34" charset="0"/>
              </a:endParaRPr>
            </a:p>
          </p:txBody>
        </p:sp>
        <p:sp>
          <p:nvSpPr>
            <p:cNvPr id="38" name="TextBox 37">
              <a:extLst>
                <a:ext uri="{FF2B5EF4-FFF2-40B4-BE49-F238E27FC236}">
                  <a16:creationId xmlns:a16="http://schemas.microsoft.com/office/drawing/2014/main" id="{306D8F6C-2829-0F4B-8155-4571FF27BDB0}"/>
                </a:ext>
              </a:extLst>
            </p:cNvPr>
            <p:cNvSpPr txBox="1"/>
            <p:nvPr/>
          </p:nvSpPr>
          <p:spPr>
            <a:xfrm>
              <a:off x="1380490" y="1611698"/>
              <a:ext cx="7091871" cy="3416320"/>
            </a:xfrm>
            <a:prstGeom prst="rect">
              <a:avLst/>
            </a:prstGeom>
            <a:noFill/>
          </p:spPr>
          <p:txBody>
            <a:bodyPr wrap="square" rtlCol="0">
              <a:spAutoFit/>
            </a:bodyPr>
            <a:lstStyle/>
            <a:p>
              <a:r>
                <a:rPr lang="en-US" sz="5400" b="1" spc="300" dirty="0">
                  <a:solidFill>
                    <a:schemeClr val="tx2"/>
                  </a:solidFill>
                  <a:latin typeface="Arial" panose="020B0604020202020204" pitchFamily="34" charset="0"/>
                  <a:ea typeface="Montserrat" charset="0"/>
                  <a:cs typeface="Arial" panose="020B0604020202020204" pitchFamily="34" charset="0"/>
                </a:rPr>
                <a:t>FURTHER GROWTH </a:t>
              </a:r>
              <a:r>
                <a:rPr lang="hr-HR" sz="5400" b="1" spc="300" dirty="0">
                  <a:solidFill>
                    <a:schemeClr val="tx2"/>
                  </a:solidFill>
                  <a:latin typeface="Arial" panose="020B0604020202020204" pitchFamily="34" charset="0"/>
                  <a:ea typeface="Montserrat" charset="0"/>
                  <a:cs typeface="Arial" panose="020B0604020202020204" pitchFamily="34" charset="0"/>
                </a:rPr>
                <a:t>IN</a:t>
              </a:r>
              <a:r>
                <a:rPr lang="en-US" sz="5400" b="1" spc="300" dirty="0">
                  <a:solidFill>
                    <a:schemeClr val="tx2"/>
                  </a:solidFill>
                  <a:latin typeface="Arial" panose="020B0604020202020204" pitchFamily="34" charset="0"/>
                  <a:ea typeface="Montserrat" charset="0"/>
                  <a:cs typeface="Arial" panose="020B0604020202020204" pitchFamily="34" charset="0"/>
                </a:rPr>
                <a:t> EXPORT MARKET</a:t>
              </a:r>
              <a:endParaRPr lang="hr-HR" sz="5400" b="1" spc="300" dirty="0">
                <a:solidFill>
                  <a:schemeClr val="tx2"/>
                </a:solidFill>
                <a:latin typeface="Arial" panose="020B0604020202020204" pitchFamily="34" charset="0"/>
                <a:ea typeface="Montserrat" charset="0"/>
                <a:cs typeface="Arial" panose="020B0604020202020204" pitchFamily="34" charset="0"/>
              </a:endParaRPr>
            </a:p>
            <a:p>
              <a:r>
                <a:rPr lang="hr-HR" sz="5400" b="1" spc="300" dirty="0">
                  <a:solidFill>
                    <a:schemeClr val="tx2"/>
                  </a:solidFill>
                  <a:latin typeface="Arial" panose="020B0604020202020204" pitchFamily="34" charset="0"/>
                  <a:ea typeface="Montserrat" charset="0"/>
                  <a:cs typeface="Arial" panose="020B0604020202020204" pitchFamily="34" charset="0"/>
                </a:rPr>
                <a:t>REVENUES</a:t>
              </a:r>
              <a:endParaRPr lang="en-US" sz="5400" b="1" spc="300" dirty="0">
                <a:solidFill>
                  <a:schemeClr val="tx2"/>
                </a:solidFill>
                <a:latin typeface="Arial" panose="020B0604020202020204" pitchFamily="34" charset="0"/>
                <a:ea typeface="Montserrat" charset="0"/>
                <a:cs typeface="Arial" panose="020B0604020202020204" pitchFamily="34" charset="0"/>
              </a:endParaRPr>
            </a:p>
          </p:txBody>
        </p:sp>
      </p:grpSp>
      <p:graphicFrame>
        <p:nvGraphicFramePr>
          <p:cNvPr id="8" name="Chart 7">
            <a:extLst>
              <a:ext uri="{FF2B5EF4-FFF2-40B4-BE49-F238E27FC236}">
                <a16:creationId xmlns:a16="http://schemas.microsoft.com/office/drawing/2014/main" id="{684C044B-81FB-429A-B1F0-505139BF5A8A}"/>
              </a:ext>
            </a:extLst>
          </p:cNvPr>
          <p:cNvGraphicFramePr>
            <a:graphicFrameLocks/>
          </p:cNvGraphicFramePr>
          <p:nvPr>
            <p:extLst>
              <p:ext uri="{D42A27DB-BD31-4B8C-83A1-F6EECF244321}">
                <p14:modId xmlns:p14="http://schemas.microsoft.com/office/powerpoint/2010/main" val="4094981953"/>
              </p:ext>
            </p:extLst>
          </p:nvPr>
        </p:nvGraphicFramePr>
        <p:xfrm>
          <a:off x="9495695" y="2072876"/>
          <a:ext cx="14114580" cy="10245968"/>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Group 8">
            <a:extLst>
              <a:ext uri="{FF2B5EF4-FFF2-40B4-BE49-F238E27FC236}">
                <a16:creationId xmlns:a16="http://schemas.microsoft.com/office/drawing/2014/main" id="{22212C63-8B9B-0847-9AE4-FCD12A9C8E70}"/>
              </a:ext>
            </a:extLst>
          </p:cNvPr>
          <p:cNvGrpSpPr/>
          <p:nvPr/>
        </p:nvGrpSpPr>
        <p:grpSpPr>
          <a:xfrm>
            <a:off x="19005454" y="5783745"/>
            <a:ext cx="2314533" cy="1272143"/>
            <a:chOff x="20388778" y="6902823"/>
            <a:chExt cx="2314533" cy="1272143"/>
          </a:xfrm>
        </p:grpSpPr>
        <p:sp>
          <p:nvSpPr>
            <p:cNvPr id="10" name="TextBox 9">
              <a:extLst>
                <a:ext uri="{FF2B5EF4-FFF2-40B4-BE49-F238E27FC236}">
                  <a16:creationId xmlns:a16="http://schemas.microsoft.com/office/drawing/2014/main" id="{AA8D8849-3232-BC45-A214-8E65DB814083}"/>
                </a:ext>
              </a:extLst>
            </p:cNvPr>
            <p:cNvSpPr txBox="1"/>
            <p:nvPr/>
          </p:nvSpPr>
          <p:spPr>
            <a:xfrm>
              <a:off x="20777143" y="6902823"/>
              <a:ext cx="1926168" cy="1272143"/>
            </a:xfrm>
            <a:prstGeom prst="rect">
              <a:avLst/>
            </a:prstGeom>
            <a:noFill/>
          </p:spPr>
          <p:txBody>
            <a:bodyPr wrap="square" rtlCol="0">
              <a:spAutoFit/>
            </a:bodyPr>
            <a:lstStyle/>
            <a:p>
              <a:pPr>
                <a:lnSpc>
                  <a:spcPct val="200000"/>
                </a:lnSpc>
              </a:pP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Q</a:t>
              </a:r>
              <a:r>
                <a:rPr lang="ta-IN" sz="2000" dirty="0">
                  <a:solidFill>
                    <a:schemeClr val="tx2"/>
                  </a:solidFill>
                  <a:latin typeface="Arial" panose="020B0604020202020204" pitchFamily="34" charset="0"/>
                  <a:ea typeface="Lato Light" panose="020F0502020204030203" pitchFamily="34" charset="0"/>
                  <a:cs typeface="Arial" panose="020B0604020202020204" pitchFamily="34" charset="0"/>
                </a:rPr>
                <a:t>1</a:t>
              </a: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a:t>
              </a:r>
              <a:r>
                <a:rPr lang="ta-IN" sz="2000" dirty="0">
                  <a:solidFill>
                    <a:schemeClr val="tx2"/>
                  </a:solidFill>
                  <a:latin typeface="Arial" panose="020B0604020202020204" pitchFamily="34" charset="0"/>
                  <a:ea typeface="Lato Light" panose="020F0502020204030203" pitchFamily="34" charset="0"/>
                  <a:cs typeface="Arial" panose="020B0604020202020204" pitchFamily="34" charset="0"/>
                </a:rPr>
                <a:t>Q3</a:t>
              </a: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 2021</a:t>
              </a:r>
              <a:endPar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endParaRPr>
            </a:p>
            <a:p>
              <a:pPr>
                <a:lnSpc>
                  <a:spcPct val="200000"/>
                </a:lnSpc>
              </a:pP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Q</a:t>
              </a:r>
              <a:r>
                <a:rPr lang="ta-IN" sz="2000" dirty="0">
                  <a:solidFill>
                    <a:schemeClr val="tx2"/>
                  </a:solidFill>
                  <a:latin typeface="Arial" panose="020B0604020202020204" pitchFamily="34" charset="0"/>
                  <a:ea typeface="Lato Light" panose="020F0502020204030203" pitchFamily="34" charset="0"/>
                  <a:cs typeface="Arial" panose="020B0604020202020204" pitchFamily="34" charset="0"/>
                </a:rPr>
                <a:t>1</a:t>
              </a: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a:t>
              </a:r>
              <a:r>
                <a:rPr lang="ta-IN" sz="2000" dirty="0">
                  <a:solidFill>
                    <a:schemeClr val="tx2"/>
                  </a:solidFill>
                  <a:latin typeface="Arial" panose="020B0604020202020204" pitchFamily="34" charset="0"/>
                  <a:ea typeface="Lato Light" panose="020F0502020204030203" pitchFamily="34" charset="0"/>
                  <a:cs typeface="Arial" panose="020B0604020202020204" pitchFamily="34" charset="0"/>
                </a:rPr>
                <a:t>Q3</a:t>
              </a: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 2020</a:t>
              </a:r>
              <a:endPar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endParaRPr>
            </a:p>
          </p:txBody>
        </p:sp>
        <p:sp>
          <p:nvSpPr>
            <p:cNvPr id="11" name="Rectangle 10">
              <a:extLst>
                <a:ext uri="{FF2B5EF4-FFF2-40B4-BE49-F238E27FC236}">
                  <a16:creationId xmlns:a16="http://schemas.microsoft.com/office/drawing/2014/main" id="{EAEA7718-2D0B-0949-AAA0-71522D9F1A9D}"/>
                </a:ext>
              </a:extLst>
            </p:cNvPr>
            <p:cNvSpPr/>
            <p:nvPr/>
          </p:nvSpPr>
          <p:spPr>
            <a:xfrm>
              <a:off x="20388778" y="7156459"/>
              <a:ext cx="306387" cy="306387"/>
            </a:xfrm>
            <a:prstGeom prst="rect">
              <a:avLst/>
            </a:prstGeom>
            <a:solidFill>
              <a:srgbClr val="8EB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Rectangle 11">
              <a:extLst>
                <a:ext uri="{FF2B5EF4-FFF2-40B4-BE49-F238E27FC236}">
                  <a16:creationId xmlns:a16="http://schemas.microsoft.com/office/drawing/2014/main" id="{07BB4EFD-EEE8-1849-81B2-D8E3458B672C}"/>
                </a:ext>
              </a:extLst>
            </p:cNvPr>
            <p:cNvSpPr/>
            <p:nvPr/>
          </p:nvSpPr>
          <p:spPr>
            <a:xfrm>
              <a:off x="20388778" y="7780347"/>
              <a:ext cx="306387" cy="306387"/>
            </a:xfrm>
            <a:prstGeom prst="rect">
              <a:avLst/>
            </a:prstGeom>
            <a:solidFill>
              <a:srgbClr val="CFC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13" name="TextBox 12">
            <a:extLst>
              <a:ext uri="{FF2B5EF4-FFF2-40B4-BE49-F238E27FC236}">
                <a16:creationId xmlns:a16="http://schemas.microsoft.com/office/drawing/2014/main" id="{E290C45D-EE68-7D4D-9A10-B3BE5D62CDEE}"/>
              </a:ext>
            </a:extLst>
          </p:cNvPr>
          <p:cNvSpPr txBox="1"/>
          <p:nvPr/>
        </p:nvSpPr>
        <p:spPr>
          <a:xfrm rot="16200000">
            <a:off x="8103841" y="6656159"/>
            <a:ext cx="1926168" cy="612412"/>
          </a:xfrm>
          <a:prstGeom prst="rect">
            <a:avLst/>
          </a:prstGeom>
          <a:noFill/>
        </p:spPr>
        <p:txBody>
          <a:bodyPr wrap="square" rtlCol="0">
            <a:spAutoFit/>
          </a:bodyPr>
          <a:lstStyle/>
          <a:p>
            <a:pPr algn="ctr">
              <a:lnSpc>
                <a:spcPct val="200000"/>
              </a:lnSpc>
            </a:pP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EUR million</a:t>
            </a:r>
            <a:endPar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endParaRPr>
          </a:p>
        </p:txBody>
      </p:sp>
      <p:pic>
        <p:nvPicPr>
          <p:cNvPr id="14" name="Picture 13" descr="KONČAR_100godina_logo_SIVI.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258328" y="11948128"/>
            <a:ext cx="2682479" cy="1192779"/>
          </a:xfrm>
          <a:prstGeom prst="rect">
            <a:avLst/>
          </a:prstGeom>
        </p:spPr>
      </p:pic>
      <p:sp>
        <p:nvSpPr>
          <p:cNvPr id="15" name="TextBox 14">
            <a:extLst>
              <a:ext uri="{FF2B5EF4-FFF2-40B4-BE49-F238E27FC236}">
                <a16:creationId xmlns:a16="http://schemas.microsoft.com/office/drawing/2014/main" id="{B120DF53-B18C-4CD6-89A3-7A534F705FAE}"/>
              </a:ext>
            </a:extLst>
          </p:cNvPr>
          <p:cNvSpPr txBox="1"/>
          <p:nvPr/>
        </p:nvSpPr>
        <p:spPr>
          <a:xfrm>
            <a:off x="10973414" y="3045101"/>
            <a:ext cx="1997785" cy="400110"/>
          </a:xfrm>
          <a:prstGeom prst="rect">
            <a:avLst/>
          </a:prstGeom>
          <a:noFill/>
          <a:ln w="38100" cmpd="sng">
            <a:solidFill>
              <a:schemeClr val="accent1"/>
            </a:solidFill>
          </a:ln>
        </p:spPr>
        <p:txBody>
          <a:bodyPr wrap="square" rtlCol="0">
            <a:spAutoFit/>
          </a:bodyPr>
          <a:lstStyle/>
          <a:p>
            <a:pPr algn="ctr"/>
            <a:r>
              <a:rPr lang="hr-HR" sz="2000" dirty="0">
                <a:solidFill>
                  <a:srgbClr val="363E48"/>
                </a:solidFill>
                <a:latin typeface="Arial"/>
                <a:cs typeface="Arial"/>
              </a:rPr>
              <a:t>+31%</a:t>
            </a:r>
            <a:endParaRPr lang="hr-HR" sz="5400" dirty="0">
              <a:solidFill>
                <a:srgbClr val="363E48"/>
              </a:solidFill>
              <a:latin typeface="Arial"/>
              <a:cs typeface="Arial"/>
            </a:endParaRPr>
          </a:p>
        </p:txBody>
      </p:sp>
      <p:sp>
        <p:nvSpPr>
          <p:cNvPr id="16" name="TextBox 15">
            <a:extLst>
              <a:ext uri="{FF2B5EF4-FFF2-40B4-BE49-F238E27FC236}">
                <a16:creationId xmlns:a16="http://schemas.microsoft.com/office/drawing/2014/main" id="{B120DF53-B18C-4CD6-89A3-7A534F705FAE}"/>
              </a:ext>
            </a:extLst>
          </p:cNvPr>
          <p:cNvSpPr txBox="1"/>
          <p:nvPr/>
        </p:nvSpPr>
        <p:spPr>
          <a:xfrm>
            <a:off x="13504613" y="9648532"/>
            <a:ext cx="1997785" cy="400110"/>
          </a:xfrm>
          <a:prstGeom prst="rect">
            <a:avLst/>
          </a:prstGeom>
          <a:noFill/>
          <a:ln w="38100" cmpd="sng">
            <a:solidFill>
              <a:schemeClr val="accent1"/>
            </a:solidFill>
          </a:ln>
        </p:spPr>
        <p:txBody>
          <a:bodyPr wrap="square" rtlCol="0">
            <a:spAutoFit/>
          </a:bodyPr>
          <a:lstStyle/>
          <a:p>
            <a:pPr algn="ctr"/>
            <a:r>
              <a:rPr lang="ta-IN" sz="2000" dirty="0">
                <a:solidFill>
                  <a:srgbClr val="363E48"/>
                </a:solidFill>
                <a:latin typeface="Arial"/>
                <a:cs typeface="Arial"/>
              </a:rPr>
              <a:t>-40</a:t>
            </a:r>
            <a:r>
              <a:rPr lang="hr-HR" sz="2000" dirty="0">
                <a:solidFill>
                  <a:srgbClr val="363E48"/>
                </a:solidFill>
                <a:latin typeface="Arial"/>
                <a:cs typeface="Arial"/>
              </a:rPr>
              <a:t>.</a:t>
            </a:r>
            <a:r>
              <a:rPr lang="ta-IN" sz="2000" dirty="0">
                <a:solidFill>
                  <a:srgbClr val="363E48"/>
                </a:solidFill>
                <a:latin typeface="Arial"/>
                <a:cs typeface="Arial"/>
              </a:rPr>
              <a:t>3</a:t>
            </a:r>
            <a:r>
              <a:rPr lang="hr-HR" sz="2000" dirty="0">
                <a:solidFill>
                  <a:srgbClr val="363E48"/>
                </a:solidFill>
                <a:latin typeface="Arial"/>
                <a:cs typeface="Arial"/>
              </a:rPr>
              <a:t>%</a:t>
            </a:r>
            <a:endParaRPr lang="hr-HR" sz="5400" dirty="0">
              <a:solidFill>
                <a:srgbClr val="363E48"/>
              </a:solidFill>
              <a:latin typeface="Arial"/>
              <a:cs typeface="Arial"/>
            </a:endParaRPr>
          </a:p>
        </p:txBody>
      </p:sp>
      <p:sp>
        <p:nvSpPr>
          <p:cNvPr id="17" name="TextBox 16">
            <a:extLst>
              <a:ext uri="{FF2B5EF4-FFF2-40B4-BE49-F238E27FC236}">
                <a16:creationId xmlns:a16="http://schemas.microsoft.com/office/drawing/2014/main" id="{B120DF53-B18C-4CD6-89A3-7A534F705FAE}"/>
              </a:ext>
            </a:extLst>
          </p:cNvPr>
          <p:cNvSpPr txBox="1"/>
          <p:nvPr/>
        </p:nvSpPr>
        <p:spPr>
          <a:xfrm>
            <a:off x="16064846" y="10443544"/>
            <a:ext cx="1997785" cy="400110"/>
          </a:xfrm>
          <a:prstGeom prst="rect">
            <a:avLst/>
          </a:prstGeom>
          <a:noFill/>
          <a:ln w="38100" cmpd="sng">
            <a:solidFill>
              <a:schemeClr val="accent1"/>
            </a:solidFill>
          </a:ln>
        </p:spPr>
        <p:txBody>
          <a:bodyPr wrap="square" rtlCol="0">
            <a:spAutoFit/>
          </a:bodyPr>
          <a:lstStyle/>
          <a:p>
            <a:pPr algn="ctr"/>
            <a:r>
              <a:rPr lang="ta-IN" sz="2000" dirty="0">
                <a:solidFill>
                  <a:srgbClr val="363E48"/>
                </a:solidFill>
                <a:latin typeface="Arial"/>
                <a:cs typeface="Arial"/>
              </a:rPr>
              <a:t>-0</a:t>
            </a:r>
            <a:r>
              <a:rPr lang="hr-HR" sz="2000" dirty="0">
                <a:solidFill>
                  <a:srgbClr val="363E48"/>
                </a:solidFill>
                <a:latin typeface="Arial"/>
                <a:cs typeface="Arial"/>
              </a:rPr>
              <a:t>.</a:t>
            </a:r>
            <a:r>
              <a:rPr lang="ta-IN" sz="2000" dirty="0">
                <a:solidFill>
                  <a:srgbClr val="363E48"/>
                </a:solidFill>
                <a:latin typeface="Arial"/>
                <a:cs typeface="Arial"/>
              </a:rPr>
              <a:t>6</a:t>
            </a:r>
            <a:r>
              <a:rPr lang="hr-HR" sz="2000" dirty="0">
                <a:solidFill>
                  <a:srgbClr val="363E48"/>
                </a:solidFill>
                <a:latin typeface="Arial"/>
                <a:cs typeface="Arial"/>
              </a:rPr>
              <a:t>%</a:t>
            </a:r>
            <a:endParaRPr lang="hr-HR" sz="5400" dirty="0">
              <a:solidFill>
                <a:srgbClr val="363E48"/>
              </a:solidFill>
              <a:latin typeface="Arial"/>
              <a:cs typeface="Arial"/>
            </a:endParaRPr>
          </a:p>
        </p:txBody>
      </p:sp>
      <p:sp>
        <p:nvSpPr>
          <p:cNvPr id="18" name="TextBox 17">
            <a:extLst>
              <a:ext uri="{FF2B5EF4-FFF2-40B4-BE49-F238E27FC236}">
                <a16:creationId xmlns:a16="http://schemas.microsoft.com/office/drawing/2014/main" id="{B120DF53-B18C-4CD6-89A3-7A534F705FAE}"/>
              </a:ext>
            </a:extLst>
          </p:cNvPr>
          <p:cNvSpPr txBox="1"/>
          <p:nvPr/>
        </p:nvSpPr>
        <p:spPr>
          <a:xfrm>
            <a:off x="18625079" y="10483862"/>
            <a:ext cx="1997785" cy="400110"/>
          </a:xfrm>
          <a:prstGeom prst="rect">
            <a:avLst/>
          </a:prstGeom>
          <a:noFill/>
          <a:ln w="38100" cmpd="sng">
            <a:solidFill>
              <a:schemeClr val="accent1"/>
            </a:solidFill>
          </a:ln>
        </p:spPr>
        <p:txBody>
          <a:bodyPr wrap="square" rtlCol="0">
            <a:spAutoFit/>
          </a:bodyPr>
          <a:lstStyle/>
          <a:p>
            <a:pPr algn="ctr"/>
            <a:r>
              <a:rPr lang="ta-IN" sz="2000" dirty="0">
                <a:solidFill>
                  <a:srgbClr val="363E48"/>
                </a:solidFill>
                <a:latin typeface="Arial"/>
                <a:cs typeface="Arial"/>
              </a:rPr>
              <a:t>-</a:t>
            </a:r>
            <a:r>
              <a:rPr lang="hr-HR" sz="2000" dirty="0">
                <a:solidFill>
                  <a:srgbClr val="363E48"/>
                </a:solidFill>
                <a:latin typeface="Arial"/>
                <a:cs typeface="Arial"/>
              </a:rPr>
              <a:t>3</a:t>
            </a:r>
            <a:r>
              <a:rPr lang="ta-IN" sz="2000" dirty="0">
                <a:solidFill>
                  <a:srgbClr val="363E48"/>
                </a:solidFill>
                <a:latin typeface="Arial"/>
                <a:cs typeface="Arial"/>
              </a:rPr>
              <a:t>6</a:t>
            </a:r>
            <a:r>
              <a:rPr lang="hr-HR" sz="2000" dirty="0">
                <a:solidFill>
                  <a:srgbClr val="363E48"/>
                </a:solidFill>
                <a:latin typeface="Arial"/>
                <a:cs typeface="Arial"/>
              </a:rPr>
              <a:t>.</a:t>
            </a:r>
            <a:r>
              <a:rPr lang="ta-IN" sz="2000" dirty="0">
                <a:solidFill>
                  <a:srgbClr val="363E48"/>
                </a:solidFill>
                <a:latin typeface="Arial"/>
                <a:cs typeface="Arial"/>
              </a:rPr>
              <a:t>7</a:t>
            </a:r>
            <a:r>
              <a:rPr lang="hr-HR" sz="2000" dirty="0">
                <a:solidFill>
                  <a:srgbClr val="363E48"/>
                </a:solidFill>
                <a:latin typeface="Arial"/>
                <a:cs typeface="Arial"/>
              </a:rPr>
              <a:t>%</a:t>
            </a:r>
            <a:endParaRPr lang="hr-HR" sz="5400" dirty="0">
              <a:solidFill>
                <a:srgbClr val="363E48"/>
              </a:solidFill>
              <a:latin typeface="Arial"/>
              <a:cs typeface="Arial"/>
            </a:endParaRPr>
          </a:p>
        </p:txBody>
      </p:sp>
      <p:sp>
        <p:nvSpPr>
          <p:cNvPr id="19" name="TextBox 18">
            <a:extLst>
              <a:ext uri="{FF2B5EF4-FFF2-40B4-BE49-F238E27FC236}">
                <a16:creationId xmlns:a16="http://schemas.microsoft.com/office/drawing/2014/main" id="{B120DF53-B18C-4CD6-89A3-7A534F705FAE}"/>
              </a:ext>
            </a:extLst>
          </p:cNvPr>
          <p:cNvSpPr txBox="1"/>
          <p:nvPr/>
        </p:nvSpPr>
        <p:spPr>
          <a:xfrm>
            <a:off x="21144992" y="10724235"/>
            <a:ext cx="1997785" cy="400110"/>
          </a:xfrm>
          <a:prstGeom prst="rect">
            <a:avLst/>
          </a:prstGeom>
          <a:noFill/>
          <a:ln w="38100" cmpd="sng">
            <a:solidFill>
              <a:schemeClr val="accent1"/>
            </a:solidFill>
          </a:ln>
        </p:spPr>
        <p:txBody>
          <a:bodyPr wrap="square" rtlCol="0">
            <a:spAutoFit/>
          </a:bodyPr>
          <a:lstStyle/>
          <a:p>
            <a:pPr algn="ctr"/>
            <a:r>
              <a:rPr lang="ta-IN" sz="2000" dirty="0">
                <a:solidFill>
                  <a:srgbClr val="363E48"/>
                </a:solidFill>
                <a:latin typeface="Arial"/>
                <a:cs typeface="Arial"/>
              </a:rPr>
              <a:t>-7</a:t>
            </a:r>
            <a:r>
              <a:rPr lang="hr-HR" sz="2000" dirty="0">
                <a:solidFill>
                  <a:srgbClr val="363E48"/>
                </a:solidFill>
                <a:latin typeface="Arial"/>
                <a:cs typeface="Arial"/>
              </a:rPr>
              <a:t>.</a:t>
            </a:r>
            <a:r>
              <a:rPr lang="ta-IN" sz="2000" dirty="0">
                <a:solidFill>
                  <a:srgbClr val="363E48"/>
                </a:solidFill>
                <a:latin typeface="Arial"/>
                <a:cs typeface="Arial"/>
              </a:rPr>
              <a:t>9</a:t>
            </a:r>
            <a:r>
              <a:rPr lang="hr-HR" sz="2000" dirty="0">
                <a:solidFill>
                  <a:srgbClr val="363E48"/>
                </a:solidFill>
                <a:latin typeface="Arial"/>
                <a:cs typeface="Arial"/>
              </a:rPr>
              <a:t>%</a:t>
            </a:r>
            <a:endParaRPr lang="hr-HR" sz="5400" dirty="0">
              <a:solidFill>
                <a:srgbClr val="363E48"/>
              </a:solidFill>
              <a:latin typeface="Arial"/>
              <a:cs typeface="Arial"/>
            </a:endParaRPr>
          </a:p>
        </p:txBody>
      </p:sp>
      <p:sp>
        <p:nvSpPr>
          <p:cNvPr id="2" name="Rectangle 1"/>
          <p:cNvSpPr/>
          <p:nvPr/>
        </p:nvSpPr>
        <p:spPr>
          <a:xfrm>
            <a:off x="15282740" y="4238346"/>
            <a:ext cx="4717510" cy="769441"/>
          </a:xfrm>
          <a:prstGeom prst="rect">
            <a:avLst/>
          </a:prstGeom>
        </p:spPr>
        <p:txBody>
          <a:bodyPr wrap="none">
            <a:spAutoFit/>
          </a:bodyPr>
          <a:lstStyle/>
          <a:p>
            <a:pPr algn="ctr"/>
            <a:r>
              <a:rPr lang="hr-HR" sz="4400" b="1" spc="300" dirty="0">
                <a:solidFill>
                  <a:srgbClr val="363E48"/>
                </a:solidFill>
                <a:latin typeface="Arial"/>
                <a:cs typeface="Arial"/>
              </a:rPr>
              <a:t>TOTAL + 11.1%</a:t>
            </a:r>
          </a:p>
        </p:txBody>
      </p:sp>
      <p:cxnSp>
        <p:nvCxnSpPr>
          <p:cNvPr id="4" name="Straight Arrow Connector 3"/>
          <p:cNvCxnSpPr/>
          <p:nvPr/>
        </p:nvCxnSpPr>
        <p:spPr>
          <a:xfrm>
            <a:off x="14817096" y="7338047"/>
            <a:ext cx="6652573" cy="1713555"/>
          </a:xfrm>
          <a:prstGeom prst="straightConnector1">
            <a:avLst/>
          </a:prstGeom>
          <a:ln w="76200" cmpd="sng">
            <a:solidFill>
              <a:srgbClr val="CFCFCF"/>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10973414" y="1615262"/>
            <a:ext cx="1997785" cy="995864"/>
          </a:xfrm>
          <a:prstGeom prst="straightConnector1">
            <a:avLst/>
          </a:prstGeom>
          <a:ln w="76200" cmpd="sng">
            <a:solidFill>
              <a:srgbClr val="1E2864"/>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45936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44DC1C7-B4D9-F442-8CD2-899885DD8798}"/>
              </a:ext>
            </a:extLst>
          </p:cNvPr>
          <p:cNvGrpSpPr/>
          <p:nvPr/>
        </p:nvGrpSpPr>
        <p:grpSpPr>
          <a:xfrm>
            <a:off x="1634882" y="2040057"/>
            <a:ext cx="22534102" cy="11147221"/>
            <a:chOff x="3843505" y="3719577"/>
            <a:chExt cx="16665645" cy="8244185"/>
          </a:xfrm>
          <a:solidFill>
            <a:srgbClr val="CFCFCF"/>
          </a:solidFill>
        </p:grpSpPr>
        <p:sp>
          <p:nvSpPr>
            <p:cNvPr id="10" name="Freeform 781">
              <a:extLst>
                <a:ext uri="{FF2B5EF4-FFF2-40B4-BE49-F238E27FC236}">
                  <a16:creationId xmlns:a16="http://schemas.microsoft.com/office/drawing/2014/main" id="{72501114-0074-484C-BE89-003B1E66983D}"/>
                </a:ext>
              </a:extLst>
            </p:cNvPr>
            <p:cNvSpPr>
              <a:spLocks/>
            </p:cNvSpPr>
            <p:nvPr/>
          </p:nvSpPr>
          <p:spPr bwMode="auto">
            <a:xfrm>
              <a:off x="9818043" y="3757805"/>
              <a:ext cx="85988" cy="38227"/>
            </a:xfrm>
            <a:custGeom>
              <a:avLst/>
              <a:gdLst>
                <a:gd name="T0" fmla="*/ 4 w 9"/>
                <a:gd name="T1" fmla="*/ 3 h 4"/>
                <a:gd name="T2" fmla="*/ 1 w 9"/>
                <a:gd name="T3" fmla="*/ 2 h 4"/>
                <a:gd name="T4" fmla="*/ 5 w 9"/>
                <a:gd name="T5" fmla="*/ 2 h 4"/>
                <a:gd name="T6" fmla="*/ 0 w 9"/>
                <a:gd name="T7" fmla="*/ 0 h 4"/>
                <a:gd name="T8" fmla="*/ 9 w 9"/>
                <a:gd name="T9" fmla="*/ 2 h 4"/>
                <a:gd name="T10" fmla="*/ 5 w 9"/>
                <a:gd name="T11" fmla="*/ 2 h 4"/>
                <a:gd name="T12" fmla="*/ 4 w 9"/>
                <a:gd name="T13" fmla="*/ 3 h 4"/>
                <a:gd name="T14" fmla="*/ 4 w 9"/>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4">
                  <a:moveTo>
                    <a:pt x="4" y="3"/>
                  </a:moveTo>
                  <a:cubicBezTo>
                    <a:pt x="4" y="3"/>
                    <a:pt x="1" y="2"/>
                    <a:pt x="1" y="2"/>
                  </a:cubicBezTo>
                  <a:cubicBezTo>
                    <a:pt x="1" y="2"/>
                    <a:pt x="4" y="2"/>
                    <a:pt x="5" y="2"/>
                  </a:cubicBezTo>
                  <a:cubicBezTo>
                    <a:pt x="3" y="1"/>
                    <a:pt x="1" y="2"/>
                    <a:pt x="0" y="0"/>
                  </a:cubicBezTo>
                  <a:cubicBezTo>
                    <a:pt x="1" y="1"/>
                    <a:pt x="8" y="0"/>
                    <a:pt x="9" y="2"/>
                  </a:cubicBezTo>
                  <a:cubicBezTo>
                    <a:pt x="9" y="2"/>
                    <a:pt x="6" y="2"/>
                    <a:pt x="5" y="2"/>
                  </a:cubicBezTo>
                  <a:cubicBezTo>
                    <a:pt x="5" y="2"/>
                    <a:pt x="7" y="4"/>
                    <a:pt x="4" y="3"/>
                  </a:cubicBezTo>
                  <a:cubicBezTo>
                    <a:pt x="3" y="3"/>
                    <a:pt x="6" y="4"/>
                    <a:pt x="4" y="3"/>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1" name="Freeform 403">
              <a:extLst>
                <a:ext uri="{FF2B5EF4-FFF2-40B4-BE49-F238E27FC236}">
                  <a16:creationId xmlns:a16="http://schemas.microsoft.com/office/drawing/2014/main" id="{C2976453-A9AC-4C44-A3B7-187D54B4C6F4}"/>
                </a:ext>
              </a:extLst>
            </p:cNvPr>
            <p:cNvSpPr>
              <a:spLocks/>
            </p:cNvSpPr>
            <p:nvPr/>
          </p:nvSpPr>
          <p:spPr bwMode="auto">
            <a:xfrm>
              <a:off x="16859462" y="9558677"/>
              <a:ext cx="1904463" cy="1423935"/>
            </a:xfrm>
            <a:custGeom>
              <a:avLst/>
              <a:gdLst>
                <a:gd name="T0" fmla="*/ 96 w 204"/>
                <a:gd name="T1" fmla="*/ 3 h 152"/>
                <a:gd name="T2" fmla="*/ 97 w 204"/>
                <a:gd name="T3" fmla="*/ 7 h 152"/>
                <a:gd name="T4" fmla="*/ 86 w 204"/>
                <a:gd name="T5" fmla="*/ 13 h 152"/>
                <a:gd name="T6" fmla="*/ 76 w 204"/>
                <a:gd name="T7" fmla="*/ 24 h 152"/>
                <a:gd name="T8" fmla="*/ 71 w 204"/>
                <a:gd name="T9" fmla="*/ 15 h 152"/>
                <a:gd name="T10" fmla="*/ 65 w 204"/>
                <a:gd name="T11" fmla="*/ 19 h 152"/>
                <a:gd name="T12" fmla="*/ 62 w 204"/>
                <a:gd name="T13" fmla="*/ 22 h 152"/>
                <a:gd name="T14" fmla="*/ 59 w 204"/>
                <a:gd name="T15" fmla="*/ 26 h 152"/>
                <a:gd name="T16" fmla="*/ 55 w 204"/>
                <a:gd name="T17" fmla="*/ 33 h 152"/>
                <a:gd name="T18" fmla="*/ 51 w 204"/>
                <a:gd name="T19" fmla="*/ 30 h 152"/>
                <a:gd name="T20" fmla="*/ 47 w 204"/>
                <a:gd name="T21" fmla="*/ 38 h 152"/>
                <a:gd name="T22" fmla="*/ 24 w 204"/>
                <a:gd name="T23" fmla="*/ 50 h 152"/>
                <a:gd name="T24" fmla="*/ 7 w 204"/>
                <a:gd name="T25" fmla="*/ 60 h 152"/>
                <a:gd name="T26" fmla="*/ 3 w 204"/>
                <a:gd name="T27" fmla="*/ 68 h 152"/>
                <a:gd name="T28" fmla="*/ 4 w 204"/>
                <a:gd name="T29" fmla="*/ 82 h 152"/>
                <a:gd name="T30" fmla="*/ 7 w 204"/>
                <a:gd name="T31" fmla="*/ 91 h 152"/>
                <a:gd name="T32" fmla="*/ 13 w 204"/>
                <a:gd name="T33" fmla="*/ 106 h 152"/>
                <a:gd name="T34" fmla="*/ 11 w 204"/>
                <a:gd name="T35" fmla="*/ 121 h 152"/>
                <a:gd name="T36" fmla="*/ 30 w 204"/>
                <a:gd name="T37" fmla="*/ 125 h 152"/>
                <a:gd name="T38" fmla="*/ 54 w 204"/>
                <a:gd name="T39" fmla="*/ 121 h 152"/>
                <a:gd name="T40" fmla="*/ 73 w 204"/>
                <a:gd name="T41" fmla="*/ 112 h 152"/>
                <a:gd name="T42" fmla="*/ 96 w 204"/>
                <a:gd name="T43" fmla="*/ 111 h 152"/>
                <a:gd name="T44" fmla="*/ 111 w 204"/>
                <a:gd name="T45" fmla="*/ 121 h 152"/>
                <a:gd name="T46" fmla="*/ 116 w 204"/>
                <a:gd name="T47" fmla="*/ 125 h 152"/>
                <a:gd name="T48" fmla="*/ 125 w 204"/>
                <a:gd name="T49" fmla="*/ 120 h 152"/>
                <a:gd name="T50" fmla="*/ 122 w 204"/>
                <a:gd name="T51" fmla="*/ 129 h 152"/>
                <a:gd name="T52" fmla="*/ 131 w 204"/>
                <a:gd name="T53" fmla="*/ 132 h 152"/>
                <a:gd name="T54" fmla="*/ 145 w 204"/>
                <a:gd name="T55" fmla="*/ 147 h 152"/>
                <a:gd name="T56" fmla="*/ 161 w 204"/>
                <a:gd name="T57" fmla="*/ 145 h 152"/>
                <a:gd name="T58" fmla="*/ 165 w 204"/>
                <a:gd name="T59" fmla="*/ 149 h 152"/>
                <a:gd name="T60" fmla="*/ 174 w 204"/>
                <a:gd name="T61" fmla="*/ 145 h 152"/>
                <a:gd name="T62" fmla="*/ 194 w 204"/>
                <a:gd name="T63" fmla="*/ 118 h 152"/>
                <a:gd name="T64" fmla="*/ 200 w 204"/>
                <a:gd name="T65" fmla="*/ 108 h 152"/>
                <a:gd name="T66" fmla="*/ 202 w 204"/>
                <a:gd name="T67" fmla="*/ 96 h 152"/>
                <a:gd name="T68" fmla="*/ 201 w 204"/>
                <a:gd name="T69" fmla="*/ 83 h 152"/>
                <a:gd name="T70" fmla="*/ 196 w 204"/>
                <a:gd name="T71" fmla="*/ 70 h 152"/>
                <a:gd name="T72" fmla="*/ 184 w 204"/>
                <a:gd name="T73" fmla="*/ 59 h 152"/>
                <a:gd name="T74" fmla="*/ 180 w 204"/>
                <a:gd name="T75" fmla="*/ 50 h 152"/>
                <a:gd name="T76" fmla="*/ 166 w 204"/>
                <a:gd name="T77" fmla="*/ 36 h 152"/>
                <a:gd name="T78" fmla="*/ 161 w 204"/>
                <a:gd name="T79" fmla="*/ 20 h 152"/>
                <a:gd name="T80" fmla="*/ 152 w 204"/>
                <a:gd name="T81" fmla="*/ 8 h 152"/>
                <a:gd name="T82" fmla="*/ 145 w 204"/>
                <a:gd name="T83" fmla="*/ 6 h 152"/>
                <a:gd name="T84" fmla="*/ 143 w 204"/>
                <a:gd name="T85" fmla="*/ 16 h 152"/>
                <a:gd name="T86" fmla="*/ 130 w 204"/>
                <a:gd name="T87" fmla="*/ 31 h 152"/>
                <a:gd name="T88" fmla="*/ 115 w 204"/>
                <a:gd name="T89" fmla="*/ 17 h 152"/>
                <a:gd name="T90" fmla="*/ 118 w 204"/>
                <a:gd name="T91" fmla="*/ 11 h 152"/>
                <a:gd name="T92" fmla="*/ 117 w 204"/>
                <a:gd name="T93" fmla="*/ 8 h 152"/>
                <a:gd name="T94" fmla="*/ 109 w 204"/>
                <a:gd name="T95" fmla="*/ 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152">
                  <a:moveTo>
                    <a:pt x="101" y="4"/>
                  </a:moveTo>
                  <a:cubicBezTo>
                    <a:pt x="99" y="4"/>
                    <a:pt x="98" y="2"/>
                    <a:pt x="96" y="2"/>
                  </a:cubicBezTo>
                  <a:cubicBezTo>
                    <a:pt x="95" y="1"/>
                    <a:pt x="95" y="2"/>
                    <a:pt x="96" y="3"/>
                  </a:cubicBezTo>
                  <a:cubicBezTo>
                    <a:pt x="96" y="4"/>
                    <a:pt x="98" y="3"/>
                    <a:pt x="98" y="3"/>
                  </a:cubicBezTo>
                  <a:cubicBezTo>
                    <a:pt x="99" y="4"/>
                    <a:pt x="98" y="6"/>
                    <a:pt x="99" y="6"/>
                  </a:cubicBezTo>
                  <a:cubicBezTo>
                    <a:pt x="99" y="7"/>
                    <a:pt x="98" y="7"/>
                    <a:pt x="97" y="7"/>
                  </a:cubicBezTo>
                  <a:cubicBezTo>
                    <a:pt x="96" y="8"/>
                    <a:pt x="95" y="8"/>
                    <a:pt x="94" y="8"/>
                  </a:cubicBezTo>
                  <a:cubicBezTo>
                    <a:pt x="92" y="7"/>
                    <a:pt x="92" y="8"/>
                    <a:pt x="90" y="8"/>
                  </a:cubicBezTo>
                  <a:cubicBezTo>
                    <a:pt x="87" y="9"/>
                    <a:pt x="88" y="12"/>
                    <a:pt x="86" y="13"/>
                  </a:cubicBezTo>
                  <a:cubicBezTo>
                    <a:pt x="84" y="15"/>
                    <a:pt x="83" y="18"/>
                    <a:pt x="84" y="20"/>
                  </a:cubicBezTo>
                  <a:cubicBezTo>
                    <a:pt x="86" y="23"/>
                    <a:pt x="81" y="21"/>
                    <a:pt x="80" y="21"/>
                  </a:cubicBezTo>
                  <a:cubicBezTo>
                    <a:pt x="79" y="21"/>
                    <a:pt x="76" y="24"/>
                    <a:pt x="76" y="24"/>
                  </a:cubicBezTo>
                  <a:cubicBezTo>
                    <a:pt x="76" y="24"/>
                    <a:pt x="75" y="19"/>
                    <a:pt x="74" y="18"/>
                  </a:cubicBezTo>
                  <a:cubicBezTo>
                    <a:pt x="74" y="17"/>
                    <a:pt x="73" y="17"/>
                    <a:pt x="72" y="17"/>
                  </a:cubicBezTo>
                  <a:cubicBezTo>
                    <a:pt x="71" y="16"/>
                    <a:pt x="71" y="16"/>
                    <a:pt x="71" y="15"/>
                  </a:cubicBezTo>
                  <a:cubicBezTo>
                    <a:pt x="70" y="14"/>
                    <a:pt x="70" y="16"/>
                    <a:pt x="70" y="17"/>
                  </a:cubicBezTo>
                  <a:cubicBezTo>
                    <a:pt x="69" y="17"/>
                    <a:pt x="68" y="17"/>
                    <a:pt x="68" y="16"/>
                  </a:cubicBezTo>
                  <a:cubicBezTo>
                    <a:pt x="66" y="16"/>
                    <a:pt x="67" y="20"/>
                    <a:pt x="65" y="19"/>
                  </a:cubicBezTo>
                  <a:cubicBezTo>
                    <a:pt x="65" y="19"/>
                    <a:pt x="64" y="18"/>
                    <a:pt x="64" y="18"/>
                  </a:cubicBezTo>
                  <a:cubicBezTo>
                    <a:pt x="63" y="19"/>
                    <a:pt x="63" y="19"/>
                    <a:pt x="63" y="19"/>
                  </a:cubicBezTo>
                  <a:cubicBezTo>
                    <a:pt x="60" y="18"/>
                    <a:pt x="62" y="22"/>
                    <a:pt x="62" y="22"/>
                  </a:cubicBezTo>
                  <a:cubicBezTo>
                    <a:pt x="62" y="22"/>
                    <a:pt x="60" y="22"/>
                    <a:pt x="60" y="22"/>
                  </a:cubicBezTo>
                  <a:cubicBezTo>
                    <a:pt x="60" y="23"/>
                    <a:pt x="61" y="23"/>
                    <a:pt x="61" y="23"/>
                  </a:cubicBezTo>
                  <a:cubicBezTo>
                    <a:pt x="60" y="25"/>
                    <a:pt x="59" y="23"/>
                    <a:pt x="59" y="26"/>
                  </a:cubicBezTo>
                  <a:cubicBezTo>
                    <a:pt x="59" y="27"/>
                    <a:pt x="60" y="27"/>
                    <a:pt x="60" y="28"/>
                  </a:cubicBezTo>
                  <a:cubicBezTo>
                    <a:pt x="60" y="30"/>
                    <a:pt x="53" y="26"/>
                    <a:pt x="53" y="29"/>
                  </a:cubicBezTo>
                  <a:cubicBezTo>
                    <a:pt x="53" y="30"/>
                    <a:pt x="57" y="32"/>
                    <a:pt x="55" y="33"/>
                  </a:cubicBezTo>
                  <a:cubicBezTo>
                    <a:pt x="54" y="33"/>
                    <a:pt x="54" y="32"/>
                    <a:pt x="54" y="33"/>
                  </a:cubicBezTo>
                  <a:cubicBezTo>
                    <a:pt x="53" y="34"/>
                    <a:pt x="53" y="34"/>
                    <a:pt x="52" y="33"/>
                  </a:cubicBezTo>
                  <a:cubicBezTo>
                    <a:pt x="51" y="33"/>
                    <a:pt x="52" y="31"/>
                    <a:pt x="51" y="30"/>
                  </a:cubicBezTo>
                  <a:cubicBezTo>
                    <a:pt x="50" y="28"/>
                    <a:pt x="48" y="32"/>
                    <a:pt x="47" y="33"/>
                  </a:cubicBezTo>
                  <a:cubicBezTo>
                    <a:pt x="47" y="34"/>
                    <a:pt x="46" y="35"/>
                    <a:pt x="46" y="36"/>
                  </a:cubicBezTo>
                  <a:cubicBezTo>
                    <a:pt x="46" y="36"/>
                    <a:pt x="47" y="37"/>
                    <a:pt x="47" y="38"/>
                  </a:cubicBezTo>
                  <a:cubicBezTo>
                    <a:pt x="47" y="38"/>
                    <a:pt x="45" y="40"/>
                    <a:pt x="44" y="41"/>
                  </a:cubicBezTo>
                  <a:cubicBezTo>
                    <a:pt x="41" y="44"/>
                    <a:pt x="38" y="46"/>
                    <a:pt x="34" y="47"/>
                  </a:cubicBezTo>
                  <a:cubicBezTo>
                    <a:pt x="31" y="47"/>
                    <a:pt x="28" y="49"/>
                    <a:pt x="24" y="50"/>
                  </a:cubicBezTo>
                  <a:cubicBezTo>
                    <a:pt x="21" y="51"/>
                    <a:pt x="18" y="51"/>
                    <a:pt x="15" y="53"/>
                  </a:cubicBezTo>
                  <a:cubicBezTo>
                    <a:pt x="13" y="55"/>
                    <a:pt x="12" y="55"/>
                    <a:pt x="10" y="56"/>
                  </a:cubicBezTo>
                  <a:cubicBezTo>
                    <a:pt x="9" y="57"/>
                    <a:pt x="7" y="60"/>
                    <a:pt x="7" y="60"/>
                  </a:cubicBezTo>
                  <a:cubicBezTo>
                    <a:pt x="6" y="60"/>
                    <a:pt x="7" y="57"/>
                    <a:pt x="7" y="56"/>
                  </a:cubicBezTo>
                  <a:cubicBezTo>
                    <a:pt x="5" y="56"/>
                    <a:pt x="4" y="61"/>
                    <a:pt x="4" y="61"/>
                  </a:cubicBezTo>
                  <a:cubicBezTo>
                    <a:pt x="5" y="64"/>
                    <a:pt x="3" y="65"/>
                    <a:pt x="3" y="68"/>
                  </a:cubicBezTo>
                  <a:cubicBezTo>
                    <a:pt x="3" y="69"/>
                    <a:pt x="8" y="80"/>
                    <a:pt x="6" y="81"/>
                  </a:cubicBezTo>
                  <a:cubicBezTo>
                    <a:pt x="6" y="81"/>
                    <a:pt x="3" y="77"/>
                    <a:pt x="3" y="77"/>
                  </a:cubicBezTo>
                  <a:cubicBezTo>
                    <a:pt x="3" y="78"/>
                    <a:pt x="6" y="81"/>
                    <a:pt x="4" y="82"/>
                  </a:cubicBezTo>
                  <a:cubicBezTo>
                    <a:pt x="2" y="82"/>
                    <a:pt x="2" y="77"/>
                    <a:pt x="0" y="77"/>
                  </a:cubicBezTo>
                  <a:cubicBezTo>
                    <a:pt x="0" y="77"/>
                    <a:pt x="6" y="85"/>
                    <a:pt x="6" y="86"/>
                  </a:cubicBezTo>
                  <a:cubicBezTo>
                    <a:pt x="7" y="87"/>
                    <a:pt x="6" y="89"/>
                    <a:pt x="7" y="91"/>
                  </a:cubicBezTo>
                  <a:cubicBezTo>
                    <a:pt x="8" y="93"/>
                    <a:pt x="9" y="94"/>
                    <a:pt x="10" y="96"/>
                  </a:cubicBezTo>
                  <a:cubicBezTo>
                    <a:pt x="11" y="97"/>
                    <a:pt x="11" y="100"/>
                    <a:pt x="11" y="101"/>
                  </a:cubicBezTo>
                  <a:cubicBezTo>
                    <a:pt x="11" y="103"/>
                    <a:pt x="12" y="105"/>
                    <a:pt x="13" y="106"/>
                  </a:cubicBezTo>
                  <a:cubicBezTo>
                    <a:pt x="14" y="109"/>
                    <a:pt x="14" y="110"/>
                    <a:pt x="14" y="113"/>
                  </a:cubicBezTo>
                  <a:cubicBezTo>
                    <a:pt x="14" y="114"/>
                    <a:pt x="14" y="119"/>
                    <a:pt x="14" y="119"/>
                  </a:cubicBezTo>
                  <a:cubicBezTo>
                    <a:pt x="13" y="120"/>
                    <a:pt x="12" y="120"/>
                    <a:pt x="11" y="121"/>
                  </a:cubicBezTo>
                  <a:cubicBezTo>
                    <a:pt x="10" y="124"/>
                    <a:pt x="12" y="124"/>
                    <a:pt x="13" y="125"/>
                  </a:cubicBezTo>
                  <a:cubicBezTo>
                    <a:pt x="17" y="127"/>
                    <a:pt x="20" y="129"/>
                    <a:pt x="25" y="128"/>
                  </a:cubicBezTo>
                  <a:cubicBezTo>
                    <a:pt x="27" y="127"/>
                    <a:pt x="29" y="126"/>
                    <a:pt x="30" y="125"/>
                  </a:cubicBezTo>
                  <a:cubicBezTo>
                    <a:pt x="33" y="124"/>
                    <a:pt x="32" y="125"/>
                    <a:pt x="33" y="123"/>
                  </a:cubicBezTo>
                  <a:cubicBezTo>
                    <a:pt x="35" y="121"/>
                    <a:pt x="42" y="121"/>
                    <a:pt x="44" y="122"/>
                  </a:cubicBezTo>
                  <a:cubicBezTo>
                    <a:pt x="47" y="122"/>
                    <a:pt x="52" y="124"/>
                    <a:pt x="54" y="121"/>
                  </a:cubicBezTo>
                  <a:cubicBezTo>
                    <a:pt x="55" y="120"/>
                    <a:pt x="55" y="118"/>
                    <a:pt x="57" y="117"/>
                  </a:cubicBezTo>
                  <a:cubicBezTo>
                    <a:pt x="59" y="116"/>
                    <a:pt x="61" y="115"/>
                    <a:pt x="63" y="114"/>
                  </a:cubicBezTo>
                  <a:cubicBezTo>
                    <a:pt x="66" y="112"/>
                    <a:pt x="70" y="114"/>
                    <a:pt x="73" y="112"/>
                  </a:cubicBezTo>
                  <a:cubicBezTo>
                    <a:pt x="78" y="110"/>
                    <a:pt x="82" y="110"/>
                    <a:pt x="88" y="109"/>
                  </a:cubicBezTo>
                  <a:cubicBezTo>
                    <a:pt x="89" y="109"/>
                    <a:pt x="90" y="108"/>
                    <a:pt x="92" y="108"/>
                  </a:cubicBezTo>
                  <a:cubicBezTo>
                    <a:pt x="93" y="109"/>
                    <a:pt x="95" y="110"/>
                    <a:pt x="96" y="111"/>
                  </a:cubicBezTo>
                  <a:cubicBezTo>
                    <a:pt x="97" y="111"/>
                    <a:pt x="107" y="113"/>
                    <a:pt x="107" y="114"/>
                  </a:cubicBezTo>
                  <a:cubicBezTo>
                    <a:pt x="106" y="115"/>
                    <a:pt x="105" y="118"/>
                    <a:pt x="107" y="117"/>
                  </a:cubicBezTo>
                  <a:cubicBezTo>
                    <a:pt x="108" y="117"/>
                    <a:pt x="110" y="120"/>
                    <a:pt x="111" y="121"/>
                  </a:cubicBezTo>
                  <a:cubicBezTo>
                    <a:pt x="112" y="122"/>
                    <a:pt x="112" y="123"/>
                    <a:pt x="112" y="125"/>
                  </a:cubicBezTo>
                  <a:cubicBezTo>
                    <a:pt x="113" y="126"/>
                    <a:pt x="115" y="128"/>
                    <a:pt x="115" y="128"/>
                  </a:cubicBezTo>
                  <a:cubicBezTo>
                    <a:pt x="115" y="127"/>
                    <a:pt x="114" y="126"/>
                    <a:pt x="116" y="125"/>
                  </a:cubicBezTo>
                  <a:cubicBezTo>
                    <a:pt x="117" y="124"/>
                    <a:pt x="118" y="123"/>
                    <a:pt x="120" y="122"/>
                  </a:cubicBezTo>
                  <a:cubicBezTo>
                    <a:pt x="121" y="121"/>
                    <a:pt x="126" y="116"/>
                    <a:pt x="125" y="115"/>
                  </a:cubicBezTo>
                  <a:cubicBezTo>
                    <a:pt x="126" y="117"/>
                    <a:pt x="125" y="118"/>
                    <a:pt x="125" y="120"/>
                  </a:cubicBezTo>
                  <a:cubicBezTo>
                    <a:pt x="126" y="121"/>
                    <a:pt x="124" y="122"/>
                    <a:pt x="124" y="122"/>
                  </a:cubicBezTo>
                  <a:cubicBezTo>
                    <a:pt x="123" y="124"/>
                    <a:pt x="123" y="125"/>
                    <a:pt x="123" y="126"/>
                  </a:cubicBezTo>
                  <a:cubicBezTo>
                    <a:pt x="123" y="128"/>
                    <a:pt x="119" y="129"/>
                    <a:pt x="122" y="129"/>
                  </a:cubicBezTo>
                  <a:cubicBezTo>
                    <a:pt x="126" y="129"/>
                    <a:pt x="124" y="125"/>
                    <a:pt x="125" y="123"/>
                  </a:cubicBezTo>
                  <a:cubicBezTo>
                    <a:pt x="125" y="123"/>
                    <a:pt x="129" y="127"/>
                    <a:pt x="128" y="129"/>
                  </a:cubicBezTo>
                  <a:cubicBezTo>
                    <a:pt x="125" y="133"/>
                    <a:pt x="129" y="130"/>
                    <a:pt x="131" y="132"/>
                  </a:cubicBezTo>
                  <a:cubicBezTo>
                    <a:pt x="134" y="135"/>
                    <a:pt x="134" y="136"/>
                    <a:pt x="134" y="139"/>
                  </a:cubicBezTo>
                  <a:cubicBezTo>
                    <a:pt x="133" y="142"/>
                    <a:pt x="137" y="145"/>
                    <a:pt x="139" y="145"/>
                  </a:cubicBezTo>
                  <a:cubicBezTo>
                    <a:pt x="141" y="146"/>
                    <a:pt x="143" y="147"/>
                    <a:pt x="145" y="147"/>
                  </a:cubicBezTo>
                  <a:cubicBezTo>
                    <a:pt x="147" y="147"/>
                    <a:pt x="151" y="152"/>
                    <a:pt x="153" y="151"/>
                  </a:cubicBezTo>
                  <a:cubicBezTo>
                    <a:pt x="155" y="150"/>
                    <a:pt x="157" y="149"/>
                    <a:pt x="158" y="147"/>
                  </a:cubicBezTo>
                  <a:cubicBezTo>
                    <a:pt x="158" y="147"/>
                    <a:pt x="160" y="144"/>
                    <a:pt x="161" y="145"/>
                  </a:cubicBezTo>
                  <a:cubicBezTo>
                    <a:pt x="161" y="146"/>
                    <a:pt x="159" y="147"/>
                    <a:pt x="160" y="148"/>
                  </a:cubicBezTo>
                  <a:cubicBezTo>
                    <a:pt x="161" y="149"/>
                    <a:pt x="161" y="146"/>
                    <a:pt x="162" y="146"/>
                  </a:cubicBezTo>
                  <a:cubicBezTo>
                    <a:pt x="162" y="146"/>
                    <a:pt x="164" y="149"/>
                    <a:pt x="165" y="149"/>
                  </a:cubicBezTo>
                  <a:cubicBezTo>
                    <a:pt x="165" y="150"/>
                    <a:pt x="167" y="152"/>
                    <a:pt x="168" y="152"/>
                  </a:cubicBezTo>
                  <a:cubicBezTo>
                    <a:pt x="167" y="152"/>
                    <a:pt x="170" y="149"/>
                    <a:pt x="170" y="149"/>
                  </a:cubicBezTo>
                  <a:cubicBezTo>
                    <a:pt x="172" y="148"/>
                    <a:pt x="173" y="146"/>
                    <a:pt x="174" y="145"/>
                  </a:cubicBezTo>
                  <a:cubicBezTo>
                    <a:pt x="177" y="144"/>
                    <a:pt x="185" y="146"/>
                    <a:pt x="185" y="142"/>
                  </a:cubicBezTo>
                  <a:cubicBezTo>
                    <a:pt x="186" y="137"/>
                    <a:pt x="187" y="134"/>
                    <a:pt x="188" y="130"/>
                  </a:cubicBezTo>
                  <a:cubicBezTo>
                    <a:pt x="190" y="126"/>
                    <a:pt x="191" y="122"/>
                    <a:pt x="194" y="118"/>
                  </a:cubicBezTo>
                  <a:cubicBezTo>
                    <a:pt x="195" y="117"/>
                    <a:pt x="197" y="116"/>
                    <a:pt x="198" y="114"/>
                  </a:cubicBezTo>
                  <a:cubicBezTo>
                    <a:pt x="198" y="113"/>
                    <a:pt x="198" y="113"/>
                    <a:pt x="198" y="112"/>
                  </a:cubicBezTo>
                  <a:cubicBezTo>
                    <a:pt x="199" y="111"/>
                    <a:pt x="200" y="110"/>
                    <a:pt x="200" y="108"/>
                  </a:cubicBezTo>
                  <a:cubicBezTo>
                    <a:pt x="201" y="106"/>
                    <a:pt x="200" y="104"/>
                    <a:pt x="201" y="102"/>
                  </a:cubicBezTo>
                  <a:cubicBezTo>
                    <a:pt x="201" y="101"/>
                    <a:pt x="202" y="100"/>
                    <a:pt x="202" y="99"/>
                  </a:cubicBezTo>
                  <a:cubicBezTo>
                    <a:pt x="203" y="98"/>
                    <a:pt x="201" y="97"/>
                    <a:pt x="202" y="96"/>
                  </a:cubicBezTo>
                  <a:cubicBezTo>
                    <a:pt x="203" y="95"/>
                    <a:pt x="204" y="92"/>
                    <a:pt x="203" y="91"/>
                  </a:cubicBezTo>
                  <a:cubicBezTo>
                    <a:pt x="203" y="89"/>
                    <a:pt x="202" y="88"/>
                    <a:pt x="202" y="87"/>
                  </a:cubicBezTo>
                  <a:cubicBezTo>
                    <a:pt x="201" y="86"/>
                    <a:pt x="201" y="84"/>
                    <a:pt x="201" y="83"/>
                  </a:cubicBezTo>
                  <a:cubicBezTo>
                    <a:pt x="200" y="79"/>
                    <a:pt x="203" y="77"/>
                    <a:pt x="202" y="73"/>
                  </a:cubicBezTo>
                  <a:cubicBezTo>
                    <a:pt x="202" y="74"/>
                    <a:pt x="201" y="76"/>
                    <a:pt x="200" y="76"/>
                  </a:cubicBezTo>
                  <a:cubicBezTo>
                    <a:pt x="198" y="76"/>
                    <a:pt x="197" y="72"/>
                    <a:pt x="196" y="70"/>
                  </a:cubicBezTo>
                  <a:cubicBezTo>
                    <a:pt x="194" y="67"/>
                    <a:pt x="190" y="67"/>
                    <a:pt x="190" y="62"/>
                  </a:cubicBezTo>
                  <a:cubicBezTo>
                    <a:pt x="189" y="60"/>
                    <a:pt x="188" y="60"/>
                    <a:pt x="187" y="59"/>
                  </a:cubicBezTo>
                  <a:cubicBezTo>
                    <a:pt x="185" y="58"/>
                    <a:pt x="185" y="61"/>
                    <a:pt x="184" y="59"/>
                  </a:cubicBezTo>
                  <a:cubicBezTo>
                    <a:pt x="184" y="56"/>
                    <a:pt x="183" y="55"/>
                    <a:pt x="181" y="53"/>
                  </a:cubicBezTo>
                  <a:cubicBezTo>
                    <a:pt x="181" y="53"/>
                    <a:pt x="180" y="52"/>
                    <a:pt x="180" y="51"/>
                  </a:cubicBezTo>
                  <a:cubicBezTo>
                    <a:pt x="179" y="51"/>
                    <a:pt x="180" y="49"/>
                    <a:pt x="180" y="50"/>
                  </a:cubicBezTo>
                  <a:cubicBezTo>
                    <a:pt x="178" y="48"/>
                    <a:pt x="176" y="47"/>
                    <a:pt x="174" y="46"/>
                  </a:cubicBezTo>
                  <a:cubicBezTo>
                    <a:pt x="172" y="44"/>
                    <a:pt x="169" y="45"/>
                    <a:pt x="168" y="43"/>
                  </a:cubicBezTo>
                  <a:cubicBezTo>
                    <a:pt x="166" y="41"/>
                    <a:pt x="167" y="37"/>
                    <a:pt x="166" y="36"/>
                  </a:cubicBezTo>
                  <a:cubicBezTo>
                    <a:pt x="166" y="34"/>
                    <a:pt x="166" y="32"/>
                    <a:pt x="165" y="31"/>
                  </a:cubicBezTo>
                  <a:cubicBezTo>
                    <a:pt x="164" y="30"/>
                    <a:pt x="163" y="30"/>
                    <a:pt x="163" y="28"/>
                  </a:cubicBezTo>
                  <a:cubicBezTo>
                    <a:pt x="163" y="26"/>
                    <a:pt x="163" y="23"/>
                    <a:pt x="161" y="20"/>
                  </a:cubicBezTo>
                  <a:cubicBezTo>
                    <a:pt x="160" y="20"/>
                    <a:pt x="158" y="17"/>
                    <a:pt x="158" y="18"/>
                  </a:cubicBezTo>
                  <a:cubicBezTo>
                    <a:pt x="156" y="18"/>
                    <a:pt x="156" y="19"/>
                    <a:pt x="155" y="17"/>
                  </a:cubicBezTo>
                  <a:cubicBezTo>
                    <a:pt x="153" y="15"/>
                    <a:pt x="154" y="11"/>
                    <a:pt x="152" y="8"/>
                  </a:cubicBezTo>
                  <a:cubicBezTo>
                    <a:pt x="152" y="7"/>
                    <a:pt x="148" y="0"/>
                    <a:pt x="148" y="0"/>
                  </a:cubicBezTo>
                  <a:cubicBezTo>
                    <a:pt x="147" y="0"/>
                    <a:pt x="147" y="2"/>
                    <a:pt x="147" y="3"/>
                  </a:cubicBezTo>
                  <a:cubicBezTo>
                    <a:pt x="147" y="4"/>
                    <a:pt x="146" y="5"/>
                    <a:pt x="145" y="6"/>
                  </a:cubicBezTo>
                  <a:cubicBezTo>
                    <a:pt x="145" y="6"/>
                    <a:pt x="143" y="8"/>
                    <a:pt x="144" y="9"/>
                  </a:cubicBezTo>
                  <a:cubicBezTo>
                    <a:pt x="144" y="9"/>
                    <a:pt x="146" y="9"/>
                    <a:pt x="145" y="10"/>
                  </a:cubicBezTo>
                  <a:cubicBezTo>
                    <a:pt x="144" y="10"/>
                    <a:pt x="143" y="15"/>
                    <a:pt x="143" y="16"/>
                  </a:cubicBezTo>
                  <a:cubicBezTo>
                    <a:pt x="144" y="18"/>
                    <a:pt x="144" y="20"/>
                    <a:pt x="144" y="22"/>
                  </a:cubicBezTo>
                  <a:cubicBezTo>
                    <a:pt x="143" y="26"/>
                    <a:pt x="143" y="36"/>
                    <a:pt x="137" y="36"/>
                  </a:cubicBezTo>
                  <a:cubicBezTo>
                    <a:pt x="133" y="36"/>
                    <a:pt x="133" y="32"/>
                    <a:pt x="130" y="31"/>
                  </a:cubicBezTo>
                  <a:cubicBezTo>
                    <a:pt x="128" y="30"/>
                    <a:pt x="126" y="30"/>
                    <a:pt x="124" y="28"/>
                  </a:cubicBezTo>
                  <a:cubicBezTo>
                    <a:pt x="123" y="27"/>
                    <a:pt x="112" y="21"/>
                    <a:pt x="113" y="20"/>
                  </a:cubicBezTo>
                  <a:cubicBezTo>
                    <a:pt x="113" y="19"/>
                    <a:pt x="114" y="18"/>
                    <a:pt x="115" y="17"/>
                  </a:cubicBezTo>
                  <a:cubicBezTo>
                    <a:pt x="115" y="16"/>
                    <a:pt x="117" y="16"/>
                    <a:pt x="117" y="15"/>
                  </a:cubicBezTo>
                  <a:cubicBezTo>
                    <a:pt x="117" y="15"/>
                    <a:pt x="116" y="14"/>
                    <a:pt x="116" y="13"/>
                  </a:cubicBezTo>
                  <a:cubicBezTo>
                    <a:pt x="117" y="12"/>
                    <a:pt x="117" y="12"/>
                    <a:pt x="118" y="11"/>
                  </a:cubicBezTo>
                  <a:cubicBezTo>
                    <a:pt x="118" y="10"/>
                    <a:pt x="120" y="9"/>
                    <a:pt x="121" y="8"/>
                  </a:cubicBezTo>
                  <a:cubicBezTo>
                    <a:pt x="121" y="7"/>
                    <a:pt x="119" y="5"/>
                    <a:pt x="118" y="6"/>
                  </a:cubicBezTo>
                  <a:cubicBezTo>
                    <a:pt x="118" y="6"/>
                    <a:pt x="117" y="8"/>
                    <a:pt x="117" y="8"/>
                  </a:cubicBezTo>
                  <a:cubicBezTo>
                    <a:pt x="116" y="7"/>
                    <a:pt x="116" y="7"/>
                    <a:pt x="115" y="6"/>
                  </a:cubicBezTo>
                  <a:cubicBezTo>
                    <a:pt x="115" y="5"/>
                    <a:pt x="113" y="7"/>
                    <a:pt x="112" y="7"/>
                  </a:cubicBezTo>
                  <a:cubicBezTo>
                    <a:pt x="111" y="8"/>
                    <a:pt x="110" y="7"/>
                    <a:pt x="109" y="7"/>
                  </a:cubicBezTo>
                  <a:cubicBezTo>
                    <a:pt x="107" y="6"/>
                    <a:pt x="104" y="5"/>
                    <a:pt x="101" y="4"/>
                  </a:cubicBezTo>
                  <a:cubicBezTo>
                    <a:pt x="99" y="4"/>
                    <a:pt x="103" y="5"/>
                    <a:pt x="101" y="4"/>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2" name="Freeform 404">
              <a:extLst>
                <a:ext uri="{FF2B5EF4-FFF2-40B4-BE49-F238E27FC236}">
                  <a16:creationId xmlns:a16="http://schemas.microsoft.com/office/drawing/2014/main" id="{EB617281-8ADD-9B46-8A1C-26BA33BD4703}"/>
                </a:ext>
              </a:extLst>
            </p:cNvPr>
            <p:cNvSpPr>
              <a:spLocks/>
            </p:cNvSpPr>
            <p:nvPr/>
          </p:nvSpPr>
          <p:spPr bwMode="auto">
            <a:xfrm>
              <a:off x="11416772" y="5927158"/>
              <a:ext cx="372611" cy="563839"/>
            </a:xfrm>
            <a:custGeom>
              <a:avLst/>
              <a:gdLst>
                <a:gd name="T0" fmla="*/ 7 w 40"/>
                <a:gd name="T1" fmla="*/ 0 h 60"/>
                <a:gd name="T2" fmla="*/ 4 w 40"/>
                <a:gd name="T3" fmla="*/ 3 h 60"/>
                <a:gd name="T4" fmla="*/ 2 w 40"/>
                <a:gd name="T5" fmla="*/ 8 h 60"/>
                <a:gd name="T6" fmla="*/ 5 w 40"/>
                <a:gd name="T7" fmla="*/ 14 h 60"/>
                <a:gd name="T8" fmla="*/ 3 w 40"/>
                <a:gd name="T9" fmla="*/ 18 h 60"/>
                <a:gd name="T10" fmla="*/ 3 w 40"/>
                <a:gd name="T11" fmla="*/ 19 h 60"/>
                <a:gd name="T12" fmla="*/ 2 w 40"/>
                <a:gd name="T13" fmla="*/ 23 h 60"/>
                <a:gd name="T14" fmla="*/ 5 w 40"/>
                <a:gd name="T15" fmla="*/ 23 h 60"/>
                <a:gd name="T16" fmla="*/ 7 w 40"/>
                <a:gd name="T17" fmla="*/ 19 h 60"/>
                <a:gd name="T18" fmla="*/ 7 w 40"/>
                <a:gd name="T19" fmla="*/ 23 h 60"/>
                <a:gd name="T20" fmla="*/ 11 w 40"/>
                <a:gd name="T21" fmla="*/ 27 h 60"/>
                <a:gd name="T22" fmla="*/ 14 w 40"/>
                <a:gd name="T23" fmla="*/ 30 h 60"/>
                <a:gd name="T24" fmla="*/ 16 w 40"/>
                <a:gd name="T25" fmla="*/ 36 h 60"/>
                <a:gd name="T26" fmla="*/ 8 w 40"/>
                <a:gd name="T27" fmla="*/ 39 h 60"/>
                <a:gd name="T28" fmla="*/ 9 w 40"/>
                <a:gd name="T29" fmla="*/ 42 h 60"/>
                <a:gd name="T30" fmla="*/ 5 w 40"/>
                <a:gd name="T31" fmla="*/ 47 h 60"/>
                <a:gd name="T32" fmla="*/ 9 w 40"/>
                <a:gd name="T33" fmla="*/ 48 h 60"/>
                <a:gd name="T34" fmla="*/ 18 w 40"/>
                <a:gd name="T35" fmla="*/ 48 h 60"/>
                <a:gd name="T36" fmla="*/ 10 w 40"/>
                <a:gd name="T37" fmla="*/ 52 h 60"/>
                <a:gd name="T38" fmla="*/ 7 w 40"/>
                <a:gd name="T39" fmla="*/ 55 h 60"/>
                <a:gd name="T40" fmla="*/ 3 w 40"/>
                <a:gd name="T41" fmla="*/ 59 h 60"/>
                <a:gd name="T42" fmla="*/ 5 w 40"/>
                <a:gd name="T43" fmla="*/ 60 h 60"/>
                <a:gd name="T44" fmla="*/ 12 w 40"/>
                <a:gd name="T45" fmla="*/ 57 h 60"/>
                <a:gd name="T46" fmla="*/ 19 w 40"/>
                <a:gd name="T47" fmla="*/ 55 h 60"/>
                <a:gd name="T48" fmla="*/ 27 w 40"/>
                <a:gd name="T49" fmla="*/ 54 h 60"/>
                <a:gd name="T50" fmla="*/ 38 w 40"/>
                <a:gd name="T51" fmla="*/ 51 h 60"/>
                <a:gd name="T52" fmla="*/ 38 w 40"/>
                <a:gd name="T53" fmla="*/ 46 h 60"/>
                <a:gd name="T54" fmla="*/ 32 w 40"/>
                <a:gd name="T55" fmla="*/ 41 h 60"/>
                <a:gd name="T56" fmla="*/ 31 w 40"/>
                <a:gd name="T57" fmla="*/ 36 h 60"/>
                <a:gd name="T58" fmla="*/ 30 w 40"/>
                <a:gd name="T59" fmla="*/ 34 h 60"/>
                <a:gd name="T60" fmla="*/ 23 w 40"/>
                <a:gd name="T61" fmla="*/ 25 h 60"/>
                <a:gd name="T62" fmla="*/ 12 w 40"/>
                <a:gd name="T63" fmla="*/ 18 h 60"/>
                <a:gd name="T64" fmla="*/ 14 w 40"/>
                <a:gd name="T65" fmla="*/ 16 h 60"/>
                <a:gd name="T66" fmla="*/ 21 w 40"/>
                <a:gd name="T67" fmla="*/ 8 h 60"/>
                <a:gd name="T68" fmla="*/ 9 w 40"/>
                <a:gd name="T69" fmla="*/ 7 h 60"/>
                <a:gd name="T70" fmla="*/ 9 w 40"/>
                <a:gd name="T71" fmla="*/ 6 h 60"/>
                <a:gd name="T72" fmla="*/ 15 w 40"/>
                <a:gd name="T7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 h="60">
                  <a:moveTo>
                    <a:pt x="15" y="0"/>
                  </a:moveTo>
                  <a:cubicBezTo>
                    <a:pt x="12" y="0"/>
                    <a:pt x="10" y="1"/>
                    <a:pt x="7" y="0"/>
                  </a:cubicBezTo>
                  <a:cubicBezTo>
                    <a:pt x="6" y="0"/>
                    <a:pt x="5" y="0"/>
                    <a:pt x="5" y="1"/>
                  </a:cubicBezTo>
                  <a:cubicBezTo>
                    <a:pt x="6" y="3"/>
                    <a:pt x="5" y="2"/>
                    <a:pt x="4" y="3"/>
                  </a:cubicBezTo>
                  <a:cubicBezTo>
                    <a:pt x="5" y="2"/>
                    <a:pt x="5" y="4"/>
                    <a:pt x="5" y="4"/>
                  </a:cubicBezTo>
                  <a:cubicBezTo>
                    <a:pt x="4" y="6"/>
                    <a:pt x="1" y="5"/>
                    <a:pt x="2" y="8"/>
                  </a:cubicBezTo>
                  <a:cubicBezTo>
                    <a:pt x="4" y="10"/>
                    <a:pt x="3" y="11"/>
                    <a:pt x="2" y="13"/>
                  </a:cubicBezTo>
                  <a:cubicBezTo>
                    <a:pt x="2" y="15"/>
                    <a:pt x="4" y="15"/>
                    <a:pt x="5" y="14"/>
                  </a:cubicBezTo>
                  <a:cubicBezTo>
                    <a:pt x="4" y="15"/>
                    <a:pt x="5" y="15"/>
                    <a:pt x="5" y="16"/>
                  </a:cubicBezTo>
                  <a:cubicBezTo>
                    <a:pt x="5" y="15"/>
                    <a:pt x="3" y="18"/>
                    <a:pt x="3" y="18"/>
                  </a:cubicBezTo>
                  <a:cubicBezTo>
                    <a:pt x="2" y="18"/>
                    <a:pt x="0" y="18"/>
                    <a:pt x="0" y="20"/>
                  </a:cubicBezTo>
                  <a:cubicBezTo>
                    <a:pt x="1" y="20"/>
                    <a:pt x="2" y="18"/>
                    <a:pt x="3" y="19"/>
                  </a:cubicBezTo>
                  <a:cubicBezTo>
                    <a:pt x="3" y="20"/>
                    <a:pt x="3" y="21"/>
                    <a:pt x="3" y="21"/>
                  </a:cubicBezTo>
                  <a:cubicBezTo>
                    <a:pt x="2" y="22"/>
                    <a:pt x="2" y="23"/>
                    <a:pt x="2" y="23"/>
                  </a:cubicBezTo>
                  <a:cubicBezTo>
                    <a:pt x="2" y="24"/>
                    <a:pt x="3" y="22"/>
                    <a:pt x="4" y="22"/>
                  </a:cubicBezTo>
                  <a:cubicBezTo>
                    <a:pt x="4" y="21"/>
                    <a:pt x="5" y="23"/>
                    <a:pt x="5" y="23"/>
                  </a:cubicBezTo>
                  <a:cubicBezTo>
                    <a:pt x="6" y="23"/>
                    <a:pt x="5" y="19"/>
                    <a:pt x="4" y="19"/>
                  </a:cubicBezTo>
                  <a:cubicBezTo>
                    <a:pt x="5" y="19"/>
                    <a:pt x="7" y="20"/>
                    <a:pt x="7" y="19"/>
                  </a:cubicBezTo>
                  <a:cubicBezTo>
                    <a:pt x="7" y="19"/>
                    <a:pt x="6" y="20"/>
                    <a:pt x="6" y="20"/>
                  </a:cubicBezTo>
                  <a:cubicBezTo>
                    <a:pt x="6" y="21"/>
                    <a:pt x="7" y="22"/>
                    <a:pt x="7" y="23"/>
                  </a:cubicBezTo>
                  <a:cubicBezTo>
                    <a:pt x="7" y="24"/>
                    <a:pt x="4" y="27"/>
                    <a:pt x="7" y="27"/>
                  </a:cubicBezTo>
                  <a:cubicBezTo>
                    <a:pt x="7" y="27"/>
                    <a:pt x="10" y="27"/>
                    <a:pt x="11" y="27"/>
                  </a:cubicBezTo>
                  <a:cubicBezTo>
                    <a:pt x="12" y="26"/>
                    <a:pt x="15" y="26"/>
                    <a:pt x="15" y="26"/>
                  </a:cubicBezTo>
                  <a:cubicBezTo>
                    <a:pt x="14" y="28"/>
                    <a:pt x="13" y="28"/>
                    <a:pt x="14" y="30"/>
                  </a:cubicBezTo>
                  <a:cubicBezTo>
                    <a:pt x="15" y="33"/>
                    <a:pt x="15" y="31"/>
                    <a:pt x="16" y="32"/>
                  </a:cubicBezTo>
                  <a:cubicBezTo>
                    <a:pt x="16" y="33"/>
                    <a:pt x="15" y="35"/>
                    <a:pt x="16" y="36"/>
                  </a:cubicBezTo>
                  <a:cubicBezTo>
                    <a:pt x="17" y="38"/>
                    <a:pt x="14" y="38"/>
                    <a:pt x="13" y="38"/>
                  </a:cubicBezTo>
                  <a:cubicBezTo>
                    <a:pt x="11" y="39"/>
                    <a:pt x="10" y="37"/>
                    <a:pt x="8" y="39"/>
                  </a:cubicBezTo>
                  <a:cubicBezTo>
                    <a:pt x="7" y="41"/>
                    <a:pt x="12" y="40"/>
                    <a:pt x="11" y="41"/>
                  </a:cubicBezTo>
                  <a:cubicBezTo>
                    <a:pt x="11" y="41"/>
                    <a:pt x="9" y="42"/>
                    <a:pt x="9" y="42"/>
                  </a:cubicBezTo>
                  <a:cubicBezTo>
                    <a:pt x="9" y="43"/>
                    <a:pt x="10" y="43"/>
                    <a:pt x="9" y="44"/>
                  </a:cubicBezTo>
                  <a:cubicBezTo>
                    <a:pt x="8" y="45"/>
                    <a:pt x="7" y="46"/>
                    <a:pt x="5" y="47"/>
                  </a:cubicBezTo>
                  <a:cubicBezTo>
                    <a:pt x="4" y="48"/>
                    <a:pt x="6" y="49"/>
                    <a:pt x="6" y="49"/>
                  </a:cubicBezTo>
                  <a:cubicBezTo>
                    <a:pt x="7" y="49"/>
                    <a:pt x="9" y="48"/>
                    <a:pt x="9" y="48"/>
                  </a:cubicBezTo>
                  <a:cubicBezTo>
                    <a:pt x="9" y="49"/>
                    <a:pt x="12" y="49"/>
                    <a:pt x="13" y="50"/>
                  </a:cubicBezTo>
                  <a:cubicBezTo>
                    <a:pt x="15" y="50"/>
                    <a:pt x="17" y="48"/>
                    <a:pt x="18" y="48"/>
                  </a:cubicBezTo>
                  <a:cubicBezTo>
                    <a:pt x="18" y="48"/>
                    <a:pt x="16" y="53"/>
                    <a:pt x="13" y="52"/>
                  </a:cubicBezTo>
                  <a:cubicBezTo>
                    <a:pt x="12" y="51"/>
                    <a:pt x="11" y="52"/>
                    <a:pt x="10" y="52"/>
                  </a:cubicBezTo>
                  <a:cubicBezTo>
                    <a:pt x="8" y="52"/>
                    <a:pt x="9" y="51"/>
                    <a:pt x="8" y="51"/>
                  </a:cubicBezTo>
                  <a:cubicBezTo>
                    <a:pt x="8" y="51"/>
                    <a:pt x="8" y="54"/>
                    <a:pt x="7" y="55"/>
                  </a:cubicBezTo>
                  <a:cubicBezTo>
                    <a:pt x="7" y="55"/>
                    <a:pt x="6" y="56"/>
                    <a:pt x="5" y="57"/>
                  </a:cubicBezTo>
                  <a:cubicBezTo>
                    <a:pt x="5" y="57"/>
                    <a:pt x="3" y="58"/>
                    <a:pt x="3" y="59"/>
                  </a:cubicBezTo>
                  <a:cubicBezTo>
                    <a:pt x="3" y="59"/>
                    <a:pt x="5" y="59"/>
                    <a:pt x="5" y="59"/>
                  </a:cubicBezTo>
                  <a:cubicBezTo>
                    <a:pt x="5" y="59"/>
                    <a:pt x="4" y="59"/>
                    <a:pt x="5" y="60"/>
                  </a:cubicBezTo>
                  <a:cubicBezTo>
                    <a:pt x="5" y="60"/>
                    <a:pt x="7" y="57"/>
                    <a:pt x="8" y="57"/>
                  </a:cubicBezTo>
                  <a:cubicBezTo>
                    <a:pt x="9" y="57"/>
                    <a:pt x="11" y="58"/>
                    <a:pt x="12" y="57"/>
                  </a:cubicBezTo>
                  <a:cubicBezTo>
                    <a:pt x="14" y="57"/>
                    <a:pt x="13" y="55"/>
                    <a:pt x="15" y="55"/>
                  </a:cubicBezTo>
                  <a:cubicBezTo>
                    <a:pt x="16" y="54"/>
                    <a:pt x="17" y="55"/>
                    <a:pt x="19" y="55"/>
                  </a:cubicBezTo>
                  <a:cubicBezTo>
                    <a:pt x="20" y="56"/>
                    <a:pt x="21" y="54"/>
                    <a:pt x="23" y="55"/>
                  </a:cubicBezTo>
                  <a:cubicBezTo>
                    <a:pt x="24" y="56"/>
                    <a:pt x="26" y="55"/>
                    <a:pt x="27" y="54"/>
                  </a:cubicBezTo>
                  <a:cubicBezTo>
                    <a:pt x="29" y="54"/>
                    <a:pt x="32" y="54"/>
                    <a:pt x="34" y="54"/>
                  </a:cubicBezTo>
                  <a:cubicBezTo>
                    <a:pt x="34" y="54"/>
                    <a:pt x="38" y="51"/>
                    <a:pt x="38" y="51"/>
                  </a:cubicBezTo>
                  <a:cubicBezTo>
                    <a:pt x="37" y="50"/>
                    <a:pt x="33" y="51"/>
                    <a:pt x="33" y="50"/>
                  </a:cubicBezTo>
                  <a:cubicBezTo>
                    <a:pt x="33" y="49"/>
                    <a:pt x="37" y="46"/>
                    <a:pt x="38" y="46"/>
                  </a:cubicBezTo>
                  <a:cubicBezTo>
                    <a:pt x="39" y="44"/>
                    <a:pt x="40" y="40"/>
                    <a:pt x="36" y="40"/>
                  </a:cubicBezTo>
                  <a:cubicBezTo>
                    <a:pt x="35" y="40"/>
                    <a:pt x="33" y="41"/>
                    <a:pt x="32" y="41"/>
                  </a:cubicBezTo>
                  <a:cubicBezTo>
                    <a:pt x="30" y="40"/>
                    <a:pt x="32" y="40"/>
                    <a:pt x="32" y="39"/>
                  </a:cubicBezTo>
                  <a:cubicBezTo>
                    <a:pt x="32" y="38"/>
                    <a:pt x="32" y="37"/>
                    <a:pt x="31" y="36"/>
                  </a:cubicBezTo>
                  <a:cubicBezTo>
                    <a:pt x="31" y="36"/>
                    <a:pt x="27" y="35"/>
                    <a:pt x="28" y="34"/>
                  </a:cubicBezTo>
                  <a:cubicBezTo>
                    <a:pt x="28" y="34"/>
                    <a:pt x="30" y="35"/>
                    <a:pt x="30" y="34"/>
                  </a:cubicBezTo>
                  <a:cubicBezTo>
                    <a:pt x="31" y="33"/>
                    <a:pt x="30" y="32"/>
                    <a:pt x="29" y="31"/>
                  </a:cubicBezTo>
                  <a:cubicBezTo>
                    <a:pt x="26" y="29"/>
                    <a:pt x="25" y="29"/>
                    <a:pt x="23" y="25"/>
                  </a:cubicBezTo>
                  <a:cubicBezTo>
                    <a:pt x="22" y="23"/>
                    <a:pt x="21" y="21"/>
                    <a:pt x="18" y="19"/>
                  </a:cubicBezTo>
                  <a:cubicBezTo>
                    <a:pt x="17" y="18"/>
                    <a:pt x="13" y="20"/>
                    <a:pt x="12" y="18"/>
                  </a:cubicBezTo>
                  <a:cubicBezTo>
                    <a:pt x="12" y="18"/>
                    <a:pt x="18" y="17"/>
                    <a:pt x="17" y="16"/>
                  </a:cubicBezTo>
                  <a:cubicBezTo>
                    <a:pt x="17" y="16"/>
                    <a:pt x="15" y="17"/>
                    <a:pt x="14" y="16"/>
                  </a:cubicBezTo>
                  <a:cubicBezTo>
                    <a:pt x="14" y="16"/>
                    <a:pt x="18" y="15"/>
                    <a:pt x="18" y="15"/>
                  </a:cubicBezTo>
                  <a:cubicBezTo>
                    <a:pt x="19" y="14"/>
                    <a:pt x="22" y="9"/>
                    <a:pt x="21" y="8"/>
                  </a:cubicBezTo>
                  <a:cubicBezTo>
                    <a:pt x="20" y="6"/>
                    <a:pt x="17" y="6"/>
                    <a:pt x="15" y="6"/>
                  </a:cubicBezTo>
                  <a:cubicBezTo>
                    <a:pt x="14" y="7"/>
                    <a:pt x="9" y="7"/>
                    <a:pt x="9" y="7"/>
                  </a:cubicBezTo>
                  <a:cubicBezTo>
                    <a:pt x="9" y="7"/>
                    <a:pt x="11" y="6"/>
                    <a:pt x="11" y="6"/>
                  </a:cubicBezTo>
                  <a:cubicBezTo>
                    <a:pt x="11" y="6"/>
                    <a:pt x="9" y="5"/>
                    <a:pt x="9" y="6"/>
                  </a:cubicBezTo>
                  <a:cubicBezTo>
                    <a:pt x="9" y="5"/>
                    <a:pt x="18" y="1"/>
                    <a:pt x="15" y="0"/>
                  </a:cubicBezTo>
                  <a:cubicBezTo>
                    <a:pt x="14" y="0"/>
                    <a:pt x="17" y="1"/>
                    <a:pt x="15" y="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3" name="Freeform 405">
              <a:extLst>
                <a:ext uri="{FF2B5EF4-FFF2-40B4-BE49-F238E27FC236}">
                  <a16:creationId xmlns:a16="http://schemas.microsoft.com/office/drawing/2014/main" id="{91FD4AE6-A543-2547-9A8C-724759F4FDA3}"/>
                </a:ext>
              </a:extLst>
            </p:cNvPr>
            <p:cNvSpPr>
              <a:spLocks/>
            </p:cNvSpPr>
            <p:nvPr/>
          </p:nvSpPr>
          <p:spPr bwMode="auto">
            <a:xfrm>
              <a:off x="10566451" y="5337836"/>
              <a:ext cx="503186" cy="245289"/>
            </a:xfrm>
            <a:custGeom>
              <a:avLst/>
              <a:gdLst>
                <a:gd name="T0" fmla="*/ 53 w 54"/>
                <a:gd name="T1" fmla="*/ 10 h 26"/>
                <a:gd name="T2" fmla="*/ 49 w 54"/>
                <a:gd name="T3" fmla="*/ 9 h 26"/>
                <a:gd name="T4" fmla="*/ 50 w 54"/>
                <a:gd name="T5" fmla="*/ 8 h 26"/>
                <a:gd name="T6" fmla="*/ 48 w 54"/>
                <a:gd name="T7" fmla="*/ 7 h 26"/>
                <a:gd name="T8" fmla="*/ 49 w 54"/>
                <a:gd name="T9" fmla="*/ 6 h 26"/>
                <a:gd name="T10" fmla="*/ 46 w 54"/>
                <a:gd name="T11" fmla="*/ 5 h 26"/>
                <a:gd name="T12" fmla="*/ 48 w 54"/>
                <a:gd name="T13" fmla="*/ 3 h 26"/>
                <a:gd name="T14" fmla="*/ 43 w 54"/>
                <a:gd name="T15" fmla="*/ 3 h 26"/>
                <a:gd name="T16" fmla="*/ 39 w 54"/>
                <a:gd name="T17" fmla="*/ 1 h 26"/>
                <a:gd name="T18" fmla="*/ 39 w 54"/>
                <a:gd name="T19" fmla="*/ 4 h 26"/>
                <a:gd name="T20" fmla="*/ 36 w 54"/>
                <a:gd name="T21" fmla="*/ 5 h 26"/>
                <a:gd name="T22" fmla="*/ 32 w 54"/>
                <a:gd name="T23" fmla="*/ 5 h 26"/>
                <a:gd name="T24" fmla="*/ 32 w 54"/>
                <a:gd name="T25" fmla="*/ 9 h 26"/>
                <a:gd name="T26" fmla="*/ 26 w 54"/>
                <a:gd name="T27" fmla="*/ 5 h 26"/>
                <a:gd name="T28" fmla="*/ 25 w 54"/>
                <a:gd name="T29" fmla="*/ 8 h 26"/>
                <a:gd name="T30" fmla="*/ 21 w 54"/>
                <a:gd name="T31" fmla="*/ 5 h 26"/>
                <a:gd name="T32" fmla="*/ 21 w 54"/>
                <a:gd name="T33" fmla="*/ 9 h 26"/>
                <a:gd name="T34" fmla="*/ 19 w 54"/>
                <a:gd name="T35" fmla="*/ 9 h 26"/>
                <a:gd name="T36" fmla="*/ 17 w 54"/>
                <a:gd name="T37" fmla="*/ 12 h 26"/>
                <a:gd name="T38" fmla="*/ 14 w 54"/>
                <a:gd name="T39" fmla="*/ 8 h 26"/>
                <a:gd name="T40" fmla="*/ 16 w 54"/>
                <a:gd name="T41" fmla="*/ 8 h 26"/>
                <a:gd name="T42" fmla="*/ 14 w 54"/>
                <a:gd name="T43" fmla="*/ 5 h 26"/>
                <a:gd name="T44" fmla="*/ 7 w 54"/>
                <a:gd name="T45" fmla="*/ 2 h 26"/>
                <a:gd name="T46" fmla="*/ 9 w 54"/>
                <a:gd name="T47" fmla="*/ 4 h 26"/>
                <a:gd name="T48" fmla="*/ 8 w 54"/>
                <a:gd name="T49" fmla="*/ 4 h 26"/>
                <a:gd name="T50" fmla="*/ 10 w 54"/>
                <a:gd name="T51" fmla="*/ 8 h 26"/>
                <a:gd name="T52" fmla="*/ 5 w 54"/>
                <a:gd name="T53" fmla="*/ 6 h 26"/>
                <a:gd name="T54" fmla="*/ 3 w 54"/>
                <a:gd name="T55" fmla="*/ 6 h 26"/>
                <a:gd name="T56" fmla="*/ 5 w 54"/>
                <a:gd name="T57" fmla="*/ 7 h 26"/>
                <a:gd name="T58" fmla="*/ 5 w 54"/>
                <a:gd name="T59" fmla="*/ 8 h 26"/>
                <a:gd name="T60" fmla="*/ 2 w 54"/>
                <a:gd name="T61" fmla="*/ 7 h 26"/>
                <a:gd name="T62" fmla="*/ 1 w 54"/>
                <a:gd name="T63" fmla="*/ 9 h 26"/>
                <a:gd name="T64" fmla="*/ 8 w 54"/>
                <a:gd name="T65" fmla="*/ 10 h 26"/>
                <a:gd name="T66" fmla="*/ 13 w 54"/>
                <a:gd name="T67" fmla="*/ 11 h 26"/>
                <a:gd name="T68" fmla="*/ 11 w 54"/>
                <a:gd name="T69" fmla="*/ 12 h 26"/>
                <a:gd name="T70" fmla="*/ 12 w 54"/>
                <a:gd name="T71" fmla="*/ 13 h 26"/>
                <a:gd name="T72" fmla="*/ 8 w 54"/>
                <a:gd name="T73" fmla="*/ 14 h 26"/>
                <a:gd name="T74" fmla="*/ 3 w 54"/>
                <a:gd name="T75" fmla="*/ 15 h 26"/>
                <a:gd name="T76" fmla="*/ 10 w 54"/>
                <a:gd name="T77" fmla="*/ 16 h 26"/>
                <a:gd name="T78" fmla="*/ 12 w 54"/>
                <a:gd name="T79" fmla="*/ 18 h 26"/>
                <a:gd name="T80" fmla="*/ 15 w 54"/>
                <a:gd name="T81" fmla="*/ 17 h 26"/>
                <a:gd name="T82" fmla="*/ 13 w 54"/>
                <a:gd name="T83" fmla="*/ 18 h 26"/>
                <a:gd name="T84" fmla="*/ 15 w 54"/>
                <a:gd name="T85" fmla="*/ 18 h 26"/>
                <a:gd name="T86" fmla="*/ 10 w 54"/>
                <a:gd name="T87" fmla="*/ 23 h 26"/>
                <a:gd name="T88" fmla="*/ 15 w 54"/>
                <a:gd name="T89" fmla="*/ 23 h 26"/>
                <a:gd name="T90" fmla="*/ 21 w 54"/>
                <a:gd name="T91" fmla="*/ 24 h 26"/>
                <a:gd name="T92" fmla="*/ 20 w 54"/>
                <a:gd name="T93" fmla="*/ 24 h 26"/>
                <a:gd name="T94" fmla="*/ 22 w 54"/>
                <a:gd name="T95" fmla="*/ 25 h 26"/>
                <a:gd name="T96" fmla="*/ 29 w 54"/>
                <a:gd name="T97" fmla="*/ 26 h 26"/>
                <a:gd name="T98" fmla="*/ 33 w 54"/>
                <a:gd name="T99" fmla="*/ 25 h 26"/>
                <a:gd name="T100" fmla="*/ 39 w 54"/>
                <a:gd name="T101" fmla="*/ 23 h 26"/>
                <a:gd name="T102" fmla="*/ 46 w 54"/>
                <a:gd name="T103" fmla="*/ 19 h 26"/>
                <a:gd name="T104" fmla="*/ 52 w 54"/>
                <a:gd name="T105" fmla="*/ 16 h 26"/>
                <a:gd name="T106" fmla="*/ 52 w 54"/>
                <a:gd name="T107" fmla="*/ 14 h 26"/>
                <a:gd name="T108" fmla="*/ 54 w 54"/>
                <a:gd name="T109" fmla="*/ 13 h 26"/>
                <a:gd name="T110" fmla="*/ 52 w 54"/>
                <a:gd name="T111" fmla="*/ 12 h 26"/>
                <a:gd name="T112" fmla="*/ 53 w 54"/>
                <a:gd name="T113" fmla="*/ 10 h 26"/>
                <a:gd name="T114" fmla="*/ 53 w 54"/>
                <a:gd name="T115"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26">
                  <a:moveTo>
                    <a:pt x="53" y="10"/>
                  </a:moveTo>
                  <a:cubicBezTo>
                    <a:pt x="53" y="10"/>
                    <a:pt x="49" y="9"/>
                    <a:pt x="49" y="9"/>
                  </a:cubicBezTo>
                  <a:cubicBezTo>
                    <a:pt x="49" y="9"/>
                    <a:pt x="50" y="8"/>
                    <a:pt x="50" y="8"/>
                  </a:cubicBezTo>
                  <a:cubicBezTo>
                    <a:pt x="49" y="8"/>
                    <a:pt x="47" y="8"/>
                    <a:pt x="48" y="7"/>
                  </a:cubicBezTo>
                  <a:cubicBezTo>
                    <a:pt x="48" y="7"/>
                    <a:pt x="49" y="6"/>
                    <a:pt x="49" y="6"/>
                  </a:cubicBezTo>
                  <a:cubicBezTo>
                    <a:pt x="48" y="5"/>
                    <a:pt x="46" y="5"/>
                    <a:pt x="46" y="5"/>
                  </a:cubicBezTo>
                  <a:cubicBezTo>
                    <a:pt x="46" y="4"/>
                    <a:pt x="48" y="3"/>
                    <a:pt x="48" y="3"/>
                  </a:cubicBezTo>
                  <a:cubicBezTo>
                    <a:pt x="48" y="3"/>
                    <a:pt x="44" y="4"/>
                    <a:pt x="43" y="3"/>
                  </a:cubicBezTo>
                  <a:cubicBezTo>
                    <a:pt x="42" y="2"/>
                    <a:pt x="41" y="1"/>
                    <a:pt x="39" y="1"/>
                  </a:cubicBezTo>
                  <a:cubicBezTo>
                    <a:pt x="38" y="1"/>
                    <a:pt x="40" y="3"/>
                    <a:pt x="39" y="4"/>
                  </a:cubicBezTo>
                  <a:cubicBezTo>
                    <a:pt x="38" y="5"/>
                    <a:pt x="37" y="4"/>
                    <a:pt x="36" y="5"/>
                  </a:cubicBezTo>
                  <a:cubicBezTo>
                    <a:pt x="35" y="6"/>
                    <a:pt x="34" y="5"/>
                    <a:pt x="32" y="5"/>
                  </a:cubicBezTo>
                  <a:cubicBezTo>
                    <a:pt x="30" y="4"/>
                    <a:pt x="33" y="8"/>
                    <a:pt x="32" y="9"/>
                  </a:cubicBezTo>
                  <a:cubicBezTo>
                    <a:pt x="32" y="9"/>
                    <a:pt x="28" y="2"/>
                    <a:pt x="26" y="5"/>
                  </a:cubicBezTo>
                  <a:cubicBezTo>
                    <a:pt x="25" y="5"/>
                    <a:pt x="26" y="7"/>
                    <a:pt x="25" y="8"/>
                  </a:cubicBezTo>
                  <a:cubicBezTo>
                    <a:pt x="25" y="9"/>
                    <a:pt x="22" y="5"/>
                    <a:pt x="21" y="5"/>
                  </a:cubicBezTo>
                  <a:cubicBezTo>
                    <a:pt x="20" y="5"/>
                    <a:pt x="23" y="9"/>
                    <a:pt x="21" y="9"/>
                  </a:cubicBezTo>
                  <a:cubicBezTo>
                    <a:pt x="20" y="9"/>
                    <a:pt x="20" y="9"/>
                    <a:pt x="19" y="9"/>
                  </a:cubicBezTo>
                  <a:cubicBezTo>
                    <a:pt x="18" y="9"/>
                    <a:pt x="17" y="11"/>
                    <a:pt x="17" y="12"/>
                  </a:cubicBezTo>
                  <a:cubicBezTo>
                    <a:pt x="17" y="11"/>
                    <a:pt x="14" y="9"/>
                    <a:pt x="14" y="8"/>
                  </a:cubicBezTo>
                  <a:cubicBezTo>
                    <a:pt x="14" y="8"/>
                    <a:pt x="16" y="8"/>
                    <a:pt x="16" y="8"/>
                  </a:cubicBezTo>
                  <a:cubicBezTo>
                    <a:pt x="16" y="7"/>
                    <a:pt x="14" y="5"/>
                    <a:pt x="14" y="5"/>
                  </a:cubicBezTo>
                  <a:cubicBezTo>
                    <a:pt x="13" y="5"/>
                    <a:pt x="8" y="0"/>
                    <a:pt x="7" y="2"/>
                  </a:cubicBezTo>
                  <a:cubicBezTo>
                    <a:pt x="7" y="3"/>
                    <a:pt x="10" y="3"/>
                    <a:pt x="9" y="4"/>
                  </a:cubicBezTo>
                  <a:cubicBezTo>
                    <a:pt x="9" y="4"/>
                    <a:pt x="9" y="4"/>
                    <a:pt x="8" y="4"/>
                  </a:cubicBezTo>
                  <a:cubicBezTo>
                    <a:pt x="10" y="3"/>
                    <a:pt x="11" y="7"/>
                    <a:pt x="10" y="8"/>
                  </a:cubicBezTo>
                  <a:cubicBezTo>
                    <a:pt x="10" y="8"/>
                    <a:pt x="2" y="1"/>
                    <a:pt x="5" y="6"/>
                  </a:cubicBezTo>
                  <a:cubicBezTo>
                    <a:pt x="5" y="6"/>
                    <a:pt x="3" y="6"/>
                    <a:pt x="3" y="6"/>
                  </a:cubicBezTo>
                  <a:cubicBezTo>
                    <a:pt x="3" y="7"/>
                    <a:pt x="5" y="7"/>
                    <a:pt x="5" y="7"/>
                  </a:cubicBezTo>
                  <a:cubicBezTo>
                    <a:pt x="5" y="6"/>
                    <a:pt x="5" y="8"/>
                    <a:pt x="5" y="8"/>
                  </a:cubicBezTo>
                  <a:cubicBezTo>
                    <a:pt x="5" y="8"/>
                    <a:pt x="3" y="7"/>
                    <a:pt x="2" y="7"/>
                  </a:cubicBezTo>
                  <a:cubicBezTo>
                    <a:pt x="3" y="7"/>
                    <a:pt x="0" y="10"/>
                    <a:pt x="1" y="9"/>
                  </a:cubicBezTo>
                  <a:cubicBezTo>
                    <a:pt x="0" y="11"/>
                    <a:pt x="8" y="10"/>
                    <a:pt x="8" y="10"/>
                  </a:cubicBezTo>
                  <a:cubicBezTo>
                    <a:pt x="9" y="10"/>
                    <a:pt x="13" y="11"/>
                    <a:pt x="13" y="11"/>
                  </a:cubicBezTo>
                  <a:cubicBezTo>
                    <a:pt x="12" y="11"/>
                    <a:pt x="11" y="11"/>
                    <a:pt x="11" y="12"/>
                  </a:cubicBezTo>
                  <a:cubicBezTo>
                    <a:pt x="11" y="12"/>
                    <a:pt x="12" y="13"/>
                    <a:pt x="12" y="13"/>
                  </a:cubicBezTo>
                  <a:cubicBezTo>
                    <a:pt x="11" y="14"/>
                    <a:pt x="9" y="14"/>
                    <a:pt x="8" y="14"/>
                  </a:cubicBezTo>
                  <a:cubicBezTo>
                    <a:pt x="8" y="14"/>
                    <a:pt x="2" y="15"/>
                    <a:pt x="3" y="15"/>
                  </a:cubicBezTo>
                  <a:cubicBezTo>
                    <a:pt x="5" y="16"/>
                    <a:pt x="8" y="15"/>
                    <a:pt x="10" y="16"/>
                  </a:cubicBezTo>
                  <a:cubicBezTo>
                    <a:pt x="11" y="17"/>
                    <a:pt x="11" y="18"/>
                    <a:pt x="12" y="18"/>
                  </a:cubicBezTo>
                  <a:cubicBezTo>
                    <a:pt x="12" y="18"/>
                    <a:pt x="14" y="17"/>
                    <a:pt x="15" y="17"/>
                  </a:cubicBezTo>
                  <a:cubicBezTo>
                    <a:pt x="14" y="17"/>
                    <a:pt x="13" y="18"/>
                    <a:pt x="13" y="18"/>
                  </a:cubicBezTo>
                  <a:cubicBezTo>
                    <a:pt x="13" y="19"/>
                    <a:pt x="15" y="18"/>
                    <a:pt x="15" y="18"/>
                  </a:cubicBezTo>
                  <a:cubicBezTo>
                    <a:pt x="16" y="19"/>
                    <a:pt x="8" y="23"/>
                    <a:pt x="10" y="23"/>
                  </a:cubicBezTo>
                  <a:cubicBezTo>
                    <a:pt x="12" y="24"/>
                    <a:pt x="14" y="23"/>
                    <a:pt x="15" y="23"/>
                  </a:cubicBezTo>
                  <a:cubicBezTo>
                    <a:pt x="17" y="23"/>
                    <a:pt x="19" y="23"/>
                    <a:pt x="21" y="24"/>
                  </a:cubicBezTo>
                  <a:cubicBezTo>
                    <a:pt x="20" y="23"/>
                    <a:pt x="20" y="24"/>
                    <a:pt x="20" y="24"/>
                  </a:cubicBezTo>
                  <a:cubicBezTo>
                    <a:pt x="21" y="25"/>
                    <a:pt x="22" y="25"/>
                    <a:pt x="22" y="25"/>
                  </a:cubicBezTo>
                  <a:cubicBezTo>
                    <a:pt x="24" y="26"/>
                    <a:pt x="27" y="26"/>
                    <a:pt x="29" y="26"/>
                  </a:cubicBezTo>
                  <a:cubicBezTo>
                    <a:pt x="31" y="26"/>
                    <a:pt x="31" y="25"/>
                    <a:pt x="33" y="25"/>
                  </a:cubicBezTo>
                  <a:cubicBezTo>
                    <a:pt x="35" y="24"/>
                    <a:pt x="37" y="24"/>
                    <a:pt x="39" y="23"/>
                  </a:cubicBezTo>
                  <a:cubicBezTo>
                    <a:pt x="42" y="21"/>
                    <a:pt x="43" y="20"/>
                    <a:pt x="46" y="19"/>
                  </a:cubicBezTo>
                  <a:cubicBezTo>
                    <a:pt x="48" y="19"/>
                    <a:pt x="49" y="16"/>
                    <a:pt x="52" y="16"/>
                  </a:cubicBezTo>
                  <a:cubicBezTo>
                    <a:pt x="52" y="15"/>
                    <a:pt x="53" y="15"/>
                    <a:pt x="52" y="14"/>
                  </a:cubicBezTo>
                  <a:cubicBezTo>
                    <a:pt x="51" y="13"/>
                    <a:pt x="53" y="13"/>
                    <a:pt x="54" y="13"/>
                  </a:cubicBezTo>
                  <a:cubicBezTo>
                    <a:pt x="54" y="13"/>
                    <a:pt x="52" y="12"/>
                    <a:pt x="52" y="12"/>
                  </a:cubicBezTo>
                  <a:cubicBezTo>
                    <a:pt x="52" y="11"/>
                    <a:pt x="54" y="10"/>
                    <a:pt x="53" y="10"/>
                  </a:cubicBezTo>
                  <a:cubicBezTo>
                    <a:pt x="51" y="9"/>
                    <a:pt x="54" y="10"/>
                    <a:pt x="53" y="1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4" name="Freeform 406">
              <a:extLst>
                <a:ext uri="{FF2B5EF4-FFF2-40B4-BE49-F238E27FC236}">
                  <a16:creationId xmlns:a16="http://schemas.microsoft.com/office/drawing/2014/main" id="{EFE0A434-84F5-BF49-B2DC-365B59E439FA}"/>
                </a:ext>
              </a:extLst>
            </p:cNvPr>
            <p:cNvSpPr>
              <a:spLocks/>
            </p:cNvSpPr>
            <p:nvPr/>
          </p:nvSpPr>
          <p:spPr bwMode="auto">
            <a:xfrm>
              <a:off x="14085568" y="4439511"/>
              <a:ext cx="840766" cy="579770"/>
            </a:xfrm>
            <a:custGeom>
              <a:avLst/>
              <a:gdLst>
                <a:gd name="T0" fmla="*/ 77 w 90"/>
                <a:gd name="T1" fmla="*/ 2 h 62"/>
                <a:gd name="T2" fmla="*/ 66 w 90"/>
                <a:gd name="T3" fmla="*/ 6 h 62"/>
                <a:gd name="T4" fmla="*/ 51 w 90"/>
                <a:gd name="T5" fmla="*/ 8 h 62"/>
                <a:gd name="T6" fmla="*/ 48 w 90"/>
                <a:gd name="T7" fmla="*/ 9 h 62"/>
                <a:gd name="T8" fmla="*/ 39 w 90"/>
                <a:gd name="T9" fmla="*/ 11 h 62"/>
                <a:gd name="T10" fmla="*/ 32 w 90"/>
                <a:gd name="T11" fmla="*/ 14 h 62"/>
                <a:gd name="T12" fmla="*/ 26 w 90"/>
                <a:gd name="T13" fmla="*/ 19 h 62"/>
                <a:gd name="T14" fmla="*/ 26 w 90"/>
                <a:gd name="T15" fmla="*/ 21 h 62"/>
                <a:gd name="T16" fmla="*/ 27 w 90"/>
                <a:gd name="T17" fmla="*/ 23 h 62"/>
                <a:gd name="T18" fmla="*/ 23 w 90"/>
                <a:gd name="T19" fmla="*/ 25 h 62"/>
                <a:gd name="T20" fmla="*/ 21 w 90"/>
                <a:gd name="T21" fmla="*/ 28 h 62"/>
                <a:gd name="T22" fmla="*/ 21 w 90"/>
                <a:gd name="T23" fmla="*/ 29 h 62"/>
                <a:gd name="T24" fmla="*/ 14 w 90"/>
                <a:gd name="T25" fmla="*/ 31 h 62"/>
                <a:gd name="T26" fmla="*/ 19 w 90"/>
                <a:gd name="T27" fmla="*/ 34 h 62"/>
                <a:gd name="T28" fmla="*/ 9 w 90"/>
                <a:gd name="T29" fmla="*/ 38 h 62"/>
                <a:gd name="T30" fmla="*/ 6 w 90"/>
                <a:gd name="T31" fmla="*/ 41 h 62"/>
                <a:gd name="T32" fmla="*/ 5 w 90"/>
                <a:gd name="T33" fmla="*/ 47 h 62"/>
                <a:gd name="T34" fmla="*/ 4 w 90"/>
                <a:gd name="T35" fmla="*/ 53 h 62"/>
                <a:gd name="T36" fmla="*/ 12 w 90"/>
                <a:gd name="T37" fmla="*/ 55 h 62"/>
                <a:gd name="T38" fmla="*/ 12 w 90"/>
                <a:gd name="T39" fmla="*/ 56 h 62"/>
                <a:gd name="T40" fmla="*/ 16 w 90"/>
                <a:gd name="T41" fmla="*/ 62 h 62"/>
                <a:gd name="T42" fmla="*/ 26 w 90"/>
                <a:gd name="T43" fmla="*/ 61 h 62"/>
                <a:gd name="T44" fmla="*/ 26 w 90"/>
                <a:gd name="T45" fmla="*/ 59 h 62"/>
                <a:gd name="T46" fmla="*/ 20 w 90"/>
                <a:gd name="T47" fmla="*/ 48 h 62"/>
                <a:gd name="T48" fmla="*/ 20 w 90"/>
                <a:gd name="T49" fmla="*/ 42 h 62"/>
                <a:gd name="T50" fmla="*/ 22 w 90"/>
                <a:gd name="T51" fmla="*/ 40 h 62"/>
                <a:gd name="T52" fmla="*/ 21 w 90"/>
                <a:gd name="T53" fmla="*/ 36 h 62"/>
                <a:gd name="T54" fmla="*/ 27 w 90"/>
                <a:gd name="T55" fmla="*/ 34 h 62"/>
                <a:gd name="T56" fmla="*/ 27 w 90"/>
                <a:gd name="T57" fmla="*/ 32 h 62"/>
                <a:gd name="T58" fmla="*/ 32 w 90"/>
                <a:gd name="T59" fmla="*/ 31 h 62"/>
                <a:gd name="T60" fmla="*/ 35 w 90"/>
                <a:gd name="T61" fmla="*/ 29 h 62"/>
                <a:gd name="T62" fmla="*/ 35 w 90"/>
                <a:gd name="T63" fmla="*/ 26 h 62"/>
                <a:gd name="T64" fmla="*/ 42 w 90"/>
                <a:gd name="T65" fmla="*/ 24 h 62"/>
                <a:gd name="T66" fmla="*/ 45 w 90"/>
                <a:gd name="T67" fmla="*/ 22 h 62"/>
                <a:gd name="T68" fmla="*/ 58 w 90"/>
                <a:gd name="T69" fmla="*/ 15 h 62"/>
                <a:gd name="T70" fmla="*/ 81 w 90"/>
                <a:gd name="T71" fmla="*/ 8 h 62"/>
                <a:gd name="T72" fmla="*/ 84 w 90"/>
                <a:gd name="T73" fmla="*/ 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0" h="62">
                  <a:moveTo>
                    <a:pt x="84" y="1"/>
                  </a:moveTo>
                  <a:cubicBezTo>
                    <a:pt x="81" y="1"/>
                    <a:pt x="80" y="0"/>
                    <a:pt x="77" y="2"/>
                  </a:cubicBezTo>
                  <a:cubicBezTo>
                    <a:pt x="76" y="2"/>
                    <a:pt x="72" y="3"/>
                    <a:pt x="73" y="4"/>
                  </a:cubicBezTo>
                  <a:cubicBezTo>
                    <a:pt x="72" y="4"/>
                    <a:pt x="68" y="6"/>
                    <a:pt x="66" y="6"/>
                  </a:cubicBezTo>
                  <a:cubicBezTo>
                    <a:pt x="64" y="6"/>
                    <a:pt x="61" y="7"/>
                    <a:pt x="59" y="8"/>
                  </a:cubicBezTo>
                  <a:cubicBezTo>
                    <a:pt x="56" y="8"/>
                    <a:pt x="54" y="8"/>
                    <a:pt x="51" y="8"/>
                  </a:cubicBezTo>
                  <a:cubicBezTo>
                    <a:pt x="51" y="8"/>
                    <a:pt x="45" y="8"/>
                    <a:pt x="46" y="9"/>
                  </a:cubicBezTo>
                  <a:cubicBezTo>
                    <a:pt x="46" y="9"/>
                    <a:pt x="48" y="9"/>
                    <a:pt x="48" y="9"/>
                  </a:cubicBezTo>
                  <a:cubicBezTo>
                    <a:pt x="47" y="10"/>
                    <a:pt x="45" y="10"/>
                    <a:pt x="44" y="11"/>
                  </a:cubicBezTo>
                  <a:cubicBezTo>
                    <a:pt x="43" y="11"/>
                    <a:pt x="41" y="11"/>
                    <a:pt x="39" y="11"/>
                  </a:cubicBezTo>
                  <a:cubicBezTo>
                    <a:pt x="38" y="11"/>
                    <a:pt x="38" y="11"/>
                    <a:pt x="36" y="12"/>
                  </a:cubicBezTo>
                  <a:cubicBezTo>
                    <a:pt x="35" y="15"/>
                    <a:pt x="34" y="14"/>
                    <a:pt x="32" y="14"/>
                  </a:cubicBezTo>
                  <a:cubicBezTo>
                    <a:pt x="30" y="15"/>
                    <a:pt x="31" y="17"/>
                    <a:pt x="28" y="17"/>
                  </a:cubicBezTo>
                  <a:cubicBezTo>
                    <a:pt x="26" y="17"/>
                    <a:pt x="27" y="19"/>
                    <a:pt x="26" y="19"/>
                  </a:cubicBezTo>
                  <a:cubicBezTo>
                    <a:pt x="25" y="20"/>
                    <a:pt x="22" y="18"/>
                    <a:pt x="23" y="19"/>
                  </a:cubicBezTo>
                  <a:cubicBezTo>
                    <a:pt x="23" y="20"/>
                    <a:pt x="26" y="21"/>
                    <a:pt x="26" y="21"/>
                  </a:cubicBezTo>
                  <a:cubicBezTo>
                    <a:pt x="26" y="21"/>
                    <a:pt x="22" y="22"/>
                    <a:pt x="22" y="22"/>
                  </a:cubicBezTo>
                  <a:cubicBezTo>
                    <a:pt x="22" y="23"/>
                    <a:pt x="27" y="23"/>
                    <a:pt x="27" y="23"/>
                  </a:cubicBezTo>
                  <a:cubicBezTo>
                    <a:pt x="27" y="24"/>
                    <a:pt x="20" y="24"/>
                    <a:pt x="21" y="25"/>
                  </a:cubicBezTo>
                  <a:cubicBezTo>
                    <a:pt x="21" y="24"/>
                    <a:pt x="23" y="25"/>
                    <a:pt x="23" y="25"/>
                  </a:cubicBezTo>
                  <a:cubicBezTo>
                    <a:pt x="21" y="26"/>
                    <a:pt x="20" y="25"/>
                    <a:pt x="20" y="26"/>
                  </a:cubicBezTo>
                  <a:cubicBezTo>
                    <a:pt x="19" y="27"/>
                    <a:pt x="21" y="28"/>
                    <a:pt x="21" y="28"/>
                  </a:cubicBezTo>
                  <a:cubicBezTo>
                    <a:pt x="20" y="28"/>
                    <a:pt x="19" y="28"/>
                    <a:pt x="18" y="28"/>
                  </a:cubicBezTo>
                  <a:cubicBezTo>
                    <a:pt x="18" y="28"/>
                    <a:pt x="20" y="29"/>
                    <a:pt x="21" y="29"/>
                  </a:cubicBezTo>
                  <a:cubicBezTo>
                    <a:pt x="19" y="29"/>
                    <a:pt x="18" y="29"/>
                    <a:pt x="17" y="30"/>
                  </a:cubicBezTo>
                  <a:cubicBezTo>
                    <a:pt x="16" y="31"/>
                    <a:pt x="15" y="31"/>
                    <a:pt x="14" y="31"/>
                  </a:cubicBezTo>
                  <a:cubicBezTo>
                    <a:pt x="12" y="32"/>
                    <a:pt x="12" y="33"/>
                    <a:pt x="14" y="33"/>
                  </a:cubicBezTo>
                  <a:cubicBezTo>
                    <a:pt x="15" y="33"/>
                    <a:pt x="18" y="34"/>
                    <a:pt x="19" y="34"/>
                  </a:cubicBezTo>
                  <a:cubicBezTo>
                    <a:pt x="17" y="35"/>
                    <a:pt x="15" y="33"/>
                    <a:pt x="15" y="36"/>
                  </a:cubicBezTo>
                  <a:cubicBezTo>
                    <a:pt x="15" y="37"/>
                    <a:pt x="10" y="37"/>
                    <a:pt x="9" y="38"/>
                  </a:cubicBezTo>
                  <a:cubicBezTo>
                    <a:pt x="8" y="39"/>
                    <a:pt x="9" y="39"/>
                    <a:pt x="9" y="40"/>
                  </a:cubicBezTo>
                  <a:cubicBezTo>
                    <a:pt x="9" y="40"/>
                    <a:pt x="6" y="41"/>
                    <a:pt x="6" y="41"/>
                  </a:cubicBezTo>
                  <a:cubicBezTo>
                    <a:pt x="2" y="42"/>
                    <a:pt x="7" y="42"/>
                    <a:pt x="7" y="43"/>
                  </a:cubicBezTo>
                  <a:cubicBezTo>
                    <a:pt x="8" y="44"/>
                    <a:pt x="5" y="47"/>
                    <a:pt x="5" y="47"/>
                  </a:cubicBezTo>
                  <a:cubicBezTo>
                    <a:pt x="3" y="49"/>
                    <a:pt x="0" y="47"/>
                    <a:pt x="0" y="51"/>
                  </a:cubicBezTo>
                  <a:cubicBezTo>
                    <a:pt x="0" y="55"/>
                    <a:pt x="2" y="53"/>
                    <a:pt x="4" y="53"/>
                  </a:cubicBezTo>
                  <a:cubicBezTo>
                    <a:pt x="6" y="54"/>
                    <a:pt x="7" y="55"/>
                    <a:pt x="9" y="54"/>
                  </a:cubicBezTo>
                  <a:cubicBezTo>
                    <a:pt x="9" y="54"/>
                    <a:pt x="11" y="56"/>
                    <a:pt x="12" y="55"/>
                  </a:cubicBezTo>
                  <a:cubicBezTo>
                    <a:pt x="12" y="55"/>
                    <a:pt x="10" y="55"/>
                    <a:pt x="10" y="56"/>
                  </a:cubicBezTo>
                  <a:cubicBezTo>
                    <a:pt x="11" y="56"/>
                    <a:pt x="12" y="56"/>
                    <a:pt x="12" y="56"/>
                  </a:cubicBezTo>
                  <a:cubicBezTo>
                    <a:pt x="12" y="56"/>
                    <a:pt x="10" y="60"/>
                    <a:pt x="10" y="60"/>
                  </a:cubicBezTo>
                  <a:cubicBezTo>
                    <a:pt x="12" y="61"/>
                    <a:pt x="14" y="61"/>
                    <a:pt x="16" y="62"/>
                  </a:cubicBezTo>
                  <a:cubicBezTo>
                    <a:pt x="19" y="62"/>
                    <a:pt x="20" y="62"/>
                    <a:pt x="23" y="62"/>
                  </a:cubicBezTo>
                  <a:cubicBezTo>
                    <a:pt x="24" y="61"/>
                    <a:pt x="25" y="61"/>
                    <a:pt x="26" y="61"/>
                  </a:cubicBezTo>
                  <a:cubicBezTo>
                    <a:pt x="27" y="62"/>
                    <a:pt x="28" y="62"/>
                    <a:pt x="30" y="62"/>
                  </a:cubicBezTo>
                  <a:cubicBezTo>
                    <a:pt x="31" y="62"/>
                    <a:pt x="27" y="59"/>
                    <a:pt x="26" y="59"/>
                  </a:cubicBezTo>
                  <a:cubicBezTo>
                    <a:pt x="24" y="57"/>
                    <a:pt x="23" y="55"/>
                    <a:pt x="22" y="53"/>
                  </a:cubicBezTo>
                  <a:cubicBezTo>
                    <a:pt x="20" y="51"/>
                    <a:pt x="21" y="50"/>
                    <a:pt x="20" y="48"/>
                  </a:cubicBezTo>
                  <a:cubicBezTo>
                    <a:pt x="19" y="45"/>
                    <a:pt x="18" y="45"/>
                    <a:pt x="20" y="43"/>
                  </a:cubicBezTo>
                  <a:cubicBezTo>
                    <a:pt x="21" y="43"/>
                    <a:pt x="20" y="43"/>
                    <a:pt x="20" y="42"/>
                  </a:cubicBezTo>
                  <a:cubicBezTo>
                    <a:pt x="21" y="41"/>
                    <a:pt x="24" y="42"/>
                    <a:pt x="24" y="41"/>
                  </a:cubicBezTo>
                  <a:cubicBezTo>
                    <a:pt x="24" y="41"/>
                    <a:pt x="22" y="40"/>
                    <a:pt x="22" y="40"/>
                  </a:cubicBezTo>
                  <a:cubicBezTo>
                    <a:pt x="23" y="39"/>
                    <a:pt x="26" y="40"/>
                    <a:pt x="26" y="39"/>
                  </a:cubicBezTo>
                  <a:cubicBezTo>
                    <a:pt x="26" y="38"/>
                    <a:pt x="21" y="37"/>
                    <a:pt x="21" y="36"/>
                  </a:cubicBezTo>
                  <a:cubicBezTo>
                    <a:pt x="21" y="36"/>
                    <a:pt x="29" y="37"/>
                    <a:pt x="29" y="37"/>
                  </a:cubicBezTo>
                  <a:cubicBezTo>
                    <a:pt x="29" y="36"/>
                    <a:pt x="27" y="35"/>
                    <a:pt x="27" y="34"/>
                  </a:cubicBezTo>
                  <a:cubicBezTo>
                    <a:pt x="27" y="33"/>
                    <a:pt x="30" y="35"/>
                    <a:pt x="31" y="34"/>
                  </a:cubicBezTo>
                  <a:cubicBezTo>
                    <a:pt x="31" y="33"/>
                    <a:pt x="27" y="31"/>
                    <a:pt x="27" y="32"/>
                  </a:cubicBezTo>
                  <a:cubicBezTo>
                    <a:pt x="27" y="31"/>
                    <a:pt x="31" y="33"/>
                    <a:pt x="32" y="32"/>
                  </a:cubicBezTo>
                  <a:cubicBezTo>
                    <a:pt x="32" y="32"/>
                    <a:pt x="33" y="31"/>
                    <a:pt x="32" y="31"/>
                  </a:cubicBezTo>
                  <a:cubicBezTo>
                    <a:pt x="32" y="31"/>
                    <a:pt x="30" y="29"/>
                    <a:pt x="30" y="29"/>
                  </a:cubicBezTo>
                  <a:cubicBezTo>
                    <a:pt x="32" y="29"/>
                    <a:pt x="33" y="30"/>
                    <a:pt x="35" y="29"/>
                  </a:cubicBezTo>
                  <a:cubicBezTo>
                    <a:pt x="35" y="28"/>
                    <a:pt x="37" y="27"/>
                    <a:pt x="37" y="27"/>
                  </a:cubicBezTo>
                  <a:cubicBezTo>
                    <a:pt x="37" y="26"/>
                    <a:pt x="35" y="26"/>
                    <a:pt x="35" y="26"/>
                  </a:cubicBezTo>
                  <a:cubicBezTo>
                    <a:pt x="36" y="26"/>
                    <a:pt x="39" y="26"/>
                    <a:pt x="39" y="24"/>
                  </a:cubicBezTo>
                  <a:cubicBezTo>
                    <a:pt x="39" y="22"/>
                    <a:pt x="41" y="25"/>
                    <a:pt x="42" y="24"/>
                  </a:cubicBezTo>
                  <a:cubicBezTo>
                    <a:pt x="42" y="24"/>
                    <a:pt x="41" y="23"/>
                    <a:pt x="41" y="23"/>
                  </a:cubicBezTo>
                  <a:cubicBezTo>
                    <a:pt x="42" y="22"/>
                    <a:pt x="45" y="23"/>
                    <a:pt x="45" y="22"/>
                  </a:cubicBezTo>
                  <a:cubicBezTo>
                    <a:pt x="46" y="21"/>
                    <a:pt x="45" y="20"/>
                    <a:pt x="44" y="20"/>
                  </a:cubicBezTo>
                  <a:cubicBezTo>
                    <a:pt x="49" y="18"/>
                    <a:pt x="53" y="16"/>
                    <a:pt x="58" y="15"/>
                  </a:cubicBezTo>
                  <a:cubicBezTo>
                    <a:pt x="61" y="14"/>
                    <a:pt x="65" y="13"/>
                    <a:pt x="68" y="12"/>
                  </a:cubicBezTo>
                  <a:cubicBezTo>
                    <a:pt x="73" y="11"/>
                    <a:pt x="77" y="10"/>
                    <a:pt x="81" y="8"/>
                  </a:cubicBezTo>
                  <a:cubicBezTo>
                    <a:pt x="83" y="8"/>
                    <a:pt x="86" y="6"/>
                    <a:pt x="88" y="4"/>
                  </a:cubicBezTo>
                  <a:cubicBezTo>
                    <a:pt x="90" y="2"/>
                    <a:pt x="86" y="1"/>
                    <a:pt x="84" y="1"/>
                  </a:cubicBezTo>
                  <a:cubicBezTo>
                    <a:pt x="82" y="1"/>
                    <a:pt x="86" y="1"/>
                    <a:pt x="84" y="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5" name="Freeform 407">
              <a:extLst>
                <a:ext uri="{FF2B5EF4-FFF2-40B4-BE49-F238E27FC236}">
                  <a16:creationId xmlns:a16="http://schemas.microsoft.com/office/drawing/2014/main" id="{F8E121E6-8B42-3C43-A341-3C90BE3D0171}"/>
                </a:ext>
              </a:extLst>
            </p:cNvPr>
            <p:cNvSpPr>
              <a:spLocks/>
            </p:cNvSpPr>
            <p:nvPr/>
          </p:nvSpPr>
          <p:spPr bwMode="auto">
            <a:xfrm>
              <a:off x="16241626" y="4197411"/>
              <a:ext cx="299365" cy="149721"/>
            </a:xfrm>
            <a:custGeom>
              <a:avLst/>
              <a:gdLst>
                <a:gd name="T0" fmla="*/ 16 w 32"/>
                <a:gd name="T1" fmla="*/ 6 h 16"/>
                <a:gd name="T2" fmla="*/ 19 w 32"/>
                <a:gd name="T3" fmla="*/ 1 h 16"/>
                <a:gd name="T4" fmla="*/ 16 w 32"/>
                <a:gd name="T5" fmla="*/ 0 h 16"/>
                <a:gd name="T6" fmla="*/ 15 w 32"/>
                <a:gd name="T7" fmla="*/ 2 h 16"/>
                <a:gd name="T8" fmla="*/ 10 w 32"/>
                <a:gd name="T9" fmla="*/ 2 h 16"/>
                <a:gd name="T10" fmla="*/ 9 w 32"/>
                <a:gd name="T11" fmla="*/ 4 h 16"/>
                <a:gd name="T12" fmla="*/ 12 w 32"/>
                <a:gd name="T13" fmla="*/ 4 h 16"/>
                <a:gd name="T14" fmla="*/ 10 w 32"/>
                <a:gd name="T15" fmla="*/ 8 h 16"/>
                <a:gd name="T16" fmla="*/ 5 w 32"/>
                <a:gd name="T17" fmla="*/ 10 h 16"/>
                <a:gd name="T18" fmla="*/ 1 w 32"/>
                <a:gd name="T19" fmla="*/ 15 h 16"/>
                <a:gd name="T20" fmla="*/ 8 w 32"/>
                <a:gd name="T21" fmla="*/ 15 h 16"/>
                <a:gd name="T22" fmla="*/ 17 w 32"/>
                <a:gd name="T23" fmla="*/ 14 h 16"/>
                <a:gd name="T24" fmla="*/ 28 w 32"/>
                <a:gd name="T25" fmla="*/ 12 h 16"/>
                <a:gd name="T26" fmla="*/ 29 w 32"/>
                <a:gd name="T27" fmla="*/ 7 h 16"/>
                <a:gd name="T28" fmla="*/ 22 w 32"/>
                <a:gd name="T29" fmla="*/ 3 h 16"/>
                <a:gd name="T30" fmla="*/ 16 w 32"/>
                <a:gd name="T31" fmla="*/ 6 h 16"/>
                <a:gd name="T32" fmla="*/ 16 w 32"/>
                <a:gd name="T33"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16">
                  <a:moveTo>
                    <a:pt x="16" y="6"/>
                  </a:moveTo>
                  <a:cubicBezTo>
                    <a:pt x="16" y="6"/>
                    <a:pt x="19" y="2"/>
                    <a:pt x="19" y="1"/>
                  </a:cubicBezTo>
                  <a:cubicBezTo>
                    <a:pt x="18" y="0"/>
                    <a:pt x="17" y="0"/>
                    <a:pt x="16" y="0"/>
                  </a:cubicBezTo>
                  <a:cubicBezTo>
                    <a:pt x="15" y="0"/>
                    <a:pt x="15" y="2"/>
                    <a:pt x="15" y="2"/>
                  </a:cubicBezTo>
                  <a:cubicBezTo>
                    <a:pt x="13" y="2"/>
                    <a:pt x="12" y="0"/>
                    <a:pt x="10" y="2"/>
                  </a:cubicBezTo>
                  <a:cubicBezTo>
                    <a:pt x="10" y="2"/>
                    <a:pt x="8" y="3"/>
                    <a:pt x="9" y="4"/>
                  </a:cubicBezTo>
                  <a:cubicBezTo>
                    <a:pt x="10" y="4"/>
                    <a:pt x="11" y="5"/>
                    <a:pt x="12" y="4"/>
                  </a:cubicBezTo>
                  <a:cubicBezTo>
                    <a:pt x="10" y="5"/>
                    <a:pt x="5" y="6"/>
                    <a:pt x="10" y="8"/>
                  </a:cubicBezTo>
                  <a:cubicBezTo>
                    <a:pt x="7" y="7"/>
                    <a:pt x="6" y="8"/>
                    <a:pt x="5" y="10"/>
                  </a:cubicBezTo>
                  <a:cubicBezTo>
                    <a:pt x="4" y="11"/>
                    <a:pt x="0" y="15"/>
                    <a:pt x="1" y="15"/>
                  </a:cubicBezTo>
                  <a:cubicBezTo>
                    <a:pt x="3" y="16"/>
                    <a:pt x="6" y="16"/>
                    <a:pt x="8" y="15"/>
                  </a:cubicBezTo>
                  <a:cubicBezTo>
                    <a:pt x="11" y="13"/>
                    <a:pt x="14" y="13"/>
                    <a:pt x="17" y="14"/>
                  </a:cubicBezTo>
                  <a:cubicBezTo>
                    <a:pt x="21" y="14"/>
                    <a:pt x="24" y="13"/>
                    <a:pt x="28" y="12"/>
                  </a:cubicBezTo>
                  <a:cubicBezTo>
                    <a:pt x="30" y="11"/>
                    <a:pt x="32" y="8"/>
                    <a:pt x="29" y="7"/>
                  </a:cubicBezTo>
                  <a:cubicBezTo>
                    <a:pt x="27" y="6"/>
                    <a:pt x="24" y="2"/>
                    <a:pt x="22" y="3"/>
                  </a:cubicBezTo>
                  <a:cubicBezTo>
                    <a:pt x="20" y="3"/>
                    <a:pt x="18" y="6"/>
                    <a:pt x="16" y="6"/>
                  </a:cubicBezTo>
                  <a:cubicBezTo>
                    <a:pt x="15" y="6"/>
                    <a:pt x="17" y="6"/>
                    <a:pt x="16" y="6"/>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6" name="Freeform 408">
              <a:extLst>
                <a:ext uri="{FF2B5EF4-FFF2-40B4-BE49-F238E27FC236}">
                  <a16:creationId xmlns:a16="http://schemas.microsoft.com/office/drawing/2014/main" id="{75FEDA28-D3A8-E245-AF5E-8A71B1FB0465}"/>
                </a:ext>
              </a:extLst>
            </p:cNvPr>
            <p:cNvSpPr>
              <a:spLocks/>
            </p:cNvSpPr>
            <p:nvPr/>
          </p:nvSpPr>
          <p:spPr bwMode="auto">
            <a:xfrm>
              <a:off x="15999587" y="4111400"/>
              <a:ext cx="280257" cy="149721"/>
            </a:xfrm>
            <a:custGeom>
              <a:avLst/>
              <a:gdLst>
                <a:gd name="T0" fmla="*/ 26 w 30"/>
                <a:gd name="T1" fmla="*/ 10 h 16"/>
                <a:gd name="T2" fmla="*/ 28 w 30"/>
                <a:gd name="T3" fmla="*/ 7 h 16"/>
                <a:gd name="T4" fmla="*/ 29 w 30"/>
                <a:gd name="T5" fmla="*/ 5 h 16"/>
                <a:gd name="T6" fmla="*/ 26 w 30"/>
                <a:gd name="T7" fmla="*/ 3 h 16"/>
                <a:gd name="T8" fmla="*/ 22 w 30"/>
                <a:gd name="T9" fmla="*/ 3 h 16"/>
                <a:gd name="T10" fmla="*/ 17 w 30"/>
                <a:gd name="T11" fmla="*/ 4 h 16"/>
                <a:gd name="T12" fmla="*/ 18 w 30"/>
                <a:gd name="T13" fmla="*/ 1 h 16"/>
                <a:gd name="T14" fmla="*/ 12 w 30"/>
                <a:gd name="T15" fmla="*/ 1 h 16"/>
                <a:gd name="T16" fmla="*/ 5 w 30"/>
                <a:gd name="T17" fmla="*/ 4 h 16"/>
                <a:gd name="T18" fmla="*/ 7 w 30"/>
                <a:gd name="T19" fmla="*/ 4 h 16"/>
                <a:gd name="T20" fmla="*/ 0 w 30"/>
                <a:gd name="T21" fmla="*/ 8 h 16"/>
                <a:gd name="T22" fmla="*/ 4 w 30"/>
                <a:gd name="T23" fmla="*/ 9 h 16"/>
                <a:gd name="T24" fmla="*/ 7 w 30"/>
                <a:gd name="T25" fmla="*/ 12 h 16"/>
                <a:gd name="T26" fmla="*/ 12 w 30"/>
                <a:gd name="T27" fmla="*/ 13 h 16"/>
                <a:gd name="T28" fmla="*/ 19 w 30"/>
                <a:gd name="T29" fmla="*/ 16 h 16"/>
                <a:gd name="T30" fmla="*/ 28 w 30"/>
                <a:gd name="T31" fmla="*/ 15 h 16"/>
                <a:gd name="T32" fmla="*/ 26 w 30"/>
                <a:gd name="T33" fmla="*/ 10 h 16"/>
                <a:gd name="T34" fmla="*/ 26 w 30"/>
                <a:gd name="T35"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16">
                  <a:moveTo>
                    <a:pt x="26" y="10"/>
                  </a:moveTo>
                  <a:cubicBezTo>
                    <a:pt x="29" y="11"/>
                    <a:pt x="27" y="9"/>
                    <a:pt x="28" y="7"/>
                  </a:cubicBezTo>
                  <a:cubicBezTo>
                    <a:pt x="28" y="6"/>
                    <a:pt x="29" y="6"/>
                    <a:pt x="29" y="5"/>
                  </a:cubicBezTo>
                  <a:cubicBezTo>
                    <a:pt x="29" y="4"/>
                    <a:pt x="27" y="3"/>
                    <a:pt x="26" y="3"/>
                  </a:cubicBezTo>
                  <a:cubicBezTo>
                    <a:pt x="25" y="2"/>
                    <a:pt x="23" y="2"/>
                    <a:pt x="22" y="3"/>
                  </a:cubicBezTo>
                  <a:cubicBezTo>
                    <a:pt x="22" y="3"/>
                    <a:pt x="17" y="4"/>
                    <a:pt x="17" y="4"/>
                  </a:cubicBezTo>
                  <a:cubicBezTo>
                    <a:pt x="17" y="4"/>
                    <a:pt x="21" y="2"/>
                    <a:pt x="18" y="1"/>
                  </a:cubicBezTo>
                  <a:cubicBezTo>
                    <a:pt x="16" y="0"/>
                    <a:pt x="14" y="1"/>
                    <a:pt x="12" y="1"/>
                  </a:cubicBezTo>
                  <a:cubicBezTo>
                    <a:pt x="11" y="1"/>
                    <a:pt x="6" y="2"/>
                    <a:pt x="5" y="4"/>
                  </a:cubicBezTo>
                  <a:cubicBezTo>
                    <a:pt x="5" y="4"/>
                    <a:pt x="7" y="4"/>
                    <a:pt x="7" y="4"/>
                  </a:cubicBezTo>
                  <a:cubicBezTo>
                    <a:pt x="7" y="4"/>
                    <a:pt x="0" y="7"/>
                    <a:pt x="0" y="8"/>
                  </a:cubicBezTo>
                  <a:cubicBezTo>
                    <a:pt x="0" y="8"/>
                    <a:pt x="4" y="9"/>
                    <a:pt x="4" y="9"/>
                  </a:cubicBezTo>
                  <a:cubicBezTo>
                    <a:pt x="5" y="9"/>
                    <a:pt x="6" y="11"/>
                    <a:pt x="7" y="12"/>
                  </a:cubicBezTo>
                  <a:cubicBezTo>
                    <a:pt x="9" y="13"/>
                    <a:pt x="10" y="13"/>
                    <a:pt x="12" y="13"/>
                  </a:cubicBezTo>
                  <a:cubicBezTo>
                    <a:pt x="14" y="14"/>
                    <a:pt x="17" y="16"/>
                    <a:pt x="19" y="16"/>
                  </a:cubicBezTo>
                  <a:cubicBezTo>
                    <a:pt x="22" y="16"/>
                    <a:pt x="25" y="16"/>
                    <a:pt x="28" y="15"/>
                  </a:cubicBezTo>
                  <a:cubicBezTo>
                    <a:pt x="30" y="15"/>
                    <a:pt x="26" y="10"/>
                    <a:pt x="26" y="10"/>
                  </a:cubicBezTo>
                  <a:cubicBezTo>
                    <a:pt x="27" y="10"/>
                    <a:pt x="25" y="10"/>
                    <a:pt x="26" y="1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7" name="Freeform 409">
              <a:extLst>
                <a:ext uri="{FF2B5EF4-FFF2-40B4-BE49-F238E27FC236}">
                  <a16:creationId xmlns:a16="http://schemas.microsoft.com/office/drawing/2014/main" id="{8803F34E-1938-E14A-87F4-BAECEFBB337B}"/>
                </a:ext>
              </a:extLst>
            </p:cNvPr>
            <p:cNvSpPr>
              <a:spLocks/>
            </p:cNvSpPr>
            <p:nvPr/>
          </p:nvSpPr>
          <p:spPr bwMode="auto">
            <a:xfrm>
              <a:off x="15916783" y="4120956"/>
              <a:ext cx="140127" cy="47785"/>
            </a:xfrm>
            <a:custGeom>
              <a:avLst/>
              <a:gdLst>
                <a:gd name="T0" fmla="*/ 9 w 15"/>
                <a:gd name="T1" fmla="*/ 1 h 5"/>
                <a:gd name="T2" fmla="*/ 4 w 15"/>
                <a:gd name="T3" fmla="*/ 1 h 5"/>
                <a:gd name="T4" fmla="*/ 0 w 15"/>
                <a:gd name="T5" fmla="*/ 1 h 5"/>
                <a:gd name="T6" fmla="*/ 1 w 15"/>
                <a:gd name="T7" fmla="*/ 3 h 5"/>
                <a:gd name="T8" fmla="*/ 6 w 15"/>
                <a:gd name="T9" fmla="*/ 5 h 5"/>
                <a:gd name="T10" fmla="*/ 9 w 15"/>
                <a:gd name="T11" fmla="*/ 1 h 5"/>
                <a:gd name="T12" fmla="*/ 9 w 15"/>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15" h="5">
                  <a:moveTo>
                    <a:pt x="9" y="1"/>
                  </a:moveTo>
                  <a:cubicBezTo>
                    <a:pt x="8" y="1"/>
                    <a:pt x="6" y="1"/>
                    <a:pt x="4" y="1"/>
                  </a:cubicBezTo>
                  <a:cubicBezTo>
                    <a:pt x="3" y="1"/>
                    <a:pt x="1" y="0"/>
                    <a:pt x="0" y="1"/>
                  </a:cubicBezTo>
                  <a:cubicBezTo>
                    <a:pt x="0" y="1"/>
                    <a:pt x="0" y="3"/>
                    <a:pt x="1" y="3"/>
                  </a:cubicBezTo>
                  <a:cubicBezTo>
                    <a:pt x="3" y="4"/>
                    <a:pt x="4" y="5"/>
                    <a:pt x="6" y="5"/>
                  </a:cubicBezTo>
                  <a:cubicBezTo>
                    <a:pt x="8" y="5"/>
                    <a:pt x="15" y="2"/>
                    <a:pt x="9" y="1"/>
                  </a:cubicBezTo>
                  <a:cubicBezTo>
                    <a:pt x="8" y="1"/>
                    <a:pt x="10" y="2"/>
                    <a:pt x="9" y="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8" name="Freeform 410">
              <a:extLst>
                <a:ext uri="{FF2B5EF4-FFF2-40B4-BE49-F238E27FC236}">
                  <a16:creationId xmlns:a16="http://schemas.microsoft.com/office/drawing/2014/main" id="{16A0C89E-167F-4D49-B9CE-FFDAE4F6C42B}"/>
                </a:ext>
              </a:extLst>
            </p:cNvPr>
            <p:cNvSpPr>
              <a:spLocks/>
            </p:cNvSpPr>
            <p:nvPr/>
          </p:nvSpPr>
          <p:spPr bwMode="auto">
            <a:xfrm>
              <a:off x="15942261" y="3990350"/>
              <a:ext cx="235667" cy="149721"/>
            </a:xfrm>
            <a:custGeom>
              <a:avLst/>
              <a:gdLst>
                <a:gd name="T0" fmla="*/ 7 w 25"/>
                <a:gd name="T1" fmla="*/ 15 h 16"/>
                <a:gd name="T2" fmla="*/ 3 w 25"/>
                <a:gd name="T3" fmla="*/ 13 h 16"/>
                <a:gd name="T4" fmla="*/ 4 w 25"/>
                <a:gd name="T5" fmla="*/ 12 h 16"/>
                <a:gd name="T6" fmla="*/ 0 w 25"/>
                <a:gd name="T7" fmla="*/ 12 h 16"/>
                <a:gd name="T8" fmla="*/ 3 w 25"/>
                <a:gd name="T9" fmla="*/ 11 h 16"/>
                <a:gd name="T10" fmla="*/ 2 w 25"/>
                <a:gd name="T11" fmla="*/ 10 h 16"/>
                <a:gd name="T12" fmla="*/ 6 w 25"/>
                <a:gd name="T13" fmla="*/ 6 h 16"/>
                <a:gd name="T14" fmla="*/ 5 w 25"/>
                <a:gd name="T15" fmla="*/ 6 h 16"/>
                <a:gd name="T16" fmla="*/ 11 w 25"/>
                <a:gd name="T17" fmla="*/ 3 h 16"/>
                <a:gd name="T18" fmla="*/ 18 w 25"/>
                <a:gd name="T19" fmla="*/ 0 h 16"/>
                <a:gd name="T20" fmla="*/ 20 w 25"/>
                <a:gd name="T21" fmla="*/ 4 h 16"/>
                <a:gd name="T22" fmla="*/ 25 w 25"/>
                <a:gd name="T23" fmla="*/ 7 h 16"/>
                <a:gd name="T24" fmla="*/ 21 w 25"/>
                <a:gd name="T25" fmla="*/ 9 h 16"/>
                <a:gd name="T26" fmla="*/ 23 w 25"/>
                <a:gd name="T27" fmla="*/ 12 h 16"/>
                <a:gd name="T28" fmla="*/ 19 w 25"/>
                <a:gd name="T29" fmla="*/ 13 h 16"/>
                <a:gd name="T30" fmla="*/ 7 w 25"/>
                <a:gd name="T31" fmla="*/ 15 h 16"/>
                <a:gd name="T32" fmla="*/ 7 w 25"/>
                <a:gd name="T33"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16">
                  <a:moveTo>
                    <a:pt x="7" y="15"/>
                  </a:moveTo>
                  <a:cubicBezTo>
                    <a:pt x="6" y="14"/>
                    <a:pt x="4" y="14"/>
                    <a:pt x="3" y="13"/>
                  </a:cubicBezTo>
                  <a:cubicBezTo>
                    <a:pt x="2" y="12"/>
                    <a:pt x="4" y="12"/>
                    <a:pt x="4" y="12"/>
                  </a:cubicBezTo>
                  <a:cubicBezTo>
                    <a:pt x="4" y="12"/>
                    <a:pt x="0" y="13"/>
                    <a:pt x="0" y="12"/>
                  </a:cubicBezTo>
                  <a:cubicBezTo>
                    <a:pt x="0" y="10"/>
                    <a:pt x="3" y="11"/>
                    <a:pt x="3" y="11"/>
                  </a:cubicBezTo>
                  <a:cubicBezTo>
                    <a:pt x="3" y="10"/>
                    <a:pt x="2" y="10"/>
                    <a:pt x="2" y="10"/>
                  </a:cubicBezTo>
                  <a:cubicBezTo>
                    <a:pt x="2" y="10"/>
                    <a:pt x="7" y="7"/>
                    <a:pt x="6" y="6"/>
                  </a:cubicBezTo>
                  <a:cubicBezTo>
                    <a:pt x="6" y="6"/>
                    <a:pt x="5" y="6"/>
                    <a:pt x="5" y="6"/>
                  </a:cubicBezTo>
                  <a:cubicBezTo>
                    <a:pt x="6" y="4"/>
                    <a:pt x="9" y="4"/>
                    <a:pt x="11" y="3"/>
                  </a:cubicBezTo>
                  <a:cubicBezTo>
                    <a:pt x="13" y="2"/>
                    <a:pt x="16" y="1"/>
                    <a:pt x="18" y="0"/>
                  </a:cubicBezTo>
                  <a:cubicBezTo>
                    <a:pt x="18" y="0"/>
                    <a:pt x="19" y="3"/>
                    <a:pt x="20" y="4"/>
                  </a:cubicBezTo>
                  <a:cubicBezTo>
                    <a:pt x="20" y="4"/>
                    <a:pt x="25" y="6"/>
                    <a:pt x="25" y="7"/>
                  </a:cubicBezTo>
                  <a:cubicBezTo>
                    <a:pt x="25" y="8"/>
                    <a:pt x="20" y="7"/>
                    <a:pt x="21" y="9"/>
                  </a:cubicBezTo>
                  <a:cubicBezTo>
                    <a:pt x="21" y="9"/>
                    <a:pt x="23" y="10"/>
                    <a:pt x="23" y="12"/>
                  </a:cubicBezTo>
                  <a:cubicBezTo>
                    <a:pt x="22" y="12"/>
                    <a:pt x="20" y="12"/>
                    <a:pt x="19" y="13"/>
                  </a:cubicBezTo>
                  <a:cubicBezTo>
                    <a:pt x="16" y="14"/>
                    <a:pt x="10" y="16"/>
                    <a:pt x="7" y="15"/>
                  </a:cubicBezTo>
                  <a:cubicBezTo>
                    <a:pt x="6" y="14"/>
                    <a:pt x="9" y="16"/>
                    <a:pt x="7" y="15"/>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9" name="Freeform 411">
              <a:extLst>
                <a:ext uri="{FF2B5EF4-FFF2-40B4-BE49-F238E27FC236}">
                  <a16:creationId xmlns:a16="http://schemas.microsoft.com/office/drawing/2014/main" id="{23BD49FA-72B9-814A-B574-BFB9553B3B90}"/>
                </a:ext>
              </a:extLst>
            </p:cNvPr>
            <p:cNvSpPr>
              <a:spLocks/>
            </p:cNvSpPr>
            <p:nvPr/>
          </p:nvSpPr>
          <p:spPr bwMode="auto">
            <a:xfrm>
              <a:off x="18426346" y="4579674"/>
              <a:ext cx="235667" cy="76452"/>
            </a:xfrm>
            <a:custGeom>
              <a:avLst/>
              <a:gdLst>
                <a:gd name="T0" fmla="*/ 5 w 25"/>
                <a:gd name="T1" fmla="*/ 3 h 8"/>
                <a:gd name="T2" fmla="*/ 3 w 25"/>
                <a:gd name="T3" fmla="*/ 1 h 8"/>
                <a:gd name="T4" fmla="*/ 1 w 25"/>
                <a:gd name="T5" fmla="*/ 2 h 8"/>
                <a:gd name="T6" fmla="*/ 2 w 25"/>
                <a:gd name="T7" fmla="*/ 4 h 8"/>
                <a:gd name="T8" fmla="*/ 5 w 25"/>
                <a:gd name="T9" fmla="*/ 6 h 8"/>
                <a:gd name="T10" fmla="*/ 16 w 25"/>
                <a:gd name="T11" fmla="*/ 8 h 8"/>
                <a:gd name="T12" fmla="*/ 24 w 25"/>
                <a:gd name="T13" fmla="*/ 5 h 8"/>
                <a:gd name="T14" fmla="*/ 23 w 25"/>
                <a:gd name="T15" fmla="*/ 6 h 8"/>
                <a:gd name="T16" fmla="*/ 20 w 25"/>
                <a:gd name="T17" fmla="*/ 4 h 8"/>
                <a:gd name="T18" fmla="*/ 15 w 25"/>
                <a:gd name="T19" fmla="*/ 4 h 8"/>
                <a:gd name="T20" fmla="*/ 10 w 25"/>
                <a:gd name="T21" fmla="*/ 2 h 8"/>
                <a:gd name="T22" fmla="*/ 5 w 25"/>
                <a:gd name="T23"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8">
                  <a:moveTo>
                    <a:pt x="5" y="3"/>
                  </a:moveTo>
                  <a:cubicBezTo>
                    <a:pt x="4" y="3"/>
                    <a:pt x="4" y="1"/>
                    <a:pt x="3" y="1"/>
                  </a:cubicBezTo>
                  <a:cubicBezTo>
                    <a:pt x="3" y="0"/>
                    <a:pt x="1" y="2"/>
                    <a:pt x="1" y="2"/>
                  </a:cubicBezTo>
                  <a:cubicBezTo>
                    <a:pt x="0" y="4"/>
                    <a:pt x="1" y="4"/>
                    <a:pt x="2" y="4"/>
                  </a:cubicBezTo>
                  <a:cubicBezTo>
                    <a:pt x="3" y="4"/>
                    <a:pt x="4" y="6"/>
                    <a:pt x="5" y="6"/>
                  </a:cubicBezTo>
                  <a:cubicBezTo>
                    <a:pt x="9" y="7"/>
                    <a:pt x="12" y="8"/>
                    <a:pt x="16" y="8"/>
                  </a:cubicBezTo>
                  <a:cubicBezTo>
                    <a:pt x="17" y="8"/>
                    <a:pt x="25" y="7"/>
                    <a:pt x="24" y="5"/>
                  </a:cubicBezTo>
                  <a:cubicBezTo>
                    <a:pt x="23" y="5"/>
                    <a:pt x="23" y="6"/>
                    <a:pt x="23" y="6"/>
                  </a:cubicBezTo>
                  <a:cubicBezTo>
                    <a:pt x="22" y="6"/>
                    <a:pt x="21" y="5"/>
                    <a:pt x="20" y="4"/>
                  </a:cubicBezTo>
                  <a:cubicBezTo>
                    <a:pt x="19" y="4"/>
                    <a:pt x="17" y="3"/>
                    <a:pt x="15" y="4"/>
                  </a:cubicBezTo>
                  <a:cubicBezTo>
                    <a:pt x="14" y="4"/>
                    <a:pt x="12" y="2"/>
                    <a:pt x="10" y="2"/>
                  </a:cubicBezTo>
                  <a:cubicBezTo>
                    <a:pt x="8" y="2"/>
                    <a:pt x="7" y="3"/>
                    <a:pt x="5" y="3"/>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0" name="Freeform 412">
              <a:extLst>
                <a:ext uri="{FF2B5EF4-FFF2-40B4-BE49-F238E27FC236}">
                  <a16:creationId xmlns:a16="http://schemas.microsoft.com/office/drawing/2014/main" id="{168B47D3-AAE7-CA42-8BBA-0116E490C0A7}"/>
                </a:ext>
              </a:extLst>
            </p:cNvPr>
            <p:cNvSpPr>
              <a:spLocks/>
            </p:cNvSpPr>
            <p:nvPr/>
          </p:nvSpPr>
          <p:spPr bwMode="auto">
            <a:xfrm>
              <a:off x="18126981" y="4729393"/>
              <a:ext cx="197453" cy="76452"/>
            </a:xfrm>
            <a:custGeom>
              <a:avLst/>
              <a:gdLst>
                <a:gd name="T0" fmla="*/ 2 w 21"/>
                <a:gd name="T1" fmla="*/ 6 h 8"/>
                <a:gd name="T2" fmla="*/ 8 w 21"/>
                <a:gd name="T3" fmla="*/ 6 h 8"/>
                <a:gd name="T4" fmla="*/ 14 w 21"/>
                <a:gd name="T5" fmla="*/ 8 h 8"/>
                <a:gd name="T6" fmla="*/ 19 w 21"/>
                <a:gd name="T7" fmla="*/ 7 h 8"/>
                <a:gd name="T8" fmla="*/ 17 w 21"/>
                <a:gd name="T9" fmla="*/ 4 h 8"/>
                <a:gd name="T10" fmla="*/ 7 w 21"/>
                <a:gd name="T11" fmla="*/ 2 h 8"/>
                <a:gd name="T12" fmla="*/ 4 w 21"/>
                <a:gd name="T13" fmla="*/ 5 h 8"/>
                <a:gd name="T14" fmla="*/ 2 w 21"/>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8">
                  <a:moveTo>
                    <a:pt x="2" y="6"/>
                  </a:moveTo>
                  <a:cubicBezTo>
                    <a:pt x="5" y="6"/>
                    <a:pt x="6" y="6"/>
                    <a:pt x="8" y="6"/>
                  </a:cubicBezTo>
                  <a:cubicBezTo>
                    <a:pt x="10" y="7"/>
                    <a:pt x="12" y="7"/>
                    <a:pt x="14" y="8"/>
                  </a:cubicBezTo>
                  <a:cubicBezTo>
                    <a:pt x="16" y="8"/>
                    <a:pt x="18" y="8"/>
                    <a:pt x="19" y="7"/>
                  </a:cubicBezTo>
                  <a:cubicBezTo>
                    <a:pt x="21" y="6"/>
                    <a:pt x="18" y="5"/>
                    <a:pt x="17" y="4"/>
                  </a:cubicBezTo>
                  <a:cubicBezTo>
                    <a:pt x="14" y="2"/>
                    <a:pt x="11" y="0"/>
                    <a:pt x="7" y="2"/>
                  </a:cubicBezTo>
                  <a:cubicBezTo>
                    <a:pt x="5" y="3"/>
                    <a:pt x="5" y="4"/>
                    <a:pt x="4" y="5"/>
                  </a:cubicBezTo>
                  <a:cubicBezTo>
                    <a:pt x="3" y="5"/>
                    <a:pt x="0" y="6"/>
                    <a:pt x="2" y="6"/>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1" name="Freeform 413">
              <a:extLst>
                <a:ext uri="{FF2B5EF4-FFF2-40B4-BE49-F238E27FC236}">
                  <a16:creationId xmlns:a16="http://schemas.microsoft.com/office/drawing/2014/main" id="{FD5C1047-3053-6F48-84FC-60091A4731A7}"/>
                </a:ext>
              </a:extLst>
            </p:cNvPr>
            <p:cNvSpPr>
              <a:spLocks/>
            </p:cNvSpPr>
            <p:nvPr/>
          </p:nvSpPr>
          <p:spPr bwMode="auto">
            <a:xfrm>
              <a:off x="18136536" y="4694356"/>
              <a:ext cx="76432" cy="44598"/>
            </a:xfrm>
            <a:custGeom>
              <a:avLst/>
              <a:gdLst>
                <a:gd name="T0" fmla="*/ 3 w 8"/>
                <a:gd name="T1" fmla="*/ 5 h 5"/>
                <a:gd name="T2" fmla="*/ 4 w 8"/>
                <a:gd name="T3" fmla="*/ 1 h 5"/>
                <a:gd name="T4" fmla="*/ 3 w 8"/>
                <a:gd name="T5" fmla="*/ 5 h 5"/>
                <a:gd name="T6" fmla="*/ 3 w 8"/>
                <a:gd name="T7" fmla="*/ 5 h 5"/>
              </a:gdLst>
              <a:ahLst/>
              <a:cxnLst>
                <a:cxn ang="0">
                  <a:pos x="T0" y="T1"/>
                </a:cxn>
                <a:cxn ang="0">
                  <a:pos x="T2" y="T3"/>
                </a:cxn>
                <a:cxn ang="0">
                  <a:pos x="T4" y="T5"/>
                </a:cxn>
                <a:cxn ang="0">
                  <a:pos x="T6" y="T7"/>
                </a:cxn>
              </a:cxnLst>
              <a:rect l="0" t="0" r="r" b="b"/>
              <a:pathLst>
                <a:path w="8" h="5">
                  <a:moveTo>
                    <a:pt x="3" y="5"/>
                  </a:moveTo>
                  <a:cubicBezTo>
                    <a:pt x="0" y="5"/>
                    <a:pt x="1" y="0"/>
                    <a:pt x="4" y="1"/>
                  </a:cubicBezTo>
                  <a:cubicBezTo>
                    <a:pt x="8" y="2"/>
                    <a:pt x="6" y="4"/>
                    <a:pt x="3" y="5"/>
                  </a:cubicBezTo>
                  <a:cubicBezTo>
                    <a:pt x="1" y="5"/>
                    <a:pt x="5" y="5"/>
                    <a:pt x="3" y="5"/>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2" name="Freeform 414">
              <a:extLst>
                <a:ext uri="{FF2B5EF4-FFF2-40B4-BE49-F238E27FC236}">
                  <a16:creationId xmlns:a16="http://schemas.microsoft.com/office/drawing/2014/main" id="{E44FF7FB-E541-CA42-AC9C-1DE97BF56E26}"/>
                </a:ext>
              </a:extLst>
            </p:cNvPr>
            <p:cNvSpPr>
              <a:spLocks/>
            </p:cNvSpPr>
            <p:nvPr/>
          </p:nvSpPr>
          <p:spPr bwMode="auto">
            <a:xfrm>
              <a:off x="17932712" y="4560561"/>
              <a:ext cx="28662" cy="47785"/>
            </a:xfrm>
            <a:custGeom>
              <a:avLst/>
              <a:gdLst>
                <a:gd name="T0" fmla="*/ 1 w 3"/>
                <a:gd name="T1" fmla="*/ 3 h 5"/>
                <a:gd name="T2" fmla="*/ 3 w 3"/>
                <a:gd name="T3" fmla="*/ 1 h 5"/>
                <a:gd name="T4" fmla="*/ 1 w 3"/>
                <a:gd name="T5" fmla="*/ 5 h 5"/>
                <a:gd name="T6" fmla="*/ 1 w 3"/>
                <a:gd name="T7" fmla="*/ 3 h 5"/>
                <a:gd name="T8" fmla="*/ 1 w 3"/>
                <a:gd name="T9" fmla="*/ 3 h 5"/>
              </a:gdLst>
              <a:ahLst/>
              <a:cxnLst>
                <a:cxn ang="0">
                  <a:pos x="T0" y="T1"/>
                </a:cxn>
                <a:cxn ang="0">
                  <a:pos x="T2" y="T3"/>
                </a:cxn>
                <a:cxn ang="0">
                  <a:pos x="T4" y="T5"/>
                </a:cxn>
                <a:cxn ang="0">
                  <a:pos x="T6" y="T7"/>
                </a:cxn>
                <a:cxn ang="0">
                  <a:pos x="T8" y="T9"/>
                </a:cxn>
              </a:cxnLst>
              <a:rect l="0" t="0" r="r" b="b"/>
              <a:pathLst>
                <a:path w="3" h="5">
                  <a:moveTo>
                    <a:pt x="1" y="3"/>
                  </a:moveTo>
                  <a:cubicBezTo>
                    <a:pt x="0" y="2"/>
                    <a:pt x="2" y="0"/>
                    <a:pt x="3" y="1"/>
                  </a:cubicBezTo>
                  <a:cubicBezTo>
                    <a:pt x="3" y="2"/>
                    <a:pt x="2" y="5"/>
                    <a:pt x="1" y="5"/>
                  </a:cubicBezTo>
                  <a:cubicBezTo>
                    <a:pt x="1" y="5"/>
                    <a:pt x="1" y="3"/>
                    <a:pt x="1" y="3"/>
                  </a:cubicBezTo>
                  <a:cubicBezTo>
                    <a:pt x="0" y="2"/>
                    <a:pt x="1" y="3"/>
                    <a:pt x="1" y="3"/>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3" name="Freeform 415">
              <a:extLst>
                <a:ext uri="{FF2B5EF4-FFF2-40B4-BE49-F238E27FC236}">
                  <a16:creationId xmlns:a16="http://schemas.microsoft.com/office/drawing/2014/main" id="{B2F32904-3528-E445-841B-8CAFCA692CEF}"/>
                </a:ext>
              </a:extLst>
            </p:cNvPr>
            <p:cNvSpPr>
              <a:spLocks/>
            </p:cNvSpPr>
            <p:nvPr/>
          </p:nvSpPr>
          <p:spPr bwMode="auto">
            <a:xfrm>
              <a:off x="17932712" y="4700724"/>
              <a:ext cx="38217" cy="47785"/>
            </a:xfrm>
            <a:custGeom>
              <a:avLst/>
              <a:gdLst>
                <a:gd name="T0" fmla="*/ 4 w 4"/>
                <a:gd name="T1" fmla="*/ 4 h 5"/>
                <a:gd name="T2" fmla="*/ 0 w 4"/>
                <a:gd name="T3" fmla="*/ 1 h 5"/>
                <a:gd name="T4" fmla="*/ 4 w 4"/>
                <a:gd name="T5" fmla="*/ 4 h 5"/>
              </a:gdLst>
              <a:ahLst/>
              <a:cxnLst>
                <a:cxn ang="0">
                  <a:pos x="T0" y="T1"/>
                </a:cxn>
                <a:cxn ang="0">
                  <a:pos x="T2" y="T3"/>
                </a:cxn>
                <a:cxn ang="0">
                  <a:pos x="T4" y="T5"/>
                </a:cxn>
              </a:cxnLst>
              <a:rect l="0" t="0" r="r" b="b"/>
              <a:pathLst>
                <a:path w="4" h="5">
                  <a:moveTo>
                    <a:pt x="4" y="4"/>
                  </a:moveTo>
                  <a:cubicBezTo>
                    <a:pt x="4" y="3"/>
                    <a:pt x="1" y="0"/>
                    <a:pt x="0" y="1"/>
                  </a:cubicBezTo>
                  <a:cubicBezTo>
                    <a:pt x="0" y="1"/>
                    <a:pt x="3" y="5"/>
                    <a:pt x="4" y="4"/>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4" name="Freeform 416">
              <a:extLst>
                <a:ext uri="{FF2B5EF4-FFF2-40B4-BE49-F238E27FC236}">
                  <a16:creationId xmlns:a16="http://schemas.microsoft.com/office/drawing/2014/main" id="{7F41E8F5-3C25-C648-8C01-8702824AA8A0}"/>
                </a:ext>
              </a:extLst>
            </p:cNvPr>
            <p:cNvSpPr>
              <a:spLocks/>
            </p:cNvSpPr>
            <p:nvPr/>
          </p:nvSpPr>
          <p:spPr bwMode="auto">
            <a:xfrm>
              <a:off x="17996407" y="4525521"/>
              <a:ext cx="394906" cy="149721"/>
            </a:xfrm>
            <a:custGeom>
              <a:avLst/>
              <a:gdLst>
                <a:gd name="T0" fmla="*/ 34 w 42"/>
                <a:gd name="T1" fmla="*/ 4 h 16"/>
                <a:gd name="T2" fmla="*/ 29 w 42"/>
                <a:gd name="T3" fmla="*/ 3 h 16"/>
                <a:gd name="T4" fmla="*/ 23 w 42"/>
                <a:gd name="T5" fmla="*/ 0 h 16"/>
                <a:gd name="T6" fmla="*/ 22 w 42"/>
                <a:gd name="T7" fmla="*/ 2 h 16"/>
                <a:gd name="T8" fmla="*/ 20 w 42"/>
                <a:gd name="T9" fmla="*/ 6 h 16"/>
                <a:gd name="T10" fmla="*/ 11 w 42"/>
                <a:gd name="T11" fmla="*/ 1 h 16"/>
                <a:gd name="T12" fmla="*/ 4 w 42"/>
                <a:gd name="T13" fmla="*/ 3 h 16"/>
                <a:gd name="T14" fmla="*/ 2 w 42"/>
                <a:gd name="T15" fmla="*/ 6 h 16"/>
                <a:gd name="T16" fmla="*/ 1 w 42"/>
                <a:gd name="T17" fmla="*/ 10 h 16"/>
                <a:gd name="T18" fmla="*/ 9 w 42"/>
                <a:gd name="T19" fmla="*/ 14 h 16"/>
                <a:gd name="T20" fmla="*/ 13 w 42"/>
                <a:gd name="T21" fmla="*/ 15 h 16"/>
                <a:gd name="T22" fmla="*/ 15 w 42"/>
                <a:gd name="T23" fmla="*/ 13 h 16"/>
                <a:gd name="T24" fmla="*/ 16 w 42"/>
                <a:gd name="T25" fmla="*/ 14 h 16"/>
                <a:gd name="T26" fmla="*/ 18 w 42"/>
                <a:gd name="T27" fmla="*/ 14 h 16"/>
                <a:gd name="T28" fmla="*/ 25 w 42"/>
                <a:gd name="T29" fmla="*/ 12 h 16"/>
                <a:gd name="T30" fmla="*/ 28 w 42"/>
                <a:gd name="T31" fmla="*/ 14 h 16"/>
                <a:gd name="T32" fmla="*/ 34 w 42"/>
                <a:gd name="T33" fmla="*/ 13 h 16"/>
                <a:gd name="T34" fmla="*/ 33 w 42"/>
                <a:gd name="T35" fmla="*/ 12 h 16"/>
                <a:gd name="T36" fmla="*/ 37 w 42"/>
                <a:gd name="T37" fmla="*/ 12 h 16"/>
                <a:gd name="T38" fmla="*/ 39 w 42"/>
                <a:gd name="T39" fmla="*/ 11 h 16"/>
                <a:gd name="T40" fmla="*/ 40 w 42"/>
                <a:gd name="T41" fmla="*/ 9 h 16"/>
                <a:gd name="T42" fmla="*/ 39 w 42"/>
                <a:gd name="T43" fmla="*/ 9 h 16"/>
                <a:gd name="T44" fmla="*/ 42 w 42"/>
                <a:gd name="T45" fmla="*/ 6 h 16"/>
                <a:gd name="T46" fmla="*/ 34 w 42"/>
                <a:gd name="T47" fmla="*/ 4 h 16"/>
                <a:gd name="T48" fmla="*/ 34 w 42"/>
                <a:gd name="T4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16">
                  <a:moveTo>
                    <a:pt x="34" y="4"/>
                  </a:moveTo>
                  <a:cubicBezTo>
                    <a:pt x="32" y="3"/>
                    <a:pt x="31" y="4"/>
                    <a:pt x="29" y="3"/>
                  </a:cubicBezTo>
                  <a:cubicBezTo>
                    <a:pt x="29" y="3"/>
                    <a:pt x="24" y="0"/>
                    <a:pt x="23" y="0"/>
                  </a:cubicBezTo>
                  <a:cubicBezTo>
                    <a:pt x="23" y="0"/>
                    <a:pt x="24" y="1"/>
                    <a:pt x="22" y="2"/>
                  </a:cubicBezTo>
                  <a:cubicBezTo>
                    <a:pt x="20" y="2"/>
                    <a:pt x="22" y="5"/>
                    <a:pt x="20" y="6"/>
                  </a:cubicBezTo>
                  <a:cubicBezTo>
                    <a:pt x="19" y="6"/>
                    <a:pt x="12" y="1"/>
                    <a:pt x="11" y="1"/>
                  </a:cubicBezTo>
                  <a:cubicBezTo>
                    <a:pt x="9" y="0"/>
                    <a:pt x="4" y="1"/>
                    <a:pt x="4" y="3"/>
                  </a:cubicBezTo>
                  <a:cubicBezTo>
                    <a:pt x="4" y="5"/>
                    <a:pt x="0" y="4"/>
                    <a:pt x="2" y="6"/>
                  </a:cubicBezTo>
                  <a:cubicBezTo>
                    <a:pt x="3" y="7"/>
                    <a:pt x="0" y="9"/>
                    <a:pt x="1" y="10"/>
                  </a:cubicBezTo>
                  <a:cubicBezTo>
                    <a:pt x="3" y="12"/>
                    <a:pt x="6" y="13"/>
                    <a:pt x="9" y="14"/>
                  </a:cubicBezTo>
                  <a:cubicBezTo>
                    <a:pt x="10" y="15"/>
                    <a:pt x="12" y="16"/>
                    <a:pt x="13" y="15"/>
                  </a:cubicBezTo>
                  <a:cubicBezTo>
                    <a:pt x="14" y="15"/>
                    <a:pt x="14" y="12"/>
                    <a:pt x="15" y="13"/>
                  </a:cubicBezTo>
                  <a:cubicBezTo>
                    <a:pt x="15" y="13"/>
                    <a:pt x="15" y="14"/>
                    <a:pt x="16" y="14"/>
                  </a:cubicBezTo>
                  <a:cubicBezTo>
                    <a:pt x="17" y="14"/>
                    <a:pt x="18" y="14"/>
                    <a:pt x="18" y="14"/>
                  </a:cubicBezTo>
                  <a:cubicBezTo>
                    <a:pt x="20" y="13"/>
                    <a:pt x="22" y="13"/>
                    <a:pt x="25" y="12"/>
                  </a:cubicBezTo>
                  <a:cubicBezTo>
                    <a:pt x="27" y="12"/>
                    <a:pt x="27" y="14"/>
                    <a:pt x="28" y="14"/>
                  </a:cubicBezTo>
                  <a:cubicBezTo>
                    <a:pt x="29" y="14"/>
                    <a:pt x="34" y="13"/>
                    <a:pt x="34" y="13"/>
                  </a:cubicBezTo>
                  <a:cubicBezTo>
                    <a:pt x="34" y="13"/>
                    <a:pt x="33" y="12"/>
                    <a:pt x="33" y="12"/>
                  </a:cubicBezTo>
                  <a:cubicBezTo>
                    <a:pt x="33" y="11"/>
                    <a:pt x="36" y="12"/>
                    <a:pt x="37" y="12"/>
                  </a:cubicBezTo>
                  <a:cubicBezTo>
                    <a:pt x="37" y="12"/>
                    <a:pt x="39" y="12"/>
                    <a:pt x="39" y="11"/>
                  </a:cubicBezTo>
                  <a:cubicBezTo>
                    <a:pt x="39" y="10"/>
                    <a:pt x="40" y="9"/>
                    <a:pt x="40" y="9"/>
                  </a:cubicBezTo>
                  <a:cubicBezTo>
                    <a:pt x="40" y="9"/>
                    <a:pt x="40" y="9"/>
                    <a:pt x="39" y="9"/>
                  </a:cubicBezTo>
                  <a:cubicBezTo>
                    <a:pt x="39" y="8"/>
                    <a:pt x="42" y="7"/>
                    <a:pt x="42" y="6"/>
                  </a:cubicBezTo>
                  <a:cubicBezTo>
                    <a:pt x="41" y="5"/>
                    <a:pt x="36" y="4"/>
                    <a:pt x="34" y="4"/>
                  </a:cubicBezTo>
                  <a:cubicBezTo>
                    <a:pt x="32" y="3"/>
                    <a:pt x="36" y="4"/>
                    <a:pt x="34" y="4"/>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5" name="Freeform 417">
              <a:extLst>
                <a:ext uri="{FF2B5EF4-FFF2-40B4-BE49-F238E27FC236}">
                  <a16:creationId xmlns:a16="http://schemas.microsoft.com/office/drawing/2014/main" id="{E32B177D-2553-B34A-BE0A-9668E5409E37}"/>
                </a:ext>
              </a:extLst>
            </p:cNvPr>
            <p:cNvSpPr>
              <a:spLocks/>
            </p:cNvSpPr>
            <p:nvPr/>
          </p:nvSpPr>
          <p:spPr bwMode="auto">
            <a:xfrm>
              <a:off x="18222524" y="4570119"/>
              <a:ext cx="73248" cy="76452"/>
            </a:xfrm>
            <a:custGeom>
              <a:avLst/>
              <a:gdLst>
                <a:gd name="T0" fmla="*/ 7 w 8"/>
                <a:gd name="T1" fmla="*/ 6 h 8"/>
                <a:gd name="T2" fmla="*/ 4 w 8"/>
                <a:gd name="T3" fmla="*/ 0 h 8"/>
                <a:gd name="T4" fmla="*/ 6 w 8"/>
                <a:gd name="T5" fmla="*/ 2 h 8"/>
                <a:gd name="T6" fmla="*/ 7 w 8"/>
                <a:gd name="T7" fmla="*/ 6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7"/>
                    <a:pt x="0" y="1"/>
                    <a:pt x="4" y="0"/>
                  </a:cubicBezTo>
                  <a:cubicBezTo>
                    <a:pt x="5" y="0"/>
                    <a:pt x="8" y="0"/>
                    <a:pt x="6" y="2"/>
                  </a:cubicBezTo>
                  <a:cubicBezTo>
                    <a:pt x="3" y="4"/>
                    <a:pt x="7" y="4"/>
                    <a:pt x="7" y="6"/>
                  </a:cubicBezTo>
                  <a:cubicBezTo>
                    <a:pt x="6" y="8"/>
                    <a:pt x="7" y="5"/>
                    <a:pt x="7" y="6"/>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6" name="Freeform 418">
              <a:extLst>
                <a:ext uri="{FF2B5EF4-FFF2-40B4-BE49-F238E27FC236}">
                  <a16:creationId xmlns:a16="http://schemas.microsoft.com/office/drawing/2014/main" id="{1924ECFF-899A-2C4D-909A-01B1DAC0EAAF}"/>
                </a:ext>
              </a:extLst>
            </p:cNvPr>
            <p:cNvSpPr>
              <a:spLocks/>
            </p:cNvSpPr>
            <p:nvPr/>
          </p:nvSpPr>
          <p:spPr bwMode="auto">
            <a:xfrm>
              <a:off x="19445456" y="5076618"/>
              <a:ext cx="101909" cy="57338"/>
            </a:xfrm>
            <a:custGeom>
              <a:avLst/>
              <a:gdLst>
                <a:gd name="T0" fmla="*/ 3 w 11"/>
                <a:gd name="T1" fmla="*/ 4 h 6"/>
                <a:gd name="T2" fmla="*/ 1 w 11"/>
                <a:gd name="T3" fmla="*/ 1 h 6"/>
                <a:gd name="T4" fmla="*/ 6 w 11"/>
                <a:gd name="T5" fmla="*/ 1 h 6"/>
                <a:gd name="T6" fmla="*/ 3 w 11"/>
                <a:gd name="T7" fmla="*/ 4 h 6"/>
                <a:gd name="T8" fmla="*/ 3 w 11"/>
                <a:gd name="T9" fmla="*/ 4 h 6"/>
              </a:gdLst>
              <a:ahLst/>
              <a:cxnLst>
                <a:cxn ang="0">
                  <a:pos x="T0" y="T1"/>
                </a:cxn>
                <a:cxn ang="0">
                  <a:pos x="T2" y="T3"/>
                </a:cxn>
                <a:cxn ang="0">
                  <a:pos x="T4" y="T5"/>
                </a:cxn>
                <a:cxn ang="0">
                  <a:pos x="T6" y="T7"/>
                </a:cxn>
                <a:cxn ang="0">
                  <a:pos x="T8" y="T9"/>
                </a:cxn>
              </a:cxnLst>
              <a:rect l="0" t="0" r="r" b="b"/>
              <a:pathLst>
                <a:path w="11" h="6">
                  <a:moveTo>
                    <a:pt x="3" y="4"/>
                  </a:moveTo>
                  <a:cubicBezTo>
                    <a:pt x="1" y="3"/>
                    <a:pt x="0" y="3"/>
                    <a:pt x="1" y="1"/>
                  </a:cubicBezTo>
                  <a:cubicBezTo>
                    <a:pt x="2" y="0"/>
                    <a:pt x="4" y="1"/>
                    <a:pt x="6" y="1"/>
                  </a:cubicBezTo>
                  <a:cubicBezTo>
                    <a:pt x="11" y="2"/>
                    <a:pt x="6" y="6"/>
                    <a:pt x="3" y="4"/>
                  </a:cubicBezTo>
                  <a:cubicBezTo>
                    <a:pt x="2" y="3"/>
                    <a:pt x="4" y="5"/>
                    <a:pt x="3" y="4"/>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7" name="Freeform 419">
              <a:extLst>
                <a:ext uri="{FF2B5EF4-FFF2-40B4-BE49-F238E27FC236}">
                  <a16:creationId xmlns:a16="http://schemas.microsoft.com/office/drawing/2014/main" id="{1400F95A-8AF8-3141-B605-5804B5219CA5}"/>
                </a:ext>
              </a:extLst>
            </p:cNvPr>
            <p:cNvSpPr>
              <a:spLocks/>
            </p:cNvSpPr>
            <p:nvPr/>
          </p:nvSpPr>
          <p:spPr bwMode="auto">
            <a:xfrm>
              <a:off x="19248001" y="5898489"/>
              <a:ext cx="57323" cy="47785"/>
            </a:xfrm>
            <a:custGeom>
              <a:avLst/>
              <a:gdLst>
                <a:gd name="T0" fmla="*/ 5 w 6"/>
                <a:gd name="T1" fmla="*/ 2 h 5"/>
                <a:gd name="T2" fmla="*/ 5 w 6"/>
                <a:gd name="T3" fmla="*/ 1 h 5"/>
                <a:gd name="T4" fmla="*/ 2 w 6"/>
                <a:gd name="T5" fmla="*/ 1 h 5"/>
                <a:gd name="T6" fmla="*/ 1 w 6"/>
                <a:gd name="T7" fmla="*/ 3 h 5"/>
                <a:gd name="T8" fmla="*/ 0 w 6"/>
                <a:gd name="T9" fmla="*/ 4 h 5"/>
                <a:gd name="T10" fmla="*/ 5 w 6"/>
                <a:gd name="T11" fmla="*/ 2 h 5"/>
                <a:gd name="T12" fmla="*/ 5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5" y="2"/>
                  </a:moveTo>
                  <a:cubicBezTo>
                    <a:pt x="6" y="2"/>
                    <a:pt x="5" y="1"/>
                    <a:pt x="5" y="1"/>
                  </a:cubicBezTo>
                  <a:cubicBezTo>
                    <a:pt x="4" y="0"/>
                    <a:pt x="3" y="1"/>
                    <a:pt x="2" y="1"/>
                  </a:cubicBezTo>
                  <a:cubicBezTo>
                    <a:pt x="1" y="1"/>
                    <a:pt x="0" y="2"/>
                    <a:pt x="1" y="3"/>
                  </a:cubicBezTo>
                  <a:cubicBezTo>
                    <a:pt x="1" y="3"/>
                    <a:pt x="0" y="5"/>
                    <a:pt x="0" y="4"/>
                  </a:cubicBezTo>
                  <a:cubicBezTo>
                    <a:pt x="0" y="4"/>
                    <a:pt x="5" y="2"/>
                    <a:pt x="5" y="2"/>
                  </a:cubicBezTo>
                  <a:cubicBezTo>
                    <a:pt x="6" y="2"/>
                    <a:pt x="3" y="3"/>
                    <a:pt x="5" y="2"/>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8" name="Freeform 420">
              <a:extLst>
                <a:ext uri="{FF2B5EF4-FFF2-40B4-BE49-F238E27FC236}">
                  <a16:creationId xmlns:a16="http://schemas.microsoft.com/office/drawing/2014/main" id="{D10C30D4-711F-CC42-B280-9D05D66DF0A7}"/>
                </a:ext>
              </a:extLst>
            </p:cNvPr>
            <p:cNvSpPr>
              <a:spLocks/>
            </p:cNvSpPr>
            <p:nvPr/>
          </p:nvSpPr>
          <p:spPr bwMode="auto">
            <a:xfrm>
              <a:off x="18005960" y="6172447"/>
              <a:ext cx="47770" cy="25484"/>
            </a:xfrm>
            <a:custGeom>
              <a:avLst/>
              <a:gdLst>
                <a:gd name="T0" fmla="*/ 3 w 5"/>
                <a:gd name="T1" fmla="*/ 3 h 3"/>
                <a:gd name="T2" fmla="*/ 3 w 5"/>
                <a:gd name="T3" fmla="*/ 0 h 3"/>
                <a:gd name="T4" fmla="*/ 3 w 5"/>
                <a:gd name="T5" fmla="*/ 3 h 3"/>
              </a:gdLst>
              <a:ahLst/>
              <a:cxnLst>
                <a:cxn ang="0">
                  <a:pos x="T0" y="T1"/>
                </a:cxn>
                <a:cxn ang="0">
                  <a:pos x="T2" y="T3"/>
                </a:cxn>
                <a:cxn ang="0">
                  <a:pos x="T4" y="T5"/>
                </a:cxn>
              </a:cxnLst>
              <a:rect l="0" t="0" r="r" b="b"/>
              <a:pathLst>
                <a:path w="5" h="3">
                  <a:moveTo>
                    <a:pt x="3" y="3"/>
                  </a:moveTo>
                  <a:cubicBezTo>
                    <a:pt x="1" y="3"/>
                    <a:pt x="0" y="1"/>
                    <a:pt x="3" y="0"/>
                  </a:cubicBezTo>
                  <a:cubicBezTo>
                    <a:pt x="5" y="0"/>
                    <a:pt x="4" y="3"/>
                    <a:pt x="3" y="3"/>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9" name="Freeform 421">
              <a:extLst>
                <a:ext uri="{FF2B5EF4-FFF2-40B4-BE49-F238E27FC236}">
                  <a16:creationId xmlns:a16="http://schemas.microsoft.com/office/drawing/2014/main" id="{7B1BB266-DF7B-A746-B830-9BD874274BFE}"/>
                </a:ext>
              </a:extLst>
            </p:cNvPr>
            <p:cNvSpPr>
              <a:spLocks/>
            </p:cNvSpPr>
            <p:nvPr/>
          </p:nvSpPr>
          <p:spPr bwMode="auto">
            <a:xfrm>
              <a:off x="18846726" y="6452773"/>
              <a:ext cx="47770" cy="44598"/>
            </a:xfrm>
            <a:custGeom>
              <a:avLst/>
              <a:gdLst>
                <a:gd name="T0" fmla="*/ 5 w 5"/>
                <a:gd name="T1" fmla="*/ 1 h 5"/>
                <a:gd name="T2" fmla="*/ 1 w 5"/>
                <a:gd name="T3" fmla="*/ 5 h 5"/>
                <a:gd name="T4" fmla="*/ 4 w 5"/>
                <a:gd name="T5" fmla="*/ 3 h 5"/>
                <a:gd name="T6" fmla="*/ 5 w 5"/>
                <a:gd name="T7" fmla="*/ 1 h 5"/>
              </a:gdLst>
              <a:ahLst/>
              <a:cxnLst>
                <a:cxn ang="0">
                  <a:pos x="T0" y="T1"/>
                </a:cxn>
                <a:cxn ang="0">
                  <a:pos x="T2" y="T3"/>
                </a:cxn>
                <a:cxn ang="0">
                  <a:pos x="T4" y="T5"/>
                </a:cxn>
                <a:cxn ang="0">
                  <a:pos x="T6" y="T7"/>
                </a:cxn>
              </a:cxnLst>
              <a:rect l="0" t="0" r="r" b="b"/>
              <a:pathLst>
                <a:path w="5" h="5">
                  <a:moveTo>
                    <a:pt x="5" y="1"/>
                  </a:moveTo>
                  <a:cubicBezTo>
                    <a:pt x="5" y="1"/>
                    <a:pt x="0" y="5"/>
                    <a:pt x="1" y="5"/>
                  </a:cubicBezTo>
                  <a:cubicBezTo>
                    <a:pt x="2" y="5"/>
                    <a:pt x="4" y="3"/>
                    <a:pt x="4" y="3"/>
                  </a:cubicBezTo>
                  <a:cubicBezTo>
                    <a:pt x="5" y="2"/>
                    <a:pt x="5" y="0"/>
                    <a:pt x="5" y="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1" name="Freeform 422">
              <a:extLst>
                <a:ext uri="{FF2B5EF4-FFF2-40B4-BE49-F238E27FC236}">
                  <a16:creationId xmlns:a16="http://schemas.microsoft.com/office/drawing/2014/main" id="{9FB86009-9549-D946-885A-1ADD464C6093}"/>
                </a:ext>
              </a:extLst>
            </p:cNvPr>
            <p:cNvSpPr>
              <a:spLocks/>
            </p:cNvSpPr>
            <p:nvPr/>
          </p:nvSpPr>
          <p:spPr bwMode="auto">
            <a:xfrm>
              <a:off x="18818065" y="6526040"/>
              <a:ext cx="19109" cy="9556"/>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1" y="0"/>
                    <a:pt x="0" y="1"/>
                    <a:pt x="1" y="1"/>
                  </a:cubicBezTo>
                  <a:cubicBezTo>
                    <a:pt x="1" y="1"/>
                    <a:pt x="2" y="0"/>
                    <a:pt x="1" y="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2" name="Freeform 423">
              <a:extLst>
                <a:ext uri="{FF2B5EF4-FFF2-40B4-BE49-F238E27FC236}">
                  <a16:creationId xmlns:a16="http://schemas.microsoft.com/office/drawing/2014/main" id="{48C64C62-AF0C-B440-A3D1-934FCB54AF9B}"/>
                </a:ext>
              </a:extLst>
            </p:cNvPr>
            <p:cNvSpPr>
              <a:spLocks/>
            </p:cNvSpPr>
            <p:nvPr/>
          </p:nvSpPr>
          <p:spPr bwMode="auto">
            <a:xfrm>
              <a:off x="18687493" y="6675761"/>
              <a:ext cx="28662" cy="9556"/>
            </a:xfrm>
            <a:custGeom>
              <a:avLst/>
              <a:gdLst>
                <a:gd name="T0" fmla="*/ 2 w 3"/>
                <a:gd name="T1" fmla="*/ 0 h 1"/>
                <a:gd name="T2" fmla="*/ 1 w 3"/>
                <a:gd name="T3" fmla="*/ 1 h 1"/>
                <a:gd name="T4" fmla="*/ 2 w 3"/>
                <a:gd name="T5" fmla="*/ 0 h 1"/>
              </a:gdLst>
              <a:ahLst/>
              <a:cxnLst>
                <a:cxn ang="0">
                  <a:pos x="T0" y="T1"/>
                </a:cxn>
                <a:cxn ang="0">
                  <a:pos x="T2" y="T3"/>
                </a:cxn>
                <a:cxn ang="0">
                  <a:pos x="T4" y="T5"/>
                </a:cxn>
              </a:cxnLst>
              <a:rect l="0" t="0" r="r" b="b"/>
              <a:pathLst>
                <a:path w="3" h="1">
                  <a:moveTo>
                    <a:pt x="2" y="0"/>
                  </a:moveTo>
                  <a:cubicBezTo>
                    <a:pt x="2" y="0"/>
                    <a:pt x="0" y="1"/>
                    <a:pt x="1" y="1"/>
                  </a:cubicBezTo>
                  <a:cubicBezTo>
                    <a:pt x="1" y="1"/>
                    <a:pt x="3" y="0"/>
                    <a:pt x="2" y="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3" name="Freeform 424">
              <a:extLst>
                <a:ext uri="{FF2B5EF4-FFF2-40B4-BE49-F238E27FC236}">
                  <a16:creationId xmlns:a16="http://schemas.microsoft.com/office/drawing/2014/main" id="{0ED6E1A9-77A4-6946-9A2F-4F4D28D3FF33}"/>
                </a:ext>
              </a:extLst>
            </p:cNvPr>
            <p:cNvSpPr>
              <a:spLocks/>
            </p:cNvSpPr>
            <p:nvPr/>
          </p:nvSpPr>
          <p:spPr bwMode="auto">
            <a:xfrm>
              <a:off x="18576026" y="6723544"/>
              <a:ext cx="66879" cy="38227"/>
            </a:xfrm>
            <a:custGeom>
              <a:avLst/>
              <a:gdLst>
                <a:gd name="T0" fmla="*/ 6 w 7"/>
                <a:gd name="T1" fmla="*/ 0 h 4"/>
                <a:gd name="T2" fmla="*/ 1 w 7"/>
                <a:gd name="T3" fmla="*/ 3 h 4"/>
                <a:gd name="T4" fmla="*/ 6 w 7"/>
                <a:gd name="T5" fmla="*/ 0 h 4"/>
              </a:gdLst>
              <a:ahLst/>
              <a:cxnLst>
                <a:cxn ang="0">
                  <a:pos x="T0" y="T1"/>
                </a:cxn>
                <a:cxn ang="0">
                  <a:pos x="T2" y="T3"/>
                </a:cxn>
                <a:cxn ang="0">
                  <a:pos x="T4" y="T5"/>
                </a:cxn>
              </a:cxnLst>
              <a:rect l="0" t="0" r="r" b="b"/>
              <a:pathLst>
                <a:path w="7" h="4">
                  <a:moveTo>
                    <a:pt x="6" y="0"/>
                  </a:moveTo>
                  <a:cubicBezTo>
                    <a:pt x="5" y="0"/>
                    <a:pt x="0" y="2"/>
                    <a:pt x="1" y="3"/>
                  </a:cubicBezTo>
                  <a:cubicBezTo>
                    <a:pt x="2" y="4"/>
                    <a:pt x="7" y="0"/>
                    <a:pt x="6" y="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4" name="Freeform 425">
              <a:extLst>
                <a:ext uri="{FF2B5EF4-FFF2-40B4-BE49-F238E27FC236}">
                  <a16:creationId xmlns:a16="http://schemas.microsoft.com/office/drawing/2014/main" id="{06E71A2C-D176-1A42-991C-CB8B310806D0}"/>
                </a:ext>
              </a:extLst>
            </p:cNvPr>
            <p:cNvSpPr>
              <a:spLocks/>
            </p:cNvSpPr>
            <p:nvPr/>
          </p:nvSpPr>
          <p:spPr bwMode="auto">
            <a:xfrm>
              <a:off x="18502777" y="6761771"/>
              <a:ext cx="54139" cy="35042"/>
            </a:xfrm>
            <a:custGeom>
              <a:avLst/>
              <a:gdLst>
                <a:gd name="T0" fmla="*/ 5 w 6"/>
                <a:gd name="T1" fmla="*/ 0 h 4"/>
                <a:gd name="T2" fmla="*/ 1 w 6"/>
                <a:gd name="T3" fmla="*/ 3 h 4"/>
                <a:gd name="T4" fmla="*/ 5 w 6"/>
                <a:gd name="T5" fmla="*/ 0 h 4"/>
                <a:gd name="T6" fmla="*/ 5 w 6"/>
                <a:gd name="T7" fmla="*/ 0 h 4"/>
              </a:gdLst>
              <a:ahLst/>
              <a:cxnLst>
                <a:cxn ang="0">
                  <a:pos x="T0" y="T1"/>
                </a:cxn>
                <a:cxn ang="0">
                  <a:pos x="T2" y="T3"/>
                </a:cxn>
                <a:cxn ang="0">
                  <a:pos x="T4" y="T5"/>
                </a:cxn>
                <a:cxn ang="0">
                  <a:pos x="T6" y="T7"/>
                </a:cxn>
              </a:cxnLst>
              <a:rect l="0" t="0" r="r" b="b"/>
              <a:pathLst>
                <a:path w="6" h="4">
                  <a:moveTo>
                    <a:pt x="5" y="0"/>
                  </a:moveTo>
                  <a:cubicBezTo>
                    <a:pt x="5" y="0"/>
                    <a:pt x="0" y="2"/>
                    <a:pt x="1" y="3"/>
                  </a:cubicBezTo>
                  <a:cubicBezTo>
                    <a:pt x="2" y="4"/>
                    <a:pt x="5" y="0"/>
                    <a:pt x="5" y="0"/>
                  </a:cubicBezTo>
                  <a:cubicBezTo>
                    <a:pt x="5" y="0"/>
                    <a:pt x="6" y="0"/>
                    <a:pt x="5" y="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5" name="Freeform 426">
              <a:extLst>
                <a:ext uri="{FF2B5EF4-FFF2-40B4-BE49-F238E27FC236}">
                  <a16:creationId xmlns:a16="http://schemas.microsoft.com/office/drawing/2014/main" id="{0BD80A08-7086-6141-868D-A73E4E2C1433}"/>
                </a:ext>
              </a:extLst>
            </p:cNvPr>
            <p:cNvSpPr>
              <a:spLocks/>
            </p:cNvSpPr>
            <p:nvPr/>
          </p:nvSpPr>
          <p:spPr bwMode="auto">
            <a:xfrm>
              <a:off x="18455007" y="6790440"/>
              <a:ext cx="47770" cy="44598"/>
            </a:xfrm>
            <a:custGeom>
              <a:avLst/>
              <a:gdLst>
                <a:gd name="T0" fmla="*/ 4 w 5"/>
                <a:gd name="T1" fmla="*/ 0 h 5"/>
                <a:gd name="T2" fmla="*/ 0 w 5"/>
                <a:gd name="T3" fmla="*/ 4 h 5"/>
                <a:gd name="T4" fmla="*/ 4 w 5"/>
                <a:gd name="T5" fmla="*/ 0 h 5"/>
                <a:gd name="T6" fmla="*/ 4 w 5"/>
                <a:gd name="T7" fmla="*/ 0 h 5"/>
              </a:gdLst>
              <a:ahLst/>
              <a:cxnLst>
                <a:cxn ang="0">
                  <a:pos x="T0" y="T1"/>
                </a:cxn>
                <a:cxn ang="0">
                  <a:pos x="T2" y="T3"/>
                </a:cxn>
                <a:cxn ang="0">
                  <a:pos x="T4" y="T5"/>
                </a:cxn>
                <a:cxn ang="0">
                  <a:pos x="T6" y="T7"/>
                </a:cxn>
              </a:cxnLst>
              <a:rect l="0" t="0" r="r" b="b"/>
              <a:pathLst>
                <a:path w="5" h="5">
                  <a:moveTo>
                    <a:pt x="4" y="0"/>
                  </a:moveTo>
                  <a:cubicBezTo>
                    <a:pt x="4" y="0"/>
                    <a:pt x="0" y="4"/>
                    <a:pt x="0" y="4"/>
                  </a:cubicBezTo>
                  <a:cubicBezTo>
                    <a:pt x="2" y="5"/>
                    <a:pt x="4" y="0"/>
                    <a:pt x="4" y="0"/>
                  </a:cubicBezTo>
                  <a:cubicBezTo>
                    <a:pt x="4" y="0"/>
                    <a:pt x="5" y="0"/>
                    <a:pt x="4" y="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41" name="Freeform 427">
              <a:extLst>
                <a:ext uri="{FF2B5EF4-FFF2-40B4-BE49-F238E27FC236}">
                  <a16:creationId xmlns:a16="http://schemas.microsoft.com/office/drawing/2014/main" id="{8CF829B3-89CC-6442-AF0B-E2E376D57916}"/>
                </a:ext>
              </a:extLst>
            </p:cNvPr>
            <p:cNvSpPr>
              <a:spLocks/>
            </p:cNvSpPr>
            <p:nvPr/>
          </p:nvSpPr>
          <p:spPr bwMode="auto">
            <a:xfrm>
              <a:off x="18445451" y="6854150"/>
              <a:ext cx="9553" cy="9556"/>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1" y="1"/>
                  </a:cubicBezTo>
                  <a:cubicBezTo>
                    <a:pt x="1" y="1"/>
                    <a:pt x="1" y="0"/>
                    <a:pt x="1" y="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42" name="Freeform 428">
              <a:extLst>
                <a:ext uri="{FF2B5EF4-FFF2-40B4-BE49-F238E27FC236}">
                  <a16:creationId xmlns:a16="http://schemas.microsoft.com/office/drawing/2014/main" id="{244B1D17-47EB-4042-BCDB-16B88FE94A5A}"/>
                </a:ext>
              </a:extLst>
            </p:cNvPr>
            <p:cNvSpPr>
              <a:spLocks/>
            </p:cNvSpPr>
            <p:nvPr/>
          </p:nvSpPr>
          <p:spPr bwMode="auto">
            <a:xfrm>
              <a:off x="18397681" y="6815924"/>
              <a:ext cx="47770" cy="38227"/>
            </a:xfrm>
            <a:custGeom>
              <a:avLst/>
              <a:gdLst>
                <a:gd name="T0" fmla="*/ 4 w 5"/>
                <a:gd name="T1" fmla="*/ 1 h 4"/>
                <a:gd name="T2" fmla="*/ 0 w 5"/>
                <a:gd name="T3" fmla="*/ 4 h 4"/>
                <a:gd name="T4" fmla="*/ 4 w 5"/>
                <a:gd name="T5" fmla="*/ 1 h 4"/>
                <a:gd name="T6" fmla="*/ 4 w 5"/>
                <a:gd name="T7" fmla="*/ 1 h 4"/>
              </a:gdLst>
              <a:ahLst/>
              <a:cxnLst>
                <a:cxn ang="0">
                  <a:pos x="T0" y="T1"/>
                </a:cxn>
                <a:cxn ang="0">
                  <a:pos x="T2" y="T3"/>
                </a:cxn>
                <a:cxn ang="0">
                  <a:pos x="T4" y="T5"/>
                </a:cxn>
                <a:cxn ang="0">
                  <a:pos x="T6" y="T7"/>
                </a:cxn>
              </a:cxnLst>
              <a:rect l="0" t="0" r="r" b="b"/>
              <a:pathLst>
                <a:path w="5" h="4">
                  <a:moveTo>
                    <a:pt x="4" y="1"/>
                  </a:moveTo>
                  <a:cubicBezTo>
                    <a:pt x="2" y="2"/>
                    <a:pt x="0" y="3"/>
                    <a:pt x="0" y="4"/>
                  </a:cubicBezTo>
                  <a:cubicBezTo>
                    <a:pt x="0" y="4"/>
                    <a:pt x="4" y="1"/>
                    <a:pt x="4" y="1"/>
                  </a:cubicBezTo>
                  <a:cubicBezTo>
                    <a:pt x="3" y="1"/>
                    <a:pt x="5" y="0"/>
                    <a:pt x="4" y="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43" name="Freeform 429">
              <a:extLst>
                <a:ext uri="{FF2B5EF4-FFF2-40B4-BE49-F238E27FC236}">
                  <a16:creationId xmlns:a16="http://schemas.microsoft.com/office/drawing/2014/main" id="{C584BFB5-31CA-B64F-8D37-B443C2B1DAFC}"/>
                </a:ext>
              </a:extLst>
            </p:cNvPr>
            <p:cNvSpPr>
              <a:spLocks/>
            </p:cNvSpPr>
            <p:nvPr/>
          </p:nvSpPr>
          <p:spPr bwMode="auto">
            <a:xfrm>
              <a:off x="18053730" y="7163149"/>
              <a:ext cx="19109" cy="28669"/>
            </a:xfrm>
            <a:custGeom>
              <a:avLst/>
              <a:gdLst>
                <a:gd name="T0" fmla="*/ 1 w 2"/>
                <a:gd name="T1" fmla="*/ 0 h 3"/>
                <a:gd name="T2" fmla="*/ 1 w 2"/>
                <a:gd name="T3" fmla="*/ 3 h 3"/>
                <a:gd name="T4" fmla="*/ 1 w 2"/>
                <a:gd name="T5" fmla="*/ 0 h 3"/>
              </a:gdLst>
              <a:ahLst/>
              <a:cxnLst>
                <a:cxn ang="0">
                  <a:pos x="T0" y="T1"/>
                </a:cxn>
                <a:cxn ang="0">
                  <a:pos x="T2" y="T3"/>
                </a:cxn>
                <a:cxn ang="0">
                  <a:pos x="T4" y="T5"/>
                </a:cxn>
              </a:cxnLst>
              <a:rect l="0" t="0" r="r" b="b"/>
              <a:pathLst>
                <a:path w="2" h="3">
                  <a:moveTo>
                    <a:pt x="1" y="0"/>
                  </a:moveTo>
                  <a:cubicBezTo>
                    <a:pt x="1" y="0"/>
                    <a:pt x="0" y="3"/>
                    <a:pt x="1" y="3"/>
                  </a:cubicBezTo>
                  <a:cubicBezTo>
                    <a:pt x="2" y="3"/>
                    <a:pt x="2" y="0"/>
                    <a:pt x="1" y="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grpSp>
          <p:nvGrpSpPr>
            <p:cNvPr id="44" name="Group 43">
              <a:extLst>
                <a:ext uri="{FF2B5EF4-FFF2-40B4-BE49-F238E27FC236}">
                  <a16:creationId xmlns:a16="http://schemas.microsoft.com/office/drawing/2014/main" id="{B7966F3D-F603-864C-9758-E09731B445F4}"/>
                </a:ext>
              </a:extLst>
            </p:cNvPr>
            <p:cNvGrpSpPr/>
            <p:nvPr/>
          </p:nvGrpSpPr>
          <p:grpSpPr>
            <a:xfrm>
              <a:off x="17709785" y="6761771"/>
              <a:ext cx="697450" cy="662593"/>
              <a:chOff x="5961121" y="2686387"/>
              <a:chExt cx="288233" cy="273757"/>
            </a:xfrm>
            <a:grpFill/>
          </p:grpSpPr>
          <p:sp>
            <p:nvSpPr>
              <p:cNvPr id="409" name="Freeform 430">
                <a:extLst>
                  <a:ext uri="{FF2B5EF4-FFF2-40B4-BE49-F238E27FC236}">
                    <a16:creationId xmlns:a16="http://schemas.microsoft.com/office/drawing/2014/main" id="{0450B158-F451-274B-BE83-054B0A09FFCE}"/>
                  </a:ext>
                </a:extLst>
              </p:cNvPr>
              <p:cNvSpPr>
                <a:spLocks/>
              </p:cNvSpPr>
              <p:nvPr/>
            </p:nvSpPr>
            <p:spPr bwMode="auto">
              <a:xfrm>
                <a:off x="6130902" y="2686387"/>
                <a:ext cx="118452" cy="100026"/>
              </a:xfrm>
              <a:custGeom>
                <a:avLst/>
                <a:gdLst>
                  <a:gd name="T0" fmla="*/ 28 w 31"/>
                  <a:gd name="T1" fmla="*/ 10 h 26"/>
                  <a:gd name="T2" fmla="*/ 29 w 31"/>
                  <a:gd name="T3" fmla="*/ 7 h 26"/>
                  <a:gd name="T4" fmla="*/ 27 w 31"/>
                  <a:gd name="T5" fmla="*/ 10 h 26"/>
                  <a:gd name="T6" fmla="*/ 20 w 31"/>
                  <a:gd name="T7" fmla="*/ 8 h 26"/>
                  <a:gd name="T8" fmla="*/ 11 w 31"/>
                  <a:gd name="T9" fmla="*/ 1 h 26"/>
                  <a:gd name="T10" fmla="*/ 11 w 31"/>
                  <a:gd name="T11" fmla="*/ 5 h 26"/>
                  <a:gd name="T12" fmla="*/ 9 w 31"/>
                  <a:gd name="T13" fmla="*/ 11 h 26"/>
                  <a:gd name="T14" fmla="*/ 7 w 31"/>
                  <a:gd name="T15" fmla="*/ 14 h 26"/>
                  <a:gd name="T16" fmla="*/ 4 w 31"/>
                  <a:gd name="T17" fmla="*/ 14 h 26"/>
                  <a:gd name="T18" fmla="*/ 5 w 31"/>
                  <a:gd name="T19" fmla="*/ 16 h 26"/>
                  <a:gd name="T20" fmla="*/ 1 w 31"/>
                  <a:gd name="T21" fmla="*/ 18 h 26"/>
                  <a:gd name="T22" fmla="*/ 2 w 31"/>
                  <a:gd name="T23" fmla="*/ 23 h 26"/>
                  <a:gd name="T24" fmla="*/ 4 w 31"/>
                  <a:gd name="T25" fmla="*/ 25 h 26"/>
                  <a:gd name="T26" fmla="*/ 6 w 31"/>
                  <a:gd name="T27" fmla="*/ 23 h 26"/>
                  <a:gd name="T28" fmla="*/ 7 w 31"/>
                  <a:gd name="T29" fmla="*/ 23 h 26"/>
                  <a:gd name="T30" fmla="*/ 4 w 31"/>
                  <a:gd name="T31" fmla="*/ 20 h 26"/>
                  <a:gd name="T32" fmla="*/ 7 w 31"/>
                  <a:gd name="T33" fmla="*/ 19 h 26"/>
                  <a:gd name="T34" fmla="*/ 12 w 31"/>
                  <a:gd name="T35" fmla="*/ 18 h 26"/>
                  <a:gd name="T36" fmla="*/ 17 w 31"/>
                  <a:gd name="T37" fmla="*/ 21 h 26"/>
                  <a:gd name="T38" fmla="*/ 21 w 31"/>
                  <a:gd name="T39" fmla="*/ 16 h 26"/>
                  <a:gd name="T40" fmla="*/ 31 w 31"/>
                  <a:gd name="T41" fmla="*/ 14 h 26"/>
                  <a:gd name="T42" fmla="*/ 29 w 31"/>
                  <a:gd name="T43" fmla="*/ 12 h 26"/>
                  <a:gd name="T44" fmla="*/ 28 w 31"/>
                  <a:gd name="T45" fmla="*/ 10 h 26"/>
                  <a:gd name="T46" fmla="*/ 28 w 31"/>
                  <a:gd name="T47"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26">
                    <a:moveTo>
                      <a:pt x="28" y="10"/>
                    </a:moveTo>
                    <a:cubicBezTo>
                      <a:pt x="28" y="10"/>
                      <a:pt x="29" y="8"/>
                      <a:pt x="29" y="7"/>
                    </a:cubicBezTo>
                    <a:cubicBezTo>
                      <a:pt x="29" y="8"/>
                      <a:pt x="27" y="10"/>
                      <a:pt x="27" y="10"/>
                    </a:cubicBezTo>
                    <a:cubicBezTo>
                      <a:pt x="25" y="10"/>
                      <a:pt x="21" y="9"/>
                      <a:pt x="20" y="8"/>
                    </a:cubicBezTo>
                    <a:cubicBezTo>
                      <a:pt x="17" y="7"/>
                      <a:pt x="15" y="2"/>
                      <a:pt x="11" y="1"/>
                    </a:cubicBezTo>
                    <a:cubicBezTo>
                      <a:pt x="9" y="0"/>
                      <a:pt x="10" y="4"/>
                      <a:pt x="11" y="5"/>
                    </a:cubicBezTo>
                    <a:cubicBezTo>
                      <a:pt x="11" y="7"/>
                      <a:pt x="10" y="9"/>
                      <a:pt x="9" y="11"/>
                    </a:cubicBezTo>
                    <a:cubicBezTo>
                      <a:pt x="8" y="12"/>
                      <a:pt x="10" y="15"/>
                      <a:pt x="7" y="14"/>
                    </a:cubicBezTo>
                    <a:cubicBezTo>
                      <a:pt x="7" y="14"/>
                      <a:pt x="5" y="13"/>
                      <a:pt x="4" y="14"/>
                    </a:cubicBezTo>
                    <a:cubicBezTo>
                      <a:pt x="4" y="15"/>
                      <a:pt x="5" y="16"/>
                      <a:pt x="5" y="16"/>
                    </a:cubicBezTo>
                    <a:cubicBezTo>
                      <a:pt x="5" y="16"/>
                      <a:pt x="2" y="18"/>
                      <a:pt x="1" y="18"/>
                    </a:cubicBezTo>
                    <a:cubicBezTo>
                      <a:pt x="0" y="20"/>
                      <a:pt x="3" y="21"/>
                      <a:pt x="2" y="23"/>
                    </a:cubicBezTo>
                    <a:cubicBezTo>
                      <a:pt x="1" y="24"/>
                      <a:pt x="3" y="26"/>
                      <a:pt x="4" y="25"/>
                    </a:cubicBezTo>
                    <a:cubicBezTo>
                      <a:pt x="5" y="24"/>
                      <a:pt x="5" y="23"/>
                      <a:pt x="6" y="23"/>
                    </a:cubicBezTo>
                    <a:cubicBezTo>
                      <a:pt x="6" y="23"/>
                      <a:pt x="7" y="24"/>
                      <a:pt x="7" y="23"/>
                    </a:cubicBezTo>
                    <a:cubicBezTo>
                      <a:pt x="7" y="22"/>
                      <a:pt x="5" y="21"/>
                      <a:pt x="4" y="20"/>
                    </a:cubicBezTo>
                    <a:cubicBezTo>
                      <a:pt x="3" y="18"/>
                      <a:pt x="7" y="19"/>
                      <a:pt x="7" y="19"/>
                    </a:cubicBezTo>
                    <a:cubicBezTo>
                      <a:pt x="9" y="19"/>
                      <a:pt x="10" y="17"/>
                      <a:pt x="12" y="18"/>
                    </a:cubicBezTo>
                    <a:cubicBezTo>
                      <a:pt x="14" y="19"/>
                      <a:pt x="15" y="20"/>
                      <a:pt x="17" y="21"/>
                    </a:cubicBezTo>
                    <a:cubicBezTo>
                      <a:pt x="20" y="23"/>
                      <a:pt x="19" y="17"/>
                      <a:pt x="21" y="16"/>
                    </a:cubicBezTo>
                    <a:cubicBezTo>
                      <a:pt x="21" y="16"/>
                      <a:pt x="31" y="16"/>
                      <a:pt x="31" y="14"/>
                    </a:cubicBezTo>
                    <a:cubicBezTo>
                      <a:pt x="30" y="13"/>
                      <a:pt x="27" y="15"/>
                      <a:pt x="29" y="12"/>
                    </a:cubicBezTo>
                    <a:cubicBezTo>
                      <a:pt x="30" y="11"/>
                      <a:pt x="27" y="12"/>
                      <a:pt x="28" y="10"/>
                    </a:cubicBezTo>
                    <a:cubicBezTo>
                      <a:pt x="29" y="7"/>
                      <a:pt x="28" y="11"/>
                      <a:pt x="28" y="1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410" name="Freeform 431">
                <a:extLst>
                  <a:ext uri="{FF2B5EF4-FFF2-40B4-BE49-F238E27FC236}">
                    <a16:creationId xmlns:a16="http://schemas.microsoft.com/office/drawing/2014/main" id="{69FFBE96-F2B2-B840-ACB1-4EC801D86C07}"/>
                  </a:ext>
                </a:extLst>
              </p:cNvPr>
              <p:cNvSpPr>
                <a:spLocks/>
              </p:cNvSpPr>
              <p:nvPr/>
            </p:nvSpPr>
            <p:spPr bwMode="auto">
              <a:xfrm>
                <a:off x="5961121" y="2778517"/>
                <a:ext cx="215847" cy="181627"/>
              </a:xfrm>
              <a:custGeom>
                <a:avLst/>
                <a:gdLst>
                  <a:gd name="T0" fmla="*/ 52 w 56"/>
                  <a:gd name="T1" fmla="*/ 1 h 47"/>
                  <a:gd name="T2" fmla="*/ 51 w 56"/>
                  <a:gd name="T3" fmla="*/ 1 h 47"/>
                  <a:gd name="T4" fmla="*/ 52 w 56"/>
                  <a:gd name="T5" fmla="*/ 3 h 47"/>
                  <a:gd name="T6" fmla="*/ 49 w 56"/>
                  <a:gd name="T7" fmla="*/ 3 h 47"/>
                  <a:gd name="T8" fmla="*/ 47 w 56"/>
                  <a:gd name="T9" fmla="*/ 5 h 47"/>
                  <a:gd name="T10" fmla="*/ 45 w 56"/>
                  <a:gd name="T11" fmla="*/ 6 h 47"/>
                  <a:gd name="T12" fmla="*/ 46 w 56"/>
                  <a:gd name="T13" fmla="*/ 7 h 47"/>
                  <a:gd name="T14" fmla="*/ 46 w 56"/>
                  <a:gd name="T15" fmla="*/ 10 h 47"/>
                  <a:gd name="T16" fmla="*/ 46 w 56"/>
                  <a:gd name="T17" fmla="*/ 13 h 47"/>
                  <a:gd name="T18" fmla="*/ 41 w 56"/>
                  <a:gd name="T19" fmla="*/ 22 h 47"/>
                  <a:gd name="T20" fmla="*/ 36 w 56"/>
                  <a:gd name="T21" fmla="*/ 27 h 47"/>
                  <a:gd name="T22" fmla="*/ 31 w 56"/>
                  <a:gd name="T23" fmla="*/ 27 h 47"/>
                  <a:gd name="T24" fmla="*/ 32 w 56"/>
                  <a:gd name="T25" fmla="*/ 24 h 47"/>
                  <a:gd name="T26" fmla="*/ 30 w 56"/>
                  <a:gd name="T27" fmla="*/ 25 h 47"/>
                  <a:gd name="T28" fmla="*/ 29 w 56"/>
                  <a:gd name="T29" fmla="*/ 27 h 47"/>
                  <a:gd name="T30" fmla="*/ 25 w 56"/>
                  <a:gd name="T31" fmla="*/ 33 h 47"/>
                  <a:gd name="T32" fmla="*/ 25 w 56"/>
                  <a:gd name="T33" fmla="*/ 34 h 47"/>
                  <a:gd name="T34" fmla="*/ 23 w 56"/>
                  <a:gd name="T35" fmla="*/ 36 h 47"/>
                  <a:gd name="T36" fmla="*/ 21 w 56"/>
                  <a:gd name="T37" fmla="*/ 35 h 47"/>
                  <a:gd name="T38" fmla="*/ 17 w 56"/>
                  <a:gd name="T39" fmla="*/ 35 h 47"/>
                  <a:gd name="T40" fmla="*/ 9 w 56"/>
                  <a:gd name="T41" fmla="*/ 36 h 47"/>
                  <a:gd name="T42" fmla="*/ 2 w 56"/>
                  <a:gd name="T43" fmla="*/ 42 h 47"/>
                  <a:gd name="T44" fmla="*/ 1 w 56"/>
                  <a:gd name="T45" fmla="*/ 44 h 47"/>
                  <a:gd name="T46" fmla="*/ 3 w 56"/>
                  <a:gd name="T47" fmla="*/ 43 h 47"/>
                  <a:gd name="T48" fmla="*/ 5 w 56"/>
                  <a:gd name="T49" fmla="*/ 44 h 47"/>
                  <a:gd name="T50" fmla="*/ 22 w 56"/>
                  <a:gd name="T51" fmla="*/ 40 h 47"/>
                  <a:gd name="T52" fmla="*/ 21 w 56"/>
                  <a:gd name="T53" fmla="*/ 43 h 47"/>
                  <a:gd name="T54" fmla="*/ 24 w 56"/>
                  <a:gd name="T55" fmla="*/ 47 h 47"/>
                  <a:gd name="T56" fmla="*/ 27 w 56"/>
                  <a:gd name="T57" fmla="*/ 44 h 47"/>
                  <a:gd name="T58" fmla="*/ 30 w 56"/>
                  <a:gd name="T59" fmla="*/ 43 h 47"/>
                  <a:gd name="T60" fmla="*/ 31 w 56"/>
                  <a:gd name="T61" fmla="*/ 40 h 47"/>
                  <a:gd name="T62" fmla="*/ 38 w 56"/>
                  <a:gd name="T63" fmla="*/ 39 h 47"/>
                  <a:gd name="T64" fmla="*/ 41 w 56"/>
                  <a:gd name="T65" fmla="*/ 40 h 47"/>
                  <a:gd name="T66" fmla="*/ 43 w 56"/>
                  <a:gd name="T67" fmla="*/ 37 h 47"/>
                  <a:gd name="T68" fmla="*/ 45 w 56"/>
                  <a:gd name="T69" fmla="*/ 35 h 47"/>
                  <a:gd name="T70" fmla="*/ 46 w 56"/>
                  <a:gd name="T71" fmla="*/ 38 h 47"/>
                  <a:gd name="T72" fmla="*/ 48 w 56"/>
                  <a:gd name="T73" fmla="*/ 37 h 47"/>
                  <a:gd name="T74" fmla="*/ 49 w 56"/>
                  <a:gd name="T75" fmla="*/ 35 h 47"/>
                  <a:gd name="T76" fmla="*/ 49 w 56"/>
                  <a:gd name="T77" fmla="*/ 32 h 47"/>
                  <a:gd name="T78" fmla="*/ 51 w 56"/>
                  <a:gd name="T79" fmla="*/ 26 h 47"/>
                  <a:gd name="T80" fmla="*/ 51 w 56"/>
                  <a:gd name="T81" fmla="*/ 19 h 47"/>
                  <a:gd name="T82" fmla="*/ 53 w 56"/>
                  <a:gd name="T83" fmla="*/ 19 h 47"/>
                  <a:gd name="T84" fmla="*/ 55 w 56"/>
                  <a:gd name="T85" fmla="*/ 17 h 47"/>
                  <a:gd name="T86" fmla="*/ 55 w 56"/>
                  <a:gd name="T87" fmla="*/ 9 h 47"/>
                  <a:gd name="T88" fmla="*/ 52 w 56"/>
                  <a:gd name="T89" fmla="*/ 1 h 47"/>
                  <a:gd name="T90" fmla="*/ 52 w 56"/>
                  <a:gd name="T91"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 h="47">
                    <a:moveTo>
                      <a:pt x="52" y="1"/>
                    </a:moveTo>
                    <a:cubicBezTo>
                      <a:pt x="51" y="1"/>
                      <a:pt x="51" y="0"/>
                      <a:pt x="51" y="1"/>
                    </a:cubicBezTo>
                    <a:cubicBezTo>
                      <a:pt x="49" y="2"/>
                      <a:pt x="51" y="2"/>
                      <a:pt x="52" y="3"/>
                    </a:cubicBezTo>
                    <a:cubicBezTo>
                      <a:pt x="53" y="4"/>
                      <a:pt x="50" y="5"/>
                      <a:pt x="49" y="3"/>
                    </a:cubicBezTo>
                    <a:cubicBezTo>
                      <a:pt x="48" y="1"/>
                      <a:pt x="47" y="4"/>
                      <a:pt x="47" y="5"/>
                    </a:cubicBezTo>
                    <a:cubicBezTo>
                      <a:pt x="46" y="5"/>
                      <a:pt x="45" y="6"/>
                      <a:pt x="45" y="6"/>
                    </a:cubicBezTo>
                    <a:cubicBezTo>
                      <a:pt x="45" y="8"/>
                      <a:pt x="46" y="7"/>
                      <a:pt x="46" y="7"/>
                    </a:cubicBezTo>
                    <a:cubicBezTo>
                      <a:pt x="46" y="8"/>
                      <a:pt x="46" y="9"/>
                      <a:pt x="46" y="10"/>
                    </a:cubicBezTo>
                    <a:cubicBezTo>
                      <a:pt x="46" y="11"/>
                      <a:pt x="47" y="11"/>
                      <a:pt x="46" y="13"/>
                    </a:cubicBezTo>
                    <a:cubicBezTo>
                      <a:pt x="44" y="16"/>
                      <a:pt x="43" y="19"/>
                      <a:pt x="41" y="22"/>
                    </a:cubicBezTo>
                    <a:cubicBezTo>
                      <a:pt x="40" y="23"/>
                      <a:pt x="37" y="27"/>
                      <a:pt x="36" y="27"/>
                    </a:cubicBezTo>
                    <a:cubicBezTo>
                      <a:pt x="34" y="27"/>
                      <a:pt x="32" y="28"/>
                      <a:pt x="31" y="27"/>
                    </a:cubicBezTo>
                    <a:cubicBezTo>
                      <a:pt x="30" y="26"/>
                      <a:pt x="32" y="25"/>
                      <a:pt x="32" y="24"/>
                    </a:cubicBezTo>
                    <a:cubicBezTo>
                      <a:pt x="33" y="23"/>
                      <a:pt x="30" y="25"/>
                      <a:pt x="30" y="25"/>
                    </a:cubicBezTo>
                    <a:cubicBezTo>
                      <a:pt x="29" y="26"/>
                      <a:pt x="29" y="26"/>
                      <a:pt x="29" y="27"/>
                    </a:cubicBezTo>
                    <a:cubicBezTo>
                      <a:pt x="29" y="30"/>
                      <a:pt x="26" y="31"/>
                      <a:pt x="25" y="33"/>
                    </a:cubicBezTo>
                    <a:cubicBezTo>
                      <a:pt x="25" y="33"/>
                      <a:pt x="25" y="34"/>
                      <a:pt x="25" y="34"/>
                    </a:cubicBezTo>
                    <a:cubicBezTo>
                      <a:pt x="25" y="35"/>
                      <a:pt x="23" y="36"/>
                      <a:pt x="23" y="36"/>
                    </a:cubicBezTo>
                    <a:cubicBezTo>
                      <a:pt x="22" y="36"/>
                      <a:pt x="23" y="35"/>
                      <a:pt x="21" y="35"/>
                    </a:cubicBezTo>
                    <a:cubicBezTo>
                      <a:pt x="20" y="35"/>
                      <a:pt x="19" y="35"/>
                      <a:pt x="17" y="35"/>
                    </a:cubicBezTo>
                    <a:cubicBezTo>
                      <a:pt x="14" y="36"/>
                      <a:pt x="12" y="35"/>
                      <a:pt x="9" y="36"/>
                    </a:cubicBezTo>
                    <a:cubicBezTo>
                      <a:pt x="7" y="38"/>
                      <a:pt x="4" y="40"/>
                      <a:pt x="2" y="42"/>
                    </a:cubicBezTo>
                    <a:cubicBezTo>
                      <a:pt x="0" y="42"/>
                      <a:pt x="0" y="45"/>
                      <a:pt x="1" y="44"/>
                    </a:cubicBezTo>
                    <a:cubicBezTo>
                      <a:pt x="2" y="44"/>
                      <a:pt x="2" y="43"/>
                      <a:pt x="3" y="43"/>
                    </a:cubicBezTo>
                    <a:cubicBezTo>
                      <a:pt x="4" y="44"/>
                      <a:pt x="5" y="45"/>
                      <a:pt x="5" y="44"/>
                    </a:cubicBezTo>
                    <a:cubicBezTo>
                      <a:pt x="10" y="43"/>
                      <a:pt x="17" y="39"/>
                      <a:pt x="22" y="40"/>
                    </a:cubicBezTo>
                    <a:cubicBezTo>
                      <a:pt x="23" y="41"/>
                      <a:pt x="21" y="43"/>
                      <a:pt x="21" y="43"/>
                    </a:cubicBezTo>
                    <a:cubicBezTo>
                      <a:pt x="22" y="44"/>
                      <a:pt x="23" y="47"/>
                      <a:pt x="24" y="47"/>
                    </a:cubicBezTo>
                    <a:cubicBezTo>
                      <a:pt x="25" y="46"/>
                      <a:pt x="26" y="45"/>
                      <a:pt x="27" y="44"/>
                    </a:cubicBezTo>
                    <a:cubicBezTo>
                      <a:pt x="28" y="42"/>
                      <a:pt x="28" y="43"/>
                      <a:pt x="30" y="43"/>
                    </a:cubicBezTo>
                    <a:cubicBezTo>
                      <a:pt x="29" y="43"/>
                      <a:pt x="28" y="35"/>
                      <a:pt x="31" y="40"/>
                    </a:cubicBezTo>
                    <a:cubicBezTo>
                      <a:pt x="32" y="42"/>
                      <a:pt x="37" y="40"/>
                      <a:pt x="38" y="39"/>
                    </a:cubicBezTo>
                    <a:cubicBezTo>
                      <a:pt x="40" y="36"/>
                      <a:pt x="40" y="42"/>
                      <a:pt x="41" y="40"/>
                    </a:cubicBezTo>
                    <a:cubicBezTo>
                      <a:pt x="41" y="39"/>
                      <a:pt x="42" y="37"/>
                      <a:pt x="43" y="37"/>
                    </a:cubicBezTo>
                    <a:cubicBezTo>
                      <a:pt x="44" y="36"/>
                      <a:pt x="44" y="37"/>
                      <a:pt x="45" y="35"/>
                    </a:cubicBezTo>
                    <a:cubicBezTo>
                      <a:pt x="45" y="35"/>
                      <a:pt x="45" y="39"/>
                      <a:pt x="46" y="38"/>
                    </a:cubicBezTo>
                    <a:cubicBezTo>
                      <a:pt x="46" y="38"/>
                      <a:pt x="47" y="38"/>
                      <a:pt x="48" y="37"/>
                    </a:cubicBezTo>
                    <a:cubicBezTo>
                      <a:pt x="49" y="37"/>
                      <a:pt x="48" y="36"/>
                      <a:pt x="49" y="35"/>
                    </a:cubicBezTo>
                    <a:cubicBezTo>
                      <a:pt x="51" y="34"/>
                      <a:pt x="51" y="34"/>
                      <a:pt x="49" y="32"/>
                    </a:cubicBezTo>
                    <a:cubicBezTo>
                      <a:pt x="48" y="31"/>
                      <a:pt x="51" y="28"/>
                      <a:pt x="51" y="26"/>
                    </a:cubicBezTo>
                    <a:cubicBezTo>
                      <a:pt x="52" y="24"/>
                      <a:pt x="50" y="21"/>
                      <a:pt x="51" y="19"/>
                    </a:cubicBezTo>
                    <a:cubicBezTo>
                      <a:pt x="52" y="18"/>
                      <a:pt x="52" y="19"/>
                      <a:pt x="53" y="19"/>
                    </a:cubicBezTo>
                    <a:cubicBezTo>
                      <a:pt x="54" y="19"/>
                      <a:pt x="55" y="17"/>
                      <a:pt x="55" y="17"/>
                    </a:cubicBezTo>
                    <a:cubicBezTo>
                      <a:pt x="56" y="14"/>
                      <a:pt x="56" y="11"/>
                      <a:pt x="55" y="9"/>
                    </a:cubicBezTo>
                    <a:cubicBezTo>
                      <a:pt x="55" y="8"/>
                      <a:pt x="52" y="1"/>
                      <a:pt x="52" y="1"/>
                    </a:cubicBezTo>
                    <a:cubicBezTo>
                      <a:pt x="52" y="1"/>
                      <a:pt x="52" y="1"/>
                      <a:pt x="52" y="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grpSp>
        <p:sp>
          <p:nvSpPr>
            <p:cNvPr id="45" name="Freeform 432">
              <a:extLst>
                <a:ext uri="{FF2B5EF4-FFF2-40B4-BE49-F238E27FC236}">
                  <a16:creationId xmlns:a16="http://schemas.microsoft.com/office/drawing/2014/main" id="{2A8BF60D-9F8B-EA44-B31A-BA0CC510EE72}"/>
                </a:ext>
              </a:extLst>
            </p:cNvPr>
            <p:cNvSpPr>
              <a:spLocks/>
            </p:cNvSpPr>
            <p:nvPr/>
          </p:nvSpPr>
          <p:spPr bwMode="auto">
            <a:xfrm>
              <a:off x="17884940" y="7370208"/>
              <a:ext cx="19109" cy="25484"/>
            </a:xfrm>
            <a:custGeom>
              <a:avLst/>
              <a:gdLst>
                <a:gd name="T0" fmla="*/ 2 w 2"/>
                <a:gd name="T1" fmla="*/ 0 h 3"/>
                <a:gd name="T2" fmla="*/ 0 w 2"/>
                <a:gd name="T3" fmla="*/ 1 h 3"/>
                <a:gd name="T4" fmla="*/ 2 w 2"/>
                <a:gd name="T5" fmla="*/ 0 h 3"/>
              </a:gdLst>
              <a:ahLst/>
              <a:cxnLst>
                <a:cxn ang="0">
                  <a:pos x="T0" y="T1"/>
                </a:cxn>
                <a:cxn ang="0">
                  <a:pos x="T2" y="T3"/>
                </a:cxn>
                <a:cxn ang="0">
                  <a:pos x="T4" y="T5"/>
                </a:cxn>
              </a:cxnLst>
              <a:rect l="0" t="0" r="r" b="b"/>
              <a:pathLst>
                <a:path w="2" h="3">
                  <a:moveTo>
                    <a:pt x="2" y="0"/>
                  </a:moveTo>
                  <a:cubicBezTo>
                    <a:pt x="2" y="0"/>
                    <a:pt x="0" y="1"/>
                    <a:pt x="0" y="1"/>
                  </a:cubicBezTo>
                  <a:cubicBezTo>
                    <a:pt x="1" y="3"/>
                    <a:pt x="2" y="1"/>
                    <a:pt x="2" y="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46" name="Freeform 433">
              <a:extLst>
                <a:ext uri="{FF2B5EF4-FFF2-40B4-BE49-F238E27FC236}">
                  <a16:creationId xmlns:a16="http://schemas.microsoft.com/office/drawing/2014/main" id="{B3B0C14D-2EDA-1D44-A467-19050257AF89}"/>
                </a:ext>
              </a:extLst>
            </p:cNvPr>
            <p:cNvSpPr>
              <a:spLocks/>
            </p:cNvSpPr>
            <p:nvPr/>
          </p:nvSpPr>
          <p:spPr bwMode="auto">
            <a:xfrm>
              <a:off x="17773474" y="7370208"/>
              <a:ext cx="121018" cy="92380"/>
            </a:xfrm>
            <a:custGeom>
              <a:avLst/>
              <a:gdLst>
                <a:gd name="T0" fmla="*/ 11 w 13"/>
                <a:gd name="T1" fmla="*/ 2 h 10"/>
                <a:gd name="T2" fmla="*/ 7 w 13"/>
                <a:gd name="T3" fmla="*/ 2 h 10"/>
                <a:gd name="T4" fmla="*/ 5 w 13"/>
                <a:gd name="T5" fmla="*/ 3 h 10"/>
                <a:gd name="T6" fmla="*/ 3 w 13"/>
                <a:gd name="T7" fmla="*/ 4 h 10"/>
                <a:gd name="T8" fmla="*/ 0 w 13"/>
                <a:gd name="T9" fmla="*/ 6 h 10"/>
                <a:gd name="T10" fmla="*/ 3 w 13"/>
                <a:gd name="T11" fmla="*/ 9 h 10"/>
                <a:gd name="T12" fmla="*/ 6 w 13"/>
                <a:gd name="T13" fmla="*/ 6 h 10"/>
                <a:gd name="T14" fmla="*/ 10 w 13"/>
                <a:gd name="T15" fmla="*/ 6 h 10"/>
                <a:gd name="T16" fmla="*/ 11 w 13"/>
                <a:gd name="T17" fmla="*/ 2 h 10"/>
                <a:gd name="T18" fmla="*/ 11 w 13"/>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0">
                  <a:moveTo>
                    <a:pt x="11" y="2"/>
                  </a:moveTo>
                  <a:cubicBezTo>
                    <a:pt x="9" y="2"/>
                    <a:pt x="9" y="0"/>
                    <a:pt x="7" y="2"/>
                  </a:cubicBezTo>
                  <a:cubicBezTo>
                    <a:pt x="6" y="2"/>
                    <a:pt x="5" y="4"/>
                    <a:pt x="5" y="3"/>
                  </a:cubicBezTo>
                  <a:cubicBezTo>
                    <a:pt x="4" y="2"/>
                    <a:pt x="3" y="4"/>
                    <a:pt x="3" y="4"/>
                  </a:cubicBezTo>
                  <a:cubicBezTo>
                    <a:pt x="2" y="6"/>
                    <a:pt x="1" y="5"/>
                    <a:pt x="0" y="6"/>
                  </a:cubicBezTo>
                  <a:cubicBezTo>
                    <a:pt x="0" y="5"/>
                    <a:pt x="2" y="9"/>
                    <a:pt x="3" y="9"/>
                  </a:cubicBezTo>
                  <a:cubicBezTo>
                    <a:pt x="3" y="10"/>
                    <a:pt x="5" y="6"/>
                    <a:pt x="6" y="6"/>
                  </a:cubicBezTo>
                  <a:cubicBezTo>
                    <a:pt x="7" y="6"/>
                    <a:pt x="9" y="7"/>
                    <a:pt x="10" y="6"/>
                  </a:cubicBezTo>
                  <a:cubicBezTo>
                    <a:pt x="11" y="6"/>
                    <a:pt x="13" y="3"/>
                    <a:pt x="11" y="2"/>
                  </a:cubicBezTo>
                  <a:cubicBezTo>
                    <a:pt x="10" y="2"/>
                    <a:pt x="11" y="2"/>
                    <a:pt x="11" y="2"/>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47" name="Freeform 434">
              <a:extLst>
                <a:ext uri="{FF2B5EF4-FFF2-40B4-BE49-F238E27FC236}">
                  <a16:creationId xmlns:a16="http://schemas.microsoft.com/office/drawing/2014/main" id="{2EF6D670-A5A3-0C43-9A9B-D98C64CEB325}"/>
                </a:ext>
              </a:extLst>
            </p:cNvPr>
            <p:cNvSpPr>
              <a:spLocks/>
            </p:cNvSpPr>
            <p:nvPr/>
          </p:nvSpPr>
          <p:spPr bwMode="auto">
            <a:xfrm>
              <a:off x="17652455" y="7405251"/>
              <a:ext cx="101909" cy="149721"/>
            </a:xfrm>
            <a:custGeom>
              <a:avLst/>
              <a:gdLst>
                <a:gd name="T0" fmla="*/ 7 w 11"/>
                <a:gd name="T1" fmla="*/ 0 h 16"/>
                <a:gd name="T2" fmla="*/ 2 w 11"/>
                <a:gd name="T3" fmla="*/ 2 h 16"/>
                <a:gd name="T4" fmla="*/ 0 w 11"/>
                <a:gd name="T5" fmla="*/ 6 h 16"/>
                <a:gd name="T6" fmla="*/ 2 w 11"/>
                <a:gd name="T7" fmla="*/ 6 h 16"/>
                <a:gd name="T8" fmla="*/ 3 w 11"/>
                <a:gd name="T9" fmla="*/ 4 h 16"/>
                <a:gd name="T10" fmla="*/ 4 w 11"/>
                <a:gd name="T11" fmla="*/ 5 h 16"/>
                <a:gd name="T12" fmla="*/ 3 w 11"/>
                <a:gd name="T13" fmla="*/ 10 h 16"/>
                <a:gd name="T14" fmla="*/ 3 w 11"/>
                <a:gd name="T15" fmla="*/ 11 h 16"/>
                <a:gd name="T16" fmla="*/ 3 w 11"/>
                <a:gd name="T17" fmla="*/ 13 h 16"/>
                <a:gd name="T18" fmla="*/ 5 w 11"/>
                <a:gd name="T19" fmla="*/ 12 h 16"/>
                <a:gd name="T20" fmla="*/ 6 w 11"/>
                <a:gd name="T21" fmla="*/ 15 h 16"/>
                <a:gd name="T22" fmla="*/ 8 w 11"/>
                <a:gd name="T23" fmla="*/ 12 h 16"/>
                <a:gd name="T24" fmla="*/ 11 w 11"/>
                <a:gd name="T25" fmla="*/ 7 h 16"/>
                <a:gd name="T26" fmla="*/ 10 w 11"/>
                <a:gd name="T27" fmla="*/ 2 h 16"/>
                <a:gd name="T28" fmla="*/ 7 w 11"/>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16">
                  <a:moveTo>
                    <a:pt x="7" y="0"/>
                  </a:moveTo>
                  <a:cubicBezTo>
                    <a:pt x="5" y="0"/>
                    <a:pt x="3" y="1"/>
                    <a:pt x="2" y="2"/>
                  </a:cubicBezTo>
                  <a:cubicBezTo>
                    <a:pt x="0" y="3"/>
                    <a:pt x="0" y="4"/>
                    <a:pt x="0" y="6"/>
                  </a:cubicBezTo>
                  <a:cubicBezTo>
                    <a:pt x="0" y="5"/>
                    <a:pt x="3" y="5"/>
                    <a:pt x="2" y="6"/>
                  </a:cubicBezTo>
                  <a:cubicBezTo>
                    <a:pt x="3" y="5"/>
                    <a:pt x="2" y="4"/>
                    <a:pt x="3" y="4"/>
                  </a:cubicBezTo>
                  <a:cubicBezTo>
                    <a:pt x="3" y="4"/>
                    <a:pt x="4" y="4"/>
                    <a:pt x="4" y="5"/>
                  </a:cubicBezTo>
                  <a:cubicBezTo>
                    <a:pt x="4" y="7"/>
                    <a:pt x="4" y="8"/>
                    <a:pt x="3" y="10"/>
                  </a:cubicBezTo>
                  <a:cubicBezTo>
                    <a:pt x="2" y="11"/>
                    <a:pt x="3" y="11"/>
                    <a:pt x="3" y="11"/>
                  </a:cubicBezTo>
                  <a:cubicBezTo>
                    <a:pt x="3" y="12"/>
                    <a:pt x="3" y="13"/>
                    <a:pt x="3" y="13"/>
                  </a:cubicBezTo>
                  <a:cubicBezTo>
                    <a:pt x="3" y="16"/>
                    <a:pt x="5" y="12"/>
                    <a:pt x="5" y="12"/>
                  </a:cubicBezTo>
                  <a:cubicBezTo>
                    <a:pt x="5" y="12"/>
                    <a:pt x="5" y="15"/>
                    <a:pt x="6" y="15"/>
                  </a:cubicBezTo>
                  <a:cubicBezTo>
                    <a:pt x="6" y="16"/>
                    <a:pt x="8" y="13"/>
                    <a:pt x="8" y="12"/>
                  </a:cubicBezTo>
                  <a:cubicBezTo>
                    <a:pt x="10" y="10"/>
                    <a:pt x="10" y="8"/>
                    <a:pt x="11" y="7"/>
                  </a:cubicBezTo>
                  <a:cubicBezTo>
                    <a:pt x="11" y="5"/>
                    <a:pt x="10" y="4"/>
                    <a:pt x="10" y="2"/>
                  </a:cubicBezTo>
                  <a:cubicBezTo>
                    <a:pt x="10" y="0"/>
                    <a:pt x="7" y="2"/>
                    <a:pt x="7" y="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48" name="Freeform 435">
              <a:extLst>
                <a:ext uri="{FF2B5EF4-FFF2-40B4-BE49-F238E27FC236}">
                  <a16:creationId xmlns:a16="http://schemas.microsoft.com/office/drawing/2014/main" id="{461DA7A1-B5F0-9B4D-863E-51AAABBD1F43}"/>
                </a:ext>
              </a:extLst>
            </p:cNvPr>
            <p:cNvSpPr>
              <a:spLocks/>
            </p:cNvSpPr>
            <p:nvPr/>
          </p:nvSpPr>
          <p:spPr bwMode="auto">
            <a:xfrm>
              <a:off x="17550546" y="7771591"/>
              <a:ext cx="35033" cy="28669"/>
            </a:xfrm>
            <a:custGeom>
              <a:avLst/>
              <a:gdLst>
                <a:gd name="T0" fmla="*/ 4 w 4"/>
                <a:gd name="T1" fmla="*/ 0 h 3"/>
                <a:gd name="T2" fmla="*/ 1 w 4"/>
                <a:gd name="T3" fmla="*/ 3 h 3"/>
                <a:gd name="T4" fmla="*/ 4 w 4"/>
                <a:gd name="T5" fmla="*/ 0 h 3"/>
              </a:gdLst>
              <a:ahLst/>
              <a:cxnLst>
                <a:cxn ang="0">
                  <a:pos x="T0" y="T1"/>
                </a:cxn>
                <a:cxn ang="0">
                  <a:pos x="T2" y="T3"/>
                </a:cxn>
                <a:cxn ang="0">
                  <a:pos x="T4" y="T5"/>
                </a:cxn>
              </a:cxnLst>
              <a:rect l="0" t="0" r="r" b="b"/>
              <a:pathLst>
                <a:path w="4" h="3">
                  <a:moveTo>
                    <a:pt x="4" y="0"/>
                  </a:moveTo>
                  <a:cubicBezTo>
                    <a:pt x="3" y="0"/>
                    <a:pt x="0" y="1"/>
                    <a:pt x="1" y="3"/>
                  </a:cubicBezTo>
                  <a:cubicBezTo>
                    <a:pt x="1" y="3"/>
                    <a:pt x="4" y="0"/>
                    <a:pt x="4" y="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49" name="Freeform 436">
              <a:extLst>
                <a:ext uri="{FF2B5EF4-FFF2-40B4-BE49-F238E27FC236}">
                  <a16:creationId xmlns:a16="http://schemas.microsoft.com/office/drawing/2014/main" id="{FDAF6231-BB85-1D40-A842-D11410521F94}"/>
                </a:ext>
              </a:extLst>
            </p:cNvPr>
            <p:cNvSpPr>
              <a:spLocks/>
            </p:cNvSpPr>
            <p:nvPr/>
          </p:nvSpPr>
          <p:spPr bwMode="auto">
            <a:xfrm>
              <a:off x="17633347" y="7679208"/>
              <a:ext cx="19109" cy="15928"/>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0"/>
                    <a:pt x="0" y="1"/>
                    <a:pt x="0" y="1"/>
                  </a:cubicBezTo>
                  <a:cubicBezTo>
                    <a:pt x="0" y="2"/>
                    <a:pt x="2" y="0"/>
                    <a:pt x="2" y="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50" name="Freeform 437">
              <a:extLst>
                <a:ext uri="{FF2B5EF4-FFF2-40B4-BE49-F238E27FC236}">
                  <a16:creationId xmlns:a16="http://schemas.microsoft.com/office/drawing/2014/main" id="{CF049616-C76C-8347-97DE-5F7CC34CC040}"/>
                </a:ext>
              </a:extLst>
            </p:cNvPr>
            <p:cNvSpPr>
              <a:spLocks/>
            </p:cNvSpPr>
            <p:nvPr/>
          </p:nvSpPr>
          <p:spPr bwMode="auto">
            <a:xfrm>
              <a:off x="17381755" y="7873527"/>
              <a:ext cx="19109" cy="9556"/>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51" name="Freeform 438">
              <a:extLst>
                <a:ext uri="{FF2B5EF4-FFF2-40B4-BE49-F238E27FC236}">
                  <a16:creationId xmlns:a16="http://schemas.microsoft.com/office/drawing/2014/main" id="{E3A6AB3E-4181-3447-B0AF-882C3B416507}"/>
                </a:ext>
              </a:extLst>
            </p:cNvPr>
            <p:cNvSpPr>
              <a:spLocks/>
            </p:cNvSpPr>
            <p:nvPr/>
          </p:nvSpPr>
          <p:spPr bwMode="auto">
            <a:xfrm>
              <a:off x="17203414" y="7838485"/>
              <a:ext cx="111465" cy="156091"/>
            </a:xfrm>
            <a:custGeom>
              <a:avLst/>
              <a:gdLst>
                <a:gd name="T0" fmla="*/ 8 w 12"/>
                <a:gd name="T1" fmla="*/ 1 h 17"/>
                <a:gd name="T2" fmla="*/ 0 w 12"/>
                <a:gd name="T3" fmla="*/ 8 h 17"/>
                <a:gd name="T4" fmla="*/ 1 w 12"/>
                <a:gd name="T5" fmla="*/ 14 h 17"/>
                <a:gd name="T6" fmla="*/ 3 w 12"/>
                <a:gd name="T7" fmla="*/ 17 h 17"/>
                <a:gd name="T8" fmla="*/ 8 w 12"/>
                <a:gd name="T9" fmla="*/ 1 h 17"/>
                <a:gd name="T10" fmla="*/ 8 w 12"/>
                <a:gd name="T11" fmla="*/ 1 h 17"/>
              </a:gdLst>
              <a:ahLst/>
              <a:cxnLst>
                <a:cxn ang="0">
                  <a:pos x="T0" y="T1"/>
                </a:cxn>
                <a:cxn ang="0">
                  <a:pos x="T2" y="T3"/>
                </a:cxn>
                <a:cxn ang="0">
                  <a:pos x="T4" y="T5"/>
                </a:cxn>
                <a:cxn ang="0">
                  <a:pos x="T6" y="T7"/>
                </a:cxn>
                <a:cxn ang="0">
                  <a:pos x="T8" y="T9"/>
                </a:cxn>
                <a:cxn ang="0">
                  <a:pos x="T10" y="T11"/>
                </a:cxn>
              </a:cxnLst>
              <a:rect l="0" t="0" r="r" b="b"/>
              <a:pathLst>
                <a:path w="12" h="17">
                  <a:moveTo>
                    <a:pt x="8" y="1"/>
                  </a:moveTo>
                  <a:cubicBezTo>
                    <a:pt x="5" y="0"/>
                    <a:pt x="1" y="6"/>
                    <a:pt x="0" y="8"/>
                  </a:cubicBezTo>
                  <a:cubicBezTo>
                    <a:pt x="0" y="10"/>
                    <a:pt x="0" y="12"/>
                    <a:pt x="1" y="14"/>
                  </a:cubicBezTo>
                  <a:cubicBezTo>
                    <a:pt x="1" y="14"/>
                    <a:pt x="3" y="17"/>
                    <a:pt x="3" y="17"/>
                  </a:cubicBezTo>
                  <a:cubicBezTo>
                    <a:pt x="4" y="15"/>
                    <a:pt x="12" y="2"/>
                    <a:pt x="8" y="1"/>
                  </a:cubicBezTo>
                  <a:cubicBezTo>
                    <a:pt x="7" y="1"/>
                    <a:pt x="9" y="1"/>
                    <a:pt x="8" y="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52" name="Freeform 439">
              <a:extLst>
                <a:ext uri="{FF2B5EF4-FFF2-40B4-BE49-F238E27FC236}">
                  <a16:creationId xmlns:a16="http://schemas.microsoft.com/office/drawing/2014/main" id="{5BE571CF-1446-6246-95EA-AF6E650942E2}"/>
                </a:ext>
              </a:extLst>
            </p:cNvPr>
            <p:cNvSpPr>
              <a:spLocks/>
            </p:cNvSpPr>
            <p:nvPr/>
          </p:nvSpPr>
          <p:spPr bwMode="auto">
            <a:xfrm>
              <a:off x="16652456" y="8099699"/>
              <a:ext cx="130574" cy="92380"/>
            </a:xfrm>
            <a:custGeom>
              <a:avLst/>
              <a:gdLst>
                <a:gd name="T0" fmla="*/ 13 w 14"/>
                <a:gd name="T1" fmla="*/ 1 h 10"/>
                <a:gd name="T2" fmla="*/ 9 w 14"/>
                <a:gd name="T3" fmla="*/ 0 h 10"/>
                <a:gd name="T4" fmla="*/ 4 w 14"/>
                <a:gd name="T5" fmla="*/ 2 h 10"/>
                <a:gd name="T6" fmla="*/ 4 w 14"/>
                <a:gd name="T7" fmla="*/ 9 h 10"/>
                <a:gd name="T8" fmla="*/ 11 w 14"/>
                <a:gd name="T9" fmla="*/ 6 h 10"/>
                <a:gd name="T10" fmla="*/ 13 w 14"/>
                <a:gd name="T11" fmla="*/ 1 h 10"/>
              </a:gdLst>
              <a:ahLst/>
              <a:cxnLst>
                <a:cxn ang="0">
                  <a:pos x="T0" y="T1"/>
                </a:cxn>
                <a:cxn ang="0">
                  <a:pos x="T2" y="T3"/>
                </a:cxn>
                <a:cxn ang="0">
                  <a:pos x="T4" y="T5"/>
                </a:cxn>
                <a:cxn ang="0">
                  <a:pos x="T6" y="T7"/>
                </a:cxn>
                <a:cxn ang="0">
                  <a:pos x="T8" y="T9"/>
                </a:cxn>
                <a:cxn ang="0">
                  <a:pos x="T10" y="T11"/>
                </a:cxn>
              </a:cxnLst>
              <a:rect l="0" t="0" r="r" b="b"/>
              <a:pathLst>
                <a:path w="14" h="10">
                  <a:moveTo>
                    <a:pt x="13" y="1"/>
                  </a:moveTo>
                  <a:cubicBezTo>
                    <a:pt x="12" y="1"/>
                    <a:pt x="11" y="0"/>
                    <a:pt x="9" y="0"/>
                  </a:cubicBezTo>
                  <a:cubicBezTo>
                    <a:pt x="7" y="0"/>
                    <a:pt x="6" y="1"/>
                    <a:pt x="4" y="2"/>
                  </a:cubicBezTo>
                  <a:cubicBezTo>
                    <a:pt x="2" y="4"/>
                    <a:pt x="0" y="7"/>
                    <a:pt x="4" y="9"/>
                  </a:cubicBezTo>
                  <a:cubicBezTo>
                    <a:pt x="6" y="10"/>
                    <a:pt x="10" y="8"/>
                    <a:pt x="11" y="6"/>
                  </a:cubicBezTo>
                  <a:cubicBezTo>
                    <a:pt x="11" y="5"/>
                    <a:pt x="14" y="1"/>
                    <a:pt x="13" y="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53" name="Freeform 440">
              <a:extLst>
                <a:ext uri="{FF2B5EF4-FFF2-40B4-BE49-F238E27FC236}">
                  <a16:creationId xmlns:a16="http://schemas.microsoft.com/office/drawing/2014/main" id="{BB5D0D70-F331-6645-8781-400365DD8185}"/>
                </a:ext>
              </a:extLst>
            </p:cNvPr>
            <p:cNvSpPr>
              <a:spLocks/>
            </p:cNvSpPr>
            <p:nvPr/>
          </p:nvSpPr>
          <p:spPr bwMode="auto">
            <a:xfrm>
              <a:off x="17184305" y="8163411"/>
              <a:ext cx="187897" cy="264400"/>
            </a:xfrm>
            <a:custGeom>
              <a:avLst/>
              <a:gdLst>
                <a:gd name="T0" fmla="*/ 12 w 20"/>
                <a:gd name="T1" fmla="*/ 2 h 28"/>
                <a:gd name="T2" fmla="*/ 9 w 20"/>
                <a:gd name="T3" fmla="*/ 2 h 28"/>
                <a:gd name="T4" fmla="*/ 4 w 20"/>
                <a:gd name="T5" fmla="*/ 3 h 28"/>
                <a:gd name="T6" fmla="*/ 3 w 20"/>
                <a:gd name="T7" fmla="*/ 11 h 28"/>
                <a:gd name="T8" fmla="*/ 3 w 20"/>
                <a:gd name="T9" fmla="*/ 13 h 28"/>
                <a:gd name="T10" fmla="*/ 0 w 20"/>
                <a:gd name="T11" fmla="*/ 13 h 28"/>
                <a:gd name="T12" fmla="*/ 3 w 20"/>
                <a:gd name="T13" fmla="*/ 22 h 28"/>
                <a:gd name="T14" fmla="*/ 5 w 20"/>
                <a:gd name="T15" fmla="*/ 20 h 28"/>
                <a:gd name="T16" fmla="*/ 7 w 20"/>
                <a:gd name="T17" fmla="*/ 22 h 28"/>
                <a:gd name="T18" fmla="*/ 4 w 20"/>
                <a:gd name="T19" fmla="*/ 23 h 28"/>
                <a:gd name="T20" fmla="*/ 8 w 20"/>
                <a:gd name="T21" fmla="*/ 26 h 28"/>
                <a:gd name="T22" fmla="*/ 11 w 20"/>
                <a:gd name="T23" fmla="*/ 25 h 28"/>
                <a:gd name="T24" fmla="*/ 15 w 20"/>
                <a:gd name="T25" fmla="*/ 28 h 28"/>
                <a:gd name="T26" fmla="*/ 14 w 20"/>
                <a:gd name="T27" fmla="*/ 25 h 28"/>
                <a:gd name="T28" fmla="*/ 17 w 20"/>
                <a:gd name="T29" fmla="*/ 24 h 28"/>
                <a:gd name="T30" fmla="*/ 10 w 20"/>
                <a:gd name="T31" fmla="*/ 22 h 28"/>
                <a:gd name="T32" fmla="*/ 9 w 20"/>
                <a:gd name="T33" fmla="*/ 16 h 28"/>
                <a:gd name="T34" fmla="*/ 12 w 20"/>
                <a:gd name="T35" fmla="*/ 12 h 28"/>
                <a:gd name="T36" fmla="*/ 13 w 20"/>
                <a:gd name="T37" fmla="*/ 7 h 28"/>
                <a:gd name="T38" fmla="*/ 12 w 20"/>
                <a:gd name="T39" fmla="*/ 2 h 28"/>
                <a:gd name="T40" fmla="*/ 12 w 20"/>
                <a:gd name="T41"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8">
                  <a:moveTo>
                    <a:pt x="12" y="2"/>
                  </a:moveTo>
                  <a:cubicBezTo>
                    <a:pt x="10" y="1"/>
                    <a:pt x="11" y="5"/>
                    <a:pt x="9" y="2"/>
                  </a:cubicBezTo>
                  <a:cubicBezTo>
                    <a:pt x="8" y="0"/>
                    <a:pt x="4" y="1"/>
                    <a:pt x="4" y="3"/>
                  </a:cubicBezTo>
                  <a:cubicBezTo>
                    <a:pt x="3" y="6"/>
                    <a:pt x="4" y="8"/>
                    <a:pt x="3" y="11"/>
                  </a:cubicBezTo>
                  <a:cubicBezTo>
                    <a:pt x="3" y="12"/>
                    <a:pt x="3" y="13"/>
                    <a:pt x="3" y="13"/>
                  </a:cubicBezTo>
                  <a:cubicBezTo>
                    <a:pt x="2" y="14"/>
                    <a:pt x="0" y="13"/>
                    <a:pt x="0" y="13"/>
                  </a:cubicBezTo>
                  <a:cubicBezTo>
                    <a:pt x="0" y="13"/>
                    <a:pt x="2" y="22"/>
                    <a:pt x="3" y="22"/>
                  </a:cubicBezTo>
                  <a:cubicBezTo>
                    <a:pt x="3" y="22"/>
                    <a:pt x="4" y="19"/>
                    <a:pt x="5" y="20"/>
                  </a:cubicBezTo>
                  <a:cubicBezTo>
                    <a:pt x="5" y="20"/>
                    <a:pt x="7" y="21"/>
                    <a:pt x="7" y="22"/>
                  </a:cubicBezTo>
                  <a:cubicBezTo>
                    <a:pt x="7" y="23"/>
                    <a:pt x="4" y="21"/>
                    <a:pt x="4" y="23"/>
                  </a:cubicBezTo>
                  <a:cubicBezTo>
                    <a:pt x="4" y="25"/>
                    <a:pt x="6" y="27"/>
                    <a:pt x="8" y="26"/>
                  </a:cubicBezTo>
                  <a:cubicBezTo>
                    <a:pt x="9" y="26"/>
                    <a:pt x="10" y="24"/>
                    <a:pt x="11" y="25"/>
                  </a:cubicBezTo>
                  <a:cubicBezTo>
                    <a:pt x="11" y="25"/>
                    <a:pt x="15" y="28"/>
                    <a:pt x="15" y="28"/>
                  </a:cubicBezTo>
                  <a:cubicBezTo>
                    <a:pt x="16" y="27"/>
                    <a:pt x="13" y="26"/>
                    <a:pt x="14" y="25"/>
                  </a:cubicBezTo>
                  <a:cubicBezTo>
                    <a:pt x="13" y="26"/>
                    <a:pt x="20" y="28"/>
                    <a:pt x="17" y="24"/>
                  </a:cubicBezTo>
                  <a:cubicBezTo>
                    <a:pt x="15" y="22"/>
                    <a:pt x="11" y="25"/>
                    <a:pt x="10" y="22"/>
                  </a:cubicBezTo>
                  <a:cubicBezTo>
                    <a:pt x="9" y="20"/>
                    <a:pt x="9" y="19"/>
                    <a:pt x="9" y="16"/>
                  </a:cubicBezTo>
                  <a:cubicBezTo>
                    <a:pt x="9" y="14"/>
                    <a:pt x="11" y="14"/>
                    <a:pt x="12" y="12"/>
                  </a:cubicBezTo>
                  <a:cubicBezTo>
                    <a:pt x="14" y="10"/>
                    <a:pt x="14" y="9"/>
                    <a:pt x="13" y="7"/>
                  </a:cubicBezTo>
                  <a:cubicBezTo>
                    <a:pt x="13" y="7"/>
                    <a:pt x="13" y="2"/>
                    <a:pt x="12" y="2"/>
                  </a:cubicBezTo>
                  <a:cubicBezTo>
                    <a:pt x="11" y="2"/>
                    <a:pt x="13" y="2"/>
                    <a:pt x="12" y="2"/>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54" name="Freeform 441">
              <a:extLst>
                <a:ext uri="{FF2B5EF4-FFF2-40B4-BE49-F238E27FC236}">
                  <a16:creationId xmlns:a16="http://schemas.microsoft.com/office/drawing/2014/main" id="{1FD5D117-9894-DE4C-A6A3-96AD087AA1A8}"/>
                </a:ext>
              </a:extLst>
            </p:cNvPr>
            <p:cNvSpPr>
              <a:spLocks/>
            </p:cNvSpPr>
            <p:nvPr/>
          </p:nvSpPr>
          <p:spPr bwMode="auto">
            <a:xfrm>
              <a:off x="17343540" y="8389583"/>
              <a:ext cx="57323" cy="73269"/>
            </a:xfrm>
            <a:custGeom>
              <a:avLst/>
              <a:gdLst>
                <a:gd name="T0" fmla="*/ 3 w 6"/>
                <a:gd name="T1" fmla="*/ 1 h 8"/>
                <a:gd name="T2" fmla="*/ 1 w 6"/>
                <a:gd name="T3" fmla="*/ 1 h 8"/>
                <a:gd name="T4" fmla="*/ 0 w 6"/>
                <a:gd name="T5" fmla="*/ 3 h 8"/>
                <a:gd name="T6" fmla="*/ 2 w 6"/>
                <a:gd name="T7" fmla="*/ 6 h 8"/>
                <a:gd name="T8" fmla="*/ 5 w 6"/>
                <a:gd name="T9" fmla="*/ 7 h 8"/>
                <a:gd name="T10" fmla="*/ 4 w 6"/>
                <a:gd name="T11" fmla="*/ 4 h 8"/>
                <a:gd name="T12" fmla="*/ 3 w 6"/>
                <a:gd name="T13" fmla="*/ 1 h 8"/>
                <a:gd name="T14" fmla="*/ 3 w 6"/>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8">
                  <a:moveTo>
                    <a:pt x="3" y="1"/>
                  </a:moveTo>
                  <a:cubicBezTo>
                    <a:pt x="3" y="1"/>
                    <a:pt x="2" y="0"/>
                    <a:pt x="1" y="1"/>
                  </a:cubicBezTo>
                  <a:cubicBezTo>
                    <a:pt x="1" y="2"/>
                    <a:pt x="0" y="2"/>
                    <a:pt x="0" y="3"/>
                  </a:cubicBezTo>
                  <a:cubicBezTo>
                    <a:pt x="1" y="4"/>
                    <a:pt x="0" y="5"/>
                    <a:pt x="2" y="6"/>
                  </a:cubicBezTo>
                  <a:cubicBezTo>
                    <a:pt x="2" y="6"/>
                    <a:pt x="6" y="8"/>
                    <a:pt x="5" y="7"/>
                  </a:cubicBezTo>
                  <a:cubicBezTo>
                    <a:pt x="5" y="6"/>
                    <a:pt x="5" y="5"/>
                    <a:pt x="4" y="4"/>
                  </a:cubicBezTo>
                  <a:cubicBezTo>
                    <a:pt x="2" y="4"/>
                    <a:pt x="2" y="1"/>
                    <a:pt x="3" y="1"/>
                  </a:cubicBezTo>
                  <a:cubicBezTo>
                    <a:pt x="2" y="1"/>
                    <a:pt x="4" y="1"/>
                    <a:pt x="3" y="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55" name="Freeform 442">
              <a:extLst>
                <a:ext uri="{FF2B5EF4-FFF2-40B4-BE49-F238E27FC236}">
                  <a16:creationId xmlns:a16="http://schemas.microsoft.com/office/drawing/2014/main" id="{C908E444-ED55-3847-A28A-454AAA5A76E0}"/>
                </a:ext>
              </a:extLst>
            </p:cNvPr>
            <p:cNvSpPr>
              <a:spLocks/>
            </p:cNvSpPr>
            <p:nvPr/>
          </p:nvSpPr>
          <p:spPr bwMode="auto">
            <a:xfrm>
              <a:off x="17381755" y="8453294"/>
              <a:ext cx="92356" cy="124237"/>
            </a:xfrm>
            <a:custGeom>
              <a:avLst/>
              <a:gdLst>
                <a:gd name="T0" fmla="*/ 4 w 10"/>
                <a:gd name="T1" fmla="*/ 0 h 13"/>
                <a:gd name="T2" fmla="*/ 2 w 10"/>
                <a:gd name="T3" fmla="*/ 1 h 13"/>
                <a:gd name="T4" fmla="*/ 4 w 10"/>
                <a:gd name="T5" fmla="*/ 4 h 13"/>
                <a:gd name="T6" fmla="*/ 4 w 10"/>
                <a:gd name="T7" fmla="*/ 9 h 13"/>
                <a:gd name="T8" fmla="*/ 5 w 10"/>
                <a:gd name="T9" fmla="*/ 13 h 13"/>
                <a:gd name="T10" fmla="*/ 5 w 10"/>
                <a:gd name="T11" fmla="*/ 11 h 13"/>
                <a:gd name="T12" fmla="*/ 9 w 10"/>
                <a:gd name="T13" fmla="*/ 8 h 13"/>
                <a:gd name="T14" fmla="*/ 8 w 10"/>
                <a:gd name="T15" fmla="*/ 6 h 13"/>
                <a:gd name="T16" fmla="*/ 9 w 10"/>
                <a:gd name="T17" fmla="*/ 5 h 13"/>
                <a:gd name="T18" fmla="*/ 7 w 10"/>
                <a:gd name="T19" fmla="*/ 1 h 13"/>
                <a:gd name="T20" fmla="*/ 4 w 10"/>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3">
                  <a:moveTo>
                    <a:pt x="4" y="0"/>
                  </a:moveTo>
                  <a:cubicBezTo>
                    <a:pt x="3" y="0"/>
                    <a:pt x="4" y="0"/>
                    <a:pt x="2" y="1"/>
                  </a:cubicBezTo>
                  <a:cubicBezTo>
                    <a:pt x="1" y="2"/>
                    <a:pt x="3" y="3"/>
                    <a:pt x="4" y="4"/>
                  </a:cubicBezTo>
                  <a:cubicBezTo>
                    <a:pt x="5" y="6"/>
                    <a:pt x="0" y="7"/>
                    <a:pt x="4" y="9"/>
                  </a:cubicBezTo>
                  <a:cubicBezTo>
                    <a:pt x="5" y="10"/>
                    <a:pt x="3" y="12"/>
                    <a:pt x="5" y="13"/>
                  </a:cubicBezTo>
                  <a:cubicBezTo>
                    <a:pt x="6" y="13"/>
                    <a:pt x="6" y="12"/>
                    <a:pt x="5" y="11"/>
                  </a:cubicBezTo>
                  <a:cubicBezTo>
                    <a:pt x="3" y="5"/>
                    <a:pt x="9" y="10"/>
                    <a:pt x="9" y="8"/>
                  </a:cubicBezTo>
                  <a:cubicBezTo>
                    <a:pt x="9" y="7"/>
                    <a:pt x="7" y="6"/>
                    <a:pt x="8" y="6"/>
                  </a:cubicBezTo>
                  <a:cubicBezTo>
                    <a:pt x="8" y="5"/>
                    <a:pt x="10" y="6"/>
                    <a:pt x="9" y="5"/>
                  </a:cubicBezTo>
                  <a:cubicBezTo>
                    <a:pt x="8" y="4"/>
                    <a:pt x="6" y="3"/>
                    <a:pt x="7" y="1"/>
                  </a:cubicBezTo>
                  <a:cubicBezTo>
                    <a:pt x="7" y="0"/>
                    <a:pt x="5" y="0"/>
                    <a:pt x="4" y="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56" name="Freeform 443">
              <a:extLst>
                <a:ext uri="{FF2B5EF4-FFF2-40B4-BE49-F238E27FC236}">
                  <a16:creationId xmlns:a16="http://schemas.microsoft.com/office/drawing/2014/main" id="{E4521BCF-BB7E-AF4E-A090-1D146B9CEB7D}"/>
                </a:ext>
              </a:extLst>
            </p:cNvPr>
            <p:cNvSpPr>
              <a:spLocks/>
            </p:cNvSpPr>
            <p:nvPr/>
          </p:nvSpPr>
          <p:spPr bwMode="auto">
            <a:xfrm>
              <a:off x="17212963" y="8399142"/>
              <a:ext cx="57323" cy="73269"/>
            </a:xfrm>
            <a:custGeom>
              <a:avLst/>
              <a:gdLst>
                <a:gd name="T0" fmla="*/ 6 w 6"/>
                <a:gd name="T1" fmla="*/ 5 h 8"/>
                <a:gd name="T2" fmla="*/ 0 w 6"/>
                <a:gd name="T3" fmla="*/ 2 h 8"/>
                <a:gd name="T4" fmla="*/ 3 w 6"/>
                <a:gd name="T5" fmla="*/ 6 h 8"/>
                <a:gd name="T6" fmla="*/ 6 w 6"/>
                <a:gd name="T7" fmla="*/ 5 h 8"/>
                <a:gd name="T8" fmla="*/ 6 w 6"/>
                <a:gd name="T9" fmla="*/ 5 h 8"/>
              </a:gdLst>
              <a:ahLst/>
              <a:cxnLst>
                <a:cxn ang="0">
                  <a:pos x="T0" y="T1"/>
                </a:cxn>
                <a:cxn ang="0">
                  <a:pos x="T2" y="T3"/>
                </a:cxn>
                <a:cxn ang="0">
                  <a:pos x="T4" y="T5"/>
                </a:cxn>
                <a:cxn ang="0">
                  <a:pos x="T6" y="T7"/>
                </a:cxn>
                <a:cxn ang="0">
                  <a:pos x="T8" y="T9"/>
                </a:cxn>
              </a:cxnLst>
              <a:rect l="0" t="0" r="r" b="b"/>
              <a:pathLst>
                <a:path w="6" h="8">
                  <a:moveTo>
                    <a:pt x="6" y="5"/>
                  </a:moveTo>
                  <a:cubicBezTo>
                    <a:pt x="5" y="4"/>
                    <a:pt x="3" y="0"/>
                    <a:pt x="0" y="2"/>
                  </a:cubicBezTo>
                  <a:cubicBezTo>
                    <a:pt x="0" y="2"/>
                    <a:pt x="3" y="5"/>
                    <a:pt x="3" y="6"/>
                  </a:cubicBezTo>
                  <a:cubicBezTo>
                    <a:pt x="3" y="8"/>
                    <a:pt x="6" y="8"/>
                    <a:pt x="6" y="5"/>
                  </a:cubicBezTo>
                  <a:cubicBezTo>
                    <a:pt x="6" y="5"/>
                    <a:pt x="6" y="6"/>
                    <a:pt x="6" y="5"/>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57" name="Freeform 444">
              <a:extLst>
                <a:ext uri="{FF2B5EF4-FFF2-40B4-BE49-F238E27FC236}">
                  <a16:creationId xmlns:a16="http://schemas.microsoft.com/office/drawing/2014/main" id="{B5FFF4EA-C3F6-3F43-860B-5451C39ACB2B}"/>
                </a:ext>
              </a:extLst>
            </p:cNvPr>
            <p:cNvSpPr>
              <a:spLocks/>
            </p:cNvSpPr>
            <p:nvPr/>
          </p:nvSpPr>
          <p:spPr bwMode="auto">
            <a:xfrm>
              <a:off x="17279846" y="8472408"/>
              <a:ext cx="82803" cy="95566"/>
            </a:xfrm>
            <a:custGeom>
              <a:avLst/>
              <a:gdLst>
                <a:gd name="T0" fmla="*/ 3 w 9"/>
                <a:gd name="T1" fmla="*/ 2 h 10"/>
                <a:gd name="T2" fmla="*/ 0 w 9"/>
                <a:gd name="T3" fmla="*/ 2 h 10"/>
                <a:gd name="T4" fmla="*/ 2 w 9"/>
                <a:gd name="T5" fmla="*/ 4 h 10"/>
                <a:gd name="T6" fmla="*/ 1 w 9"/>
                <a:gd name="T7" fmla="*/ 9 h 10"/>
                <a:gd name="T8" fmla="*/ 6 w 9"/>
                <a:gd name="T9" fmla="*/ 6 h 10"/>
                <a:gd name="T10" fmla="*/ 3 w 9"/>
                <a:gd name="T11" fmla="*/ 2 h 10"/>
                <a:gd name="T12" fmla="*/ 3 w 9"/>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3" y="2"/>
                  </a:moveTo>
                  <a:cubicBezTo>
                    <a:pt x="2" y="1"/>
                    <a:pt x="1" y="1"/>
                    <a:pt x="0" y="2"/>
                  </a:cubicBezTo>
                  <a:cubicBezTo>
                    <a:pt x="0" y="3"/>
                    <a:pt x="2" y="3"/>
                    <a:pt x="2" y="4"/>
                  </a:cubicBezTo>
                  <a:cubicBezTo>
                    <a:pt x="3" y="5"/>
                    <a:pt x="0" y="8"/>
                    <a:pt x="1" y="9"/>
                  </a:cubicBezTo>
                  <a:cubicBezTo>
                    <a:pt x="1" y="10"/>
                    <a:pt x="5" y="6"/>
                    <a:pt x="6" y="6"/>
                  </a:cubicBezTo>
                  <a:cubicBezTo>
                    <a:pt x="9" y="6"/>
                    <a:pt x="3" y="2"/>
                    <a:pt x="3" y="2"/>
                  </a:cubicBezTo>
                  <a:cubicBezTo>
                    <a:pt x="1" y="0"/>
                    <a:pt x="3" y="2"/>
                    <a:pt x="3" y="2"/>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58" name="Freeform 445">
              <a:extLst>
                <a:ext uri="{FF2B5EF4-FFF2-40B4-BE49-F238E27FC236}">
                  <a16:creationId xmlns:a16="http://schemas.microsoft.com/office/drawing/2014/main" id="{A46FC65F-AAFB-F040-AAB5-94509F3DC1A1}"/>
                </a:ext>
              </a:extLst>
            </p:cNvPr>
            <p:cNvSpPr>
              <a:spLocks/>
            </p:cNvSpPr>
            <p:nvPr/>
          </p:nvSpPr>
          <p:spPr bwMode="auto">
            <a:xfrm>
              <a:off x="17298954" y="8529746"/>
              <a:ext cx="63695" cy="101936"/>
            </a:xfrm>
            <a:custGeom>
              <a:avLst/>
              <a:gdLst>
                <a:gd name="T0" fmla="*/ 6 w 7"/>
                <a:gd name="T1" fmla="*/ 1 h 11"/>
                <a:gd name="T2" fmla="*/ 3 w 7"/>
                <a:gd name="T3" fmla="*/ 5 h 11"/>
                <a:gd name="T4" fmla="*/ 3 w 7"/>
                <a:gd name="T5" fmla="*/ 9 h 11"/>
                <a:gd name="T6" fmla="*/ 5 w 7"/>
                <a:gd name="T7" fmla="*/ 6 h 11"/>
                <a:gd name="T8" fmla="*/ 6 w 7"/>
                <a:gd name="T9" fmla="*/ 1 h 11"/>
                <a:gd name="T10" fmla="*/ 6 w 7"/>
                <a:gd name="T11" fmla="*/ 1 h 11"/>
              </a:gdLst>
              <a:ahLst/>
              <a:cxnLst>
                <a:cxn ang="0">
                  <a:pos x="T0" y="T1"/>
                </a:cxn>
                <a:cxn ang="0">
                  <a:pos x="T2" y="T3"/>
                </a:cxn>
                <a:cxn ang="0">
                  <a:pos x="T4" y="T5"/>
                </a:cxn>
                <a:cxn ang="0">
                  <a:pos x="T6" y="T7"/>
                </a:cxn>
                <a:cxn ang="0">
                  <a:pos x="T8" y="T9"/>
                </a:cxn>
                <a:cxn ang="0">
                  <a:pos x="T10" y="T11"/>
                </a:cxn>
              </a:cxnLst>
              <a:rect l="0" t="0" r="r" b="b"/>
              <a:pathLst>
                <a:path w="7" h="11">
                  <a:moveTo>
                    <a:pt x="6" y="1"/>
                  </a:moveTo>
                  <a:cubicBezTo>
                    <a:pt x="3" y="1"/>
                    <a:pt x="4" y="4"/>
                    <a:pt x="3" y="5"/>
                  </a:cubicBezTo>
                  <a:cubicBezTo>
                    <a:pt x="0" y="7"/>
                    <a:pt x="1" y="7"/>
                    <a:pt x="3" y="9"/>
                  </a:cubicBezTo>
                  <a:cubicBezTo>
                    <a:pt x="6" y="11"/>
                    <a:pt x="4" y="8"/>
                    <a:pt x="5" y="6"/>
                  </a:cubicBezTo>
                  <a:cubicBezTo>
                    <a:pt x="5" y="6"/>
                    <a:pt x="7" y="0"/>
                    <a:pt x="6" y="1"/>
                  </a:cubicBezTo>
                  <a:cubicBezTo>
                    <a:pt x="5" y="1"/>
                    <a:pt x="6" y="0"/>
                    <a:pt x="6" y="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59" name="Freeform 446">
              <a:extLst>
                <a:ext uri="{FF2B5EF4-FFF2-40B4-BE49-F238E27FC236}">
                  <a16:creationId xmlns:a16="http://schemas.microsoft.com/office/drawing/2014/main" id="{3F4A2169-6352-F242-9955-2AC1B2A8737C}"/>
                </a:ext>
              </a:extLst>
            </p:cNvPr>
            <p:cNvSpPr>
              <a:spLocks/>
            </p:cNvSpPr>
            <p:nvPr/>
          </p:nvSpPr>
          <p:spPr bwMode="auto">
            <a:xfrm>
              <a:off x="17353090" y="8520191"/>
              <a:ext cx="38217" cy="73269"/>
            </a:xfrm>
            <a:custGeom>
              <a:avLst/>
              <a:gdLst>
                <a:gd name="T0" fmla="*/ 3 w 4"/>
                <a:gd name="T1" fmla="*/ 1 h 8"/>
                <a:gd name="T2" fmla="*/ 0 w 4"/>
                <a:gd name="T3" fmla="*/ 8 h 8"/>
                <a:gd name="T4" fmla="*/ 3 w 4"/>
                <a:gd name="T5" fmla="*/ 5 h 8"/>
                <a:gd name="T6" fmla="*/ 3 w 4"/>
                <a:gd name="T7" fmla="*/ 1 h 8"/>
                <a:gd name="T8" fmla="*/ 3 w 4"/>
                <a:gd name="T9" fmla="*/ 1 h 8"/>
              </a:gdLst>
              <a:ahLst/>
              <a:cxnLst>
                <a:cxn ang="0">
                  <a:pos x="T0" y="T1"/>
                </a:cxn>
                <a:cxn ang="0">
                  <a:pos x="T2" y="T3"/>
                </a:cxn>
                <a:cxn ang="0">
                  <a:pos x="T4" y="T5"/>
                </a:cxn>
                <a:cxn ang="0">
                  <a:pos x="T6" y="T7"/>
                </a:cxn>
                <a:cxn ang="0">
                  <a:pos x="T8" y="T9"/>
                </a:cxn>
              </a:cxnLst>
              <a:rect l="0" t="0" r="r" b="b"/>
              <a:pathLst>
                <a:path w="4" h="8">
                  <a:moveTo>
                    <a:pt x="3" y="1"/>
                  </a:moveTo>
                  <a:cubicBezTo>
                    <a:pt x="2" y="1"/>
                    <a:pt x="0" y="7"/>
                    <a:pt x="0" y="8"/>
                  </a:cubicBezTo>
                  <a:cubicBezTo>
                    <a:pt x="0" y="8"/>
                    <a:pt x="2" y="6"/>
                    <a:pt x="3" y="5"/>
                  </a:cubicBezTo>
                  <a:cubicBezTo>
                    <a:pt x="3" y="5"/>
                    <a:pt x="4" y="0"/>
                    <a:pt x="3" y="1"/>
                  </a:cubicBezTo>
                  <a:cubicBezTo>
                    <a:pt x="2" y="1"/>
                    <a:pt x="3" y="1"/>
                    <a:pt x="3" y="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60" name="Freeform 447">
              <a:extLst>
                <a:ext uri="{FF2B5EF4-FFF2-40B4-BE49-F238E27FC236}">
                  <a16:creationId xmlns:a16="http://schemas.microsoft.com/office/drawing/2014/main" id="{5F0279A8-2D84-1F44-A885-5FC60BE51623}"/>
                </a:ext>
              </a:extLst>
            </p:cNvPr>
            <p:cNvSpPr>
              <a:spLocks/>
            </p:cNvSpPr>
            <p:nvPr/>
          </p:nvSpPr>
          <p:spPr bwMode="auto">
            <a:xfrm>
              <a:off x="17372202" y="8567975"/>
              <a:ext cx="57323" cy="35042"/>
            </a:xfrm>
            <a:custGeom>
              <a:avLst/>
              <a:gdLst>
                <a:gd name="T0" fmla="*/ 1 w 6"/>
                <a:gd name="T1" fmla="*/ 1 h 4"/>
                <a:gd name="T2" fmla="*/ 3 w 6"/>
                <a:gd name="T3" fmla="*/ 3 h 4"/>
                <a:gd name="T4" fmla="*/ 1 w 6"/>
                <a:gd name="T5" fmla="*/ 1 h 4"/>
                <a:gd name="T6" fmla="*/ 1 w 6"/>
                <a:gd name="T7" fmla="*/ 1 h 4"/>
              </a:gdLst>
              <a:ahLst/>
              <a:cxnLst>
                <a:cxn ang="0">
                  <a:pos x="T0" y="T1"/>
                </a:cxn>
                <a:cxn ang="0">
                  <a:pos x="T2" y="T3"/>
                </a:cxn>
                <a:cxn ang="0">
                  <a:pos x="T4" y="T5"/>
                </a:cxn>
                <a:cxn ang="0">
                  <a:pos x="T6" y="T7"/>
                </a:cxn>
              </a:cxnLst>
              <a:rect l="0" t="0" r="r" b="b"/>
              <a:pathLst>
                <a:path w="6" h="4">
                  <a:moveTo>
                    <a:pt x="1" y="1"/>
                  </a:moveTo>
                  <a:cubicBezTo>
                    <a:pt x="0" y="3"/>
                    <a:pt x="1" y="4"/>
                    <a:pt x="3" y="3"/>
                  </a:cubicBezTo>
                  <a:cubicBezTo>
                    <a:pt x="6" y="3"/>
                    <a:pt x="2" y="0"/>
                    <a:pt x="1" y="1"/>
                  </a:cubicBezTo>
                  <a:cubicBezTo>
                    <a:pt x="1" y="2"/>
                    <a:pt x="2" y="1"/>
                    <a:pt x="1" y="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61" name="Freeform 448">
              <a:extLst>
                <a:ext uri="{FF2B5EF4-FFF2-40B4-BE49-F238E27FC236}">
                  <a16:creationId xmlns:a16="http://schemas.microsoft.com/office/drawing/2014/main" id="{ED2CDF72-139E-E748-86A3-E98169E9F2F1}"/>
                </a:ext>
              </a:extLst>
            </p:cNvPr>
            <p:cNvSpPr>
              <a:spLocks/>
            </p:cNvSpPr>
            <p:nvPr/>
          </p:nvSpPr>
          <p:spPr bwMode="auto">
            <a:xfrm>
              <a:off x="17372202" y="8593460"/>
              <a:ext cx="130574" cy="197506"/>
            </a:xfrm>
            <a:custGeom>
              <a:avLst/>
              <a:gdLst>
                <a:gd name="T0" fmla="*/ 10 w 14"/>
                <a:gd name="T1" fmla="*/ 0 h 21"/>
                <a:gd name="T2" fmla="*/ 9 w 14"/>
                <a:gd name="T3" fmla="*/ 2 h 21"/>
                <a:gd name="T4" fmla="*/ 7 w 14"/>
                <a:gd name="T5" fmla="*/ 4 h 21"/>
                <a:gd name="T6" fmla="*/ 3 w 14"/>
                <a:gd name="T7" fmla="*/ 6 h 21"/>
                <a:gd name="T8" fmla="*/ 2 w 14"/>
                <a:gd name="T9" fmla="*/ 11 h 21"/>
                <a:gd name="T10" fmla="*/ 2 w 14"/>
                <a:gd name="T11" fmla="*/ 14 h 21"/>
                <a:gd name="T12" fmla="*/ 3 w 14"/>
                <a:gd name="T13" fmla="*/ 18 h 21"/>
                <a:gd name="T14" fmla="*/ 8 w 14"/>
                <a:gd name="T15" fmla="*/ 19 h 21"/>
                <a:gd name="T16" fmla="*/ 8 w 14"/>
                <a:gd name="T17" fmla="*/ 16 h 21"/>
                <a:gd name="T18" fmla="*/ 10 w 14"/>
                <a:gd name="T19" fmla="*/ 12 h 21"/>
                <a:gd name="T20" fmla="*/ 12 w 14"/>
                <a:gd name="T21" fmla="*/ 17 h 21"/>
                <a:gd name="T22" fmla="*/ 13 w 14"/>
                <a:gd name="T23" fmla="*/ 14 h 21"/>
                <a:gd name="T24" fmla="*/ 13 w 14"/>
                <a:gd name="T25" fmla="*/ 10 h 21"/>
                <a:gd name="T26" fmla="*/ 10 w 14"/>
                <a:gd name="T27" fmla="*/ 0 h 21"/>
                <a:gd name="T28" fmla="*/ 10 w 14"/>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1">
                  <a:moveTo>
                    <a:pt x="10" y="0"/>
                  </a:moveTo>
                  <a:cubicBezTo>
                    <a:pt x="9" y="0"/>
                    <a:pt x="9" y="1"/>
                    <a:pt x="9" y="2"/>
                  </a:cubicBezTo>
                  <a:cubicBezTo>
                    <a:pt x="9" y="3"/>
                    <a:pt x="9" y="3"/>
                    <a:pt x="7" y="4"/>
                  </a:cubicBezTo>
                  <a:cubicBezTo>
                    <a:pt x="6" y="4"/>
                    <a:pt x="4" y="6"/>
                    <a:pt x="3" y="6"/>
                  </a:cubicBezTo>
                  <a:cubicBezTo>
                    <a:pt x="1" y="9"/>
                    <a:pt x="0" y="9"/>
                    <a:pt x="2" y="11"/>
                  </a:cubicBezTo>
                  <a:cubicBezTo>
                    <a:pt x="3" y="12"/>
                    <a:pt x="2" y="13"/>
                    <a:pt x="2" y="14"/>
                  </a:cubicBezTo>
                  <a:cubicBezTo>
                    <a:pt x="1" y="16"/>
                    <a:pt x="2" y="17"/>
                    <a:pt x="3" y="18"/>
                  </a:cubicBezTo>
                  <a:cubicBezTo>
                    <a:pt x="5" y="19"/>
                    <a:pt x="7" y="19"/>
                    <a:pt x="8" y="19"/>
                  </a:cubicBezTo>
                  <a:cubicBezTo>
                    <a:pt x="11" y="21"/>
                    <a:pt x="9" y="18"/>
                    <a:pt x="8" y="16"/>
                  </a:cubicBezTo>
                  <a:cubicBezTo>
                    <a:pt x="8" y="16"/>
                    <a:pt x="8" y="12"/>
                    <a:pt x="10" y="12"/>
                  </a:cubicBezTo>
                  <a:cubicBezTo>
                    <a:pt x="11" y="12"/>
                    <a:pt x="11" y="17"/>
                    <a:pt x="12" y="17"/>
                  </a:cubicBezTo>
                  <a:cubicBezTo>
                    <a:pt x="12" y="17"/>
                    <a:pt x="13" y="14"/>
                    <a:pt x="13" y="14"/>
                  </a:cubicBezTo>
                  <a:cubicBezTo>
                    <a:pt x="14" y="12"/>
                    <a:pt x="14" y="11"/>
                    <a:pt x="13" y="10"/>
                  </a:cubicBezTo>
                  <a:cubicBezTo>
                    <a:pt x="13" y="7"/>
                    <a:pt x="13" y="1"/>
                    <a:pt x="10" y="0"/>
                  </a:cubicBezTo>
                  <a:cubicBezTo>
                    <a:pt x="9" y="0"/>
                    <a:pt x="10" y="1"/>
                    <a:pt x="10" y="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62" name="Freeform 449">
              <a:extLst>
                <a:ext uri="{FF2B5EF4-FFF2-40B4-BE49-F238E27FC236}">
                  <a16:creationId xmlns:a16="http://schemas.microsoft.com/office/drawing/2014/main" id="{DDFC263C-F9A9-B34E-AC81-59CC304D1BCE}"/>
                </a:ext>
              </a:extLst>
            </p:cNvPr>
            <p:cNvSpPr>
              <a:spLocks/>
            </p:cNvSpPr>
            <p:nvPr/>
          </p:nvSpPr>
          <p:spPr bwMode="auto">
            <a:xfrm>
              <a:off x="17289398" y="8631685"/>
              <a:ext cx="111465" cy="95566"/>
            </a:xfrm>
            <a:custGeom>
              <a:avLst/>
              <a:gdLst>
                <a:gd name="T0" fmla="*/ 8 w 12"/>
                <a:gd name="T1" fmla="*/ 1 h 10"/>
                <a:gd name="T2" fmla="*/ 2 w 12"/>
                <a:gd name="T3" fmla="*/ 4 h 10"/>
                <a:gd name="T4" fmla="*/ 0 w 12"/>
                <a:gd name="T5" fmla="*/ 10 h 10"/>
                <a:gd name="T6" fmla="*/ 2 w 12"/>
                <a:gd name="T7" fmla="*/ 6 h 10"/>
                <a:gd name="T8" fmla="*/ 4 w 12"/>
                <a:gd name="T9" fmla="*/ 6 h 10"/>
                <a:gd name="T10" fmla="*/ 6 w 12"/>
                <a:gd name="T11" fmla="*/ 7 h 10"/>
                <a:gd name="T12" fmla="*/ 8 w 12"/>
                <a:gd name="T13" fmla="*/ 7 h 10"/>
                <a:gd name="T14" fmla="*/ 8 w 12"/>
                <a:gd name="T15" fmla="*/ 5 h 10"/>
                <a:gd name="T16" fmla="*/ 8 w 12"/>
                <a:gd name="T17" fmla="*/ 1 h 10"/>
                <a:gd name="T18" fmla="*/ 8 w 12"/>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0">
                  <a:moveTo>
                    <a:pt x="8" y="1"/>
                  </a:moveTo>
                  <a:cubicBezTo>
                    <a:pt x="6" y="0"/>
                    <a:pt x="5" y="4"/>
                    <a:pt x="2" y="4"/>
                  </a:cubicBezTo>
                  <a:cubicBezTo>
                    <a:pt x="0" y="5"/>
                    <a:pt x="0" y="9"/>
                    <a:pt x="0" y="10"/>
                  </a:cubicBezTo>
                  <a:cubicBezTo>
                    <a:pt x="1" y="9"/>
                    <a:pt x="1" y="7"/>
                    <a:pt x="2" y="6"/>
                  </a:cubicBezTo>
                  <a:cubicBezTo>
                    <a:pt x="2" y="6"/>
                    <a:pt x="4" y="5"/>
                    <a:pt x="4" y="6"/>
                  </a:cubicBezTo>
                  <a:cubicBezTo>
                    <a:pt x="4" y="7"/>
                    <a:pt x="6" y="7"/>
                    <a:pt x="6" y="7"/>
                  </a:cubicBezTo>
                  <a:cubicBezTo>
                    <a:pt x="7" y="7"/>
                    <a:pt x="7" y="8"/>
                    <a:pt x="8" y="7"/>
                  </a:cubicBezTo>
                  <a:cubicBezTo>
                    <a:pt x="8" y="7"/>
                    <a:pt x="8" y="5"/>
                    <a:pt x="8" y="5"/>
                  </a:cubicBezTo>
                  <a:cubicBezTo>
                    <a:pt x="9" y="3"/>
                    <a:pt x="11" y="2"/>
                    <a:pt x="8" y="1"/>
                  </a:cubicBezTo>
                  <a:cubicBezTo>
                    <a:pt x="7" y="1"/>
                    <a:pt x="12" y="3"/>
                    <a:pt x="8" y="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63" name="Freeform 450">
              <a:extLst>
                <a:ext uri="{FF2B5EF4-FFF2-40B4-BE49-F238E27FC236}">
                  <a16:creationId xmlns:a16="http://schemas.microsoft.com/office/drawing/2014/main" id="{72163ACD-DE10-E54B-8E11-C17C39351EEA}"/>
                </a:ext>
              </a:extLst>
            </p:cNvPr>
            <p:cNvSpPr>
              <a:spLocks/>
            </p:cNvSpPr>
            <p:nvPr/>
          </p:nvSpPr>
          <p:spPr bwMode="auto">
            <a:xfrm>
              <a:off x="17063283" y="8539304"/>
              <a:ext cx="111465" cy="111494"/>
            </a:xfrm>
            <a:custGeom>
              <a:avLst/>
              <a:gdLst>
                <a:gd name="T0" fmla="*/ 11 w 12"/>
                <a:gd name="T1" fmla="*/ 0 h 12"/>
                <a:gd name="T2" fmla="*/ 6 w 12"/>
                <a:gd name="T3" fmla="*/ 6 h 12"/>
                <a:gd name="T4" fmla="*/ 0 w 12"/>
                <a:gd name="T5" fmla="*/ 12 h 12"/>
                <a:gd name="T6" fmla="*/ 4 w 12"/>
                <a:gd name="T7" fmla="*/ 10 h 12"/>
                <a:gd name="T8" fmla="*/ 8 w 12"/>
                <a:gd name="T9" fmla="*/ 7 h 12"/>
                <a:gd name="T10" fmla="*/ 10 w 12"/>
                <a:gd name="T11" fmla="*/ 3 h 12"/>
                <a:gd name="T12" fmla="*/ 11 w 12"/>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11" y="0"/>
                  </a:moveTo>
                  <a:cubicBezTo>
                    <a:pt x="9" y="1"/>
                    <a:pt x="7" y="4"/>
                    <a:pt x="6" y="6"/>
                  </a:cubicBezTo>
                  <a:cubicBezTo>
                    <a:pt x="5" y="7"/>
                    <a:pt x="0" y="10"/>
                    <a:pt x="0" y="12"/>
                  </a:cubicBezTo>
                  <a:cubicBezTo>
                    <a:pt x="0" y="12"/>
                    <a:pt x="3" y="11"/>
                    <a:pt x="4" y="10"/>
                  </a:cubicBezTo>
                  <a:cubicBezTo>
                    <a:pt x="5" y="10"/>
                    <a:pt x="7" y="8"/>
                    <a:pt x="8" y="7"/>
                  </a:cubicBezTo>
                  <a:cubicBezTo>
                    <a:pt x="8" y="5"/>
                    <a:pt x="9" y="4"/>
                    <a:pt x="10" y="3"/>
                  </a:cubicBezTo>
                  <a:cubicBezTo>
                    <a:pt x="11" y="3"/>
                    <a:pt x="12" y="0"/>
                    <a:pt x="11" y="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64" name="Freeform 451">
              <a:extLst>
                <a:ext uri="{FF2B5EF4-FFF2-40B4-BE49-F238E27FC236}">
                  <a16:creationId xmlns:a16="http://schemas.microsoft.com/office/drawing/2014/main" id="{21DC0408-F352-6D49-B634-1D678633CECD}"/>
                </a:ext>
              </a:extLst>
            </p:cNvPr>
            <p:cNvSpPr>
              <a:spLocks/>
            </p:cNvSpPr>
            <p:nvPr/>
          </p:nvSpPr>
          <p:spPr bwMode="auto">
            <a:xfrm>
              <a:off x="17391311" y="8399142"/>
              <a:ext cx="19109" cy="9556"/>
            </a:xfrm>
            <a:custGeom>
              <a:avLst/>
              <a:gdLst>
                <a:gd name="T0" fmla="*/ 0 w 2"/>
                <a:gd name="T1" fmla="*/ 1 h 1"/>
                <a:gd name="T2" fmla="*/ 1 w 2"/>
                <a:gd name="T3" fmla="*/ 0 h 1"/>
                <a:gd name="T4" fmla="*/ 0 w 2"/>
                <a:gd name="T5" fmla="*/ 1 h 1"/>
              </a:gdLst>
              <a:ahLst/>
              <a:cxnLst>
                <a:cxn ang="0">
                  <a:pos x="T0" y="T1"/>
                </a:cxn>
                <a:cxn ang="0">
                  <a:pos x="T2" y="T3"/>
                </a:cxn>
                <a:cxn ang="0">
                  <a:pos x="T4" y="T5"/>
                </a:cxn>
              </a:cxnLst>
              <a:rect l="0" t="0" r="r" b="b"/>
              <a:pathLst>
                <a:path w="2" h="1">
                  <a:moveTo>
                    <a:pt x="0" y="1"/>
                  </a:moveTo>
                  <a:cubicBezTo>
                    <a:pt x="1" y="1"/>
                    <a:pt x="2" y="0"/>
                    <a:pt x="1" y="0"/>
                  </a:cubicBezTo>
                  <a:cubicBezTo>
                    <a:pt x="0" y="0"/>
                    <a:pt x="0" y="1"/>
                    <a:pt x="0" y="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65" name="Freeform 452">
              <a:extLst>
                <a:ext uri="{FF2B5EF4-FFF2-40B4-BE49-F238E27FC236}">
                  <a16:creationId xmlns:a16="http://schemas.microsoft.com/office/drawing/2014/main" id="{A07C38DB-98BC-8549-A757-085B527B3D2D}"/>
                </a:ext>
              </a:extLst>
            </p:cNvPr>
            <p:cNvSpPr>
              <a:spLocks/>
            </p:cNvSpPr>
            <p:nvPr/>
          </p:nvSpPr>
          <p:spPr bwMode="auto">
            <a:xfrm>
              <a:off x="16037802" y="8781406"/>
              <a:ext cx="522295" cy="544729"/>
            </a:xfrm>
            <a:custGeom>
              <a:avLst/>
              <a:gdLst>
                <a:gd name="T0" fmla="*/ 12 w 56"/>
                <a:gd name="T1" fmla="*/ 3 h 58"/>
                <a:gd name="T2" fmla="*/ 4 w 56"/>
                <a:gd name="T3" fmla="*/ 2 h 58"/>
                <a:gd name="T4" fmla="*/ 2 w 56"/>
                <a:gd name="T5" fmla="*/ 3 h 58"/>
                <a:gd name="T6" fmla="*/ 6 w 56"/>
                <a:gd name="T7" fmla="*/ 9 h 58"/>
                <a:gd name="T8" fmla="*/ 11 w 56"/>
                <a:gd name="T9" fmla="*/ 13 h 58"/>
                <a:gd name="T10" fmla="*/ 13 w 56"/>
                <a:gd name="T11" fmla="*/ 17 h 58"/>
                <a:gd name="T12" fmla="*/ 17 w 56"/>
                <a:gd name="T13" fmla="*/ 19 h 58"/>
                <a:gd name="T14" fmla="*/ 20 w 56"/>
                <a:gd name="T15" fmla="*/ 26 h 58"/>
                <a:gd name="T16" fmla="*/ 22 w 56"/>
                <a:gd name="T17" fmla="*/ 28 h 58"/>
                <a:gd name="T18" fmla="*/ 26 w 56"/>
                <a:gd name="T19" fmla="*/ 33 h 58"/>
                <a:gd name="T20" fmla="*/ 30 w 56"/>
                <a:gd name="T21" fmla="*/ 42 h 58"/>
                <a:gd name="T22" fmla="*/ 41 w 56"/>
                <a:gd name="T23" fmla="*/ 52 h 58"/>
                <a:gd name="T24" fmla="*/ 46 w 56"/>
                <a:gd name="T25" fmla="*/ 57 h 58"/>
                <a:gd name="T26" fmla="*/ 54 w 56"/>
                <a:gd name="T27" fmla="*/ 57 h 58"/>
                <a:gd name="T28" fmla="*/ 54 w 56"/>
                <a:gd name="T29" fmla="*/ 46 h 58"/>
                <a:gd name="T30" fmla="*/ 55 w 56"/>
                <a:gd name="T31" fmla="*/ 44 h 58"/>
                <a:gd name="T32" fmla="*/ 52 w 56"/>
                <a:gd name="T33" fmla="*/ 41 h 58"/>
                <a:gd name="T34" fmla="*/ 50 w 56"/>
                <a:gd name="T35" fmla="*/ 40 h 58"/>
                <a:gd name="T36" fmla="*/ 48 w 56"/>
                <a:gd name="T37" fmla="*/ 42 h 58"/>
                <a:gd name="T38" fmla="*/ 48 w 56"/>
                <a:gd name="T39" fmla="*/ 38 h 58"/>
                <a:gd name="T40" fmla="*/ 47 w 56"/>
                <a:gd name="T41" fmla="*/ 36 h 58"/>
                <a:gd name="T42" fmla="*/ 44 w 56"/>
                <a:gd name="T43" fmla="*/ 34 h 58"/>
                <a:gd name="T44" fmla="*/ 42 w 56"/>
                <a:gd name="T45" fmla="*/ 30 h 58"/>
                <a:gd name="T46" fmla="*/ 42 w 56"/>
                <a:gd name="T47" fmla="*/ 29 h 58"/>
                <a:gd name="T48" fmla="*/ 43 w 56"/>
                <a:gd name="T49" fmla="*/ 28 h 58"/>
                <a:gd name="T50" fmla="*/ 38 w 56"/>
                <a:gd name="T51" fmla="*/ 27 h 58"/>
                <a:gd name="T52" fmla="*/ 38 w 56"/>
                <a:gd name="T53" fmla="*/ 25 h 58"/>
                <a:gd name="T54" fmla="*/ 36 w 56"/>
                <a:gd name="T55" fmla="*/ 24 h 58"/>
                <a:gd name="T56" fmla="*/ 37 w 56"/>
                <a:gd name="T57" fmla="*/ 23 h 58"/>
                <a:gd name="T58" fmla="*/ 35 w 56"/>
                <a:gd name="T59" fmla="*/ 22 h 58"/>
                <a:gd name="T60" fmla="*/ 34 w 56"/>
                <a:gd name="T61" fmla="*/ 21 h 58"/>
                <a:gd name="T62" fmla="*/ 31 w 56"/>
                <a:gd name="T63" fmla="*/ 19 h 58"/>
                <a:gd name="T64" fmla="*/ 30 w 56"/>
                <a:gd name="T65" fmla="*/ 19 h 58"/>
                <a:gd name="T66" fmla="*/ 25 w 56"/>
                <a:gd name="T67" fmla="*/ 16 h 58"/>
                <a:gd name="T68" fmla="*/ 21 w 56"/>
                <a:gd name="T69" fmla="*/ 11 h 58"/>
                <a:gd name="T70" fmla="*/ 16 w 56"/>
                <a:gd name="T71" fmla="*/ 7 h 58"/>
                <a:gd name="T72" fmla="*/ 12 w 56"/>
                <a:gd name="T73" fmla="*/ 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 h="58">
                  <a:moveTo>
                    <a:pt x="12" y="3"/>
                  </a:moveTo>
                  <a:cubicBezTo>
                    <a:pt x="9" y="3"/>
                    <a:pt x="7" y="3"/>
                    <a:pt x="4" y="2"/>
                  </a:cubicBezTo>
                  <a:cubicBezTo>
                    <a:pt x="2" y="1"/>
                    <a:pt x="0" y="0"/>
                    <a:pt x="2" y="3"/>
                  </a:cubicBezTo>
                  <a:cubicBezTo>
                    <a:pt x="3" y="5"/>
                    <a:pt x="4" y="8"/>
                    <a:pt x="6" y="9"/>
                  </a:cubicBezTo>
                  <a:cubicBezTo>
                    <a:pt x="8" y="10"/>
                    <a:pt x="10" y="11"/>
                    <a:pt x="11" y="13"/>
                  </a:cubicBezTo>
                  <a:cubicBezTo>
                    <a:pt x="12" y="14"/>
                    <a:pt x="12" y="16"/>
                    <a:pt x="13" y="17"/>
                  </a:cubicBezTo>
                  <a:cubicBezTo>
                    <a:pt x="15" y="18"/>
                    <a:pt x="16" y="18"/>
                    <a:pt x="17" y="19"/>
                  </a:cubicBezTo>
                  <a:cubicBezTo>
                    <a:pt x="19" y="21"/>
                    <a:pt x="19" y="24"/>
                    <a:pt x="20" y="26"/>
                  </a:cubicBezTo>
                  <a:cubicBezTo>
                    <a:pt x="21" y="27"/>
                    <a:pt x="22" y="28"/>
                    <a:pt x="22" y="28"/>
                  </a:cubicBezTo>
                  <a:cubicBezTo>
                    <a:pt x="24" y="30"/>
                    <a:pt x="25" y="31"/>
                    <a:pt x="26" y="33"/>
                  </a:cubicBezTo>
                  <a:cubicBezTo>
                    <a:pt x="28" y="36"/>
                    <a:pt x="28" y="39"/>
                    <a:pt x="30" y="42"/>
                  </a:cubicBezTo>
                  <a:cubicBezTo>
                    <a:pt x="34" y="45"/>
                    <a:pt x="37" y="49"/>
                    <a:pt x="41" y="52"/>
                  </a:cubicBezTo>
                  <a:cubicBezTo>
                    <a:pt x="43" y="54"/>
                    <a:pt x="44" y="55"/>
                    <a:pt x="46" y="57"/>
                  </a:cubicBezTo>
                  <a:cubicBezTo>
                    <a:pt x="47" y="57"/>
                    <a:pt x="53" y="58"/>
                    <a:pt x="54" y="57"/>
                  </a:cubicBezTo>
                  <a:cubicBezTo>
                    <a:pt x="55" y="56"/>
                    <a:pt x="53" y="48"/>
                    <a:pt x="54" y="46"/>
                  </a:cubicBezTo>
                  <a:cubicBezTo>
                    <a:pt x="54" y="45"/>
                    <a:pt x="56" y="45"/>
                    <a:pt x="55" y="44"/>
                  </a:cubicBezTo>
                  <a:cubicBezTo>
                    <a:pt x="54" y="43"/>
                    <a:pt x="53" y="42"/>
                    <a:pt x="52" y="41"/>
                  </a:cubicBezTo>
                  <a:cubicBezTo>
                    <a:pt x="52" y="41"/>
                    <a:pt x="51" y="40"/>
                    <a:pt x="50" y="40"/>
                  </a:cubicBezTo>
                  <a:cubicBezTo>
                    <a:pt x="49" y="40"/>
                    <a:pt x="49" y="42"/>
                    <a:pt x="48" y="42"/>
                  </a:cubicBezTo>
                  <a:cubicBezTo>
                    <a:pt x="49" y="42"/>
                    <a:pt x="48" y="38"/>
                    <a:pt x="48" y="38"/>
                  </a:cubicBezTo>
                  <a:cubicBezTo>
                    <a:pt x="47" y="37"/>
                    <a:pt x="47" y="37"/>
                    <a:pt x="47" y="36"/>
                  </a:cubicBezTo>
                  <a:cubicBezTo>
                    <a:pt x="47" y="35"/>
                    <a:pt x="45" y="34"/>
                    <a:pt x="44" y="34"/>
                  </a:cubicBezTo>
                  <a:cubicBezTo>
                    <a:pt x="43" y="33"/>
                    <a:pt x="41" y="32"/>
                    <a:pt x="42" y="30"/>
                  </a:cubicBezTo>
                  <a:cubicBezTo>
                    <a:pt x="42" y="30"/>
                    <a:pt x="41" y="29"/>
                    <a:pt x="42" y="29"/>
                  </a:cubicBezTo>
                  <a:cubicBezTo>
                    <a:pt x="42" y="28"/>
                    <a:pt x="43" y="29"/>
                    <a:pt x="43" y="28"/>
                  </a:cubicBezTo>
                  <a:cubicBezTo>
                    <a:pt x="44" y="26"/>
                    <a:pt x="38" y="26"/>
                    <a:pt x="38" y="27"/>
                  </a:cubicBezTo>
                  <a:cubicBezTo>
                    <a:pt x="38" y="26"/>
                    <a:pt x="42" y="25"/>
                    <a:pt x="38" y="25"/>
                  </a:cubicBezTo>
                  <a:cubicBezTo>
                    <a:pt x="37" y="25"/>
                    <a:pt x="36" y="24"/>
                    <a:pt x="36" y="24"/>
                  </a:cubicBezTo>
                  <a:cubicBezTo>
                    <a:pt x="36" y="23"/>
                    <a:pt x="37" y="23"/>
                    <a:pt x="37" y="23"/>
                  </a:cubicBezTo>
                  <a:cubicBezTo>
                    <a:pt x="37" y="22"/>
                    <a:pt x="35" y="22"/>
                    <a:pt x="35" y="22"/>
                  </a:cubicBezTo>
                  <a:cubicBezTo>
                    <a:pt x="35" y="22"/>
                    <a:pt x="36" y="21"/>
                    <a:pt x="34" y="21"/>
                  </a:cubicBezTo>
                  <a:cubicBezTo>
                    <a:pt x="33" y="20"/>
                    <a:pt x="32" y="20"/>
                    <a:pt x="31" y="19"/>
                  </a:cubicBezTo>
                  <a:cubicBezTo>
                    <a:pt x="28" y="15"/>
                    <a:pt x="30" y="19"/>
                    <a:pt x="30" y="19"/>
                  </a:cubicBezTo>
                  <a:cubicBezTo>
                    <a:pt x="29" y="19"/>
                    <a:pt x="26" y="16"/>
                    <a:pt x="25" y="16"/>
                  </a:cubicBezTo>
                  <a:cubicBezTo>
                    <a:pt x="24" y="14"/>
                    <a:pt x="23" y="12"/>
                    <a:pt x="21" y="11"/>
                  </a:cubicBezTo>
                  <a:cubicBezTo>
                    <a:pt x="19" y="10"/>
                    <a:pt x="18" y="9"/>
                    <a:pt x="16" y="7"/>
                  </a:cubicBezTo>
                  <a:cubicBezTo>
                    <a:pt x="15" y="6"/>
                    <a:pt x="14" y="3"/>
                    <a:pt x="12" y="3"/>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66" name="Freeform 453">
              <a:extLst>
                <a:ext uri="{FF2B5EF4-FFF2-40B4-BE49-F238E27FC236}">
                  <a16:creationId xmlns:a16="http://schemas.microsoft.com/office/drawing/2014/main" id="{DE95A6B7-52A7-6243-8150-155593519A37}"/>
                </a:ext>
              </a:extLst>
            </p:cNvPr>
            <p:cNvSpPr>
              <a:spLocks/>
            </p:cNvSpPr>
            <p:nvPr/>
          </p:nvSpPr>
          <p:spPr bwMode="auto">
            <a:xfrm>
              <a:off x="16130158" y="8978912"/>
              <a:ext cx="47770" cy="47785"/>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67" name="Freeform 454">
              <a:extLst>
                <a:ext uri="{FF2B5EF4-FFF2-40B4-BE49-F238E27FC236}">
                  <a16:creationId xmlns:a16="http://schemas.microsoft.com/office/drawing/2014/main" id="{6860951B-668D-B04E-AD81-EEEA304396BC}"/>
                </a:ext>
              </a:extLst>
            </p:cNvPr>
            <p:cNvSpPr>
              <a:spLocks/>
            </p:cNvSpPr>
            <p:nvPr/>
          </p:nvSpPr>
          <p:spPr bwMode="auto">
            <a:xfrm>
              <a:off x="16197040" y="9090406"/>
              <a:ext cx="44586" cy="47785"/>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68" name="Freeform 455">
              <a:extLst>
                <a:ext uri="{FF2B5EF4-FFF2-40B4-BE49-F238E27FC236}">
                  <a16:creationId xmlns:a16="http://schemas.microsoft.com/office/drawing/2014/main" id="{A4CEFC7B-59D2-5F47-B48D-6CA444A10BFE}"/>
                </a:ext>
              </a:extLst>
            </p:cNvPr>
            <p:cNvSpPr>
              <a:spLocks/>
            </p:cNvSpPr>
            <p:nvPr/>
          </p:nvSpPr>
          <p:spPr bwMode="auto">
            <a:xfrm>
              <a:off x="16512327" y="9119072"/>
              <a:ext cx="66879" cy="66896"/>
            </a:xfrm>
            <a:custGeom>
              <a:avLst/>
              <a:gdLst>
                <a:gd name="T0" fmla="*/ 7 w 7"/>
                <a:gd name="T1" fmla="*/ 7 h 7"/>
                <a:gd name="T2" fmla="*/ 5 w 7"/>
                <a:gd name="T3" fmla="*/ 3 h 7"/>
                <a:gd name="T4" fmla="*/ 0 w 7"/>
                <a:gd name="T5" fmla="*/ 1 h 7"/>
                <a:gd name="T6" fmla="*/ 1 w 7"/>
                <a:gd name="T7" fmla="*/ 3 h 7"/>
                <a:gd name="T8" fmla="*/ 3 w 7"/>
                <a:gd name="T9" fmla="*/ 5 h 7"/>
                <a:gd name="T10" fmla="*/ 7 w 7"/>
                <a:gd name="T11" fmla="*/ 7 h 7"/>
              </a:gdLst>
              <a:ahLst/>
              <a:cxnLst>
                <a:cxn ang="0">
                  <a:pos x="T0" y="T1"/>
                </a:cxn>
                <a:cxn ang="0">
                  <a:pos x="T2" y="T3"/>
                </a:cxn>
                <a:cxn ang="0">
                  <a:pos x="T4" y="T5"/>
                </a:cxn>
                <a:cxn ang="0">
                  <a:pos x="T6" y="T7"/>
                </a:cxn>
                <a:cxn ang="0">
                  <a:pos x="T8" y="T9"/>
                </a:cxn>
                <a:cxn ang="0">
                  <a:pos x="T10" y="T11"/>
                </a:cxn>
              </a:cxnLst>
              <a:rect l="0" t="0" r="r" b="b"/>
              <a:pathLst>
                <a:path w="7" h="7">
                  <a:moveTo>
                    <a:pt x="7" y="7"/>
                  </a:moveTo>
                  <a:cubicBezTo>
                    <a:pt x="7" y="5"/>
                    <a:pt x="5" y="5"/>
                    <a:pt x="5" y="3"/>
                  </a:cubicBezTo>
                  <a:cubicBezTo>
                    <a:pt x="5" y="1"/>
                    <a:pt x="2" y="0"/>
                    <a:pt x="0" y="1"/>
                  </a:cubicBezTo>
                  <a:cubicBezTo>
                    <a:pt x="0" y="2"/>
                    <a:pt x="0" y="3"/>
                    <a:pt x="1" y="3"/>
                  </a:cubicBezTo>
                  <a:cubicBezTo>
                    <a:pt x="3" y="3"/>
                    <a:pt x="2" y="4"/>
                    <a:pt x="3" y="5"/>
                  </a:cubicBezTo>
                  <a:cubicBezTo>
                    <a:pt x="3" y="6"/>
                    <a:pt x="7" y="7"/>
                    <a:pt x="7" y="7"/>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69" name="Freeform 456">
              <a:extLst>
                <a:ext uri="{FF2B5EF4-FFF2-40B4-BE49-F238E27FC236}">
                  <a16:creationId xmlns:a16="http://schemas.microsoft.com/office/drawing/2014/main" id="{C0CC68CF-0D4C-4340-88E9-C48F539FF88C}"/>
                </a:ext>
              </a:extLst>
            </p:cNvPr>
            <p:cNvSpPr>
              <a:spLocks/>
            </p:cNvSpPr>
            <p:nvPr/>
          </p:nvSpPr>
          <p:spPr bwMode="auto">
            <a:xfrm>
              <a:off x="16617423" y="9166858"/>
              <a:ext cx="35033" cy="35042"/>
            </a:xfrm>
            <a:custGeom>
              <a:avLst/>
              <a:gdLst>
                <a:gd name="T0" fmla="*/ 2 w 4"/>
                <a:gd name="T1" fmla="*/ 3 h 4"/>
                <a:gd name="T2" fmla="*/ 2 w 4"/>
                <a:gd name="T3" fmla="*/ 0 h 4"/>
                <a:gd name="T4" fmla="*/ 2 w 4"/>
                <a:gd name="T5" fmla="*/ 3 h 4"/>
                <a:gd name="T6" fmla="*/ 2 w 4"/>
                <a:gd name="T7" fmla="*/ 3 h 4"/>
              </a:gdLst>
              <a:ahLst/>
              <a:cxnLst>
                <a:cxn ang="0">
                  <a:pos x="T0" y="T1"/>
                </a:cxn>
                <a:cxn ang="0">
                  <a:pos x="T2" y="T3"/>
                </a:cxn>
                <a:cxn ang="0">
                  <a:pos x="T4" y="T5"/>
                </a:cxn>
                <a:cxn ang="0">
                  <a:pos x="T6" y="T7"/>
                </a:cxn>
              </a:cxnLst>
              <a:rect l="0" t="0" r="r" b="b"/>
              <a:pathLst>
                <a:path w="4" h="4">
                  <a:moveTo>
                    <a:pt x="2" y="3"/>
                  </a:moveTo>
                  <a:cubicBezTo>
                    <a:pt x="0" y="4"/>
                    <a:pt x="0" y="1"/>
                    <a:pt x="2" y="0"/>
                  </a:cubicBezTo>
                  <a:cubicBezTo>
                    <a:pt x="4" y="0"/>
                    <a:pt x="4" y="3"/>
                    <a:pt x="2" y="3"/>
                  </a:cubicBezTo>
                  <a:cubicBezTo>
                    <a:pt x="1" y="4"/>
                    <a:pt x="3" y="3"/>
                    <a:pt x="2" y="3"/>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70" name="Freeform 457">
              <a:extLst>
                <a:ext uri="{FF2B5EF4-FFF2-40B4-BE49-F238E27FC236}">
                  <a16:creationId xmlns:a16="http://schemas.microsoft.com/office/drawing/2014/main" id="{2F633638-8897-BA49-92B5-A0D066B2EC50}"/>
                </a:ext>
              </a:extLst>
            </p:cNvPr>
            <p:cNvSpPr>
              <a:spLocks/>
            </p:cNvSpPr>
            <p:nvPr/>
          </p:nvSpPr>
          <p:spPr bwMode="auto">
            <a:xfrm>
              <a:off x="16521880" y="9326134"/>
              <a:ext cx="429938" cy="140163"/>
            </a:xfrm>
            <a:custGeom>
              <a:avLst/>
              <a:gdLst>
                <a:gd name="T0" fmla="*/ 9 w 46"/>
                <a:gd name="T1" fmla="*/ 0 h 15"/>
                <a:gd name="T2" fmla="*/ 3 w 46"/>
                <a:gd name="T3" fmla="*/ 0 h 15"/>
                <a:gd name="T4" fmla="*/ 0 w 46"/>
                <a:gd name="T5" fmla="*/ 4 h 15"/>
                <a:gd name="T6" fmla="*/ 5 w 46"/>
                <a:gd name="T7" fmla="*/ 6 h 15"/>
                <a:gd name="T8" fmla="*/ 11 w 46"/>
                <a:gd name="T9" fmla="*/ 9 h 15"/>
                <a:gd name="T10" fmla="*/ 15 w 46"/>
                <a:gd name="T11" fmla="*/ 9 h 15"/>
                <a:gd name="T12" fmla="*/ 24 w 46"/>
                <a:gd name="T13" fmla="*/ 11 h 15"/>
                <a:gd name="T14" fmla="*/ 40 w 46"/>
                <a:gd name="T15" fmla="*/ 13 h 15"/>
                <a:gd name="T16" fmla="*/ 45 w 46"/>
                <a:gd name="T17" fmla="*/ 13 h 15"/>
                <a:gd name="T18" fmla="*/ 43 w 46"/>
                <a:gd name="T19" fmla="*/ 9 h 15"/>
                <a:gd name="T20" fmla="*/ 41 w 46"/>
                <a:gd name="T21" fmla="*/ 9 h 15"/>
                <a:gd name="T22" fmla="*/ 37 w 46"/>
                <a:gd name="T23" fmla="*/ 9 h 15"/>
                <a:gd name="T24" fmla="*/ 35 w 46"/>
                <a:gd name="T25" fmla="*/ 6 h 15"/>
                <a:gd name="T26" fmla="*/ 32 w 46"/>
                <a:gd name="T27" fmla="*/ 4 h 15"/>
                <a:gd name="T28" fmla="*/ 27 w 46"/>
                <a:gd name="T29" fmla="*/ 3 h 15"/>
                <a:gd name="T30" fmla="*/ 25 w 46"/>
                <a:gd name="T31" fmla="*/ 4 h 15"/>
                <a:gd name="T32" fmla="*/ 21 w 46"/>
                <a:gd name="T33" fmla="*/ 5 h 15"/>
                <a:gd name="T34" fmla="*/ 15 w 46"/>
                <a:gd name="T35" fmla="*/ 3 h 15"/>
                <a:gd name="T36" fmla="*/ 11 w 46"/>
                <a:gd name="T37" fmla="*/ 2 h 15"/>
                <a:gd name="T38" fmla="*/ 9 w 46"/>
                <a:gd name="T39" fmla="*/ 0 h 15"/>
                <a:gd name="T40" fmla="*/ 9 w 46"/>
                <a:gd name="T4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15">
                  <a:moveTo>
                    <a:pt x="9" y="0"/>
                  </a:moveTo>
                  <a:cubicBezTo>
                    <a:pt x="7" y="1"/>
                    <a:pt x="6" y="0"/>
                    <a:pt x="3" y="0"/>
                  </a:cubicBezTo>
                  <a:cubicBezTo>
                    <a:pt x="3" y="0"/>
                    <a:pt x="0" y="3"/>
                    <a:pt x="0" y="4"/>
                  </a:cubicBezTo>
                  <a:cubicBezTo>
                    <a:pt x="0" y="5"/>
                    <a:pt x="4" y="4"/>
                    <a:pt x="5" y="6"/>
                  </a:cubicBezTo>
                  <a:cubicBezTo>
                    <a:pt x="6" y="8"/>
                    <a:pt x="9" y="8"/>
                    <a:pt x="11" y="9"/>
                  </a:cubicBezTo>
                  <a:cubicBezTo>
                    <a:pt x="13" y="9"/>
                    <a:pt x="14" y="9"/>
                    <a:pt x="15" y="9"/>
                  </a:cubicBezTo>
                  <a:cubicBezTo>
                    <a:pt x="18" y="9"/>
                    <a:pt x="21" y="10"/>
                    <a:pt x="24" y="11"/>
                  </a:cubicBezTo>
                  <a:cubicBezTo>
                    <a:pt x="29" y="12"/>
                    <a:pt x="35" y="11"/>
                    <a:pt x="40" y="13"/>
                  </a:cubicBezTo>
                  <a:cubicBezTo>
                    <a:pt x="41" y="13"/>
                    <a:pt x="44" y="15"/>
                    <a:pt x="45" y="13"/>
                  </a:cubicBezTo>
                  <a:cubicBezTo>
                    <a:pt x="46" y="13"/>
                    <a:pt x="44" y="9"/>
                    <a:pt x="43" y="9"/>
                  </a:cubicBezTo>
                  <a:cubicBezTo>
                    <a:pt x="42" y="8"/>
                    <a:pt x="42" y="9"/>
                    <a:pt x="41" y="9"/>
                  </a:cubicBezTo>
                  <a:cubicBezTo>
                    <a:pt x="39" y="10"/>
                    <a:pt x="38" y="9"/>
                    <a:pt x="37" y="9"/>
                  </a:cubicBezTo>
                  <a:cubicBezTo>
                    <a:pt x="36" y="8"/>
                    <a:pt x="36" y="7"/>
                    <a:pt x="35" y="6"/>
                  </a:cubicBezTo>
                  <a:cubicBezTo>
                    <a:pt x="35" y="5"/>
                    <a:pt x="33" y="5"/>
                    <a:pt x="32" y="4"/>
                  </a:cubicBezTo>
                  <a:cubicBezTo>
                    <a:pt x="31" y="4"/>
                    <a:pt x="28" y="3"/>
                    <a:pt x="27" y="3"/>
                  </a:cubicBezTo>
                  <a:cubicBezTo>
                    <a:pt x="26" y="3"/>
                    <a:pt x="25" y="4"/>
                    <a:pt x="25" y="4"/>
                  </a:cubicBezTo>
                  <a:cubicBezTo>
                    <a:pt x="24" y="5"/>
                    <a:pt x="23" y="5"/>
                    <a:pt x="21" y="5"/>
                  </a:cubicBezTo>
                  <a:cubicBezTo>
                    <a:pt x="19" y="5"/>
                    <a:pt x="17" y="4"/>
                    <a:pt x="15" y="3"/>
                  </a:cubicBezTo>
                  <a:cubicBezTo>
                    <a:pt x="14" y="2"/>
                    <a:pt x="12" y="2"/>
                    <a:pt x="11" y="2"/>
                  </a:cubicBezTo>
                  <a:cubicBezTo>
                    <a:pt x="11" y="2"/>
                    <a:pt x="10" y="0"/>
                    <a:pt x="9" y="0"/>
                  </a:cubicBezTo>
                  <a:cubicBezTo>
                    <a:pt x="8" y="1"/>
                    <a:pt x="10" y="0"/>
                    <a:pt x="9" y="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71" name="Freeform 458">
              <a:extLst>
                <a:ext uri="{FF2B5EF4-FFF2-40B4-BE49-F238E27FC236}">
                  <a16:creationId xmlns:a16="http://schemas.microsoft.com/office/drawing/2014/main" id="{A0EF30D7-1D8B-BD44-AFF7-78AEBF49B4E3}"/>
                </a:ext>
              </a:extLst>
            </p:cNvPr>
            <p:cNvSpPr>
              <a:spLocks/>
            </p:cNvSpPr>
            <p:nvPr/>
          </p:nvSpPr>
          <p:spPr bwMode="auto">
            <a:xfrm>
              <a:off x="16840353" y="9361173"/>
              <a:ext cx="73248" cy="28669"/>
            </a:xfrm>
            <a:custGeom>
              <a:avLst/>
              <a:gdLst>
                <a:gd name="T0" fmla="*/ 3 w 8"/>
                <a:gd name="T1" fmla="*/ 3 h 3"/>
                <a:gd name="T2" fmla="*/ 8 w 8"/>
                <a:gd name="T3" fmla="*/ 1 h 3"/>
                <a:gd name="T4" fmla="*/ 3 w 8"/>
                <a:gd name="T5" fmla="*/ 3 h 3"/>
                <a:gd name="T6" fmla="*/ 3 w 8"/>
                <a:gd name="T7" fmla="*/ 3 h 3"/>
              </a:gdLst>
              <a:ahLst/>
              <a:cxnLst>
                <a:cxn ang="0">
                  <a:pos x="T0" y="T1"/>
                </a:cxn>
                <a:cxn ang="0">
                  <a:pos x="T2" y="T3"/>
                </a:cxn>
                <a:cxn ang="0">
                  <a:pos x="T4" y="T5"/>
                </a:cxn>
                <a:cxn ang="0">
                  <a:pos x="T6" y="T7"/>
                </a:cxn>
              </a:cxnLst>
              <a:rect l="0" t="0" r="r" b="b"/>
              <a:pathLst>
                <a:path w="8" h="3">
                  <a:moveTo>
                    <a:pt x="3" y="3"/>
                  </a:moveTo>
                  <a:cubicBezTo>
                    <a:pt x="0" y="2"/>
                    <a:pt x="7" y="0"/>
                    <a:pt x="8" y="1"/>
                  </a:cubicBezTo>
                  <a:cubicBezTo>
                    <a:pt x="8" y="2"/>
                    <a:pt x="4" y="3"/>
                    <a:pt x="3" y="3"/>
                  </a:cubicBezTo>
                  <a:cubicBezTo>
                    <a:pt x="2" y="3"/>
                    <a:pt x="4" y="3"/>
                    <a:pt x="3" y="3"/>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72" name="Freeform 459">
              <a:extLst>
                <a:ext uri="{FF2B5EF4-FFF2-40B4-BE49-F238E27FC236}">
                  <a16:creationId xmlns:a16="http://schemas.microsoft.com/office/drawing/2014/main" id="{339AC0AE-0B7F-D541-9D6A-05DAAD7C4DA6}"/>
                </a:ext>
              </a:extLst>
            </p:cNvPr>
            <p:cNvSpPr>
              <a:spLocks/>
            </p:cNvSpPr>
            <p:nvPr/>
          </p:nvSpPr>
          <p:spPr bwMode="auto">
            <a:xfrm>
              <a:off x="16942264" y="9428071"/>
              <a:ext cx="57323" cy="38227"/>
            </a:xfrm>
            <a:custGeom>
              <a:avLst/>
              <a:gdLst>
                <a:gd name="T0" fmla="*/ 3 w 6"/>
                <a:gd name="T1" fmla="*/ 0 h 4"/>
                <a:gd name="T2" fmla="*/ 1 w 6"/>
                <a:gd name="T3" fmla="*/ 1 h 4"/>
                <a:gd name="T4" fmla="*/ 3 w 6"/>
                <a:gd name="T5" fmla="*/ 4 h 4"/>
                <a:gd name="T6" fmla="*/ 3 w 6"/>
                <a:gd name="T7" fmla="*/ 0 h 4"/>
              </a:gdLst>
              <a:ahLst/>
              <a:cxnLst>
                <a:cxn ang="0">
                  <a:pos x="T0" y="T1"/>
                </a:cxn>
                <a:cxn ang="0">
                  <a:pos x="T2" y="T3"/>
                </a:cxn>
                <a:cxn ang="0">
                  <a:pos x="T4" y="T5"/>
                </a:cxn>
                <a:cxn ang="0">
                  <a:pos x="T6" y="T7"/>
                </a:cxn>
              </a:cxnLst>
              <a:rect l="0" t="0" r="r" b="b"/>
              <a:pathLst>
                <a:path w="6" h="4">
                  <a:moveTo>
                    <a:pt x="3" y="0"/>
                  </a:moveTo>
                  <a:cubicBezTo>
                    <a:pt x="2" y="0"/>
                    <a:pt x="0" y="0"/>
                    <a:pt x="1" y="1"/>
                  </a:cubicBezTo>
                  <a:cubicBezTo>
                    <a:pt x="1" y="1"/>
                    <a:pt x="3" y="4"/>
                    <a:pt x="3" y="4"/>
                  </a:cubicBezTo>
                  <a:cubicBezTo>
                    <a:pt x="5" y="4"/>
                    <a:pt x="6" y="0"/>
                    <a:pt x="3" y="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73" name="Freeform 460">
              <a:extLst>
                <a:ext uri="{FF2B5EF4-FFF2-40B4-BE49-F238E27FC236}">
                  <a16:creationId xmlns:a16="http://schemas.microsoft.com/office/drawing/2014/main" id="{EBB95FE9-324D-6D43-AFDC-B71A1CF98FC5}"/>
                </a:ext>
              </a:extLst>
            </p:cNvPr>
            <p:cNvSpPr>
              <a:spLocks/>
            </p:cNvSpPr>
            <p:nvPr/>
          </p:nvSpPr>
          <p:spPr bwMode="auto">
            <a:xfrm>
              <a:off x="16999590" y="9437625"/>
              <a:ext cx="44586" cy="28669"/>
            </a:xfrm>
            <a:custGeom>
              <a:avLst/>
              <a:gdLst>
                <a:gd name="T0" fmla="*/ 4 w 5"/>
                <a:gd name="T1" fmla="*/ 1 h 3"/>
                <a:gd name="T2" fmla="*/ 2 w 5"/>
                <a:gd name="T3" fmla="*/ 0 h 3"/>
                <a:gd name="T4" fmla="*/ 1 w 5"/>
                <a:gd name="T5" fmla="*/ 2 h 3"/>
                <a:gd name="T6" fmla="*/ 2 w 5"/>
                <a:gd name="T7" fmla="*/ 2 h 3"/>
                <a:gd name="T8" fmla="*/ 4 w 5"/>
                <a:gd name="T9" fmla="*/ 1 h 3"/>
                <a:gd name="T10" fmla="*/ 4 w 5"/>
                <a:gd name="T11" fmla="*/ 1 h 3"/>
              </a:gdLst>
              <a:ahLst/>
              <a:cxnLst>
                <a:cxn ang="0">
                  <a:pos x="T0" y="T1"/>
                </a:cxn>
                <a:cxn ang="0">
                  <a:pos x="T2" y="T3"/>
                </a:cxn>
                <a:cxn ang="0">
                  <a:pos x="T4" y="T5"/>
                </a:cxn>
                <a:cxn ang="0">
                  <a:pos x="T6" y="T7"/>
                </a:cxn>
                <a:cxn ang="0">
                  <a:pos x="T8" y="T9"/>
                </a:cxn>
                <a:cxn ang="0">
                  <a:pos x="T10" y="T11"/>
                </a:cxn>
              </a:cxnLst>
              <a:rect l="0" t="0" r="r" b="b"/>
              <a:pathLst>
                <a:path w="5" h="3">
                  <a:moveTo>
                    <a:pt x="4" y="1"/>
                  </a:moveTo>
                  <a:cubicBezTo>
                    <a:pt x="4" y="1"/>
                    <a:pt x="3" y="0"/>
                    <a:pt x="2" y="0"/>
                  </a:cubicBezTo>
                  <a:cubicBezTo>
                    <a:pt x="2" y="1"/>
                    <a:pt x="0" y="2"/>
                    <a:pt x="1" y="2"/>
                  </a:cubicBezTo>
                  <a:cubicBezTo>
                    <a:pt x="1" y="2"/>
                    <a:pt x="2" y="3"/>
                    <a:pt x="2" y="2"/>
                  </a:cubicBezTo>
                  <a:cubicBezTo>
                    <a:pt x="3" y="2"/>
                    <a:pt x="5" y="2"/>
                    <a:pt x="4" y="1"/>
                  </a:cubicBezTo>
                  <a:cubicBezTo>
                    <a:pt x="4" y="1"/>
                    <a:pt x="5" y="2"/>
                    <a:pt x="4" y="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74" name="Freeform 461">
              <a:extLst>
                <a:ext uri="{FF2B5EF4-FFF2-40B4-BE49-F238E27FC236}">
                  <a16:creationId xmlns:a16="http://schemas.microsoft.com/office/drawing/2014/main" id="{B7172C76-C040-834C-A916-15EAAE02A043}"/>
                </a:ext>
              </a:extLst>
            </p:cNvPr>
            <p:cNvSpPr>
              <a:spLocks/>
            </p:cNvSpPr>
            <p:nvPr/>
          </p:nvSpPr>
          <p:spPr bwMode="auto">
            <a:xfrm>
              <a:off x="17034619" y="9437625"/>
              <a:ext cx="66879" cy="38227"/>
            </a:xfrm>
            <a:custGeom>
              <a:avLst/>
              <a:gdLst>
                <a:gd name="T0" fmla="*/ 2 w 7"/>
                <a:gd name="T1" fmla="*/ 1 h 4"/>
                <a:gd name="T2" fmla="*/ 2 w 7"/>
                <a:gd name="T3" fmla="*/ 4 h 4"/>
                <a:gd name="T4" fmla="*/ 6 w 7"/>
                <a:gd name="T5" fmla="*/ 3 h 4"/>
                <a:gd name="T6" fmla="*/ 5 w 7"/>
                <a:gd name="T7" fmla="*/ 1 h 4"/>
                <a:gd name="T8" fmla="*/ 2 w 7"/>
                <a:gd name="T9" fmla="*/ 1 h 4"/>
              </a:gdLst>
              <a:ahLst/>
              <a:cxnLst>
                <a:cxn ang="0">
                  <a:pos x="T0" y="T1"/>
                </a:cxn>
                <a:cxn ang="0">
                  <a:pos x="T2" y="T3"/>
                </a:cxn>
                <a:cxn ang="0">
                  <a:pos x="T4" y="T5"/>
                </a:cxn>
                <a:cxn ang="0">
                  <a:pos x="T6" y="T7"/>
                </a:cxn>
                <a:cxn ang="0">
                  <a:pos x="T8" y="T9"/>
                </a:cxn>
              </a:cxnLst>
              <a:rect l="0" t="0" r="r" b="b"/>
              <a:pathLst>
                <a:path w="7" h="4">
                  <a:moveTo>
                    <a:pt x="2" y="1"/>
                  </a:moveTo>
                  <a:cubicBezTo>
                    <a:pt x="1" y="2"/>
                    <a:pt x="0" y="4"/>
                    <a:pt x="2" y="4"/>
                  </a:cubicBezTo>
                  <a:cubicBezTo>
                    <a:pt x="4" y="4"/>
                    <a:pt x="5" y="4"/>
                    <a:pt x="6" y="3"/>
                  </a:cubicBezTo>
                  <a:cubicBezTo>
                    <a:pt x="7" y="3"/>
                    <a:pt x="5" y="2"/>
                    <a:pt x="5" y="1"/>
                  </a:cubicBezTo>
                  <a:cubicBezTo>
                    <a:pt x="4" y="0"/>
                    <a:pt x="3" y="0"/>
                    <a:pt x="2" y="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75" name="Freeform 462">
              <a:extLst>
                <a:ext uri="{FF2B5EF4-FFF2-40B4-BE49-F238E27FC236}">
                  <a16:creationId xmlns:a16="http://schemas.microsoft.com/office/drawing/2014/main" id="{0FB0803B-7DF6-244B-B879-47937539FA30}"/>
                </a:ext>
              </a:extLst>
            </p:cNvPr>
            <p:cNvSpPr>
              <a:spLocks/>
            </p:cNvSpPr>
            <p:nvPr/>
          </p:nvSpPr>
          <p:spPr bwMode="auto">
            <a:xfrm>
              <a:off x="17082391" y="9428071"/>
              <a:ext cx="76432" cy="47785"/>
            </a:xfrm>
            <a:custGeom>
              <a:avLst/>
              <a:gdLst>
                <a:gd name="T0" fmla="*/ 1 w 8"/>
                <a:gd name="T1" fmla="*/ 0 h 5"/>
                <a:gd name="T2" fmla="*/ 0 w 8"/>
                <a:gd name="T3" fmla="*/ 1 h 5"/>
                <a:gd name="T4" fmla="*/ 2 w 8"/>
                <a:gd name="T5" fmla="*/ 2 h 5"/>
                <a:gd name="T6" fmla="*/ 2 w 8"/>
                <a:gd name="T7" fmla="*/ 3 h 5"/>
                <a:gd name="T8" fmla="*/ 7 w 8"/>
                <a:gd name="T9" fmla="*/ 4 h 5"/>
                <a:gd name="T10" fmla="*/ 7 w 8"/>
                <a:gd name="T11" fmla="*/ 1 h 5"/>
                <a:gd name="T12" fmla="*/ 1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1" y="0"/>
                  </a:moveTo>
                  <a:cubicBezTo>
                    <a:pt x="0" y="0"/>
                    <a:pt x="0" y="0"/>
                    <a:pt x="0" y="1"/>
                  </a:cubicBezTo>
                  <a:cubicBezTo>
                    <a:pt x="0" y="1"/>
                    <a:pt x="2" y="1"/>
                    <a:pt x="2" y="2"/>
                  </a:cubicBezTo>
                  <a:cubicBezTo>
                    <a:pt x="2" y="2"/>
                    <a:pt x="2" y="3"/>
                    <a:pt x="2" y="3"/>
                  </a:cubicBezTo>
                  <a:cubicBezTo>
                    <a:pt x="2" y="4"/>
                    <a:pt x="6" y="5"/>
                    <a:pt x="7" y="4"/>
                  </a:cubicBezTo>
                  <a:cubicBezTo>
                    <a:pt x="8" y="3"/>
                    <a:pt x="8" y="2"/>
                    <a:pt x="7" y="1"/>
                  </a:cubicBezTo>
                  <a:cubicBezTo>
                    <a:pt x="5" y="1"/>
                    <a:pt x="3" y="1"/>
                    <a:pt x="1" y="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76" name="Freeform 463">
              <a:extLst>
                <a:ext uri="{FF2B5EF4-FFF2-40B4-BE49-F238E27FC236}">
                  <a16:creationId xmlns:a16="http://schemas.microsoft.com/office/drawing/2014/main" id="{7119A18D-6A45-2847-851E-75B7FBA563A1}"/>
                </a:ext>
              </a:extLst>
            </p:cNvPr>
            <p:cNvSpPr>
              <a:spLocks/>
            </p:cNvSpPr>
            <p:nvPr/>
          </p:nvSpPr>
          <p:spPr bwMode="auto">
            <a:xfrm>
              <a:off x="17184305" y="9437625"/>
              <a:ext cx="114649" cy="38227"/>
            </a:xfrm>
            <a:custGeom>
              <a:avLst/>
              <a:gdLst>
                <a:gd name="T0" fmla="*/ 2 w 12"/>
                <a:gd name="T1" fmla="*/ 0 h 4"/>
                <a:gd name="T2" fmla="*/ 0 w 12"/>
                <a:gd name="T3" fmla="*/ 2 h 4"/>
                <a:gd name="T4" fmla="*/ 12 w 12"/>
                <a:gd name="T5" fmla="*/ 2 h 4"/>
                <a:gd name="T6" fmla="*/ 9 w 12"/>
                <a:gd name="T7" fmla="*/ 2 h 4"/>
                <a:gd name="T8" fmla="*/ 2 w 12"/>
                <a:gd name="T9" fmla="*/ 0 h 4"/>
                <a:gd name="T10" fmla="*/ 2 w 12"/>
                <a:gd name="T11" fmla="*/ 0 h 4"/>
              </a:gdLst>
              <a:ahLst/>
              <a:cxnLst>
                <a:cxn ang="0">
                  <a:pos x="T0" y="T1"/>
                </a:cxn>
                <a:cxn ang="0">
                  <a:pos x="T2" y="T3"/>
                </a:cxn>
                <a:cxn ang="0">
                  <a:pos x="T4" y="T5"/>
                </a:cxn>
                <a:cxn ang="0">
                  <a:pos x="T6" y="T7"/>
                </a:cxn>
                <a:cxn ang="0">
                  <a:pos x="T8" y="T9"/>
                </a:cxn>
                <a:cxn ang="0">
                  <a:pos x="T10" y="T11"/>
                </a:cxn>
              </a:cxnLst>
              <a:rect l="0" t="0" r="r" b="b"/>
              <a:pathLst>
                <a:path w="12" h="4">
                  <a:moveTo>
                    <a:pt x="2" y="0"/>
                  </a:moveTo>
                  <a:cubicBezTo>
                    <a:pt x="2" y="0"/>
                    <a:pt x="0" y="1"/>
                    <a:pt x="0" y="2"/>
                  </a:cubicBezTo>
                  <a:cubicBezTo>
                    <a:pt x="0" y="2"/>
                    <a:pt x="11" y="4"/>
                    <a:pt x="12" y="2"/>
                  </a:cubicBezTo>
                  <a:cubicBezTo>
                    <a:pt x="12" y="1"/>
                    <a:pt x="9" y="2"/>
                    <a:pt x="9" y="2"/>
                  </a:cubicBezTo>
                  <a:cubicBezTo>
                    <a:pt x="7" y="2"/>
                    <a:pt x="4" y="1"/>
                    <a:pt x="2" y="0"/>
                  </a:cubicBezTo>
                  <a:cubicBezTo>
                    <a:pt x="2" y="0"/>
                    <a:pt x="3" y="0"/>
                    <a:pt x="2" y="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77" name="Freeform 464">
              <a:extLst>
                <a:ext uri="{FF2B5EF4-FFF2-40B4-BE49-F238E27FC236}">
                  <a16:creationId xmlns:a16="http://schemas.microsoft.com/office/drawing/2014/main" id="{5EC1A4AE-FD04-A546-9085-5DB172793DDA}"/>
                </a:ext>
              </a:extLst>
            </p:cNvPr>
            <p:cNvSpPr>
              <a:spLocks/>
            </p:cNvSpPr>
            <p:nvPr/>
          </p:nvSpPr>
          <p:spPr bwMode="auto">
            <a:xfrm>
              <a:off x="17149271" y="9491781"/>
              <a:ext cx="101909" cy="57338"/>
            </a:xfrm>
            <a:custGeom>
              <a:avLst/>
              <a:gdLst>
                <a:gd name="T0" fmla="*/ 0 w 11"/>
                <a:gd name="T1" fmla="*/ 0 h 6"/>
                <a:gd name="T2" fmla="*/ 8 w 11"/>
                <a:gd name="T3" fmla="*/ 4 h 6"/>
                <a:gd name="T4" fmla="*/ 0 w 11"/>
                <a:gd name="T5" fmla="*/ 0 h 6"/>
              </a:gdLst>
              <a:ahLst/>
              <a:cxnLst>
                <a:cxn ang="0">
                  <a:pos x="T0" y="T1"/>
                </a:cxn>
                <a:cxn ang="0">
                  <a:pos x="T2" y="T3"/>
                </a:cxn>
                <a:cxn ang="0">
                  <a:pos x="T4" y="T5"/>
                </a:cxn>
              </a:cxnLst>
              <a:rect l="0" t="0" r="r" b="b"/>
              <a:pathLst>
                <a:path w="11" h="6">
                  <a:moveTo>
                    <a:pt x="0" y="0"/>
                  </a:moveTo>
                  <a:cubicBezTo>
                    <a:pt x="1" y="0"/>
                    <a:pt x="7" y="6"/>
                    <a:pt x="8" y="4"/>
                  </a:cubicBezTo>
                  <a:cubicBezTo>
                    <a:pt x="11" y="1"/>
                    <a:pt x="1" y="0"/>
                    <a:pt x="0" y="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78" name="Freeform 465">
              <a:extLst>
                <a:ext uri="{FF2B5EF4-FFF2-40B4-BE49-F238E27FC236}">
                  <a16:creationId xmlns:a16="http://schemas.microsoft.com/office/drawing/2014/main" id="{1E81B1E7-D607-5548-9A72-4DF021CCAF75}"/>
                </a:ext>
              </a:extLst>
            </p:cNvPr>
            <p:cNvSpPr>
              <a:spLocks/>
            </p:cNvSpPr>
            <p:nvPr/>
          </p:nvSpPr>
          <p:spPr bwMode="auto">
            <a:xfrm>
              <a:off x="17474111" y="9192341"/>
              <a:ext cx="57323" cy="38227"/>
            </a:xfrm>
            <a:custGeom>
              <a:avLst/>
              <a:gdLst>
                <a:gd name="T0" fmla="*/ 3 w 6"/>
                <a:gd name="T1" fmla="*/ 3 h 4"/>
                <a:gd name="T2" fmla="*/ 4 w 6"/>
                <a:gd name="T3" fmla="*/ 0 h 4"/>
                <a:gd name="T4" fmla="*/ 3 w 6"/>
                <a:gd name="T5" fmla="*/ 3 h 4"/>
                <a:gd name="T6" fmla="*/ 3 w 6"/>
                <a:gd name="T7" fmla="*/ 3 h 4"/>
              </a:gdLst>
              <a:ahLst/>
              <a:cxnLst>
                <a:cxn ang="0">
                  <a:pos x="T0" y="T1"/>
                </a:cxn>
                <a:cxn ang="0">
                  <a:pos x="T2" y="T3"/>
                </a:cxn>
                <a:cxn ang="0">
                  <a:pos x="T4" y="T5"/>
                </a:cxn>
                <a:cxn ang="0">
                  <a:pos x="T6" y="T7"/>
                </a:cxn>
              </a:cxnLst>
              <a:rect l="0" t="0" r="r" b="b"/>
              <a:pathLst>
                <a:path w="6" h="4">
                  <a:moveTo>
                    <a:pt x="3" y="3"/>
                  </a:moveTo>
                  <a:cubicBezTo>
                    <a:pt x="0" y="4"/>
                    <a:pt x="1" y="0"/>
                    <a:pt x="4" y="0"/>
                  </a:cubicBezTo>
                  <a:cubicBezTo>
                    <a:pt x="6" y="0"/>
                    <a:pt x="5" y="3"/>
                    <a:pt x="3" y="3"/>
                  </a:cubicBezTo>
                  <a:cubicBezTo>
                    <a:pt x="2" y="4"/>
                    <a:pt x="5" y="3"/>
                    <a:pt x="3" y="3"/>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79" name="Freeform 466">
              <a:extLst>
                <a:ext uri="{FF2B5EF4-FFF2-40B4-BE49-F238E27FC236}">
                  <a16:creationId xmlns:a16="http://schemas.microsoft.com/office/drawing/2014/main" id="{340E5653-F5BA-3443-9F4E-BC4ACDDA3E9E}"/>
                </a:ext>
              </a:extLst>
            </p:cNvPr>
            <p:cNvSpPr>
              <a:spLocks/>
            </p:cNvSpPr>
            <p:nvPr/>
          </p:nvSpPr>
          <p:spPr bwMode="auto">
            <a:xfrm>
              <a:off x="17569655" y="9185971"/>
              <a:ext cx="140127" cy="44598"/>
            </a:xfrm>
            <a:custGeom>
              <a:avLst/>
              <a:gdLst>
                <a:gd name="T0" fmla="*/ 2 w 15"/>
                <a:gd name="T1" fmla="*/ 3 h 5"/>
                <a:gd name="T2" fmla="*/ 1 w 15"/>
                <a:gd name="T3" fmla="*/ 1 h 5"/>
                <a:gd name="T4" fmla="*/ 5 w 15"/>
                <a:gd name="T5" fmla="*/ 0 h 5"/>
                <a:gd name="T6" fmla="*/ 13 w 15"/>
                <a:gd name="T7" fmla="*/ 2 h 5"/>
                <a:gd name="T8" fmla="*/ 15 w 15"/>
                <a:gd name="T9" fmla="*/ 5 h 5"/>
                <a:gd name="T10" fmla="*/ 11 w 15"/>
                <a:gd name="T11" fmla="*/ 3 h 5"/>
                <a:gd name="T12" fmla="*/ 2 w 15"/>
                <a:gd name="T13" fmla="*/ 3 h 5"/>
                <a:gd name="T14" fmla="*/ 2 w 15"/>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5">
                  <a:moveTo>
                    <a:pt x="2" y="3"/>
                  </a:moveTo>
                  <a:cubicBezTo>
                    <a:pt x="1" y="3"/>
                    <a:pt x="0" y="2"/>
                    <a:pt x="1" y="1"/>
                  </a:cubicBezTo>
                  <a:cubicBezTo>
                    <a:pt x="2" y="0"/>
                    <a:pt x="3" y="0"/>
                    <a:pt x="5" y="0"/>
                  </a:cubicBezTo>
                  <a:cubicBezTo>
                    <a:pt x="8" y="0"/>
                    <a:pt x="10" y="0"/>
                    <a:pt x="13" y="2"/>
                  </a:cubicBezTo>
                  <a:cubicBezTo>
                    <a:pt x="14" y="3"/>
                    <a:pt x="15" y="4"/>
                    <a:pt x="15" y="5"/>
                  </a:cubicBezTo>
                  <a:cubicBezTo>
                    <a:pt x="14" y="5"/>
                    <a:pt x="11" y="3"/>
                    <a:pt x="11" y="3"/>
                  </a:cubicBezTo>
                  <a:cubicBezTo>
                    <a:pt x="8" y="2"/>
                    <a:pt x="5" y="3"/>
                    <a:pt x="2" y="3"/>
                  </a:cubicBezTo>
                  <a:cubicBezTo>
                    <a:pt x="1" y="3"/>
                    <a:pt x="3" y="3"/>
                    <a:pt x="2" y="3"/>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80" name="Freeform 467">
              <a:extLst>
                <a:ext uri="{FF2B5EF4-FFF2-40B4-BE49-F238E27FC236}">
                  <a16:creationId xmlns:a16="http://schemas.microsoft.com/office/drawing/2014/main" id="{1E63F727-D813-3549-8E0D-34FBC77023D1}"/>
                </a:ext>
              </a:extLst>
            </p:cNvPr>
            <p:cNvSpPr>
              <a:spLocks/>
            </p:cNvSpPr>
            <p:nvPr/>
          </p:nvSpPr>
          <p:spPr bwMode="auto">
            <a:xfrm>
              <a:off x="17139717" y="8969352"/>
              <a:ext cx="299365" cy="337667"/>
            </a:xfrm>
            <a:custGeom>
              <a:avLst/>
              <a:gdLst>
                <a:gd name="T0" fmla="*/ 13 w 32"/>
                <a:gd name="T1" fmla="*/ 32 h 36"/>
                <a:gd name="T2" fmla="*/ 14 w 32"/>
                <a:gd name="T3" fmla="*/ 30 h 36"/>
                <a:gd name="T4" fmla="*/ 11 w 32"/>
                <a:gd name="T5" fmla="*/ 28 h 36"/>
                <a:gd name="T6" fmla="*/ 12 w 32"/>
                <a:gd name="T7" fmla="*/ 23 h 36"/>
                <a:gd name="T8" fmla="*/ 8 w 32"/>
                <a:gd name="T9" fmla="*/ 23 h 36"/>
                <a:gd name="T10" fmla="*/ 8 w 32"/>
                <a:gd name="T11" fmla="*/ 29 h 36"/>
                <a:gd name="T12" fmla="*/ 8 w 32"/>
                <a:gd name="T13" fmla="*/ 30 h 36"/>
                <a:gd name="T14" fmla="*/ 7 w 32"/>
                <a:gd name="T15" fmla="*/ 34 h 36"/>
                <a:gd name="T16" fmla="*/ 4 w 32"/>
                <a:gd name="T17" fmla="*/ 36 h 36"/>
                <a:gd name="T18" fmla="*/ 4 w 32"/>
                <a:gd name="T19" fmla="*/ 31 h 36"/>
                <a:gd name="T20" fmla="*/ 2 w 32"/>
                <a:gd name="T21" fmla="*/ 26 h 36"/>
                <a:gd name="T22" fmla="*/ 1 w 32"/>
                <a:gd name="T23" fmla="*/ 21 h 36"/>
                <a:gd name="T24" fmla="*/ 3 w 32"/>
                <a:gd name="T25" fmla="*/ 14 h 36"/>
                <a:gd name="T26" fmla="*/ 9 w 32"/>
                <a:gd name="T27" fmla="*/ 5 h 36"/>
                <a:gd name="T28" fmla="*/ 11 w 32"/>
                <a:gd name="T29" fmla="*/ 2 h 36"/>
                <a:gd name="T30" fmla="*/ 18 w 32"/>
                <a:gd name="T31" fmla="*/ 4 h 36"/>
                <a:gd name="T32" fmla="*/ 25 w 32"/>
                <a:gd name="T33" fmla="*/ 4 h 36"/>
                <a:gd name="T34" fmla="*/ 32 w 32"/>
                <a:gd name="T35" fmla="*/ 1 h 36"/>
                <a:gd name="T36" fmla="*/ 29 w 32"/>
                <a:gd name="T37" fmla="*/ 6 h 36"/>
                <a:gd name="T38" fmla="*/ 23 w 32"/>
                <a:gd name="T39" fmla="*/ 7 h 36"/>
                <a:gd name="T40" fmla="*/ 10 w 32"/>
                <a:gd name="T41" fmla="*/ 7 h 36"/>
                <a:gd name="T42" fmla="*/ 6 w 32"/>
                <a:gd name="T43" fmla="*/ 10 h 36"/>
                <a:gd name="T44" fmla="*/ 10 w 32"/>
                <a:gd name="T45" fmla="*/ 15 h 36"/>
                <a:gd name="T46" fmla="*/ 13 w 32"/>
                <a:gd name="T47" fmla="*/ 14 h 36"/>
                <a:gd name="T48" fmla="*/ 20 w 32"/>
                <a:gd name="T49" fmla="*/ 13 h 36"/>
                <a:gd name="T50" fmla="*/ 17 w 32"/>
                <a:gd name="T51" fmla="*/ 16 h 36"/>
                <a:gd name="T52" fmla="*/ 13 w 32"/>
                <a:gd name="T53" fmla="*/ 17 h 36"/>
                <a:gd name="T54" fmla="*/ 14 w 32"/>
                <a:gd name="T55" fmla="*/ 20 h 36"/>
                <a:gd name="T56" fmla="*/ 18 w 32"/>
                <a:gd name="T57" fmla="*/ 25 h 36"/>
                <a:gd name="T58" fmla="*/ 19 w 32"/>
                <a:gd name="T59" fmla="*/ 28 h 36"/>
                <a:gd name="T60" fmla="*/ 22 w 32"/>
                <a:gd name="T61" fmla="*/ 30 h 36"/>
                <a:gd name="T62" fmla="*/ 13 w 32"/>
                <a:gd name="T63" fmla="*/ 32 h 36"/>
                <a:gd name="T64" fmla="*/ 13 w 32"/>
                <a:gd name="T65"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6">
                  <a:moveTo>
                    <a:pt x="13" y="32"/>
                  </a:moveTo>
                  <a:cubicBezTo>
                    <a:pt x="13" y="31"/>
                    <a:pt x="14" y="31"/>
                    <a:pt x="14" y="30"/>
                  </a:cubicBezTo>
                  <a:cubicBezTo>
                    <a:pt x="14" y="29"/>
                    <a:pt x="12" y="28"/>
                    <a:pt x="11" y="28"/>
                  </a:cubicBezTo>
                  <a:cubicBezTo>
                    <a:pt x="10" y="26"/>
                    <a:pt x="12" y="25"/>
                    <a:pt x="12" y="23"/>
                  </a:cubicBezTo>
                  <a:cubicBezTo>
                    <a:pt x="12" y="22"/>
                    <a:pt x="8" y="22"/>
                    <a:pt x="8" y="23"/>
                  </a:cubicBezTo>
                  <a:cubicBezTo>
                    <a:pt x="7" y="25"/>
                    <a:pt x="8" y="27"/>
                    <a:pt x="8" y="29"/>
                  </a:cubicBezTo>
                  <a:cubicBezTo>
                    <a:pt x="7" y="29"/>
                    <a:pt x="8" y="30"/>
                    <a:pt x="8" y="30"/>
                  </a:cubicBezTo>
                  <a:cubicBezTo>
                    <a:pt x="8" y="32"/>
                    <a:pt x="7" y="33"/>
                    <a:pt x="7" y="34"/>
                  </a:cubicBezTo>
                  <a:cubicBezTo>
                    <a:pt x="6" y="36"/>
                    <a:pt x="7" y="36"/>
                    <a:pt x="4" y="36"/>
                  </a:cubicBezTo>
                  <a:cubicBezTo>
                    <a:pt x="1" y="36"/>
                    <a:pt x="4" y="32"/>
                    <a:pt x="4" y="31"/>
                  </a:cubicBezTo>
                  <a:cubicBezTo>
                    <a:pt x="5" y="30"/>
                    <a:pt x="4" y="27"/>
                    <a:pt x="2" y="26"/>
                  </a:cubicBezTo>
                  <a:cubicBezTo>
                    <a:pt x="0" y="25"/>
                    <a:pt x="0" y="23"/>
                    <a:pt x="1" y="21"/>
                  </a:cubicBezTo>
                  <a:cubicBezTo>
                    <a:pt x="2" y="19"/>
                    <a:pt x="2" y="16"/>
                    <a:pt x="3" y="14"/>
                  </a:cubicBezTo>
                  <a:cubicBezTo>
                    <a:pt x="5" y="11"/>
                    <a:pt x="4" y="5"/>
                    <a:pt x="9" y="5"/>
                  </a:cubicBezTo>
                  <a:cubicBezTo>
                    <a:pt x="10" y="5"/>
                    <a:pt x="9" y="2"/>
                    <a:pt x="11" y="2"/>
                  </a:cubicBezTo>
                  <a:cubicBezTo>
                    <a:pt x="14" y="3"/>
                    <a:pt x="16" y="4"/>
                    <a:pt x="18" y="4"/>
                  </a:cubicBezTo>
                  <a:cubicBezTo>
                    <a:pt x="20" y="4"/>
                    <a:pt x="23" y="5"/>
                    <a:pt x="25" y="4"/>
                  </a:cubicBezTo>
                  <a:cubicBezTo>
                    <a:pt x="26" y="4"/>
                    <a:pt x="32" y="0"/>
                    <a:pt x="32" y="1"/>
                  </a:cubicBezTo>
                  <a:cubicBezTo>
                    <a:pt x="32" y="2"/>
                    <a:pt x="29" y="5"/>
                    <a:pt x="29" y="6"/>
                  </a:cubicBezTo>
                  <a:cubicBezTo>
                    <a:pt x="27" y="7"/>
                    <a:pt x="25" y="7"/>
                    <a:pt x="23" y="7"/>
                  </a:cubicBezTo>
                  <a:cubicBezTo>
                    <a:pt x="18" y="6"/>
                    <a:pt x="14" y="7"/>
                    <a:pt x="10" y="7"/>
                  </a:cubicBezTo>
                  <a:cubicBezTo>
                    <a:pt x="7" y="6"/>
                    <a:pt x="6" y="7"/>
                    <a:pt x="6" y="10"/>
                  </a:cubicBezTo>
                  <a:cubicBezTo>
                    <a:pt x="6" y="13"/>
                    <a:pt x="9" y="13"/>
                    <a:pt x="10" y="15"/>
                  </a:cubicBezTo>
                  <a:cubicBezTo>
                    <a:pt x="11" y="17"/>
                    <a:pt x="12" y="15"/>
                    <a:pt x="13" y="14"/>
                  </a:cubicBezTo>
                  <a:cubicBezTo>
                    <a:pt x="13" y="13"/>
                    <a:pt x="20" y="12"/>
                    <a:pt x="20" y="13"/>
                  </a:cubicBezTo>
                  <a:cubicBezTo>
                    <a:pt x="21" y="13"/>
                    <a:pt x="18" y="16"/>
                    <a:pt x="17" y="16"/>
                  </a:cubicBezTo>
                  <a:cubicBezTo>
                    <a:pt x="15" y="18"/>
                    <a:pt x="15" y="18"/>
                    <a:pt x="13" y="17"/>
                  </a:cubicBezTo>
                  <a:cubicBezTo>
                    <a:pt x="13" y="17"/>
                    <a:pt x="14" y="20"/>
                    <a:pt x="14" y="20"/>
                  </a:cubicBezTo>
                  <a:cubicBezTo>
                    <a:pt x="15" y="21"/>
                    <a:pt x="18" y="23"/>
                    <a:pt x="18" y="25"/>
                  </a:cubicBezTo>
                  <a:cubicBezTo>
                    <a:pt x="18" y="26"/>
                    <a:pt x="18" y="27"/>
                    <a:pt x="19" y="28"/>
                  </a:cubicBezTo>
                  <a:cubicBezTo>
                    <a:pt x="19" y="28"/>
                    <a:pt x="21" y="30"/>
                    <a:pt x="22" y="30"/>
                  </a:cubicBezTo>
                  <a:cubicBezTo>
                    <a:pt x="20" y="31"/>
                    <a:pt x="15" y="33"/>
                    <a:pt x="13" y="32"/>
                  </a:cubicBezTo>
                  <a:cubicBezTo>
                    <a:pt x="13" y="31"/>
                    <a:pt x="14" y="33"/>
                    <a:pt x="13" y="32"/>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81" name="Freeform 468">
              <a:extLst>
                <a:ext uri="{FF2B5EF4-FFF2-40B4-BE49-F238E27FC236}">
                  <a16:creationId xmlns:a16="http://schemas.microsoft.com/office/drawing/2014/main" id="{019343F7-C555-F34A-A826-C5380C22DA7A}"/>
                </a:ext>
              </a:extLst>
            </p:cNvPr>
            <p:cNvSpPr>
              <a:spLocks/>
            </p:cNvSpPr>
            <p:nvPr/>
          </p:nvSpPr>
          <p:spPr bwMode="auto">
            <a:xfrm>
              <a:off x="17540990" y="8950238"/>
              <a:ext cx="73248" cy="140163"/>
            </a:xfrm>
            <a:custGeom>
              <a:avLst/>
              <a:gdLst>
                <a:gd name="T0" fmla="*/ 3 w 8"/>
                <a:gd name="T1" fmla="*/ 2 h 15"/>
                <a:gd name="T2" fmla="*/ 3 w 8"/>
                <a:gd name="T3" fmla="*/ 0 h 15"/>
                <a:gd name="T4" fmla="*/ 0 w 8"/>
                <a:gd name="T5" fmla="*/ 4 h 15"/>
                <a:gd name="T6" fmla="*/ 1 w 8"/>
                <a:gd name="T7" fmla="*/ 8 h 15"/>
                <a:gd name="T8" fmla="*/ 2 w 8"/>
                <a:gd name="T9" fmla="*/ 12 h 15"/>
                <a:gd name="T10" fmla="*/ 5 w 8"/>
                <a:gd name="T11" fmla="*/ 15 h 15"/>
                <a:gd name="T12" fmla="*/ 4 w 8"/>
                <a:gd name="T13" fmla="*/ 13 h 15"/>
                <a:gd name="T14" fmla="*/ 3 w 8"/>
                <a:gd name="T15" fmla="*/ 9 h 15"/>
                <a:gd name="T16" fmla="*/ 7 w 8"/>
                <a:gd name="T17" fmla="*/ 9 h 15"/>
                <a:gd name="T18" fmla="*/ 5 w 8"/>
                <a:gd name="T19" fmla="*/ 7 h 15"/>
                <a:gd name="T20" fmla="*/ 6 w 8"/>
                <a:gd name="T21" fmla="*/ 5 h 15"/>
                <a:gd name="T22" fmla="*/ 2 w 8"/>
                <a:gd name="T23" fmla="*/ 6 h 15"/>
                <a:gd name="T24" fmla="*/ 3 w 8"/>
                <a:gd name="T25" fmla="*/ 2 h 15"/>
                <a:gd name="T26" fmla="*/ 3 w 8"/>
                <a:gd name="T2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15">
                  <a:moveTo>
                    <a:pt x="3" y="2"/>
                  </a:moveTo>
                  <a:cubicBezTo>
                    <a:pt x="3" y="1"/>
                    <a:pt x="3" y="1"/>
                    <a:pt x="3" y="0"/>
                  </a:cubicBezTo>
                  <a:cubicBezTo>
                    <a:pt x="2" y="0"/>
                    <a:pt x="0" y="3"/>
                    <a:pt x="0" y="4"/>
                  </a:cubicBezTo>
                  <a:cubicBezTo>
                    <a:pt x="0" y="5"/>
                    <a:pt x="1" y="6"/>
                    <a:pt x="1" y="8"/>
                  </a:cubicBezTo>
                  <a:cubicBezTo>
                    <a:pt x="1" y="9"/>
                    <a:pt x="1" y="11"/>
                    <a:pt x="2" y="12"/>
                  </a:cubicBezTo>
                  <a:cubicBezTo>
                    <a:pt x="2" y="12"/>
                    <a:pt x="5" y="15"/>
                    <a:pt x="5" y="15"/>
                  </a:cubicBezTo>
                  <a:cubicBezTo>
                    <a:pt x="5" y="15"/>
                    <a:pt x="4" y="13"/>
                    <a:pt x="4" y="13"/>
                  </a:cubicBezTo>
                  <a:cubicBezTo>
                    <a:pt x="3" y="12"/>
                    <a:pt x="3" y="10"/>
                    <a:pt x="3" y="9"/>
                  </a:cubicBezTo>
                  <a:cubicBezTo>
                    <a:pt x="3" y="8"/>
                    <a:pt x="7" y="9"/>
                    <a:pt x="7" y="9"/>
                  </a:cubicBezTo>
                  <a:cubicBezTo>
                    <a:pt x="8" y="9"/>
                    <a:pt x="6" y="8"/>
                    <a:pt x="5" y="7"/>
                  </a:cubicBezTo>
                  <a:cubicBezTo>
                    <a:pt x="5" y="7"/>
                    <a:pt x="6" y="6"/>
                    <a:pt x="6" y="5"/>
                  </a:cubicBezTo>
                  <a:cubicBezTo>
                    <a:pt x="7" y="1"/>
                    <a:pt x="3" y="6"/>
                    <a:pt x="2" y="6"/>
                  </a:cubicBezTo>
                  <a:cubicBezTo>
                    <a:pt x="2" y="6"/>
                    <a:pt x="4" y="3"/>
                    <a:pt x="3" y="2"/>
                  </a:cubicBezTo>
                  <a:cubicBezTo>
                    <a:pt x="3" y="1"/>
                    <a:pt x="4" y="3"/>
                    <a:pt x="3" y="2"/>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82" name="Freeform 469">
              <a:extLst>
                <a:ext uri="{FF2B5EF4-FFF2-40B4-BE49-F238E27FC236}">
                  <a16:creationId xmlns:a16="http://schemas.microsoft.com/office/drawing/2014/main" id="{EAE45658-1012-3D4C-8F4E-97B0B4BC7183}"/>
                </a:ext>
              </a:extLst>
            </p:cNvPr>
            <p:cNvSpPr>
              <a:spLocks/>
            </p:cNvSpPr>
            <p:nvPr/>
          </p:nvSpPr>
          <p:spPr bwMode="auto">
            <a:xfrm>
              <a:off x="17579210" y="8931127"/>
              <a:ext cx="25477" cy="19114"/>
            </a:xfrm>
            <a:custGeom>
              <a:avLst/>
              <a:gdLst>
                <a:gd name="T0" fmla="*/ 1 w 3"/>
                <a:gd name="T1" fmla="*/ 2 h 2"/>
                <a:gd name="T2" fmla="*/ 2 w 3"/>
                <a:gd name="T3" fmla="*/ 0 h 2"/>
                <a:gd name="T4" fmla="*/ 1 w 3"/>
                <a:gd name="T5" fmla="*/ 2 h 2"/>
              </a:gdLst>
              <a:ahLst/>
              <a:cxnLst>
                <a:cxn ang="0">
                  <a:pos x="T0" y="T1"/>
                </a:cxn>
                <a:cxn ang="0">
                  <a:pos x="T2" y="T3"/>
                </a:cxn>
                <a:cxn ang="0">
                  <a:pos x="T4" y="T5"/>
                </a:cxn>
              </a:cxnLst>
              <a:rect l="0" t="0" r="r" b="b"/>
              <a:pathLst>
                <a:path w="3" h="2">
                  <a:moveTo>
                    <a:pt x="1" y="2"/>
                  </a:moveTo>
                  <a:cubicBezTo>
                    <a:pt x="0" y="2"/>
                    <a:pt x="1" y="0"/>
                    <a:pt x="2" y="0"/>
                  </a:cubicBezTo>
                  <a:cubicBezTo>
                    <a:pt x="3" y="0"/>
                    <a:pt x="2" y="2"/>
                    <a:pt x="1" y="2"/>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83" name="Freeform 470">
              <a:extLst>
                <a:ext uri="{FF2B5EF4-FFF2-40B4-BE49-F238E27FC236}">
                  <a16:creationId xmlns:a16="http://schemas.microsoft.com/office/drawing/2014/main" id="{485EAC19-B801-164A-B5ED-EDEDD1D18ECF}"/>
                </a:ext>
              </a:extLst>
            </p:cNvPr>
            <p:cNvSpPr>
              <a:spLocks/>
            </p:cNvSpPr>
            <p:nvPr/>
          </p:nvSpPr>
          <p:spPr bwMode="auto">
            <a:xfrm>
              <a:off x="17681120" y="9052177"/>
              <a:ext cx="44586" cy="19114"/>
            </a:xfrm>
            <a:custGeom>
              <a:avLst/>
              <a:gdLst>
                <a:gd name="T0" fmla="*/ 5 w 5"/>
                <a:gd name="T1" fmla="*/ 1 h 2"/>
                <a:gd name="T2" fmla="*/ 0 w 5"/>
                <a:gd name="T3" fmla="*/ 1 h 2"/>
                <a:gd name="T4" fmla="*/ 5 w 5"/>
                <a:gd name="T5" fmla="*/ 1 h 2"/>
              </a:gdLst>
              <a:ahLst/>
              <a:cxnLst>
                <a:cxn ang="0">
                  <a:pos x="T0" y="T1"/>
                </a:cxn>
                <a:cxn ang="0">
                  <a:pos x="T2" y="T3"/>
                </a:cxn>
                <a:cxn ang="0">
                  <a:pos x="T4" y="T5"/>
                </a:cxn>
              </a:cxnLst>
              <a:rect l="0" t="0" r="r" b="b"/>
              <a:pathLst>
                <a:path w="5" h="2">
                  <a:moveTo>
                    <a:pt x="5" y="1"/>
                  </a:moveTo>
                  <a:cubicBezTo>
                    <a:pt x="5" y="0"/>
                    <a:pt x="0" y="0"/>
                    <a:pt x="0" y="1"/>
                  </a:cubicBezTo>
                  <a:cubicBezTo>
                    <a:pt x="0" y="1"/>
                    <a:pt x="5" y="2"/>
                    <a:pt x="5" y="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84" name="Freeform 471">
              <a:extLst>
                <a:ext uri="{FF2B5EF4-FFF2-40B4-BE49-F238E27FC236}">
                  <a16:creationId xmlns:a16="http://schemas.microsoft.com/office/drawing/2014/main" id="{980BE360-9A2A-444D-A4C3-05A2412C49DE}"/>
                </a:ext>
              </a:extLst>
            </p:cNvPr>
            <p:cNvSpPr>
              <a:spLocks/>
            </p:cNvSpPr>
            <p:nvPr/>
          </p:nvSpPr>
          <p:spPr bwMode="auto">
            <a:xfrm>
              <a:off x="17690676" y="9061732"/>
              <a:ext cx="175161" cy="105124"/>
            </a:xfrm>
            <a:custGeom>
              <a:avLst/>
              <a:gdLst>
                <a:gd name="T0" fmla="*/ 10 w 19"/>
                <a:gd name="T1" fmla="*/ 1 h 11"/>
                <a:gd name="T2" fmla="*/ 4 w 19"/>
                <a:gd name="T3" fmla="*/ 3 h 11"/>
                <a:gd name="T4" fmla="*/ 3 w 19"/>
                <a:gd name="T5" fmla="*/ 4 h 11"/>
                <a:gd name="T6" fmla="*/ 1 w 19"/>
                <a:gd name="T7" fmla="*/ 3 h 11"/>
                <a:gd name="T8" fmla="*/ 3 w 19"/>
                <a:gd name="T9" fmla="*/ 6 h 11"/>
                <a:gd name="T10" fmla="*/ 6 w 19"/>
                <a:gd name="T11" fmla="*/ 7 h 11"/>
                <a:gd name="T12" fmla="*/ 9 w 19"/>
                <a:gd name="T13" fmla="*/ 10 h 11"/>
                <a:gd name="T14" fmla="*/ 14 w 19"/>
                <a:gd name="T15" fmla="*/ 10 h 11"/>
                <a:gd name="T16" fmla="*/ 18 w 19"/>
                <a:gd name="T17" fmla="*/ 5 h 11"/>
                <a:gd name="T18" fmla="*/ 15 w 19"/>
                <a:gd name="T19" fmla="*/ 2 h 11"/>
                <a:gd name="T20" fmla="*/ 10 w 19"/>
                <a:gd name="T21" fmla="*/ 1 h 11"/>
                <a:gd name="T22" fmla="*/ 10 w 19"/>
                <a:gd name="T23"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1">
                  <a:moveTo>
                    <a:pt x="10" y="1"/>
                  </a:moveTo>
                  <a:cubicBezTo>
                    <a:pt x="9" y="0"/>
                    <a:pt x="5" y="2"/>
                    <a:pt x="4" y="3"/>
                  </a:cubicBezTo>
                  <a:cubicBezTo>
                    <a:pt x="3" y="3"/>
                    <a:pt x="4" y="3"/>
                    <a:pt x="3" y="4"/>
                  </a:cubicBezTo>
                  <a:cubicBezTo>
                    <a:pt x="3" y="5"/>
                    <a:pt x="2" y="3"/>
                    <a:pt x="1" y="3"/>
                  </a:cubicBezTo>
                  <a:cubicBezTo>
                    <a:pt x="0" y="3"/>
                    <a:pt x="2" y="6"/>
                    <a:pt x="3" y="6"/>
                  </a:cubicBezTo>
                  <a:cubicBezTo>
                    <a:pt x="3" y="7"/>
                    <a:pt x="5" y="7"/>
                    <a:pt x="6" y="7"/>
                  </a:cubicBezTo>
                  <a:cubicBezTo>
                    <a:pt x="8" y="7"/>
                    <a:pt x="8" y="9"/>
                    <a:pt x="9" y="10"/>
                  </a:cubicBezTo>
                  <a:cubicBezTo>
                    <a:pt x="10" y="11"/>
                    <a:pt x="13" y="10"/>
                    <a:pt x="14" y="10"/>
                  </a:cubicBezTo>
                  <a:cubicBezTo>
                    <a:pt x="18" y="10"/>
                    <a:pt x="19" y="8"/>
                    <a:pt x="18" y="5"/>
                  </a:cubicBezTo>
                  <a:cubicBezTo>
                    <a:pt x="18" y="3"/>
                    <a:pt x="17" y="2"/>
                    <a:pt x="15" y="2"/>
                  </a:cubicBezTo>
                  <a:cubicBezTo>
                    <a:pt x="14" y="2"/>
                    <a:pt x="12" y="1"/>
                    <a:pt x="10" y="1"/>
                  </a:cubicBezTo>
                  <a:cubicBezTo>
                    <a:pt x="10" y="1"/>
                    <a:pt x="11" y="1"/>
                    <a:pt x="10" y="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85" name="Freeform 472">
              <a:extLst>
                <a:ext uri="{FF2B5EF4-FFF2-40B4-BE49-F238E27FC236}">
                  <a16:creationId xmlns:a16="http://schemas.microsoft.com/office/drawing/2014/main" id="{F8DEA372-A5D9-6146-98AA-F4345C13B4DE}"/>
                </a:ext>
              </a:extLst>
            </p:cNvPr>
            <p:cNvSpPr>
              <a:spLocks/>
            </p:cNvSpPr>
            <p:nvPr/>
          </p:nvSpPr>
          <p:spPr bwMode="auto">
            <a:xfrm>
              <a:off x="18521886" y="9240125"/>
              <a:ext cx="194269" cy="111494"/>
            </a:xfrm>
            <a:custGeom>
              <a:avLst/>
              <a:gdLst>
                <a:gd name="T0" fmla="*/ 0 w 21"/>
                <a:gd name="T1" fmla="*/ 8 h 12"/>
                <a:gd name="T2" fmla="*/ 6 w 21"/>
                <a:gd name="T3" fmla="*/ 8 h 12"/>
                <a:gd name="T4" fmla="*/ 9 w 21"/>
                <a:gd name="T5" fmla="*/ 7 h 12"/>
                <a:gd name="T6" fmla="*/ 13 w 21"/>
                <a:gd name="T7" fmla="*/ 7 h 12"/>
                <a:gd name="T8" fmla="*/ 14 w 21"/>
                <a:gd name="T9" fmla="*/ 5 h 12"/>
                <a:gd name="T10" fmla="*/ 17 w 21"/>
                <a:gd name="T11" fmla="*/ 3 h 12"/>
                <a:gd name="T12" fmla="*/ 20 w 21"/>
                <a:gd name="T13" fmla="*/ 4 h 12"/>
                <a:gd name="T14" fmla="*/ 18 w 21"/>
                <a:gd name="T15" fmla="*/ 7 h 12"/>
                <a:gd name="T16" fmla="*/ 11 w 21"/>
                <a:gd name="T17" fmla="*/ 11 h 12"/>
                <a:gd name="T18" fmla="*/ 0 w 21"/>
                <a:gd name="T19" fmla="*/ 8 h 12"/>
                <a:gd name="T20" fmla="*/ 0 w 21"/>
                <a:gd name="T2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2">
                  <a:moveTo>
                    <a:pt x="0" y="8"/>
                  </a:moveTo>
                  <a:cubicBezTo>
                    <a:pt x="1" y="7"/>
                    <a:pt x="5" y="8"/>
                    <a:pt x="6" y="8"/>
                  </a:cubicBezTo>
                  <a:cubicBezTo>
                    <a:pt x="7" y="8"/>
                    <a:pt x="8" y="6"/>
                    <a:pt x="9" y="7"/>
                  </a:cubicBezTo>
                  <a:cubicBezTo>
                    <a:pt x="10" y="8"/>
                    <a:pt x="12" y="8"/>
                    <a:pt x="13" y="7"/>
                  </a:cubicBezTo>
                  <a:cubicBezTo>
                    <a:pt x="13" y="6"/>
                    <a:pt x="14" y="5"/>
                    <a:pt x="14" y="5"/>
                  </a:cubicBezTo>
                  <a:cubicBezTo>
                    <a:pt x="15" y="5"/>
                    <a:pt x="17" y="5"/>
                    <a:pt x="17" y="3"/>
                  </a:cubicBezTo>
                  <a:cubicBezTo>
                    <a:pt x="17" y="0"/>
                    <a:pt x="21" y="2"/>
                    <a:pt x="20" y="4"/>
                  </a:cubicBezTo>
                  <a:cubicBezTo>
                    <a:pt x="19" y="5"/>
                    <a:pt x="18" y="7"/>
                    <a:pt x="18" y="7"/>
                  </a:cubicBezTo>
                  <a:cubicBezTo>
                    <a:pt x="15" y="8"/>
                    <a:pt x="14" y="10"/>
                    <a:pt x="11" y="11"/>
                  </a:cubicBezTo>
                  <a:cubicBezTo>
                    <a:pt x="9" y="12"/>
                    <a:pt x="0" y="11"/>
                    <a:pt x="0" y="8"/>
                  </a:cubicBezTo>
                  <a:cubicBezTo>
                    <a:pt x="0" y="7"/>
                    <a:pt x="0" y="10"/>
                    <a:pt x="0" y="8"/>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86" name="Freeform 473">
              <a:extLst>
                <a:ext uri="{FF2B5EF4-FFF2-40B4-BE49-F238E27FC236}">
                  <a16:creationId xmlns:a16="http://schemas.microsoft.com/office/drawing/2014/main" id="{84CCA218-4758-AA41-ACBE-AD3EBB1B78D7}"/>
                </a:ext>
              </a:extLst>
            </p:cNvPr>
            <p:cNvSpPr>
              <a:spLocks/>
            </p:cNvSpPr>
            <p:nvPr/>
          </p:nvSpPr>
          <p:spPr bwMode="auto">
            <a:xfrm>
              <a:off x="18802143" y="9297462"/>
              <a:ext cx="82803" cy="101936"/>
            </a:xfrm>
            <a:custGeom>
              <a:avLst/>
              <a:gdLst>
                <a:gd name="T0" fmla="*/ 1 w 9"/>
                <a:gd name="T1" fmla="*/ 0 h 11"/>
                <a:gd name="T2" fmla="*/ 8 w 9"/>
                <a:gd name="T3" fmla="*/ 8 h 11"/>
                <a:gd name="T4" fmla="*/ 5 w 9"/>
                <a:gd name="T5" fmla="*/ 4 h 11"/>
                <a:gd name="T6" fmla="*/ 1 w 9"/>
                <a:gd name="T7" fmla="*/ 0 h 11"/>
                <a:gd name="T8" fmla="*/ 1 w 9"/>
                <a:gd name="T9" fmla="*/ 0 h 11"/>
              </a:gdLst>
              <a:ahLst/>
              <a:cxnLst>
                <a:cxn ang="0">
                  <a:pos x="T0" y="T1"/>
                </a:cxn>
                <a:cxn ang="0">
                  <a:pos x="T2" y="T3"/>
                </a:cxn>
                <a:cxn ang="0">
                  <a:pos x="T4" y="T5"/>
                </a:cxn>
                <a:cxn ang="0">
                  <a:pos x="T6" y="T7"/>
                </a:cxn>
                <a:cxn ang="0">
                  <a:pos x="T8" y="T9"/>
                </a:cxn>
              </a:cxnLst>
              <a:rect l="0" t="0" r="r" b="b"/>
              <a:pathLst>
                <a:path w="9" h="11">
                  <a:moveTo>
                    <a:pt x="1" y="0"/>
                  </a:moveTo>
                  <a:cubicBezTo>
                    <a:pt x="0" y="1"/>
                    <a:pt x="5" y="11"/>
                    <a:pt x="8" y="8"/>
                  </a:cubicBezTo>
                  <a:cubicBezTo>
                    <a:pt x="9" y="6"/>
                    <a:pt x="6" y="4"/>
                    <a:pt x="5" y="4"/>
                  </a:cubicBezTo>
                  <a:cubicBezTo>
                    <a:pt x="4" y="3"/>
                    <a:pt x="1" y="0"/>
                    <a:pt x="1" y="0"/>
                  </a:cubicBezTo>
                  <a:cubicBezTo>
                    <a:pt x="0" y="1"/>
                    <a:pt x="2" y="0"/>
                    <a:pt x="1" y="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87" name="Freeform 474">
              <a:extLst>
                <a:ext uri="{FF2B5EF4-FFF2-40B4-BE49-F238E27FC236}">
                  <a16:creationId xmlns:a16="http://schemas.microsoft.com/office/drawing/2014/main" id="{D9C1EBBE-3962-FE48-9438-3B6C89C9BEB7}"/>
                </a:ext>
              </a:extLst>
            </p:cNvPr>
            <p:cNvSpPr>
              <a:spLocks/>
            </p:cNvSpPr>
            <p:nvPr/>
          </p:nvSpPr>
          <p:spPr bwMode="auto">
            <a:xfrm>
              <a:off x="19044179" y="9485414"/>
              <a:ext cx="54139" cy="54153"/>
            </a:xfrm>
            <a:custGeom>
              <a:avLst/>
              <a:gdLst>
                <a:gd name="T0" fmla="*/ 6 w 6"/>
                <a:gd name="T1" fmla="*/ 4 h 6"/>
                <a:gd name="T2" fmla="*/ 1 w 6"/>
                <a:gd name="T3" fmla="*/ 2 h 6"/>
                <a:gd name="T4" fmla="*/ 6 w 6"/>
                <a:gd name="T5" fmla="*/ 4 h 6"/>
                <a:gd name="T6" fmla="*/ 6 w 6"/>
                <a:gd name="T7" fmla="*/ 4 h 6"/>
              </a:gdLst>
              <a:ahLst/>
              <a:cxnLst>
                <a:cxn ang="0">
                  <a:pos x="T0" y="T1"/>
                </a:cxn>
                <a:cxn ang="0">
                  <a:pos x="T2" y="T3"/>
                </a:cxn>
                <a:cxn ang="0">
                  <a:pos x="T4" y="T5"/>
                </a:cxn>
                <a:cxn ang="0">
                  <a:pos x="T6" y="T7"/>
                </a:cxn>
              </a:cxnLst>
              <a:rect l="0" t="0" r="r" b="b"/>
              <a:pathLst>
                <a:path w="6" h="6">
                  <a:moveTo>
                    <a:pt x="6" y="4"/>
                  </a:moveTo>
                  <a:cubicBezTo>
                    <a:pt x="6" y="2"/>
                    <a:pt x="0" y="0"/>
                    <a:pt x="1" y="2"/>
                  </a:cubicBezTo>
                  <a:cubicBezTo>
                    <a:pt x="1" y="3"/>
                    <a:pt x="6" y="5"/>
                    <a:pt x="6" y="4"/>
                  </a:cubicBezTo>
                  <a:cubicBezTo>
                    <a:pt x="6" y="3"/>
                    <a:pt x="6" y="6"/>
                    <a:pt x="6" y="4"/>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88" name="Freeform 475">
              <a:extLst>
                <a:ext uri="{FF2B5EF4-FFF2-40B4-BE49-F238E27FC236}">
                  <a16:creationId xmlns:a16="http://schemas.microsoft.com/office/drawing/2014/main" id="{2F65FC33-24A7-E547-BC1F-3CE3231AA213}"/>
                </a:ext>
              </a:extLst>
            </p:cNvPr>
            <p:cNvSpPr>
              <a:spLocks/>
            </p:cNvSpPr>
            <p:nvPr/>
          </p:nvSpPr>
          <p:spPr bwMode="auto">
            <a:xfrm>
              <a:off x="18986856" y="9399402"/>
              <a:ext cx="85988" cy="57338"/>
            </a:xfrm>
            <a:custGeom>
              <a:avLst/>
              <a:gdLst>
                <a:gd name="T0" fmla="*/ 8 w 9"/>
                <a:gd name="T1" fmla="*/ 6 h 6"/>
                <a:gd name="T2" fmla="*/ 0 w 9"/>
                <a:gd name="T3" fmla="*/ 1 h 6"/>
                <a:gd name="T4" fmla="*/ 3 w 9"/>
                <a:gd name="T5" fmla="*/ 4 h 6"/>
                <a:gd name="T6" fmla="*/ 8 w 9"/>
                <a:gd name="T7" fmla="*/ 6 h 6"/>
                <a:gd name="T8" fmla="*/ 8 w 9"/>
                <a:gd name="T9" fmla="*/ 6 h 6"/>
              </a:gdLst>
              <a:ahLst/>
              <a:cxnLst>
                <a:cxn ang="0">
                  <a:pos x="T0" y="T1"/>
                </a:cxn>
                <a:cxn ang="0">
                  <a:pos x="T2" y="T3"/>
                </a:cxn>
                <a:cxn ang="0">
                  <a:pos x="T4" y="T5"/>
                </a:cxn>
                <a:cxn ang="0">
                  <a:pos x="T6" y="T7"/>
                </a:cxn>
                <a:cxn ang="0">
                  <a:pos x="T8" y="T9"/>
                </a:cxn>
              </a:cxnLst>
              <a:rect l="0" t="0" r="r" b="b"/>
              <a:pathLst>
                <a:path w="9" h="6">
                  <a:moveTo>
                    <a:pt x="8" y="6"/>
                  </a:moveTo>
                  <a:cubicBezTo>
                    <a:pt x="6" y="5"/>
                    <a:pt x="3" y="0"/>
                    <a:pt x="0" y="1"/>
                  </a:cubicBezTo>
                  <a:cubicBezTo>
                    <a:pt x="0" y="2"/>
                    <a:pt x="3" y="3"/>
                    <a:pt x="3" y="4"/>
                  </a:cubicBezTo>
                  <a:cubicBezTo>
                    <a:pt x="5" y="4"/>
                    <a:pt x="6" y="5"/>
                    <a:pt x="8" y="6"/>
                  </a:cubicBezTo>
                  <a:cubicBezTo>
                    <a:pt x="9" y="6"/>
                    <a:pt x="6" y="5"/>
                    <a:pt x="8" y="6"/>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89" name="Freeform 476">
              <a:extLst>
                <a:ext uri="{FF2B5EF4-FFF2-40B4-BE49-F238E27FC236}">
                  <a16:creationId xmlns:a16="http://schemas.microsoft.com/office/drawing/2014/main" id="{70CBAA23-67CE-1044-BEF9-DF78EE5E2DA3}"/>
                </a:ext>
              </a:extLst>
            </p:cNvPr>
            <p:cNvSpPr>
              <a:spLocks/>
            </p:cNvSpPr>
            <p:nvPr/>
          </p:nvSpPr>
          <p:spPr bwMode="auto">
            <a:xfrm>
              <a:off x="18904052" y="9361173"/>
              <a:ext cx="38217" cy="47785"/>
            </a:xfrm>
            <a:custGeom>
              <a:avLst/>
              <a:gdLst>
                <a:gd name="T0" fmla="*/ 4 w 4"/>
                <a:gd name="T1" fmla="*/ 4 h 5"/>
                <a:gd name="T2" fmla="*/ 0 w 4"/>
                <a:gd name="T3" fmla="*/ 0 h 5"/>
                <a:gd name="T4" fmla="*/ 4 w 4"/>
                <a:gd name="T5" fmla="*/ 4 h 5"/>
              </a:gdLst>
              <a:ahLst/>
              <a:cxnLst>
                <a:cxn ang="0">
                  <a:pos x="T0" y="T1"/>
                </a:cxn>
                <a:cxn ang="0">
                  <a:pos x="T2" y="T3"/>
                </a:cxn>
                <a:cxn ang="0">
                  <a:pos x="T4" y="T5"/>
                </a:cxn>
              </a:cxnLst>
              <a:rect l="0" t="0" r="r" b="b"/>
              <a:pathLst>
                <a:path w="4" h="5">
                  <a:moveTo>
                    <a:pt x="4" y="4"/>
                  </a:moveTo>
                  <a:cubicBezTo>
                    <a:pt x="4" y="2"/>
                    <a:pt x="0" y="0"/>
                    <a:pt x="0" y="0"/>
                  </a:cubicBezTo>
                  <a:cubicBezTo>
                    <a:pt x="0" y="1"/>
                    <a:pt x="4" y="5"/>
                    <a:pt x="4" y="4"/>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90" name="Freeform 477">
              <a:extLst>
                <a:ext uri="{FF2B5EF4-FFF2-40B4-BE49-F238E27FC236}">
                  <a16:creationId xmlns:a16="http://schemas.microsoft.com/office/drawing/2014/main" id="{D4AA770E-B96E-BA46-8A04-A3BA24146804}"/>
                </a:ext>
              </a:extLst>
            </p:cNvPr>
            <p:cNvSpPr>
              <a:spLocks/>
            </p:cNvSpPr>
            <p:nvPr/>
          </p:nvSpPr>
          <p:spPr bwMode="auto">
            <a:xfrm>
              <a:off x="19248001" y="10017396"/>
              <a:ext cx="149680" cy="111494"/>
            </a:xfrm>
            <a:custGeom>
              <a:avLst/>
              <a:gdLst>
                <a:gd name="T0" fmla="*/ 15 w 16"/>
                <a:gd name="T1" fmla="*/ 11 h 12"/>
                <a:gd name="T2" fmla="*/ 2 w 16"/>
                <a:gd name="T3" fmla="*/ 0 h 12"/>
                <a:gd name="T4" fmla="*/ 15 w 16"/>
                <a:gd name="T5" fmla="*/ 11 h 12"/>
              </a:gdLst>
              <a:ahLst/>
              <a:cxnLst>
                <a:cxn ang="0">
                  <a:pos x="T0" y="T1"/>
                </a:cxn>
                <a:cxn ang="0">
                  <a:pos x="T2" y="T3"/>
                </a:cxn>
                <a:cxn ang="0">
                  <a:pos x="T4" y="T5"/>
                </a:cxn>
              </a:cxnLst>
              <a:rect l="0" t="0" r="r" b="b"/>
              <a:pathLst>
                <a:path w="16" h="12">
                  <a:moveTo>
                    <a:pt x="15" y="11"/>
                  </a:moveTo>
                  <a:cubicBezTo>
                    <a:pt x="16" y="12"/>
                    <a:pt x="3" y="0"/>
                    <a:pt x="2" y="0"/>
                  </a:cubicBezTo>
                  <a:cubicBezTo>
                    <a:pt x="0" y="0"/>
                    <a:pt x="7" y="9"/>
                    <a:pt x="15" y="1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91" name="Freeform 478">
              <a:extLst>
                <a:ext uri="{FF2B5EF4-FFF2-40B4-BE49-F238E27FC236}">
                  <a16:creationId xmlns:a16="http://schemas.microsoft.com/office/drawing/2014/main" id="{57AF68D6-14CA-B74D-A3D3-9C75EEF0A2DC}"/>
                </a:ext>
              </a:extLst>
            </p:cNvPr>
            <p:cNvSpPr>
              <a:spLocks/>
            </p:cNvSpPr>
            <p:nvPr/>
          </p:nvSpPr>
          <p:spPr bwMode="auto">
            <a:xfrm>
              <a:off x="19649276" y="10727771"/>
              <a:ext cx="105096" cy="130608"/>
            </a:xfrm>
            <a:custGeom>
              <a:avLst/>
              <a:gdLst>
                <a:gd name="T0" fmla="*/ 11 w 11"/>
                <a:gd name="T1" fmla="*/ 14 h 14"/>
                <a:gd name="T2" fmla="*/ 9 w 11"/>
                <a:gd name="T3" fmla="*/ 10 h 14"/>
                <a:gd name="T4" fmla="*/ 9 w 11"/>
                <a:gd name="T5" fmla="*/ 7 h 14"/>
                <a:gd name="T6" fmla="*/ 0 w 11"/>
                <a:gd name="T7" fmla="*/ 0 h 14"/>
                <a:gd name="T8" fmla="*/ 3 w 11"/>
                <a:gd name="T9" fmla="*/ 4 h 14"/>
                <a:gd name="T10" fmla="*/ 5 w 11"/>
                <a:gd name="T11" fmla="*/ 8 h 14"/>
                <a:gd name="T12" fmla="*/ 8 w 11"/>
                <a:gd name="T13" fmla="*/ 11 h 14"/>
                <a:gd name="T14" fmla="*/ 11 w 11"/>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4">
                  <a:moveTo>
                    <a:pt x="11" y="14"/>
                  </a:moveTo>
                  <a:cubicBezTo>
                    <a:pt x="10" y="12"/>
                    <a:pt x="11" y="11"/>
                    <a:pt x="9" y="10"/>
                  </a:cubicBezTo>
                  <a:cubicBezTo>
                    <a:pt x="8" y="8"/>
                    <a:pt x="9" y="8"/>
                    <a:pt x="9" y="7"/>
                  </a:cubicBezTo>
                  <a:cubicBezTo>
                    <a:pt x="8" y="5"/>
                    <a:pt x="0" y="1"/>
                    <a:pt x="0" y="0"/>
                  </a:cubicBezTo>
                  <a:cubicBezTo>
                    <a:pt x="0" y="1"/>
                    <a:pt x="3" y="3"/>
                    <a:pt x="3" y="4"/>
                  </a:cubicBezTo>
                  <a:cubicBezTo>
                    <a:pt x="4" y="6"/>
                    <a:pt x="4" y="7"/>
                    <a:pt x="5" y="8"/>
                  </a:cubicBezTo>
                  <a:cubicBezTo>
                    <a:pt x="6" y="9"/>
                    <a:pt x="9" y="10"/>
                    <a:pt x="8" y="11"/>
                  </a:cubicBezTo>
                  <a:cubicBezTo>
                    <a:pt x="8" y="13"/>
                    <a:pt x="9" y="13"/>
                    <a:pt x="11" y="14"/>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92" name="Freeform 479">
              <a:extLst>
                <a:ext uri="{FF2B5EF4-FFF2-40B4-BE49-F238E27FC236}">
                  <a16:creationId xmlns:a16="http://schemas.microsoft.com/office/drawing/2014/main" id="{8849A005-67EA-3845-ABC3-23D6DF8BA9A9}"/>
                </a:ext>
              </a:extLst>
            </p:cNvPr>
            <p:cNvSpPr>
              <a:spLocks/>
            </p:cNvSpPr>
            <p:nvPr/>
          </p:nvSpPr>
          <p:spPr bwMode="auto">
            <a:xfrm>
              <a:off x="19677939" y="10848823"/>
              <a:ext cx="242036" cy="283514"/>
            </a:xfrm>
            <a:custGeom>
              <a:avLst/>
              <a:gdLst>
                <a:gd name="T0" fmla="*/ 8 w 26"/>
                <a:gd name="T1" fmla="*/ 2 h 30"/>
                <a:gd name="T2" fmla="*/ 7 w 26"/>
                <a:gd name="T3" fmla="*/ 11 h 30"/>
                <a:gd name="T4" fmla="*/ 5 w 26"/>
                <a:gd name="T5" fmla="*/ 18 h 30"/>
                <a:gd name="T6" fmla="*/ 9 w 26"/>
                <a:gd name="T7" fmla="*/ 25 h 30"/>
                <a:gd name="T8" fmla="*/ 14 w 26"/>
                <a:gd name="T9" fmla="*/ 26 h 30"/>
                <a:gd name="T10" fmla="*/ 17 w 26"/>
                <a:gd name="T11" fmla="*/ 22 h 30"/>
                <a:gd name="T12" fmla="*/ 18 w 26"/>
                <a:gd name="T13" fmla="*/ 16 h 30"/>
                <a:gd name="T14" fmla="*/ 22 w 26"/>
                <a:gd name="T15" fmla="*/ 14 h 30"/>
                <a:gd name="T16" fmla="*/ 26 w 26"/>
                <a:gd name="T17" fmla="*/ 10 h 30"/>
                <a:gd name="T18" fmla="*/ 25 w 26"/>
                <a:gd name="T19" fmla="*/ 6 h 30"/>
                <a:gd name="T20" fmla="*/ 20 w 26"/>
                <a:gd name="T21" fmla="*/ 8 h 30"/>
                <a:gd name="T22" fmla="*/ 14 w 26"/>
                <a:gd name="T23" fmla="*/ 5 h 30"/>
                <a:gd name="T24" fmla="*/ 11 w 26"/>
                <a:gd name="T25" fmla="*/ 0 h 30"/>
                <a:gd name="T26" fmla="*/ 11 w 26"/>
                <a:gd name="T27" fmla="*/ 3 h 30"/>
                <a:gd name="T28" fmla="*/ 8 w 26"/>
                <a:gd name="T29" fmla="*/ 2 h 30"/>
                <a:gd name="T30" fmla="*/ 8 w 26"/>
                <a:gd name="T31"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30">
                  <a:moveTo>
                    <a:pt x="8" y="2"/>
                  </a:moveTo>
                  <a:cubicBezTo>
                    <a:pt x="7" y="2"/>
                    <a:pt x="7" y="9"/>
                    <a:pt x="7" y="11"/>
                  </a:cubicBezTo>
                  <a:cubicBezTo>
                    <a:pt x="6" y="13"/>
                    <a:pt x="0" y="16"/>
                    <a:pt x="5" y="18"/>
                  </a:cubicBezTo>
                  <a:cubicBezTo>
                    <a:pt x="8" y="19"/>
                    <a:pt x="11" y="21"/>
                    <a:pt x="9" y="25"/>
                  </a:cubicBezTo>
                  <a:cubicBezTo>
                    <a:pt x="6" y="30"/>
                    <a:pt x="11" y="29"/>
                    <a:pt x="14" y="26"/>
                  </a:cubicBezTo>
                  <a:cubicBezTo>
                    <a:pt x="15" y="25"/>
                    <a:pt x="16" y="23"/>
                    <a:pt x="17" y="22"/>
                  </a:cubicBezTo>
                  <a:cubicBezTo>
                    <a:pt x="19" y="19"/>
                    <a:pt x="18" y="19"/>
                    <a:pt x="18" y="16"/>
                  </a:cubicBezTo>
                  <a:cubicBezTo>
                    <a:pt x="19" y="14"/>
                    <a:pt x="21" y="14"/>
                    <a:pt x="22" y="14"/>
                  </a:cubicBezTo>
                  <a:cubicBezTo>
                    <a:pt x="23" y="15"/>
                    <a:pt x="25" y="11"/>
                    <a:pt x="26" y="10"/>
                  </a:cubicBezTo>
                  <a:cubicBezTo>
                    <a:pt x="26" y="9"/>
                    <a:pt x="26" y="6"/>
                    <a:pt x="25" y="6"/>
                  </a:cubicBezTo>
                  <a:cubicBezTo>
                    <a:pt x="23" y="6"/>
                    <a:pt x="21" y="8"/>
                    <a:pt x="20" y="8"/>
                  </a:cubicBezTo>
                  <a:cubicBezTo>
                    <a:pt x="18" y="8"/>
                    <a:pt x="15" y="7"/>
                    <a:pt x="14" y="5"/>
                  </a:cubicBezTo>
                  <a:cubicBezTo>
                    <a:pt x="13" y="4"/>
                    <a:pt x="13" y="0"/>
                    <a:pt x="11" y="0"/>
                  </a:cubicBezTo>
                  <a:cubicBezTo>
                    <a:pt x="11" y="0"/>
                    <a:pt x="11" y="3"/>
                    <a:pt x="11" y="3"/>
                  </a:cubicBezTo>
                  <a:cubicBezTo>
                    <a:pt x="10" y="3"/>
                    <a:pt x="9" y="1"/>
                    <a:pt x="8" y="2"/>
                  </a:cubicBezTo>
                  <a:cubicBezTo>
                    <a:pt x="7" y="2"/>
                    <a:pt x="9" y="1"/>
                    <a:pt x="8" y="2"/>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93" name="Freeform 480">
              <a:extLst>
                <a:ext uri="{FF2B5EF4-FFF2-40B4-BE49-F238E27FC236}">
                  <a16:creationId xmlns:a16="http://schemas.microsoft.com/office/drawing/2014/main" id="{148BB161-01B5-C341-9DEA-252B81FAE293}"/>
                </a:ext>
              </a:extLst>
            </p:cNvPr>
            <p:cNvSpPr>
              <a:spLocks/>
            </p:cNvSpPr>
            <p:nvPr/>
          </p:nvSpPr>
          <p:spPr bwMode="auto">
            <a:xfrm>
              <a:off x="19359469" y="11055883"/>
              <a:ext cx="366244" cy="356780"/>
            </a:xfrm>
            <a:custGeom>
              <a:avLst/>
              <a:gdLst>
                <a:gd name="T0" fmla="*/ 33 w 39"/>
                <a:gd name="T1" fmla="*/ 4 h 38"/>
                <a:gd name="T2" fmla="*/ 30 w 39"/>
                <a:gd name="T3" fmla="*/ 1 h 38"/>
                <a:gd name="T4" fmla="*/ 26 w 39"/>
                <a:gd name="T5" fmla="*/ 8 h 38"/>
                <a:gd name="T6" fmla="*/ 22 w 39"/>
                <a:gd name="T7" fmla="*/ 13 h 38"/>
                <a:gd name="T8" fmla="*/ 15 w 39"/>
                <a:gd name="T9" fmla="*/ 18 h 38"/>
                <a:gd name="T10" fmla="*/ 9 w 39"/>
                <a:gd name="T11" fmla="*/ 22 h 38"/>
                <a:gd name="T12" fmla="*/ 4 w 39"/>
                <a:gd name="T13" fmla="*/ 27 h 38"/>
                <a:gd name="T14" fmla="*/ 2 w 39"/>
                <a:gd name="T15" fmla="*/ 33 h 38"/>
                <a:gd name="T16" fmla="*/ 1 w 39"/>
                <a:gd name="T17" fmla="*/ 34 h 38"/>
                <a:gd name="T18" fmla="*/ 3 w 39"/>
                <a:gd name="T19" fmla="*/ 35 h 38"/>
                <a:gd name="T20" fmla="*/ 10 w 39"/>
                <a:gd name="T21" fmla="*/ 37 h 38"/>
                <a:gd name="T22" fmla="*/ 19 w 39"/>
                <a:gd name="T23" fmla="*/ 34 h 38"/>
                <a:gd name="T24" fmla="*/ 22 w 39"/>
                <a:gd name="T25" fmla="*/ 27 h 38"/>
                <a:gd name="T26" fmla="*/ 27 w 39"/>
                <a:gd name="T27" fmla="*/ 22 h 38"/>
                <a:gd name="T28" fmla="*/ 29 w 39"/>
                <a:gd name="T29" fmla="*/ 21 h 38"/>
                <a:gd name="T30" fmla="*/ 33 w 39"/>
                <a:gd name="T31" fmla="*/ 21 h 38"/>
                <a:gd name="T32" fmla="*/ 32 w 39"/>
                <a:gd name="T33" fmla="*/ 19 h 38"/>
                <a:gd name="T34" fmla="*/ 32 w 39"/>
                <a:gd name="T35" fmla="*/ 17 h 38"/>
                <a:gd name="T36" fmla="*/ 38 w 39"/>
                <a:gd name="T37" fmla="*/ 9 h 38"/>
                <a:gd name="T38" fmla="*/ 38 w 39"/>
                <a:gd name="T39" fmla="*/ 6 h 38"/>
                <a:gd name="T40" fmla="*/ 38 w 39"/>
                <a:gd name="T41" fmla="*/ 4 h 38"/>
                <a:gd name="T42" fmla="*/ 37 w 39"/>
                <a:gd name="T43" fmla="*/ 4 h 38"/>
                <a:gd name="T44" fmla="*/ 37 w 39"/>
                <a:gd name="T45" fmla="*/ 2 h 38"/>
                <a:gd name="T46" fmla="*/ 33 w 39"/>
                <a:gd name="T47"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8">
                  <a:moveTo>
                    <a:pt x="33" y="4"/>
                  </a:moveTo>
                  <a:cubicBezTo>
                    <a:pt x="33" y="4"/>
                    <a:pt x="32" y="0"/>
                    <a:pt x="30" y="1"/>
                  </a:cubicBezTo>
                  <a:cubicBezTo>
                    <a:pt x="27" y="3"/>
                    <a:pt x="28" y="5"/>
                    <a:pt x="26" y="8"/>
                  </a:cubicBezTo>
                  <a:cubicBezTo>
                    <a:pt x="25" y="9"/>
                    <a:pt x="24" y="12"/>
                    <a:pt x="22" y="13"/>
                  </a:cubicBezTo>
                  <a:cubicBezTo>
                    <a:pt x="20" y="16"/>
                    <a:pt x="18" y="17"/>
                    <a:pt x="15" y="18"/>
                  </a:cubicBezTo>
                  <a:cubicBezTo>
                    <a:pt x="13" y="19"/>
                    <a:pt x="12" y="21"/>
                    <a:pt x="9" y="22"/>
                  </a:cubicBezTo>
                  <a:cubicBezTo>
                    <a:pt x="7" y="23"/>
                    <a:pt x="7" y="27"/>
                    <a:pt x="4" y="27"/>
                  </a:cubicBezTo>
                  <a:cubicBezTo>
                    <a:pt x="0" y="28"/>
                    <a:pt x="4" y="31"/>
                    <a:pt x="2" y="33"/>
                  </a:cubicBezTo>
                  <a:cubicBezTo>
                    <a:pt x="1" y="33"/>
                    <a:pt x="0" y="33"/>
                    <a:pt x="1" y="34"/>
                  </a:cubicBezTo>
                  <a:cubicBezTo>
                    <a:pt x="1" y="35"/>
                    <a:pt x="1" y="35"/>
                    <a:pt x="3" y="35"/>
                  </a:cubicBezTo>
                  <a:cubicBezTo>
                    <a:pt x="5" y="35"/>
                    <a:pt x="8" y="37"/>
                    <a:pt x="10" y="37"/>
                  </a:cubicBezTo>
                  <a:cubicBezTo>
                    <a:pt x="14" y="38"/>
                    <a:pt x="16" y="36"/>
                    <a:pt x="19" y="34"/>
                  </a:cubicBezTo>
                  <a:cubicBezTo>
                    <a:pt x="21" y="32"/>
                    <a:pt x="22" y="30"/>
                    <a:pt x="22" y="27"/>
                  </a:cubicBezTo>
                  <a:cubicBezTo>
                    <a:pt x="23" y="24"/>
                    <a:pt x="24" y="24"/>
                    <a:pt x="27" y="22"/>
                  </a:cubicBezTo>
                  <a:cubicBezTo>
                    <a:pt x="28" y="22"/>
                    <a:pt x="28" y="21"/>
                    <a:pt x="29" y="21"/>
                  </a:cubicBezTo>
                  <a:cubicBezTo>
                    <a:pt x="30" y="21"/>
                    <a:pt x="31" y="21"/>
                    <a:pt x="33" y="21"/>
                  </a:cubicBezTo>
                  <a:cubicBezTo>
                    <a:pt x="34" y="20"/>
                    <a:pt x="33" y="19"/>
                    <a:pt x="32" y="19"/>
                  </a:cubicBezTo>
                  <a:cubicBezTo>
                    <a:pt x="31" y="18"/>
                    <a:pt x="31" y="18"/>
                    <a:pt x="32" y="17"/>
                  </a:cubicBezTo>
                  <a:cubicBezTo>
                    <a:pt x="34" y="14"/>
                    <a:pt x="36" y="12"/>
                    <a:pt x="38" y="9"/>
                  </a:cubicBezTo>
                  <a:cubicBezTo>
                    <a:pt x="38" y="8"/>
                    <a:pt x="38" y="7"/>
                    <a:pt x="38" y="6"/>
                  </a:cubicBezTo>
                  <a:cubicBezTo>
                    <a:pt x="38" y="5"/>
                    <a:pt x="38" y="5"/>
                    <a:pt x="38" y="4"/>
                  </a:cubicBezTo>
                  <a:cubicBezTo>
                    <a:pt x="39" y="3"/>
                    <a:pt x="37" y="4"/>
                    <a:pt x="37" y="4"/>
                  </a:cubicBezTo>
                  <a:cubicBezTo>
                    <a:pt x="37" y="3"/>
                    <a:pt x="37" y="3"/>
                    <a:pt x="37" y="2"/>
                  </a:cubicBezTo>
                  <a:cubicBezTo>
                    <a:pt x="36" y="3"/>
                    <a:pt x="35" y="5"/>
                    <a:pt x="33" y="4"/>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94" name="Freeform 481">
              <a:extLst>
                <a:ext uri="{FF2B5EF4-FFF2-40B4-BE49-F238E27FC236}">
                  <a16:creationId xmlns:a16="http://schemas.microsoft.com/office/drawing/2014/main" id="{39941133-678F-8F46-AB7E-624C779870CF}"/>
                </a:ext>
              </a:extLst>
            </p:cNvPr>
            <p:cNvSpPr>
              <a:spLocks/>
            </p:cNvSpPr>
            <p:nvPr/>
          </p:nvSpPr>
          <p:spPr bwMode="auto">
            <a:xfrm>
              <a:off x="19416792" y="11412666"/>
              <a:ext cx="19109" cy="19114"/>
            </a:xfrm>
            <a:custGeom>
              <a:avLst/>
              <a:gdLst>
                <a:gd name="T0" fmla="*/ 2 w 2"/>
                <a:gd name="T1" fmla="*/ 2 h 2"/>
                <a:gd name="T2" fmla="*/ 1 w 2"/>
                <a:gd name="T3" fmla="*/ 0 h 2"/>
                <a:gd name="T4" fmla="*/ 0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2" y="1"/>
                    <a:pt x="1" y="1"/>
                    <a:pt x="1" y="0"/>
                  </a:cubicBezTo>
                  <a:cubicBezTo>
                    <a:pt x="0" y="1"/>
                    <a:pt x="0" y="1"/>
                    <a:pt x="0" y="2"/>
                  </a:cubicBezTo>
                  <a:cubicBezTo>
                    <a:pt x="1" y="2"/>
                    <a:pt x="2" y="2"/>
                    <a:pt x="2" y="2"/>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95" name="Freeform 482">
              <a:extLst>
                <a:ext uri="{FF2B5EF4-FFF2-40B4-BE49-F238E27FC236}">
                  <a16:creationId xmlns:a16="http://schemas.microsoft.com/office/drawing/2014/main" id="{02E870C9-EA3F-9946-962B-6280FB661D4F}"/>
                </a:ext>
              </a:extLst>
            </p:cNvPr>
            <p:cNvSpPr>
              <a:spLocks/>
            </p:cNvSpPr>
            <p:nvPr/>
          </p:nvSpPr>
          <p:spPr bwMode="auto">
            <a:xfrm>
              <a:off x="18343542" y="11065441"/>
              <a:ext cx="178346" cy="168835"/>
            </a:xfrm>
            <a:custGeom>
              <a:avLst/>
              <a:gdLst>
                <a:gd name="T0" fmla="*/ 0 w 19"/>
                <a:gd name="T1" fmla="*/ 2 h 18"/>
                <a:gd name="T2" fmla="*/ 2 w 19"/>
                <a:gd name="T3" fmla="*/ 7 h 18"/>
                <a:gd name="T4" fmla="*/ 4 w 19"/>
                <a:gd name="T5" fmla="*/ 10 h 18"/>
                <a:gd name="T6" fmla="*/ 3 w 19"/>
                <a:gd name="T7" fmla="*/ 12 h 18"/>
                <a:gd name="T8" fmla="*/ 9 w 19"/>
                <a:gd name="T9" fmla="*/ 18 h 18"/>
                <a:gd name="T10" fmla="*/ 12 w 19"/>
                <a:gd name="T11" fmla="*/ 15 h 18"/>
                <a:gd name="T12" fmla="*/ 13 w 19"/>
                <a:gd name="T13" fmla="*/ 17 h 18"/>
                <a:gd name="T14" fmla="*/ 14 w 19"/>
                <a:gd name="T15" fmla="*/ 14 h 18"/>
                <a:gd name="T16" fmla="*/ 16 w 19"/>
                <a:gd name="T17" fmla="*/ 15 h 18"/>
                <a:gd name="T18" fmla="*/ 18 w 19"/>
                <a:gd name="T19" fmla="*/ 7 h 18"/>
                <a:gd name="T20" fmla="*/ 16 w 19"/>
                <a:gd name="T21" fmla="*/ 1 h 18"/>
                <a:gd name="T22" fmla="*/ 7 w 19"/>
                <a:gd name="T23" fmla="*/ 3 h 18"/>
                <a:gd name="T24" fmla="*/ 0 w 19"/>
                <a:gd name="T25" fmla="*/ 2 h 18"/>
                <a:gd name="T26" fmla="*/ 0 w 19"/>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8">
                  <a:moveTo>
                    <a:pt x="0" y="2"/>
                  </a:moveTo>
                  <a:cubicBezTo>
                    <a:pt x="0" y="3"/>
                    <a:pt x="2" y="6"/>
                    <a:pt x="2" y="7"/>
                  </a:cubicBezTo>
                  <a:cubicBezTo>
                    <a:pt x="3" y="8"/>
                    <a:pt x="4" y="9"/>
                    <a:pt x="4" y="10"/>
                  </a:cubicBezTo>
                  <a:cubicBezTo>
                    <a:pt x="4" y="11"/>
                    <a:pt x="3" y="11"/>
                    <a:pt x="3" y="12"/>
                  </a:cubicBezTo>
                  <a:cubicBezTo>
                    <a:pt x="4" y="15"/>
                    <a:pt x="7" y="17"/>
                    <a:pt x="9" y="18"/>
                  </a:cubicBezTo>
                  <a:cubicBezTo>
                    <a:pt x="11" y="18"/>
                    <a:pt x="11" y="16"/>
                    <a:pt x="12" y="15"/>
                  </a:cubicBezTo>
                  <a:cubicBezTo>
                    <a:pt x="12" y="15"/>
                    <a:pt x="13" y="17"/>
                    <a:pt x="13" y="17"/>
                  </a:cubicBezTo>
                  <a:cubicBezTo>
                    <a:pt x="13" y="16"/>
                    <a:pt x="13" y="14"/>
                    <a:pt x="14" y="14"/>
                  </a:cubicBezTo>
                  <a:cubicBezTo>
                    <a:pt x="15" y="13"/>
                    <a:pt x="15" y="15"/>
                    <a:pt x="16" y="15"/>
                  </a:cubicBezTo>
                  <a:cubicBezTo>
                    <a:pt x="15" y="15"/>
                    <a:pt x="18" y="8"/>
                    <a:pt x="18" y="7"/>
                  </a:cubicBezTo>
                  <a:cubicBezTo>
                    <a:pt x="18" y="6"/>
                    <a:pt x="19" y="0"/>
                    <a:pt x="16" y="1"/>
                  </a:cubicBezTo>
                  <a:cubicBezTo>
                    <a:pt x="13" y="2"/>
                    <a:pt x="10" y="4"/>
                    <a:pt x="7" y="3"/>
                  </a:cubicBezTo>
                  <a:cubicBezTo>
                    <a:pt x="6" y="3"/>
                    <a:pt x="1" y="0"/>
                    <a:pt x="0" y="2"/>
                  </a:cubicBezTo>
                  <a:cubicBezTo>
                    <a:pt x="0" y="3"/>
                    <a:pt x="1" y="0"/>
                    <a:pt x="0" y="2"/>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96" name="Freeform 483">
              <a:extLst>
                <a:ext uri="{FF2B5EF4-FFF2-40B4-BE49-F238E27FC236}">
                  <a16:creationId xmlns:a16="http://schemas.microsoft.com/office/drawing/2014/main" id="{74075F48-0AA1-B04E-B46D-44486B6C5760}"/>
                </a:ext>
              </a:extLst>
            </p:cNvPr>
            <p:cNvSpPr>
              <a:spLocks/>
            </p:cNvSpPr>
            <p:nvPr/>
          </p:nvSpPr>
          <p:spPr bwMode="auto">
            <a:xfrm>
              <a:off x="18483669" y="11017658"/>
              <a:ext cx="28662" cy="47785"/>
            </a:xfrm>
            <a:custGeom>
              <a:avLst/>
              <a:gdLst>
                <a:gd name="T0" fmla="*/ 3 w 3"/>
                <a:gd name="T1" fmla="*/ 4 h 5"/>
                <a:gd name="T2" fmla="*/ 1 w 3"/>
                <a:gd name="T3" fmla="*/ 0 h 5"/>
                <a:gd name="T4" fmla="*/ 3 w 3"/>
                <a:gd name="T5" fmla="*/ 4 h 5"/>
              </a:gdLst>
              <a:ahLst/>
              <a:cxnLst>
                <a:cxn ang="0">
                  <a:pos x="T0" y="T1"/>
                </a:cxn>
                <a:cxn ang="0">
                  <a:pos x="T2" y="T3"/>
                </a:cxn>
                <a:cxn ang="0">
                  <a:pos x="T4" y="T5"/>
                </a:cxn>
              </a:cxnLst>
              <a:rect l="0" t="0" r="r" b="b"/>
              <a:pathLst>
                <a:path w="3" h="5">
                  <a:moveTo>
                    <a:pt x="3" y="4"/>
                  </a:moveTo>
                  <a:cubicBezTo>
                    <a:pt x="3" y="5"/>
                    <a:pt x="0" y="1"/>
                    <a:pt x="1" y="0"/>
                  </a:cubicBezTo>
                  <a:cubicBezTo>
                    <a:pt x="2" y="0"/>
                    <a:pt x="3" y="1"/>
                    <a:pt x="3" y="4"/>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97" name="Freeform 484">
              <a:extLst>
                <a:ext uri="{FF2B5EF4-FFF2-40B4-BE49-F238E27FC236}">
                  <a16:creationId xmlns:a16="http://schemas.microsoft.com/office/drawing/2014/main" id="{53D16E88-08AC-2D43-8435-3CA868A560A2}"/>
                </a:ext>
              </a:extLst>
            </p:cNvPr>
            <p:cNvSpPr>
              <a:spLocks/>
            </p:cNvSpPr>
            <p:nvPr/>
          </p:nvSpPr>
          <p:spPr bwMode="auto">
            <a:xfrm>
              <a:off x="18295771" y="11017658"/>
              <a:ext cx="19109" cy="19114"/>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0"/>
                    <a:pt x="1" y="0"/>
                  </a:cubicBezTo>
                  <a:cubicBezTo>
                    <a:pt x="2" y="0"/>
                    <a:pt x="2" y="2"/>
                    <a:pt x="1" y="2"/>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98" name="Freeform 485">
              <a:extLst>
                <a:ext uri="{FF2B5EF4-FFF2-40B4-BE49-F238E27FC236}">
                  <a16:creationId xmlns:a16="http://schemas.microsoft.com/office/drawing/2014/main" id="{579BF3BC-EF48-A247-BE0E-F0622CC625C6}"/>
                </a:ext>
              </a:extLst>
            </p:cNvPr>
            <p:cNvSpPr>
              <a:spLocks/>
            </p:cNvSpPr>
            <p:nvPr/>
          </p:nvSpPr>
          <p:spPr bwMode="auto">
            <a:xfrm>
              <a:off x="15384935" y="8593460"/>
              <a:ext cx="101909" cy="168835"/>
            </a:xfrm>
            <a:custGeom>
              <a:avLst/>
              <a:gdLst>
                <a:gd name="T0" fmla="*/ 2 w 11"/>
                <a:gd name="T1" fmla="*/ 0 h 18"/>
                <a:gd name="T2" fmla="*/ 1 w 11"/>
                <a:gd name="T3" fmla="*/ 0 h 18"/>
                <a:gd name="T4" fmla="*/ 1 w 11"/>
                <a:gd name="T5" fmla="*/ 3 h 18"/>
                <a:gd name="T6" fmla="*/ 0 w 11"/>
                <a:gd name="T7" fmla="*/ 8 h 18"/>
                <a:gd name="T8" fmla="*/ 4 w 11"/>
                <a:gd name="T9" fmla="*/ 18 h 18"/>
                <a:gd name="T10" fmla="*/ 9 w 11"/>
                <a:gd name="T11" fmla="*/ 15 h 18"/>
                <a:gd name="T12" fmla="*/ 9 w 11"/>
                <a:gd name="T13" fmla="*/ 8 h 18"/>
                <a:gd name="T14" fmla="*/ 2 w 11"/>
                <a:gd name="T15" fmla="*/ 0 h 18"/>
                <a:gd name="T16" fmla="*/ 2 w 11"/>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8">
                  <a:moveTo>
                    <a:pt x="2" y="0"/>
                  </a:moveTo>
                  <a:cubicBezTo>
                    <a:pt x="2" y="0"/>
                    <a:pt x="2" y="0"/>
                    <a:pt x="1" y="0"/>
                  </a:cubicBezTo>
                  <a:cubicBezTo>
                    <a:pt x="1" y="0"/>
                    <a:pt x="1" y="3"/>
                    <a:pt x="1" y="3"/>
                  </a:cubicBezTo>
                  <a:cubicBezTo>
                    <a:pt x="1" y="5"/>
                    <a:pt x="0" y="6"/>
                    <a:pt x="0" y="8"/>
                  </a:cubicBezTo>
                  <a:cubicBezTo>
                    <a:pt x="0" y="11"/>
                    <a:pt x="0" y="18"/>
                    <a:pt x="4" y="18"/>
                  </a:cubicBezTo>
                  <a:cubicBezTo>
                    <a:pt x="6" y="18"/>
                    <a:pt x="9" y="17"/>
                    <a:pt x="9" y="15"/>
                  </a:cubicBezTo>
                  <a:cubicBezTo>
                    <a:pt x="11" y="13"/>
                    <a:pt x="9" y="10"/>
                    <a:pt x="9" y="8"/>
                  </a:cubicBezTo>
                  <a:cubicBezTo>
                    <a:pt x="7" y="6"/>
                    <a:pt x="5" y="0"/>
                    <a:pt x="2" y="0"/>
                  </a:cubicBezTo>
                  <a:cubicBezTo>
                    <a:pt x="1" y="0"/>
                    <a:pt x="3" y="0"/>
                    <a:pt x="2" y="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99" name="Freeform 486">
              <a:extLst>
                <a:ext uri="{FF2B5EF4-FFF2-40B4-BE49-F238E27FC236}">
                  <a16:creationId xmlns:a16="http://schemas.microsoft.com/office/drawing/2014/main" id="{FE87AB7C-6EF2-3B41-B2A5-9E731A6A17E9}"/>
                </a:ext>
              </a:extLst>
            </p:cNvPr>
            <p:cNvSpPr>
              <a:spLocks/>
            </p:cNvSpPr>
            <p:nvPr/>
          </p:nvSpPr>
          <p:spPr bwMode="auto">
            <a:xfrm>
              <a:off x="13665188" y="9606463"/>
              <a:ext cx="337580" cy="653034"/>
            </a:xfrm>
            <a:custGeom>
              <a:avLst/>
              <a:gdLst>
                <a:gd name="T0" fmla="*/ 31 w 36"/>
                <a:gd name="T1" fmla="*/ 2 h 70"/>
                <a:gd name="T2" fmla="*/ 29 w 36"/>
                <a:gd name="T3" fmla="*/ 0 h 70"/>
                <a:gd name="T4" fmla="*/ 28 w 36"/>
                <a:gd name="T5" fmla="*/ 3 h 70"/>
                <a:gd name="T6" fmla="*/ 26 w 36"/>
                <a:gd name="T7" fmla="*/ 8 h 70"/>
                <a:gd name="T8" fmla="*/ 23 w 36"/>
                <a:gd name="T9" fmla="*/ 8 h 70"/>
                <a:gd name="T10" fmla="*/ 23 w 36"/>
                <a:gd name="T11" fmla="*/ 10 h 70"/>
                <a:gd name="T12" fmla="*/ 22 w 36"/>
                <a:gd name="T13" fmla="*/ 12 h 70"/>
                <a:gd name="T14" fmla="*/ 23 w 36"/>
                <a:gd name="T15" fmla="*/ 13 h 70"/>
                <a:gd name="T16" fmla="*/ 21 w 36"/>
                <a:gd name="T17" fmla="*/ 14 h 70"/>
                <a:gd name="T18" fmla="*/ 19 w 36"/>
                <a:gd name="T19" fmla="*/ 16 h 70"/>
                <a:gd name="T20" fmla="*/ 15 w 36"/>
                <a:gd name="T21" fmla="*/ 18 h 70"/>
                <a:gd name="T22" fmla="*/ 15 w 36"/>
                <a:gd name="T23" fmla="*/ 19 h 70"/>
                <a:gd name="T24" fmla="*/ 13 w 36"/>
                <a:gd name="T25" fmla="*/ 19 h 70"/>
                <a:gd name="T26" fmla="*/ 8 w 36"/>
                <a:gd name="T27" fmla="*/ 21 h 70"/>
                <a:gd name="T28" fmla="*/ 6 w 36"/>
                <a:gd name="T29" fmla="*/ 21 h 70"/>
                <a:gd name="T30" fmla="*/ 4 w 36"/>
                <a:gd name="T31" fmla="*/ 27 h 70"/>
                <a:gd name="T32" fmla="*/ 4 w 36"/>
                <a:gd name="T33" fmla="*/ 44 h 70"/>
                <a:gd name="T34" fmla="*/ 0 w 36"/>
                <a:gd name="T35" fmla="*/ 51 h 70"/>
                <a:gd name="T36" fmla="*/ 0 w 36"/>
                <a:gd name="T37" fmla="*/ 55 h 70"/>
                <a:gd name="T38" fmla="*/ 2 w 36"/>
                <a:gd name="T39" fmla="*/ 59 h 70"/>
                <a:gd name="T40" fmla="*/ 5 w 36"/>
                <a:gd name="T41" fmla="*/ 68 h 70"/>
                <a:gd name="T42" fmla="*/ 16 w 36"/>
                <a:gd name="T43" fmla="*/ 68 h 70"/>
                <a:gd name="T44" fmla="*/ 24 w 36"/>
                <a:gd name="T45" fmla="*/ 50 h 70"/>
                <a:gd name="T46" fmla="*/ 31 w 36"/>
                <a:gd name="T47" fmla="*/ 30 h 70"/>
                <a:gd name="T48" fmla="*/ 32 w 36"/>
                <a:gd name="T49" fmla="*/ 23 h 70"/>
                <a:gd name="T50" fmla="*/ 34 w 36"/>
                <a:gd name="T51" fmla="*/ 19 h 70"/>
                <a:gd name="T52" fmla="*/ 36 w 36"/>
                <a:gd name="T53" fmla="*/ 17 h 70"/>
                <a:gd name="T54" fmla="*/ 35 w 36"/>
                <a:gd name="T55" fmla="*/ 11 h 70"/>
                <a:gd name="T56" fmla="*/ 31 w 36"/>
                <a:gd name="T57" fmla="*/ 2 h 70"/>
                <a:gd name="T58" fmla="*/ 31 w 36"/>
                <a:gd name="T59" fmla="*/ 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70">
                  <a:moveTo>
                    <a:pt x="31" y="2"/>
                  </a:moveTo>
                  <a:cubicBezTo>
                    <a:pt x="31" y="2"/>
                    <a:pt x="30" y="0"/>
                    <a:pt x="29" y="0"/>
                  </a:cubicBezTo>
                  <a:cubicBezTo>
                    <a:pt x="29" y="1"/>
                    <a:pt x="28" y="2"/>
                    <a:pt x="28" y="3"/>
                  </a:cubicBezTo>
                  <a:cubicBezTo>
                    <a:pt x="27" y="5"/>
                    <a:pt x="27" y="6"/>
                    <a:pt x="26" y="8"/>
                  </a:cubicBezTo>
                  <a:cubicBezTo>
                    <a:pt x="25" y="9"/>
                    <a:pt x="24" y="8"/>
                    <a:pt x="23" y="8"/>
                  </a:cubicBezTo>
                  <a:cubicBezTo>
                    <a:pt x="23" y="8"/>
                    <a:pt x="24" y="9"/>
                    <a:pt x="23" y="10"/>
                  </a:cubicBezTo>
                  <a:cubicBezTo>
                    <a:pt x="23" y="11"/>
                    <a:pt x="22" y="11"/>
                    <a:pt x="22" y="12"/>
                  </a:cubicBezTo>
                  <a:cubicBezTo>
                    <a:pt x="22" y="12"/>
                    <a:pt x="23" y="13"/>
                    <a:pt x="23" y="13"/>
                  </a:cubicBezTo>
                  <a:cubicBezTo>
                    <a:pt x="23" y="14"/>
                    <a:pt x="22" y="13"/>
                    <a:pt x="21" y="14"/>
                  </a:cubicBezTo>
                  <a:cubicBezTo>
                    <a:pt x="20" y="14"/>
                    <a:pt x="20" y="15"/>
                    <a:pt x="19" y="16"/>
                  </a:cubicBezTo>
                  <a:cubicBezTo>
                    <a:pt x="18" y="17"/>
                    <a:pt x="17" y="17"/>
                    <a:pt x="15" y="18"/>
                  </a:cubicBezTo>
                  <a:cubicBezTo>
                    <a:pt x="14" y="18"/>
                    <a:pt x="16" y="19"/>
                    <a:pt x="15" y="19"/>
                  </a:cubicBezTo>
                  <a:cubicBezTo>
                    <a:pt x="15" y="20"/>
                    <a:pt x="13" y="18"/>
                    <a:pt x="13" y="19"/>
                  </a:cubicBezTo>
                  <a:cubicBezTo>
                    <a:pt x="11" y="20"/>
                    <a:pt x="10" y="20"/>
                    <a:pt x="8" y="21"/>
                  </a:cubicBezTo>
                  <a:cubicBezTo>
                    <a:pt x="7" y="21"/>
                    <a:pt x="6" y="20"/>
                    <a:pt x="6" y="21"/>
                  </a:cubicBezTo>
                  <a:cubicBezTo>
                    <a:pt x="5" y="23"/>
                    <a:pt x="5" y="25"/>
                    <a:pt x="4" y="27"/>
                  </a:cubicBezTo>
                  <a:cubicBezTo>
                    <a:pt x="3" y="32"/>
                    <a:pt x="8" y="39"/>
                    <a:pt x="4" y="44"/>
                  </a:cubicBezTo>
                  <a:cubicBezTo>
                    <a:pt x="3" y="46"/>
                    <a:pt x="1" y="48"/>
                    <a:pt x="0" y="51"/>
                  </a:cubicBezTo>
                  <a:cubicBezTo>
                    <a:pt x="0" y="52"/>
                    <a:pt x="0" y="54"/>
                    <a:pt x="0" y="55"/>
                  </a:cubicBezTo>
                  <a:cubicBezTo>
                    <a:pt x="1" y="56"/>
                    <a:pt x="3" y="57"/>
                    <a:pt x="2" y="59"/>
                  </a:cubicBezTo>
                  <a:cubicBezTo>
                    <a:pt x="1" y="62"/>
                    <a:pt x="2" y="66"/>
                    <a:pt x="5" y="68"/>
                  </a:cubicBezTo>
                  <a:cubicBezTo>
                    <a:pt x="8" y="70"/>
                    <a:pt x="11" y="70"/>
                    <a:pt x="16" y="68"/>
                  </a:cubicBezTo>
                  <a:cubicBezTo>
                    <a:pt x="21" y="66"/>
                    <a:pt x="22" y="55"/>
                    <a:pt x="24" y="50"/>
                  </a:cubicBezTo>
                  <a:cubicBezTo>
                    <a:pt x="26" y="43"/>
                    <a:pt x="29" y="37"/>
                    <a:pt x="31" y="30"/>
                  </a:cubicBezTo>
                  <a:cubicBezTo>
                    <a:pt x="31" y="28"/>
                    <a:pt x="31" y="25"/>
                    <a:pt x="32" y="23"/>
                  </a:cubicBezTo>
                  <a:cubicBezTo>
                    <a:pt x="33" y="22"/>
                    <a:pt x="31" y="14"/>
                    <a:pt x="34" y="19"/>
                  </a:cubicBezTo>
                  <a:cubicBezTo>
                    <a:pt x="35" y="20"/>
                    <a:pt x="35" y="18"/>
                    <a:pt x="36" y="17"/>
                  </a:cubicBezTo>
                  <a:cubicBezTo>
                    <a:pt x="36" y="15"/>
                    <a:pt x="35" y="13"/>
                    <a:pt x="35" y="11"/>
                  </a:cubicBezTo>
                  <a:cubicBezTo>
                    <a:pt x="34" y="9"/>
                    <a:pt x="33" y="4"/>
                    <a:pt x="31" y="2"/>
                  </a:cubicBezTo>
                  <a:cubicBezTo>
                    <a:pt x="30" y="1"/>
                    <a:pt x="32" y="2"/>
                    <a:pt x="31" y="2"/>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00" name="Freeform 487">
              <a:extLst>
                <a:ext uri="{FF2B5EF4-FFF2-40B4-BE49-F238E27FC236}">
                  <a16:creationId xmlns:a16="http://schemas.microsoft.com/office/drawing/2014/main" id="{F62B4A66-52AE-0B49-AE6F-E35162585431}"/>
                </a:ext>
              </a:extLst>
            </p:cNvPr>
            <p:cNvSpPr>
              <a:spLocks/>
            </p:cNvSpPr>
            <p:nvPr/>
          </p:nvSpPr>
          <p:spPr bwMode="auto">
            <a:xfrm>
              <a:off x="14413596" y="5028835"/>
              <a:ext cx="101909" cy="76452"/>
            </a:xfrm>
            <a:custGeom>
              <a:avLst/>
              <a:gdLst>
                <a:gd name="T0" fmla="*/ 9 w 11"/>
                <a:gd name="T1" fmla="*/ 7 h 8"/>
                <a:gd name="T2" fmla="*/ 8 w 11"/>
                <a:gd name="T3" fmla="*/ 4 h 8"/>
                <a:gd name="T4" fmla="*/ 3 w 11"/>
                <a:gd name="T5" fmla="*/ 0 h 8"/>
                <a:gd name="T6" fmla="*/ 1 w 11"/>
                <a:gd name="T7" fmla="*/ 2 h 8"/>
                <a:gd name="T8" fmla="*/ 3 w 11"/>
                <a:gd name="T9" fmla="*/ 5 h 8"/>
                <a:gd name="T10" fmla="*/ 9 w 11"/>
                <a:gd name="T11" fmla="*/ 7 h 8"/>
                <a:gd name="T12" fmla="*/ 9 w 11"/>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11" h="8">
                  <a:moveTo>
                    <a:pt x="9" y="7"/>
                  </a:moveTo>
                  <a:cubicBezTo>
                    <a:pt x="11" y="8"/>
                    <a:pt x="9" y="5"/>
                    <a:pt x="8" y="4"/>
                  </a:cubicBezTo>
                  <a:cubicBezTo>
                    <a:pt x="7" y="3"/>
                    <a:pt x="4" y="1"/>
                    <a:pt x="3" y="0"/>
                  </a:cubicBezTo>
                  <a:cubicBezTo>
                    <a:pt x="2" y="0"/>
                    <a:pt x="1" y="1"/>
                    <a:pt x="1" y="2"/>
                  </a:cubicBezTo>
                  <a:cubicBezTo>
                    <a:pt x="0" y="3"/>
                    <a:pt x="2" y="4"/>
                    <a:pt x="3" y="5"/>
                  </a:cubicBezTo>
                  <a:cubicBezTo>
                    <a:pt x="5" y="6"/>
                    <a:pt x="7" y="7"/>
                    <a:pt x="9" y="7"/>
                  </a:cubicBezTo>
                  <a:cubicBezTo>
                    <a:pt x="10" y="7"/>
                    <a:pt x="7" y="7"/>
                    <a:pt x="9" y="7"/>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01" name="Freeform 488">
              <a:extLst>
                <a:ext uri="{FF2B5EF4-FFF2-40B4-BE49-F238E27FC236}">
                  <a16:creationId xmlns:a16="http://schemas.microsoft.com/office/drawing/2014/main" id="{D63470CF-D973-944B-BCB6-15474A2FAE32}"/>
                </a:ext>
              </a:extLst>
            </p:cNvPr>
            <p:cNvSpPr>
              <a:spLocks/>
            </p:cNvSpPr>
            <p:nvPr/>
          </p:nvSpPr>
          <p:spPr bwMode="auto">
            <a:xfrm>
              <a:off x="13926333" y="5086175"/>
              <a:ext cx="101909" cy="92380"/>
            </a:xfrm>
            <a:custGeom>
              <a:avLst/>
              <a:gdLst>
                <a:gd name="T0" fmla="*/ 10 w 11"/>
                <a:gd name="T1" fmla="*/ 6 h 10"/>
                <a:gd name="T2" fmla="*/ 6 w 11"/>
                <a:gd name="T3" fmla="*/ 10 h 10"/>
                <a:gd name="T4" fmla="*/ 0 w 11"/>
                <a:gd name="T5" fmla="*/ 6 h 10"/>
                <a:gd name="T6" fmla="*/ 10 w 11"/>
                <a:gd name="T7" fmla="*/ 6 h 10"/>
                <a:gd name="T8" fmla="*/ 10 w 11"/>
                <a:gd name="T9" fmla="*/ 6 h 10"/>
              </a:gdLst>
              <a:ahLst/>
              <a:cxnLst>
                <a:cxn ang="0">
                  <a:pos x="T0" y="T1"/>
                </a:cxn>
                <a:cxn ang="0">
                  <a:pos x="T2" y="T3"/>
                </a:cxn>
                <a:cxn ang="0">
                  <a:pos x="T4" y="T5"/>
                </a:cxn>
                <a:cxn ang="0">
                  <a:pos x="T6" y="T7"/>
                </a:cxn>
                <a:cxn ang="0">
                  <a:pos x="T8" y="T9"/>
                </a:cxn>
              </a:cxnLst>
              <a:rect l="0" t="0" r="r" b="b"/>
              <a:pathLst>
                <a:path w="11" h="10">
                  <a:moveTo>
                    <a:pt x="10" y="6"/>
                  </a:moveTo>
                  <a:cubicBezTo>
                    <a:pt x="10" y="8"/>
                    <a:pt x="7" y="9"/>
                    <a:pt x="6" y="10"/>
                  </a:cubicBezTo>
                  <a:cubicBezTo>
                    <a:pt x="4" y="10"/>
                    <a:pt x="0" y="9"/>
                    <a:pt x="0" y="6"/>
                  </a:cubicBezTo>
                  <a:cubicBezTo>
                    <a:pt x="1" y="0"/>
                    <a:pt x="11" y="6"/>
                    <a:pt x="10" y="6"/>
                  </a:cubicBezTo>
                  <a:cubicBezTo>
                    <a:pt x="10" y="7"/>
                    <a:pt x="11" y="5"/>
                    <a:pt x="10" y="6"/>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02" name="Freeform 489">
              <a:extLst>
                <a:ext uri="{FF2B5EF4-FFF2-40B4-BE49-F238E27FC236}">
                  <a16:creationId xmlns:a16="http://schemas.microsoft.com/office/drawing/2014/main" id="{16D3387E-7C95-0B4B-817F-3B0888D0CF80}"/>
                </a:ext>
              </a:extLst>
            </p:cNvPr>
            <p:cNvSpPr>
              <a:spLocks/>
            </p:cNvSpPr>
            <p:nvPr/>
          </p:nvSpPr>
          <p:spPr bwMode="auto">
            <a:xfrm>
              <a:off x="14945443" y="4767620"/>
              <a:ext cx="82803" cy="47785"/>
            </a:xfrm>
            <a:custGeom>
              <a:avLst/>
              <a:gdLst>
                <a:gd name="T0" fmla="*/ 9 w 9"/>
                <a:gd name="T1" fmla="*/ 3 h 5"/>
                <a:gd name="T2" fmla="*/ 4 w 9"/>
                <a:gd name="T3" fmla="*/ 5 h 5"/>
                <a:gd name="T4" fmla="*/ 1 w 9"/>
                <a:gd name="T5" fmla="*/ 1 h 5"/>
                <a:gd name="T6" fmla="*/ 6 w 9"/>
                <a:gd name="T7" fmla="*/ 1 h 5"/>
                <a:gd name="T8" fmla="*/ 9 w 9"/>
                <a:gd name="T9" fmla="*/ 3 h 5"/>
              </a:gdLst>
              <a:ahLst/>
              <a:cxnLst>
                <a:cxn ang="0">
                  <a:pos x="T0" y="T1"/>
                </a:cxn>
                <a:cxn ang="0">
                  <a:pos x="T2" y="T3"/>
                </a:cxn>
                <a:cxn ang="0">
                  <a:pos x="T4" y="T5"/>
                </a:cxn>
                <a:cxn ang="0">
                  <a:pos x="T6" y="T7"/>
                </a:cxn>
                <a:cxn ang="0">
                  <a:pos x="T8" y="T9"/>
                </a:cxn>
              </a:cxnLst>
              <a:rect l="0" t="0" r="r" b="b"/>
              <a:pathLst>
                <a:path w="9" h="5">
                  <a:moveTo>
                    <a:pt x="9" y="3"/>
                  </a:moveTo>
                  <a:cubicBezTo>
                    <a:pt x="7" y="4"/>
                    <a:pt x="6" y="4"/>
                    <a:pt x="4" y="5"/>
                  </a:cubicBezTo>
                  <a:cubicBezTo>
                    <a:pt x="2" y="5"/>
                    <a:pt x="0" y="3"/>
                    <a:pt x="1" y="1"/>
                  </a:cubicBezTo>
                  <a:cubicBezTo>
                    <a:pt x="1" y="0"/>
                    <a:pt x="5" y="0"/>
                    <a:pt x="6" y="1"/>
                  </a:cubicBezTo>
                  <a:cubicBezTo>
                    <a:pt x="7" y="1"/>
                    <a:pt x="8" y="3"/>
                    <a:pt x="9" y="3"/>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03" name="Freeform 490">
              <a:extLst>
                <a:ext uri="{FF2B5EF4-FFF2-40B4-BE49-F238E27FC236}">
                  <a16:creationId xmlns:a16="http://schemas.microsoft.com/office/drawing/2014/main" id="{7896EA42-6E23-A045-BA35-2D120FF550D0}"/>
                </a:ext>
              </a:extLst>
            </p:cNvPr>
            <p:cNvSpPr>
              <a:spLocks/>
            </p:cNvSpPr>
            <p:nvPr/>
          </p:nvSpPr>
          <p:spPr bwMode="auto">
            <a:xfrm>
              <a:off x="16811689" y="4675240"/>
              <a:ext cx="92356" cy="44598"/>
            </a:xfrm>
            <a:custGeom>
              <a:avLst/>
              <a:gdLst>
                <a:gd name="T0" fmla="*/ 6 w 10"/>
                <a:gd name="T1" fmla="*/ 5 h 5"/>
                <a:gd name="T2" fmla="*/ 1 w 10"/>
                <a:gd name="T3" fmla="*/ 4 h 5"/>
                <a:gd name="T4" fmla="*/ 4 w 10"/>
                <a:gd name="T5" fmla="*/ 1 h 5"/>
                <a:gd name="T6" fmla="*/ 9 w 10"/>
                <a:gd name="T7" fmla="*/ 1 h 5"/>
                <a:gd name="T8" fmla="*/ 6 w 10"/>
                <a:gd name="T9" fmla="*/ 5 h 5"/>
                <a:gd name="T10" fmla="*/ 6 w 10"/>
                <a:gd name="T11" fmla="*/ 5 h 5"/>
              </a:gdLst>
              <a:ahLst/>
              <a:cxnLst>
                <a:cxn ang="0">
                  <a:pos x="T0" y="T1"/>
                </a:cxn>
                <a:cxn ang="0">
                  <a:pos x="T2" y="T3"/>
                </a:cxn>
                <a:cxn ang="0">
                  <a:pos x="T4" y="T5"/>
                </a:cxn>
                <a:cxn ang="0">
                  <a:pos x="T6" y="T7"/>
                </a:cxn>
                <a:cxn ang="0">
                  <a:pos x="T8" y="T9"/>
                </a:cxn>
                <a:cxn ang="0">
                  <a:pos x="T10" y="T11"/>
                </a:cxn>
              </a:cxnLst>
              <a:rect l="0" t="0" r="r" b="b"/>
              <a:pathLst>
                <a:path w="10" h="5">
                  <a:moveTo>
                    <a:pt x="6" y="5"/>
                  </a:moveTo>
                  <a:cubicBezTo>
                    <a:pt x="4" y="5"/>
                    <a:pt x="2" y="4"/>
                    <a:pt x="1" y="4"/>
                  </a:cubicBezTo>
                  <a:cubicBezTo>
                    <a:pt x="0" y="3"/>
                    <a:pt x="3" y="1"/>
                    <a:pt x="4" y="1"/>
                  </a:cubicBezTo>
                  <a:cubicBezTo>
                    <a:pt x="5" y="0"/>
                    <a:pt x="8" y="0"/>
                    <a:pt x="9" y="1"/>
                  </a:cubicBezTo>
                  <a:cubicBezTo>
                    <a:pt x="10" y="2"/>
                    <a:pt x="7" y="5"/>
                    <a:pt x="6" y="5"/>
                  </a:cubicBezTo>
                  <a:cubicBezTo>
                    <a:pt x="4" y="5"/>
                    <a:pt x="6" y="5"/>
                    <a:pt x="6" y="5"/>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04" name="Freeform 491">
              <a:extLst>
                <a:ext uri="{FF2B5EF4-FFF2-40B4-BE49-F238E27FC236}">
                  <a16:creationId xmlns:a16="http://schemas.microsoft.com/office/drawing/2014/main" id="{CBFB8C4A-BD57-564F-9465-3B3D44D449B1}"/>
                </a:ext>
              </a:extLst>
            </p:cNvPr>
            <p:cNvSpPr>
              <a:spLocks/>
            </p:cNvSpPr>
            <p:nvPr/>
          </p:nvSpPr>
          <p:spPr bwMode="auto">
            <a:xfrm>
              <a:off x="15869013" y="3999906"/>
              <a:ext cx="57323" cy="19114"/>
            </a:xfrm>
            <a:custGeom>
              <a:avLst/>
              <a:gdLst>
                <a:gd name="T0" fmla="*/ 6 w 6"/>
                <a:gd name="T1" fmla="*/ 1 h 2"/>
                <a:gd name="T2" fmla="*/ 0 w 6"/>
                <a:gd name="T3" fmla="*/ 1 h 2"/>
                <a:gd name="T4" fmla="*/ 6 w 6"/>
                <a:gd name="T5" fmla="*/ 1 h 2"/>
              </a:gdLst>
              <a:ahLst/>
              <a:cxnLst>
                <a:cxn ang="0">
                  <a:pos x="T0" y="T1"/>
                </a:cxn>
                <a:cxn ang="0">
                  <a:pos x="T2" y="T3"/>
                </a:cxn>
                <a:cxn ang="0">
                  <a:pos x="T4" y="T5"/>
                </a:cxn>
              </a:cxnLst>
              <a:rect l="0" t="0" r="r" b="b"/>
              <a:pathLst>
                <a:path w="6" h="2">
                  <a:moveTo>
                    <a:pt x="6" y="1"/>
                  </a:moveTo>
                  <a:cubicBezTo>
                    <a:pt x="6" y="2"/>
                    <a:pt x="0" y="2"/>
                    <a:pt x="0" y="1"/>
                  </a:cubicBezTo>
                  <a:cubicBezTo>
                    <a:pt x="0" y="0"/>
                    <a:pt x="6" y="0"/>
                    <a:pt x="6" y="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05" name="Freeform 492">
              <a:extLst>
                <a:ext uri="{FF2B5EF4-FFF2-40B4-BE49-F238E27FC236}">
                  <a16:creationId xmlns:a16="http://schemas.microsoft.com/office/drawing/2014/main" id="{102834A6-020B-484C-84E2-2C9835E75080}"/>
                </a:ext>
              </a:extLst>
            </p:cNvPr>
            <p:cNvSpPr>
              <a:spLocks/>
            </p:cNvSpPr>
            <p:nvPr/>
          </p:nvSpPr>
          <p:spPr bwMode="auto">
            <a:xfrm>
              <a:off x="15346720" y="4805850"/>
              <a:ext cx="54139" cy="38227"/>
            </a:xfrm>
            <a:custGeom>
              <a:avLst/>
              <a:gdLst>
                <a:gd name="T0" fmla="*/ 5 w 6"/>
                <a:gd name="T1" fmla="*/ 4 h 4"/>
                <a:gd name="T2" fmla="*/ 2 w 6"/>
                <a:gd name="T3" fmla="*/ 1 h 4"/>
                <a:gd name="T4" fmla="*/ 5 w 6"/>
                <a:gd name="T5" fmla="*/ 4 h 4"/>
              </a:gdLst>
              <a:ahLst/>
              <a:cxnLst>
                <a:cxn ang="0">
                  <a:pos x="T0" y="T1"/>
                </a:cxn>
                <a:cxn ang="0">
                  <a:pos x="T2" y="T3"/>
                </a:cxn>
                <a:cxn ang="0">
                  <a:pos x="T4" y="T5"/>
                </a:cxn>
              </a:cxnLst>
              <a:rect l="0" t="0" r="r" b="b"/>
              <a:pathLst>
                <a:path w="6" h="4">
                  <a:moveTo>
                    <a:pt x="5" y="4"/>
                  </a:moveTo>
                  <a:cubicBezTo>
                    <a:pt x="4" y="4"/>
                    <a:pt x="0" y="3"/>
                    <a:pt x="2" y="1"/>
                  </a:cubicBezTo>
                  <a:cubicBezTo>
                    <a:pt x="5" y="0"/>
                    <a:pt x="6" y="4"/>
                    <a:pt x="5" y="4"/>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06" name="Freeform 493">
              <a:extLst>
                <a:ext uri="{FF2B5EF4-FFF2-40B4-BE49-F238E27FC236}">
                  <a16:creationId xmlns:a16="http://schemas.microsoft.com/office/drawing/2014/main" id="{A99105C5-2B8D-964D-B1B6-3686F4F73E63}"/>
                </a:ext>
              </a:extLst>
            </p:cNvPr>
            <p:cNvSpPr>
              <a:spLocks/>
            </p:cNvSpPr>
            <p:nvPr/>
          </p:nvSpPr>
          <p:spPr bwMode="auto">
            <a:xfrm>
              <a:off x="12098301" y="6892379"/>
              <a:ext cx="54139" cy="101936"/>
            </a:xfrm>
            <a:custGeom>
              <a:avLst/>
              <a:gdLst>
                <a:gd name="T0" fmla="*/ 5 w 6"/>
                <a:gd name="T1" fmla="*/ 1 h 11"/>
                <a:gd name="T2" fmla="*/ 5 w 6"/>
                <a:gd name="T3" fmla="*/ 7 h 11"/>
                <a:gd name="T4" fmla="*/ 3 w 6"/>
                <a:gd name="T5" fmla="*/ 10 h 11"/>
                <a:gd name="T6" fmla="*/ 1 w 6"/>
                <a:gd name="T7" fmla="*/ 4 h 11"/>
                <a:gd name="T8" fmla="*/ 5 w 6"/>
                <a:gd name="T9" fmla="*/ 1 h 11"/>
                <a:gd name="T10" fmla="*/ 5 w 6"/>
                <a:gd name="T11" fmla="*/ 1 h 11"/>
              </a:gdLst>
              <a:ahLst/>
              <a:cxnLst>
                <a:cxn ang="0">
                  <a:pos x="T0" y="T1"/>
                </a:cxn>
                <a:cxn ang="0">
                  <a:pos x="T2" y="T3"/>
                </a:cxn>
                <a:cxn ang="0">
                  <a:pos x="T4" y="T5"/>
                </a:cxn>
                <a:cxn ang="0">
                  <a:pos x="T6" y="T7"/>
                </a:cxn>
                <a:cxn ang="0">
                  <a:pos x="T8" y="T9"/>
                </a:cxn>
                <a:cxn ang="0">
                  <a:pos x="T10" y="T11"/>
                </a:cxn>
              </a:cxnLst>
              <a:rect l="0" t="0" r="r" b="b"/>
              <a:pathLst>
                <a:path w="6" h="11">
                  <a:moveTo>
                    <a:pt x="5" y="1"/>
                  </a:moveTo>
                  <a:cubicBezTo>
                    <a:pt x="5" y="3"/>
                    <a:pt x="6" y="5"/>
                    <a:pt x="5" y="7"/>
                  </a:cubicBezTo>
                  <a:cubicBezTo>
                    <a:pt x="4" y="8"/>
                    <a:pt x="5" y="11"/>
                    <a:pt x="3" y="10"/>
                  </a:cubicBezTo>
                  <a:cubicBezTo>
                    <a:pt x="1" y="8"/>
                    <a:pt x="0" y="6"/>
                    <a:pt x="1" y="4"/>
                  </a:cubicBezTo>
                  <a:cubicBezTo>
                    <a:pt x="1" y="3"/>
                    <a:pt x="5" y="0"/>
                    <a:pt x="5" y="1"/>
                  </a:cubicBezTo>
                  <a:cubicBezTo>
                    <a:pt x="5" y="2"/>
                    <a:pt x="5" y="0"/>
                    <a:pt x="5" y="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07" name="Freeform 494">
              <a:extLst>
                <a:ext uri="{FF2B5EF4-FFF2-40B4-BE49-F238E27FC236}">
                  <a16:creationId xmlns:a16="http://schemas.microsoft.com/office/drawing/2014/main" id="{25EF90B8-EDFC-6A40-B196-886F3FAD1D74}"/>
                </a:ext>
              </a:extLst>
            </p:cNvPr>
            <p:cNvSpPr>
              <a:spLocks/>
            </p:cNvSpPr>
            <p:nvPr/>
          </p:nvSpPr>
          <p:spPr bwMode="auto">
            <a:xfrm>
              <a:off x="12079192" y="6984761"/>
              <a:ext cx="82803" cy="140163"/>
            </a:xfrm>
            <a:custGeom>
              <a:avLst/>
              <a:gdLst>
                <a:gd name="T0" fmla="*/ 7 w 9"/>
                <a:gd name="T1" fmla="*/ 3 h 15"/>
                <a:gd name="T2" fmla="*/ 5 w 9"/>
                <a:gd name="T3" fmla="*/ 2 h 15"/>
                <a:gd name="T4" fmla="*/ 0 w 9"/>
                <a:gd name="T5" fmla="*/ 2 h 15"/>
                <a:gd name="T6" fmla="*/ 1 w 9"/>
                <a:gd name="T7" fmla="*/ 8 h 15"/>
                <a:gd name="T8" fmla="*/ 2 w 9"/>
                <a:gd name="T9" fmla="*/ 13 h 15"/>
                <a:gd name="T10" fmla="*/ 4 w 9"/>
                <a:gd name="T11" fmla="*/ 14 h 15"/>
                <a:gd name="T12" fmla="*/ 8 w 9"/>
                <a:gd name="T13" fmla="*/ 10 h 15"/>
                <a:gd name="T14" fmla="*/ 7 w 9"/>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5">
                  <a:moveTo>
                    <a:pt x="7" y="3"/>
                  </a:moveTo>
                  <a:cubicBezTo>
                    <a:pt x="6" y="3"/>
                    <a:pt x="7" y="0"/>
                    <a:pt x="5" y="2"/>
                  </a:cubicBezTo>
                  <a:cubicBezTo>
                    <a:pt x="2" y="4"/>
                    <a:pt x="3" y="4"/>
                    <a:pt x="0" y="2"/>
                  </a:cubicBezTo>
                  <a:cubicBezTo>
                    <a:pt x="0" y="2"/>
                    <a:pt x="1" y="8"/>
                    <a:pt x="1" y="8"/>
                  </a:cubicBezTo>
                  <a:cubicBezTo>
                    <a:pt x="2" y="10"/>
                    <a:pt x="2" y="11"/>
                    <a:pt x="2" y="13"/>
                  </a:cubicBezTo>
                  <a:cubicBezTo>
                    <a:pt x="2" y="14"/>
                    <a:pt x="2" y="15"/>
                    <a:pt x="4" y="14"/>
                  </a:cubicBezTo>
                  <a:cubicBezTo>
                    <a:pt x="6" y="13"/>
                    <a:pt x="8" y="13"/>
                    <a:pt x="8" y="10"/>
                  </a:cubicBezTo>
                  <a:cubicBezTo>
                    <a:pt x="8" y="9"/>
                    <a:pt x="9" y="3"/>
                    <a:pt x="7" y="3"/>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08" name="Freeform 495">
              <a:extLst>
                <a:ext uri="{FF2B5EF4-FFF2-40B4-BE49-F238E27FC236}">
                  <a16:creationId xmlns:a16="http://schemas.microsoft.com/office/drawing/2014/main" id="{5D43AE8E-4C58-4A46-A7FD-CBB45CA32DBB}"/>
                </a:ext>
              </a:extLst>
            </p:cNvPr>
            <p:cNvSpPr>
              <a:spLocks/>
            </p:cNvSpPr>
            <p:nvPr/>
          </p:nvSpPr>
          <p:spPr bwMode="auto">
            <a:xfrm>
              <a:off x="12273464" y="7153594"/>
              <a:ext cx="149680" cy="92380"/>
            </a:xfrm>
            <a:custGeom>
              <a:avLst/>
              <a:gdLst>
                <a:gd name="T0" fmla="*/ 5 w 16"/>
                <a:gd name="T1" fmla="*/ 1 h 10"/>
                <a:gd name="T2" fmla="*/ 0 w 16"/>
                <a:gd name="T3" fmla="*/ 2 h 10"/>
                <a:gd name="T4" fmla="*/ 3 w 16"/>
                <a:gd name="T5" fmla="*/ 5 h 10"/>
                <a:gd name="T6" fmla="*/ 8 w 16"/>
                <a:gd name="T7" fmla="*/ 7 h 10"/>
                <a:gd name="T8" fmla="*/ 14 w 16"/>
                <a:gd name="T9" fmla="*/ 8 h 10"/>
                <a:gd name="T10" fmla="*/ 13 w 16"/>
                <a:gd name="T11" fmla="*/ 4 h 10"/>
                <a:gd name="T12" fmla="*/ 15 w 16"/>
                <a:gd name="T13" fmla="*/ 1 h 10"/>
                <a:gd name="T14" fmla="*/ 11 w 16"/>
                <a:gd name="T15" fmla="*/ 1 h 10"/>
                <a:gd name="T16" fmla="*/ 5 w 16"/>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0">
                  <a:moveTo>
                    <a:pt x="5" y="1"/>
                  </a:moveTo>
                  <a:cubicBezTo>
                    <a:pt x="4" y="1"/>
                    <a:pt x="1" y="1"/>
                    <a:pt x="0" y="2"/>
                  </a:cubicBezTo>
                  <a:cubicBezTo>
                    <a:pt x="0" y="3"/>
                    <a:pt x="2" y="4"/>
                    <a:pt x="3" y="5"/>
                  </a:cubicBezTo>
                  <a:cubicBezTo>
                    <a:pt x="5" y="5"/>
                    <a:pt x="7" y="6"/>
                    <a:pt x="8" y="7"/>
                  </a:cubicBezTo>
                  <a:cubicBezTo>
                    <a:pt x="10" y="8"/>
                    <a:pt x="12" y="10"/>
                    <a:pt x="14" y="8"/>
                  </a:cubicBezTo>
                  <a:cubicBezTo>
                    <a:pt x="16" y="7"/>
                    <a:pt x="12" y="6"/>
                    <a:pt x="13" y="4"/>
                  </a:cubicBezTo>
                  <a:cubicBezTo>
                    <a:pt x="13" y="4"/>
                    <a:pt x="16" y="2"/>
                    <a:pt x="15" y="1"/>
                  </a:cubicBezTo>
                  <a:cubicBezTo>
                    <a:pt x="15" y="0"/>
                    <a:pt x="11" y="1"/>
                    <a:pt x="11" y="1"/>
                  </a:cubicBezTo>
                  <a:cubicBezTo>
                    <a:pt x="9" y="2"/>
                    <a:pt x="7" y="1"/>
                    <a:pt x="5" y="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09" name="Freeform 496">
              <a:extLst>
                <a:ext uri="{FF2B5EF4-FFF2-40B4-BE49-F238E27FC236}">
                  <a16:creationId xmlns:a16="http://schemas.microsoft.com/office/drawing/2014/main" id="{A9B011A8-93A9-0243-A207-D99236C94029}"/>
                </a:ext>
              </a:extLst>
            </p:cNvPr>
            <p:cNvSpPr>
              <a:spLocks/>
            </p:cNvSpPr>
            <p:nvPr/>
          </p:nvSpPr>
          <p:spPr bwMode="auto">
            <a:xfrm>
              <a:off x="13161999" y="7284201"/>
              <a:ext cx="121018" cy="66896"/>
            </a:xfrm>
            <a:custGeom>
              <a:avLst/>
              <a:gdLst>
                <a:gd name="T0" fmla="*/ 12 w 13"/>
                <a:gd name="T1" fmla="*/ 1 h 7"/>
                <a:gd name="T2" fmla="*/ 10 w 13"/>
                <a:gd name="T3" fmla="*/ 2 h 7"/>
                <a:gd name="T4" fmla="*/ 10 w 13"/>
                <a:gd name="T5" fmla="*/ 5 h 7"/>
                <a:gd name="T6" fmla="*/ 6 w 13"/>
                <a:gd name="T7" fmla="*/ 6 h 7"/>
                <a:gd name="T8" fmla="*/ 2 w 13"/>
                <a:gd name="T9" fmla="*/ 6 h 7"/>
                <a:gd name="T10" fmla="*/ 5 w 13"/>
                <a:gd name="T11" fmla="*/ 3 h 7"/>
                <a:gd name="T12" fmla="*/ 12 w 13"/>
                <a:gd name="T13" fmla="*/ 1 h 7"/>
                <a:gd name="T14" fmla="*/ 12 w 13"/>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12" y="1"/>
                  </a:moveTo>
                  <a:cubicBezTo>
                    <a:pt x="12" y="1"/>
                    <a:pt x="10" y="2"/>
                    <a:pt x="10" y="2"/>
                  </a:cubicBezTo>
                  <a:cubicBezTo>
                    <a:pt x="9" y="3"/>
                    <a:pt x="10" y="5"/>
                    <a:pt x="10" y="5"/>
                  </a:cubicBezTo>
                  <a:cubicBezTo>
                    <a:pt x="9" y="5"/>
                    <a:pt x="7" y="5"/>
                    <a:pt x="6" y="6"/>
                  </a:cubicBezTo>
                  <a:cubicBezTo>
                    <a:pt x="4" y="7"/>
                    <a:pt x="3" y="7"/>
                    <a:pt x="2" y="6"/>
                  </a:cubicBezTo>
                  <a:cubicBezTo>
                    <a:pt x="0" y="4"/>
                    <a:pt x="4" y="3"/>
                    <a:pt x="5" y="3"/>
                  </a:cubicBezTo>
                  <a:cubicBezTo>
                    <a:pt x="7" y="3"/>
                    <a:pt x="10" y="2"/>
                    <a:pt x="12" y="1"/>
                  </a:cubicBezTo>
                  <a:cubicBezTo>
                    <a:pt x="13" y="0"/>
                    <a:pt x="11" y="2"/>
                    <a:pt x="12" y="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10" name="Freeform 497">
              <a:extLst>
                <a:ext uri="{FF2B5EF4-FFF2-40B4-BE49-F238E27FC236}">
                  <a16:creationId xmlns:a16="http://schemas.microsoft.com/office/drawing/2014/main" id="{32A552BD-1A3F-2641-AF07-E89B4B599628}"/>
                </a:ext>
              </a:extLst>
            </p:cNvPr>
            <p:cNvSpPr>
              <a:spLocks/>
            </p:cNvSpPr>
            <p:nvPr/>
          </p:nvSpPr>
          <p:spPr bwMode="auto">
            <a:xfrm>
              <a:off x="12760725" y="7293757"/>
              <a:ext cx="140127" cy="38227"/>
            </a:xfrm>
            <a:custGeom>
              <a:avLst/>
              <a:gdLst>
                <a:gd name="T0" fmla="*/ 8 w 15"/>
                <a:gd name="T1" fmla="*/ 4 h 4"/>
                <a:gd name="T2" fmla="*/ 1 w 15"/>
                <a:gd name="T3" fmla="*/ 1 h 4"/>
                <a:gd name="T4" fmla="*/ 7 w 15"/>
                <a:gd name="T5" fmla="*/ 1 h 4"/>
                <a:gd name="T6" fmla="*/ 15 w 15"/>
                <a:gd name="T7" fmla="*/ 2 h 4"/>
                <a:gd name="T8" fmla="*/ 13 w 15"/>
                <a:gd name="T9" fmla="*/ 3 h 4"/>
                <a:gd name="T10" fmla="*/ 8 w 15"/>
                <a:gd name="T11" fmla="*/ 4 h 4"/>
                <a:gd name="T12" fmla="*/ 8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8" y="4"/>
                  </a:moveTo>
                  <a:cubicBezTo>
                    <a:pt x="7" y="4"/>
                    <a:pt x="0" y="2"/>
                    <a:pt x="1" y="1"/>
                  </a:cubicBezTo>
                  <a:cubicBezTo>
                    <a:pt x="1" y="0"/>
                    <a:pt x="7" y="1"/>
                    <a:pt x="7" y="1"/>
                  </a:cubicBezTo>
                  <a:cubicBezTo>
                    <a:pt x="10" y="2"/>
                    <a:pt x="12" y="2"/>
                    <a:pt x="15" y="2"/>
                  </a:cubicBezTo>
                  <a:cubicBezTo>
                    <a:pt x="15" y="2"/>
                    <a:pt x="13" y="3"/>
                    <a:pt x="13" y="3"/>
                  </a:cubicBezTo>
                  <a:cubicBezTo>
                    <a:pt x="12" y="4"/>
                    <a:pt x="10" y="4"/>
                    <a:pt x="8" y="4"/>
                  </a:cubicBezTo>
                  <a:cubicBezTo>
                    <a:pt x="6" y="4"/>
                    <a:pt x="9" y="4"/>
                    <a:pt x="8" y="4"/>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11" name="Freeform 498">
              <a:extLst>
                <a:ext uri="{FF2B5EF4-FFF2-40B4-BE49-F238E27FC236}">
                  <a16:creationId xmlns:a16="http://schemas.microsoft.com/office/drawing/2014/main" id="{344DD47C-E148-A346-B6F0-C0027AE043F0}"/>
                </a:ext>
              </a:extLst>
            </p:cNvPr>
            <p:cNvSpPr>
              <a:spLocks/>
            </p:cNvSpPr>
            <p:nvPr/>
          </p:nvSpPr>
          <p:spPr bwMode="auto">
            <a:xfrm>
              <a:off x="12693846" y="5917602"/>
              <a:ext cx="66879" cy="66896"/>
            </a:xfrm>
            <a:custGeom>
              <a:avLst/>
              <a:gdLst>
                <a:gd name="T0" fmla="*/ 1 w 7"/>
                <a:gd name="T1" fmla="*/ 4 h 7"/>
                <a:gd name="T2" fmla="*/ 1 w 7"/>
                <a:gd name="T3" fmla="*/ 1 h 7"/>
                <a:gd name="T4" fmla="*/ 7 w 7"/>
                <a:gd name="T5" fmla="*/ 1 h 7"/>
                <a:gd name="T6" fmla="*/ 1 w 7"/>
                <a:gd name="T7" fmla="*/ 4 h 7"/>
                <a:gd name="T8" fmla="*/ 1 w 7"/>
                <a:gd name="T9" fmla="*/ 4 h 7"/>
              </a:gdLst>
              <a:ahLst/>
              <a:cxnLst>
                <a:cxn ang="0">
                  <a:pos x="T0" y="T1"/>
                </a:cxn>
                <a:cxn ang="0">
                  <a:pos x="T2" y="T3"/>
                </a:cxn>
                <a:cxn ang="0">
                  <a:pos x="T4" y="T5"/>
                </a:cxn>
                <a:cxn ang="0">
                  <a:pos x="T6" y="T7"/>
                </a:cxn>
                <a:cxn ang="0">
                  <a:pos x="T8" y="T9"/>
                </a:cxn>
              </a:cxnLst>
              <a:rect l="0" t="0" r="r" b="b"/>
              <a:pathLst>
                <a:path w="7" h="7">
                  <a:moveTo>
                    <a:pt x="1" y="4"/>
                  </a:moveTo>
                  <a:cubicBezTo>
                    <a:pt x="1" y="3"/>
                    <a:pt x="0" y="1"/>
                    <a:pt x="1" y="1"/>
                  </a:cubicBezTo>
                  <a:cubicBezTo>
                    <a:pt x="2" y="1"/>
                    <a:pt x="7" y="0"/>
                    <a:pt x="7" y="1"/>
                  </a:cubicBezTo>
                  <a:cubicBezTo>
                    <a:pt x="7" y="2"/>
                    <a:pt x="2" y="6"/>
                    <a:pt x="1" y="4"/>
                  </a:cubicBezTo>
                  <a:cubicBezTo>
                    <a:pt x="1" y="1"/>
                    <a:pt x="2" y="7"/>
                    <a:pt x="1" y="4"/>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12" name="Freeform 499">
              <a:extLst>
                <a:ext uri="{FF2B5EF4-FFF2-40B4-BE49-F238E27FC236}">
                  <a16:creationId xmlns:a16="http://schemas.microsoft.com/office/drawing/2014/main" id="{5FCCBA1A-1DBA-E84E-B132-A8148FB0C7DE}"/>
                </a:ext>
              </a:extLst>
            </p:cNvPr>
            <p:cNvSpPr>
              <a:spLocks/>
            </p:cNvSpPr>
            <p:nvPr/>
          </p:nvSpPr>
          <p:spPr bwMode="auto">
            <a:xfrm>
              <a:off x="12703401" y="5892119"/>
              <a:ext cx="47770" cy="25484"/>
            </a:xfrm>
            <a:custGeom>
              <a:avLst/>
              <a:gdLst>
                <a:gd name="T0" fmla="*/ 3 w 5"/>
                <a:gd name="T1" fmla="*/ 2 h 3"/>
                <a:gd name="T2" fmla="*/ 0 w 5"/>
                <a:gd name="T3" fmla="*/ 1 h 3"/>
                <a:gd name="T4" fmla="*/ 4 w 5"/>
                <a:gd name="T5" fmla="*/ 1 h 3"/>
                <a:gd name="T6" fmla="*/ 3 w 5"/>
                <a:gd name="T7" fmla="*/ 2 h 3"/>
                <a:gd name="T8" fmla="*/ 3 w 5"/>
                <a:gd name="T9" fmla="*/ 2 h 3"/>
              </a:gdLst>
              <a:ahLst/>
              <a:cxnLst>
                <a:cxn ang="0">
                  <a:pos x="T0" y="T1"/>
                </a:cxn>
                <a:cxn ang="0">
                  <a:pos x="T2" y="T3"/>
                </a:cxn>
                <a:cxn ang="0">
                  <a:pos x="T4" y="T5"/>
                </a:cxn>
                <a:cxn ang="0">
                  <a:pos x="T6" y="T7"/>
                </a:cxn>
                <a:cxn ang="0">
                  <a:pos x="T8" y="T9"/>
                </a:cxn>
              </a:cxnLst>
              <a:rect l="0" t="0" r="r" b="b"/>
              <a:pathLst>
                <a:path w="5" h="3">
                  <a:moveTo>
                    <a:pt x="3" y="2"/>
                  </a:moveTo>
                  <a:cubicBezTo>
                    <a:pt x="2" y="2"/>
                    <a:pt x="0" y="1"/>
                    <a:pt x="0" y="1"/>
                  </a:cubicBezTo>
                  <a:cubicBezTo>
                    <a:pt x="0" y="1"/>
                    <a:pt x="4" y="0"/>
                    <a:pt x="4" y="1"/>
                  </a:cubicBezTo>
                  <a:cubicBezTo>
                    <a:pt x="5" y="2"/>
                    <a:pt x="4" y="3"/>
                    <a:pt x="3" y="2"/>
                  </a:cubicBezTo>
                  <a:cubicBezTo>
                    <a:pt x="1" y="2"/>
                    <a:pt x="5" y="3"/>
                    <a:pt x="3" y="2"/>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13" name="Freeform 500">
              <a:extLst>
                <a:ext uri="{FF2B5EF4-FFF2-40B4-BE49-F238E27FC236}">
                  <a16:creationId xmlns:a16="http://schemas.microsoft.com/office/drawing/2014/main" id="{8E7259B6-D8D5-0C4B-9BFA-0F7E97D23FD0}"/>
                </a:ext>
              </a:extLst>
            </p:cNvPr>
            <p:cNvSpPr>
              <a:spLocks/>
            </p:cNvSpPr>
            <p:nvPr/>
          </p:nvSpPr>
          <p:spPr bwMode="auto">
            <a:xfrm>
              <a:off x="12509131" y="5955827"/>
              <a:ext cx="54139" cy="92380"/>
            </a:xfrm>
            <a:custGeom>
              <a:avLst/>
              <a:gdLst>
                <a:gd name="T0" fmla="*/ 6 w 6"/>
                <a:gd name="T1" fmla="*/ 2 h 10"/>
                <a:gd name="T2" fmla="*/ 3 w 6"/>
                <a:gd name="T3" fmla="*/ 9 h 10"/>
                <a:gd name="T4" fmla="*/ 6 w 6"/>
                <a:gd name="T5" fmla="*/ 2 h 10"/>
                <a:gd name="T6" fmla="*/ 6 w 6"/>
                <a:gd name="T7" fmla="*/ 2 h 10"/>
              </a:gdLst>
              <a:ahLst/>
              <a:cxnLst>
                <a:cxn ang="0">
                  <a:pos x="T0" y="T1"/>
                </a:cxn>
                <a:cxn ang="0">
                  <a:pos x="T2" y="T3"/>
                </a:cxn>
                <a:cxn ang="0">
                  <a:pos x="T4" y="T5"/>
                </a:cxn>
                <a:cxn ang="0">
                  <a:pos x="T6" y="T7"/>
                </a:cxn>
              </a:cxnLst>
              <a:rect l="0" t="0" r="r" b="b"/>
              <a:pathLst>
                <a:path w="6" h="10">
                  <a:moveTo>
                    <a:pt x="6" y="2"/>
                  </a:moveTo>
                  <a:cubicBezTo>
                    <a:pt x="6" y="0"/>
                    <a:pt x="0" y="10"/>
                    <a:pt x="3" y="9"/>
                  </a:cubicBezTo>
                  <a:cubicBezTo>
                    <a:pt x="4" y="9"/>
                    <a:pt x="6" y="3"/>
                    <a:pt x="6" y="2"/>
                  </a:cubicBezTo>
                  <a:cubicBezTo>
                    <a:pt x="6" y="1"/>
                    <a:pt x="6" y="3"/>
                    <a:pt x="6" y="2"/>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14" name="Freeform 501">
              <a:extLst>
                <a:ext uri="{FF2B5EF4-FFF2-40B4-BE49-F238E27FC236}">
                  <a16:creationId xmlns:a16="http://schemas.microsoft.com/office/drawing/2014/main" id="{7A5DBA21-B206-B443-BCA8-B7D01F63A197}"/>
                </a:ext>
              </a:extLst>
            </p:cNvPr>
            <p:cNvSpPr>
              <a:spLocks/>
            </p:cNvSpPr>
            <p:nvPr/>
          </p:nvSpPr>
          <p:spPr bwMode="auto">
            <a:xfrm>
              <a:off x="12591937" y="5796551"/>
              <a:ext cx="38217" cy="38227"/>
            </a:xfrm>
            <a:custGeom>
              <a:avLst/>
              <a:gdLst>
                <a:gd name="T0" fmla="*/ 3 w 4"/>
                <a:gd name="T1" fmla="*/ 3 h 4"/>
                <a:gd name="T2" fmla="*/ 1 w 4"/>
                <a:gd name="T3" fmla="*/ 1 h 4"/>
                <a:gd name="T4" fmla="*/ 3 w 4"/>
                <a:gd name="T5" fmla="*/ 0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3"/>
                    <a:pt x="0" y="2"/>
                    <a:pt x="1" y="1"/>
                  </a:cubicBezTo>
                  <a:cubicBezTo>
                    <a:pt x="2" y="1"/>
                    <a:pt x="3" y="0"/>
                    <a:pt x="3" y="0"/>
                  </a:cubicBezTo>
                  <a:cubicBezTo>
                    <a:pt x="4" y="0"/>
                    <a:pt x="4" y="2"/>
                    <a:pt x="3" y="3"/>
                  </a:cubicBezTo>
                  <a:cubicBezTo>
                    <a:pt x="2" y="4"/>
                    <a:pt x="4" y="2"/>
                    <a:pt x="3" y="3"/>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15" name="Freeform 502">
              <a:extLst>
                <a:ext uri="{FF2B5EF4-FFF2-40B4-BE49-F238E27FC236}">
                  <a16:creationId xmlns:a16="http://schemas.microsoft.com/office/drawing/2014/main" id="{171F1304-CC5A-4640-8DED-35DEB4B4D666}"/>
                </a:ext>
              </a:extLst>
            </p:cNvPr>
            <p:cNvSpPr>
              <a:spLocks/>
            </p:cNvSpPr>
            <p:nvPr/>
          </p:nvSpPr>
          <p:spPr bwMode="auto">
            <a:xfrm>
              <a:off x="12219322" y="6086434"/>
              <a:ext cx="54139" cy="86010"/>
            </a:xfrm>
            <a:custGeom>
              <a:avLst/>
              <a:gdLst>
                <a:gd name="T0" fmla="*/ 6 w 6"/>
                <a:gd name="T1" fmla="*/ 2 h 9"/>
                <a:gd name="T2" fmla="*/ 6 w 6"/>
                <a:gd name="T3" fmla="*/ 4 h 9"/>
                <a:gd name="T4" fmla="*/ 5 w 6"/>
                <a:gd name="T5" fmla="*/ 9 h 9"/>
                <a:gd name="T6" fmla="*/ 0 w 6"/>
                <a:gd name="T7" fmla="*/ 3 h 9"/>
                <a:gd name="T8" fmla="*/ 3 w 6"/>
                <a:gd name="T9" fmla="*/ 3 h 9"/>
                <a:gd name="T10" fmla="*/ 6 w 6"/>
                <a:gd name="T11" fmla="*/ 2 h 9"/>
                <a:gd name="T12" fmla="*/ 6 w 6"/>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6" h="9">
                  <a:moveTo>
                    <a:pt x="6" y="2"/>
                  </a:moveTo>
                  <a:cubicBezTo>
                    <a:pt x="6" y="1"/>
                    <a:pt x="6" y="4"/>
                    <a:pt x="6" y="4"/>
                  </a:cubicBezTo>
                  <a:cubicBezTo>
                    <a:pt x="6" y="6"/>
                    <a:pt x="6" y="8"/>
                    <a:pt x="5" y="9"/>
                  </a:cubicBezTo>
                  <a:cubicBezTo>
                    <a:pt x="5" y="9"/>
                    <a:pt x="0" y="5"/>
                    <a:pt x="0" y="3"/>
                  </a:cubicBezTo>
                  <a:cubicBezTo>
                    <a:pt x="0" y="3"/>
                    <a:pt x="2" y="2"/>
                    <a:pt x="3" y="3"/>
                  </a:cubicBezTo>
                  <a:cubicBezTo>
                    <a:pt x="4" y="4"/>
                    <a:pt x="5" y="4"/>
                    <a:pt x="6" y="2"/>
                  </a:cubicBezTo>
                  <a:cubicBezTo>
                    <a:pt x="6" y="0"/>
                    <a:pt x="6" y="3"/>
                    <a:pt x="6" y="2"/>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16" name="Freeform 503">
              <a:extLst>
                <a:ext uri="{FF2B5EF4-FFF2-40B4-BE49-F238E27FC236}">
                  <a16:creationId xmlns:a16="http://schemas.microsoft.com/office/drawing/2014/main" id="{DC0C81B5-7BE7-914A-93C2-808F16F92C27}"/>
                </a:ext>
              </a:extLst>
            </p:cNvPr>
            <p:cNvSpPr>
              <a:spLocks/>
            </p:cNvSpPr>
            <p:nvPr/>
          </p:nvSpPr>
          <p:spPr bwMode="auto">
            <a:xfrm>
              <a:off x="12152446" y="6105548"/>
              <a:ext cx="76432" cy="76452"/>
            </a:xfrm>
            <a:custGeom>
              <a:avLst/>
              <a:gdLst>
                <a:gd name="T0" fmla="*/ 6 w 8"/>
                <a:gd name="T1" fmla="*/ 7 h 8"/>
                <a:gd name="T2" fmla="*/ 1 w 8"/>
                <a:gd name="T3" fmla="*/ 4 h 8"/>
                <a:gd name="T4" fmla="*/ 6 w 8"/>
                <a:gd name="T5" fmla="*/ 7 h 8"/>
                <a:gd name="T6" fmla="*/ 6 w 8"/>
                <a:gd name="T7" fmla="*/ 7 h 8"/>
              </a:gdLst>
              <a:ahLst/>
              <a:cxnLst>
                <a:cxn ang="0">
                  <a:pos x="T0" y="T1"/>
                </a:cxn>
                <a:cxn ang="0">
                  <a:pos x="T2" y="T3"/>
                </a:cxn>
                <a:cxn ang="0">
                  <a:pos x="T4" y="T5"/>
                </a:cxn>
                <a:cxn ang="0">
                  <a:pos x="T6" y="T7"/>
                </a:cxn>
              </a:cxnLst>
              <a:rect l="0" t="0" r="r" b="b"/>
              <a:pathLst>
                <a:path w="8" h="8">
                  <a:moveTo>
                    <a:pt x="6" y="7"/>
                  </a:moveTo>
                  <a:cubicBezTo>
                    <a:pt x="5" y="8"/>
                    <a:pt x="0" y="5"/>
                    <a:pt x="1" y="4"/>
                  </a:cubicBezTo>
                  <a:cubicBezTo>
                    <a:pt x="3" y="0"/>
                    <a:pt x="8" y="5"/>
                    <a:pt x="6" y="7"/>
                  </a:cubicBezTo>
                  <a:cubicBezTo>
                    <a:pt x="5" y="8"/>
                    <a:pt x="7" y="6"/>
                    <a:pt x="6" y="7"/>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17" name="Freeform 504">
              <a:extLst>
                <a:ext uri="{FF2B5EF4-FFF2-40B4-BE49-F238E27FC236}">
                  <a16:creationId xmlns:a16="http://schemas.microsoft.com/office/drawing/2014/main" id="{3C6CA56E-387C-8849-B000-9655A7B37EC9}"/>
                </a:ext>
              </a:extLst>
            </p:cNvPr>
            <p:cNvSpPr>
              <a:spLocks/>
            </p:cNvSpPr>
            <p:nvPr/>
          </p:nvSpPr>
          <p:spPr bwMode="auto">
            <a:xfrm>
              <a:off x="11818047" y="7070769"/>
              <a:ext cx="44586" cy="35042"/>
            </a:xfrm>
            <a:custGeom>
              <a:avLst/>
              <a:gdLst>
                <a:gd name="T0" fmla="*/ 4 w 5"/>
                <a:gd name="T1" fmla="*/ 2 h 4"/>
                <a:gd name="T2" fmla="*/ 3 w 5"/>
                <a:gd name="T3" fmla="*/ 3 h 4"/>
                <a:gd name="T4" fmla="*/ 0 w 5"/>
                <a:gd name="T5" fmla="*/ 2 h 4"/>
                <a:gd name="T6" fmla="*/ 4 w 5"/>
                <a:gd name="T7" fmla="*/ 0 h 4"/>
                <a:gd name="T8" fmla="*/ 4 w 5"/>
                <a:gd name="T9" fmla="*/ 2 h 4"/>
                <a:gd name="T10" fmla="*/ 4 w 5"/>
                <a:gd name="T11" fmla="*/ 2 h 4"/>
              </a:gdLst>
              <a:ahLst/>
              <a:cxnLst>
                <a:cxn ang="0">
                  <a:pos x="T0" y="T1"/>
                </a:cxn>
                <a:cxn ang="0">
                  <a:pos x="T2" y="T3"/>
                </a:cxn>
                <a:cxn ang="0">
                  <a:pos x="T4" y="T5"/>
                </a:cxn>
                <a:cxn ang="0">
                  <a:pos x="T6" y="T7"/>
                </a:cxn>
                <a:cxn ang="0">
                  <a:pos x="T8" y="T9"/>
                </a:cxn>
                <a:cxn ang="0">
                  <a:pos x="T10" y="T11"/>
                </a:cxn>
              </a:cxnLst>
              <a:rect l="0" t="0" r="r" b="b"/>
              <a:pathLst>
                <a:path w="5" h="4">
                  <a:moveTo>
                    <a:pt x="4" y="2"/>
                  </a:moveTo>
                  <a:cubicBezTo>
                    <a:pt x="5" y="1"/>
                    <a:pt x="4" y="4"/>
                    <a:pt x="3" y="3"/>
                  </a:cubicBezTo>
                  <a:cubicBezTo>
                    <a:pt x="3" y="3"/>
                    <a:pt x="0" y="2"/>
                    <a:pt x="0" y="2"/>
                  </a:cubicBezTo>
                  <a:cubicBezTo>
                    <a:pt x="0" y="2"/>
                    <a:pt x="3" y="0"/>
                    <a:pt x="4" y="0"/>
                  </a:cubicBezTo>
                  <a:cubicBezTo>
                    <a:pt x="4" y="0"/>
                    <a:pt x="3" y="2"/>
                    <a:pt x="4" y="2"/>
                  </a:cubicBezTo>
                  <a:cubicBezTo>
                    <a:pt x="5" y="1"/>
                    <a:pt x="3" y="2"/>
                    <a:pt x="4" y="2"/>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18" name="Freeform 505">
              <a:extLst>
                <a:ext uri="{FF2B5EF4-FFF2-40B4-BE49-F238E27FC236}">
                  <a16:creationId xmlns:a16="http://schemas.microsoft.com/office/drawing/2014/main" id="{D38E27EC-8E6F-BA48-9906-AE5028680CBE}"/>
                </a:ext>
              </a:extLst>
            </p:cNvPr>
            <p:cNvSpPr>
              <a:spLocks/>
            </p:cNvSpPr>
            <p:nvPr/>
          </p:nvSpPr>
          <p:spPr bwMode="auto">
            <a:xfrm>
              <a:off x="11359444" y="5927158"/>
              <a:ext cx="57323" cy="57338"/>
            </a:xfrm>
            <a:custGeom>
              <a:avLst/>
              <a:gdLst>
                <a:gd name="T0" fmla="*/ 5 w 6"/>
                <a:gd name="T1" fmla="*/ 1 h 6"/>
                <a:gd name="T2" fmla="*/ 4 w 6"/>
                <a:gd name="T3" fmla="*/ 5 h 6"/>
                <a:gd name="T4" fmla="*/ 1 w 6"/>
                <a:gd name="T5" fmla="*/ 5 h 6"/>
                <a:gd name="T6" fmla="*/ 5 w 6"/>
                <a:gd name="T7" fmla="*/ 1 h 6"/>
                <a:gd name="T8" fmla="*/ 5 w 6"/>
                <a:gd name="T9" fmla="*/ 1 h 6"/>
              </a:gdLst>
              <a:ahLst/>
              <a:cxnLst>
                <a:cxn ang="0">
                  <a:pos x="T0" y="T1"/>
                </a:cxn>
                <a:cxn ang="0">
                  <a:pos x="T2" y="T3"/>
                </a:cxn>
                <a:cxn ang="0">
                  <a:pos x="T4" y="T5"/>
                </a:cxn>
                <a:cxn ang="0">
                  <a:pos x="T6" y="T7"/>
                </a:cxn>
                <a:cxn ang="0">
                  <a:pos x="T8" y="T9"/>
                </a:cxn>
              </a:cxnLst>
              <a:rect l="0" t="0" r="r" b="b"/>
              <a:pathLst>
                <a:path w="6" h="6">
                  <a:moveTo>
                    <a:pt x="5" y="1"/>
                  </a:moveTo>
                  <a:cubicBezTo>
                    <a:pt x="6" y="2"/>
                    <a:pt x="4" y="3"/>
                    <a:pt x="4" y="5"/>
                  </a:cubicBezTo>
                  <a:cubicBezTo>
                    <a:pt x="3" y="6"/>
                    <a:pt x="2" y="6"/>
                    <a:pt x="1" y="5"/>
                  </a:cubicBezTo>
                  <a:cubicBezTo>
                    <a:pt x="0" y="4"/>
                    <a:pt x="5" y="0"/>
                    <a:pt x="5" y="1"/>
                  </a:cubicBezTo>
                  <a:cubicBezTo>
                    <a:pt x="6" y="2"/>
                    <a:pt x="5" y="0"/>
                    <a:pt x="5" y="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19" name="Freeform 506">
              <a:extLst>
                <a:ext uri="{FF2B5EF4-FFF2-40B4-BE49-F238E27FC236}">
                  <a16:creationId xmlns:a16="http://schemas.microsoft.com/office/drawing/2014/main" id="{55241AEE-03F2-ED43-8C9F-F248F71D3B56}"/>
                </a:ext>
              </a:extLst>
            </p:cNvPr>
            <p:cNvSpPr>
              <a:spLocks/>
            </p:cNvSpPr>
            <p:nvPr/>
          </p:nvSpPr>
          <p:spPr bwMode="auto">
            <a:xfrm>
              <a:off x="11388111" y="5994055"/>
              <a:ext cx="28662" cy="28669"/>
            </a:xfrm>
            <a:custGeom>
              <a:avLst/>
              <a:gdLst>
                <a:gd name="T0" fmla="*/ 3 w 3"/>
                <a:gd name="T1" fmla="*/ 1 h 3"/>
                <a:gd name="T2" fmla="*/ 0 w 3"/>
                <a:gd name="T3" fmla="*/ 2 h 3"/>
                <a:gd name="T4" fmla="*/ 2 w 3"/>
                <a:gd name="T5" fmla="*/ 3 h 3"/>
                <a:gd name="T6" fmla="*/ 3 w 3"/>
                <a:gd name="T7" fmla="*/ 1 h 3"/>
                <a:gd name="T8" fmla="*/ 3 w 3"/>
                <a:gd name="T9" fmla="*/ 1 h 3"/>
              </a:gdLst>
              <a:ahLst/>
              <a:cxnLst>
                <a:cxn ang="0">
                  <a:pos x="T0" y="T1"/>
                </a:cxn>
                <a:cxn ang="0">
                  <a:pos x="T2" y="T3"/>
                </a:cxn>
                <a:cxn ang="0">
                  <a:pos x="T4" y="T5"/>
                </a:cxn>
                <a:cxn ang="0">
                  <a:pos x="T6" y="T7"/>
                </a:cxn>
                <a:cxn ang="0">
                  <a:pos x="T8" y="T9"/>
                </a:cxn>
              </a:cxnLst>
              <a:rect l="0" t="0" r="r" b="b"/>
              <a:pathLst>
                <a:path w="3" h="3">
                  <a:moveTo>
                    <a:pt x="3" y="1"/>
                  </a:moveTo>
                  <a:cubicBezTo>
                    <a:pt x="2" y="1"/>
                    <a:pt x="0" y="1"/>
                    <a:pt x="0" y="2"/>
                  </a:cubicBezTo>
                  <a:cubicBezTo>
                    <a:pt x="0" y="3"/>
                    <a:pt x="2" y="3"/>
                    <a:pt x="2" y="3"/>
                  </a:cubicBezTo>
                  <a:cubicBezTo>
                    <a:pt x="3" y="3"/>
                    <a:pt x="3" y="0"/>
                    <a:pt x="3" y="1"/>
                  </a:cubicBezTo>
                  <a:cubicBezTo>
                    <a:pt x="2" y="1"/>
                    <a:pt x="3" y="1"/>
                    <a:pt x="3" y="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20" name="Freeform 507">
              <a:extLst>
                <a:ext uri="{FF2B5EF4-FFF2-40B4-BE49-F238E27FC236}">
                  <a16:creationId xmlns:a16="http://schemas.microsoft.com/office/drawing/2014/main" id="{36E4B1D5-4487-DE40-B4A4-AE92E21B8FF1}"/>
                </a:ext>
              </a:extLst>
            </p:cNvPr>
            <p:cNvSpPr>
              <a:spLocks/>
            </p:cNvSpPr>
            <p:nvPr/>
          </p:nvSpPr>
          <p:spPr bwMode="auto">
            <a:xfrm>
              <a:off x="11416772" y="6022726"/>
              <a:ext cx="15924" cy="9556"/>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21" name="Freeform 508">
              <a:extLst>
                <a:ext uri="{FF2B5EF4-FFF2-40B4-BE49-F238E27FC236}">
                  <a16:creationId xmlns:a16="http://schemas.microsoft.com/office/drawing/2014/main" id="{30D3F713-2459-A44F-8B31-C1A57061CA85}"/>
                </a:ext>
              </a:extLst>
            </p:cNvPr>
            <p:cNvSpPr>
              <a:spLocks/>
            </p:cNvSpPr>
            <p:nvPr/>
          </p:nvSpPr>
          <p:spPr bwMode="auto">
            <a:xfrm>
              <a:off x="11416772" y="6048211"/>
              <a:ext cx="9553" cy="19114"/>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0" y="2"/>
                    <a:pt x="0" y="2"/>
                  </a:cubicBezTo>
                  <a:cubicBezTo>
                    <a:pt x="1" y="2"/>
                    <a:pt x="1" y="0"/>
                    <a:pt x="1" y="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22" name="Freeform 509">
              <a:extLst>
                <a:ext uri="{FF2B5EF4-FFF2-40B4-BE49-F238E27FC236}">
                  <a16:creationId xmlns:a16="http://schemas.microsoft.com/office/drawing/2014/main" id="{20196534-DE90-8142-90FC-A08CE3377687}"/>
                </a:ext>
              </a:extLst>
            </p:cNvPr>
            <p:cNvSpPr>
              <a:spLocks/>
            </p:cNvSpPr>
            <p:nvPr/>
          </p:nvSpPr>
          <p:spPr bwMode="auto">
            <a:xfrm>
              <a:off x="11416772" y="6067322"/>
              <a:ext cx="15924" cy="9556"/>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23" name="Freeform 510">
              <a:extLst>
                <a:ext uri="{FF2B5EF4-FFF2-40B4-BE49-F238E27FC236}">
                  <a16:creationId xmlns:a16="http://schemas.microsoft.com/office/drawing/2014/main" id="{0D204CB0-0337-B841-8E07-531CCDC86F38}"/>
                </a:ext>
              </a:extLst>
            </p:cNvPr>
            <p:cNvSpPr>
              <a:spLocks/>
            </p:cNvSpPr>
            <p:nvPr/>
          </p:nvSpPr>
          <p:spPr bwMode="auto">
            <a:xfrm>
              <a:off x="11490020" y="6207485"/>
              <a:ext cx="9553" cy="19114"/>
            </a:xfrm>
            <a:custGeom>
              <a:avLst/>
              <a:gdLst>
                <a:gd name="T0" fmla="*/ 0 w 1"/>
                <a:gd name="T1" fmla="*/ 0 h 2"/>
                <a:gd name="T2" fmla="*/ 0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2"/>
                    <a:pt x="0" y="2"/>
                  </a:cubicBezTo>
                  <a:cubicBezTo>
                    <a:pt x="0" y="2"/>
                    <a:pt x="1" y="0"/>
                    <a:pt x="0" y="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24" name="Freeform 511">
              <a:extLst>
                <a:ext uri="{FF2B5EF4-FFF2-40B4-BE49-F238E27FC236}">
                  <a16:creationId xmlns:a16="http://schemas.microsoft.com/office/drawing/2014/main" id="{7DCD71CE-43DB-E843-8759-32D4DBA5D1F0}"/>
                </a:ext>
              </a:extLst>
            </p:cNvPr>
            <p:cNvSpPr>
              <a:spLocks/>
            </p:cNvSpPr>
            <p:nvPr/>
          </p:nvSpPr>
          <p:spPr bwMode="auto">
            <a:xfrm>
              <a:off x="11630150" y="5786996"/>
              <a:ext cx="19109" cy="38227"/>
            </a:xfrm>
            <a:custGeom>
              <a:avLst/>
              <a:gdLst>
                <a:gd name="T0" fmla="*/ 1 w 2"/>
                <a:gd name="T1" fmla="*/ 4 h 4"/>
                <a:gd name="T2" fmla="*/ 2 w 2"/>
                <a:gd name="T3" fmla="*/ 1 h 4"/>
                <a:gd name="T4" fmla="*/ 1 w 2"/>
                <a:gd name="T5" fmla="*/ 4 h 4"/>
                <a:gd name="T6" fmla="*/ 1 w 2"/>
                <a:gd name="T7" fmla="*/ 4 h 4"/>
              </a:gdLst>
              <a:ahLst/>
              <a:cxnLst>
                <a:cxn ang="0">
                  <a:pos x="T0" y="T1"/>
                </a:cxn>
                <a:cxn ang="0">
                  <a:pos x="T2" y="T3"/>
                </a:cxn>
                <a:cxn ang="0">
                  <a:pos x="T4" y="T5"/>
                </a:cxn>
                <a:cxn ang="0">
                  <a:pos x="T6" y="T7"/>
                </a:cxn>
              </a:cxnLst>
              <a:rect l="0" t="0" r="r" b="b"/>
              <a:pathLst>
                <a:path w="2" h="4">
                  <a:moveTo>
                    <a:pt x="1" y="4"/>
                  </a:moveTo>
                  <a:cubicBezTo>
                    <a:pt x="0" y="3"/>
                    <a:pt x="0" y="1"/>
                    <a:pt x="2" y="1"/>
                  </a:cubicBezTo>
                  <a:cubicBezTo>
                    <a:pt x="2" y="0"/>
                    <a:pt x="2" y="4"/>
                    <a:pt x="1" y="4"/>
                  </a:cubicBezTo>
                  <a:cubicBezTo>
                    <a:pt x="0" y="3"/>
                    <a:pt x="1" y="4"/>
                    <a:pt x="1" y="4"/>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25" name="Freeform 512">
              <a:extLst>
                <a:ext uri="{FF2B5EF4-FFF2-40B4-BE49-F238E27FC236}">
                  <a16:creationId xmlns:a16="http://schemas.microsoft.com/office/drawing/2014/main" id="{A930CAAD-7B38-D446-A62A-0B7E4FC1F13A}"/>
                </a:ext>
              </a:extLst>
            </p:cNvPr>
            <p:cNvSpPr>
              <a:spLocks/>
            </p:cNvSpPr>
            <p:nvPr/>
          </p:nvSpPr>
          <p:spPr bwMode="auto">
            <a:xfrm>
              <a:off x="8260713" y="11747147"/>
              <a:ext cx="111465" cy="57338"/>
            </a:xfrm>
            <a:custGeom>
              <a:avLst/>
              <a:gdLst>
                <a:gd name="T0" fmla="*/ 10 w 12"/>
                <a:gd name="T1" fmla="*/ 3 h 6"/>
                <a:gd name="T2" fmla="*/ 8 w 12"/>
                <a:gd name="T3" fmla="*/ 2 h 6"/>
                <a:gd name="T4" fmla="*/ 5 w 12"/>
                <a:gd name="T5" fmla="*/ 2 h 6"/>
                <a:gd name="T6" fmla="*/ 3 w 12"/>
                <a:gd name="T7" fmla="*/ 1 h 6"/>
                <a:gd name="T8" fmla="*/ 0 w 12"/>
                <a:gd name="T9" fmla="*/ 3 h 6"/>
                <a:gd name="T10" fmla="*/ 2 w 12"/>
                <a:gd name="T11" fmla="*/ 5 h 6"/>
                <a:gd name="T12" fmla="*/ 6 w 12"/>
                <a:gd name="T13" fmla="*/ 5 h 6"/>
                <a:gd name="T14" fmla="*/ 11 w 12"/>
                <a:gd name="T15" fmla="*/ 3 h 6"/>
                <a:gd name="T16" fmla="*/ 10 w 12"/>
                <a:gd name="T17" fmla="*/ 3 h 6"/>
                <a:gd name="T18" fmla="*/ 10 w 12"/>
                <a:gd name="T1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6">
                  <a:moveTo>
                    <a:pt x="10" y="3"/>
                  </a:moveTo>
                  <a:cubicBezTo>
                    <a:pt x="9" y="3"/>
                    <a:pt x="9" y="2"/>
                    <a:pt x="8" y="2"/>
                  </a:cubicBezTo>
                  <a:cubicBezTo>
                    <a:pt x="7" y="2"/>
                    <a:pt x="6" y="2"/>
                    <a:pt x="5" y="2"/>
                  </a:cubicBezTo>
                  <a:cubicBezTo>
                    <a:pt x="4" y="2"/>
                    <a:pt x="4" y="0"/>
                    <a:pt x="3" y="1"/>
                  </a:cubicBezTo>
                  <a:cubicBezTo>
                    <a:pt x="3" y="1"/>
                    <a:pt x="0" y="3"/>
                    <a:pt x="0" y="3"/>
                  </a:cubicBezTo>
                  <a:cubicBezTo>
                    <a:pt x="0" y="3"/>
                    <a:pt x="2" y="5"/>
                    <a:pt x="2" y="5"/>
                  </a:cubicBezTo>
                  <a:cubicBezTo>
                    <a:pt x="3" y="6"/>
                    <a:pt x="5" y="5"/>
                    <a:pt x="6" y="5"/>
                  </a:cubicBezTo>
                  <a:cubicBezTo>
                    <a:pt x="7" y="5"/>
                    <a:pt x="11" y="4"/>
                    <a:pt x="11" y="3"/>
                  </a:cubicBezTo>
                  <a:cubicBezTo>
                    <a:pt x="10" y="3"/>
                    <a:pt x="10" y="3"/>
                    <a:pt x="10" y="3"/>
                  </a:cubicBezTo>
                  <a:cubicBezTo>
                    <a:pt x="9" y="3"/>
                    <a:pt x="12" y="2"/>
                    <a:pt x="10" y="3"/>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26" name="Freeform 513">
              <a:extLst>
                <a:ext uri="{FF2B5EF4-FFF2-40B4-BE49-F238E27FC236}">
                  <a16:creationId xmlns:a16="http://schemas.microsoft.com/office/drawing/2014/main" id="{423EE06E-BC07-BC4C-8014-4729A77C1EAC}"/>
                </a:ext>
              </a:extLst>
            </p:cNvPr>
            <p:cNvSpPr>
              <a:spLocks/>
            </p:cNvSpPr>
            <p:nvPr/>
          </p:nvSpPr>
          <p:spPr bwMode="auto">
            <a:xfrm>
              <a:off x="8251157" y="11804485"/>
              <a:ext cx="82803" cy="57338"/>
            </a:xfrm>
            <a:custGeom>
              <a:avLst/>
              <a:gdLst>
                <a:gd name="T0" fmla="*/ 7 w 9"/>
                <a:gd name="T1" fmla="*/ 3 h 6"/>
                <a:gd name="T2" fmla="*/ 0 w 9"/>
                <a:gd name="T3" fmla="*/ 1 h 6"/>
                <a:gd name="T4" fmla="*/ 2 w 9"/>
                <a:gd name="T5" fmla="*/ 2 h 6"/>
                <a:gd name="T6" fmla="*/ 1 w 9"/>
                <a:gd name="T7" fmla="*/ 5 h 6"/>
                <a:gd name="T8" fmla="*/ 3 w 9"/>
                <a:gd name="T9" fmla="*/ 5 h 6"/>
                <a:gd name="T10" fmla="*/ 4 w 9"/>
                <a:gd name="T11" fmla="*/ 5 h 6"/>
                <a:gd name="T12" fmla="*/ 7 w 9"/>
                <a:gd name="T13" fmla="*/ 3 h 6"/>
                <a:gd name="T14" fmla="*/ 7 w 9"/>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7" y="3"/>
                  </a:moveTo>
                  <a:cubicBezTo>
                    <a:pt x="7" y="2"/>
                    <a:pt x="0" y="0"/>
                    <a:pt x="0" y="1"/>
                  </a:cubicBezTo>
                  <a:cubicBezTo>
                    <a:pt x="0" y="1"/>
                    <a:pt x="2" y="2"/>
                    <a:pt x="2" y="2"/>
                  </a:cubicBezTo>
                  <a:cubicBezTo>
                    <a:pt x="3" y="3"/>
                    <a:pt x="1" y="4"/>
                    <a:pt x="1" y="5"/>
                  </a:cubicBezTo>
                  <a:cubicBezTo>
                    <a:pt x="1" y="6"/>
                    <a:pt x="3" y="5"/>
                    <a:pt x="3" y="5"/>
                  </a:cubicBezTo>
                  <a:cubicBezTo>
                    <a:pt x="4" y="4"/>
                    <a:pt x="3" y="5"/>
                    <a:pt x="4" y="5"/>
                  </a:cubicBezTo>
                  <a:cubicBezTo>
                    <a:pt x="5" y="6"/>
                    <a:pt x="9" y="4"/>
                    <a:pt x="7" y="3"/>
                  </a:cubicBezTo>
                  <a:cubicBezTo>
                    <a:pt x="6" y="2"/>
                    <a:pt x="8" y="3"/>
                    <a:pt x="7" y="3"/>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27" name="Freeform 514">
              <a:extLst>
                <a:ext uri="{FF2B5EF4-FFF2-40B4-BE49-F238E27FC236}">
                  <a16:creationId xmlns:a16="http://schemas.microsoft.com/office/drawing/2014/main" id="{5666D022-D16D-D84F-8BA0-25E521CF9DDE}"/>
                </a:ext>
              </a:extLst>
            </p:cNvPr>
            <p:cNvSpPr>
              <a:spLocks/>
            </p:cNvSpPr>
            <p:nvPr/>
          </p:nvSpPr>
          <p:spPr bwMode="auto">
            <a:xfrm>
              <a:off x="8241607" y="11731219"/>
              <a:ext cx="73248" cy="44598"/>
            </a:xfrm>
            <a:custGeom>
              <a:avLst/>
              <a:gdLst>
                <a:gd name="T0" fmla="*/ 6 w 8"/>
                <a:gd name="T1" fmla="*/ 0 h 5"/>
                <a:gd name="T2" fmla="*/ 3 w 8"/>
                <a:gd name="T3" fmla="*/ 1 h 5"/>
                <a:gd name="T4" fmla="*/ 0 w 8"/>
                <a:gd name="T5" fmla="*/ 1 h 5"/>
                <a:gd name="T6" fmla="*/ 0 w 8"/>
                <a:gd name="T7" fmla="*/ 3 h 5"/>
                <a:gd name="T8" fmla="*/ 5 w 8"/>
                <a:gd name="T9" fmla="*/ 2 h 5"/>
                <a:gd name="T10" fmla="*/ 6 w 8"/>
                <a:gd name="T11" fmla="*/ 0 h 5"/>
                <a:gd name="T12" fmla="*/ 6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6" y="0"/>
                  </a:moveTo>
                  <a:cubicBezTo>
                    <a:pt x="5" y="0"/>
                    <a:pt x="4" y="1"/>
                    <a:pt x="3" y="1"/>
                  </a:cubicBezTo>
                  <a:cubicBezTo>
                    <a:pt x="2" y="0"/>
                    <a:pt x="0" y="1"/>
                    <a:pt x="0" y="1"/>
                  </a:cubicBezTo>
                  <a:cubicBezTo>
                    <a:pt x="1" y="0"/>
                    <a:pt x="0" y="4"/>
                    <a:pt x="0" y="3"/>
                  </a:cubicBezTo>
                  <a:cubicBezTo>
                    <a:pt x="1" y="5"/>
                    <a:pt x="4" y="3"/>
                    <a:pt x="5" y="2"/>
                  </a:cubicBezTo>
                  <a:cubicBezTo>
                    <a:pt x="6" y="2"/>
                    <a:pt x="8" y="0"/>
                    <a:pt x="6" y="0"/>
                  </a:cubicBezTo>
                  <a:cubicBezTo>
                    <a:pt x="5" y="0"/>
                    <a:pt x="8" y="0"/>
                    <a:pt x="6" y="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28" name="Freeform 515">
              <a:extLst>
                <a:ext uri="{FF2B5EF4-FFF2-40B4-BE49-F238E27FC236}">
                  <a16:creationId xmlns:a16="http://schemas.microsoft.com/office/drawing/2014/main" id="{067AA548-50C4-FA42-BB89-10B73AA4F2A8}"/>
                </a:ext>
              </a:extLst>
            </p:cNvPr>
            <p:cNvSpPr>
              <a:spLocks/>
            </p:cNvSpPr>
            <p:nvPr/>
          </p:nvSpPr>
          <p:spPr bwMode="auto">
            <a:xfrm>
              <a:off x="8203390" y="11766260"/>
              <a:ext cx="76432" cy="47785"/>
            </a:xfrm>
            <a:custGeom>
              <a:avLst/>
              <a:gdLst>
                <a:gd name="T0" fmla="*/ 7 w 8"/>
                <a:gd name="T1" fmla="*/ 4 h 5"/>
                <a:gd name="T2" fmla="*/ 1 w 8"/>
                <a:gd name="T3" fmla="*/ 1 h 5"/>
                <a:gd name="T4" fmla="*/ 7 w 8"/>
                <a:gd name="T5" fmla="*/ 4 h 5"/>
              </a:gdLst>
              <a:ahLst/>
              <a:cxnLst>
                <a:cxn ang="0">
                  <a:pos x="T0" y="T1"/>
                </a:cxn>
                <a:cxn ang="0">
                  <a:pos x="T2" y="T3"/>
                </a:cxn>
                <a:cxn ang="0">
                  <a:pos x="T4" y="T5"/>
                </a:cxn>
              </a:cxnLst>
              <a:rect l="0" t="0" r="r" b="b"/>
              <a:pathLst>
                <a:path w="8" h="5">
                  <a:moveTo>
                    <a:pt x="7" y="4"/>
                  </a:moveTo>
                  <a:cubicBezTo>
                    <a:pt x="6" y="3"/>
                    <a:pt x="0" y="0"/>
                    <a:pt x="1" y="1"/>
                  </a:cubicBezTo>
                  <a:cubicBezTo>
                    <a:pt x="2" y="2"/>
                    <a:pt x="8" y="5"/>
                    <a:pt x="7" y="4"/>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29" name="Freeform 516">
              <a:extLst>
                <a:ext uri="{FF2B5EF4-FFF2-40B4-BE49-F238E27FC236}">
                  <a16:creationId xmlns:a16="http://schemas.microsoft.com/office/drawing/2014/main" id="{36BE88E5-E3EE-0049-B4B3-17B48BD3CF79}"/>
                </a:ext>
              </a:extLst>
            </p:cNvPr>
            <p:cNvSpPr>
              <a:spLocks/>
            </p:cNvSpPr>
            <p:nvPr/>
          </p:nvSpPr>
          <p:spPr bwMode="auto">
            <a:xfrm>
              <a:off x="8184281" y="11702547"/>
              <a:ext cx="28662" cy="28669"/>
            </a:xfrm>
            <a:custGeom>
              <a:avLst/>
              <a:gdLst>
                <a:gd name="T0" fmla="*/ 2 w 3"/>
                <a:gd name="T1" fmla="*/ 2 h 3"/>
                <a:gd name="T2" fmla="*/ 0 w 3"/>
                <a:gd name="T3" fmla="*/ 1 h 3"/>
                <a:gd name="T4" fmla="*/ 2 w 3"/>
                <a:gd name="T5" fmla="*/ 2 h 3"/>
                <a:gd name="T6" fmla="*/ 2 w 3"/>
                <a:gd name="T7" fmla="*/ 2 h 3"/>
              </a:gdLst>
              <a:ahLst/>
              <a:cxnLst>
                <a:cxn ang="0">
                  <a:pos x="T0" y="T1"/>
                </a:cxn>
                <a:cxn ang="0">
                  <a:pos x="T2" y="T3"/>
                </a:cxn>
                <a:cxn ang="0">
                  <a:pos x="T4" y="T5"/>
                </a:cxn>
                <a:cxn ang="0">
                  <a:pos x="T6" y="T7"/>
                </a:cxn>
              </a:cxnLst>
              <a:rect l="0" t="0" r="r" b="b"/>
              <a:pathLst>
                <a:path w="3" h="3">
                  <a:moveTo>
                    <a:pt x="2" y="2"/>
                  </a:moveTo>
                  <a:cubicBezTo>
                    <a:pt x="2" y="3"/>
                    <a:pt x="1" y="2"/>
                    <a:pt x="0" y="1"/>
                  </a:cubicBezTo>
                  <a:cubicBezTo>
                    <a:pt x="0" y="0"/>
                    <a:pt x="3" y="0"/>
                    <a:pt x="2" y="2"/>
                  </a:cubicBezTo>
                  <a:cubicBezTo>
                    <a:pt x="2" y="3"/>
                    <a:pt x="2" y="1"/>
                    <a:pt x="2" y="2"/>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30" name="Freeform 517">
              <a:extLst>
                <a:ext uri="{FF2B5EF4-FFF2-40B4-BE49-F238E27FC236}">
                  <a16:creationId xmlns:a16="http://schemas.microsoft.com/office/drawing/2014/main" id="{9391CBAE-F39F-9D4D-9358-110C2963A0F0}"/>
                </a:ext>
              </a:extLst>
            </p:cNvPr>
            <p:cNvSpPr>
              <a:spLocks/>
            </p:cNvSpPr>
            <p:nvPr/>
          </p:nvSpPr>
          <p:spPr bwMode="auto">
            <a:xfrm>
              <a:off x="8184281" y="11626095"/>
              <a:ext cx="66879" cy="66896"/>
            </a:xfrm>
            <a:custGeom>
              <a:avLst/>
              <a:gdLst>
                <a:gd name="T0" fmla="*/ 5 w 7"/>
                <a:gd name="T1" fmla="*/ 2 h 7"/>
                <a:gd name="T2" fmla="*/ 4 w 7"/>
                <a:gd name="T3" fmla="*/ 0 h 7"/>
                <a:gd name="T4" fmla="*/ 2 w 7"/>
                <a:gd name="T5" fmla="*/ 1 h 7"/>
                <a:gd name="T6" fmla="*/ 0 w 7"/>
                <a:gd name="T7" fmla="*/ 1 h 7"/>
                <a:gd name="T8" fmla="*/ 2 w 7"/>
                <a:gd name="T9" fmla="*/ 4 h 7"/>
                <a:gd name="T10" fmla="*/ 0 w 7"/>
                <a:gd name="T11" fmla="*/ 6 h 7"/>
                <a:gd name="T12" fmla="*/ 3 w 7"/>
                <a:gd name="T13" fmla="*/ 5 h 7"/>
                <a:gd name="T14" fmla="*/ 4 w 7"/>
                <a:gd name="T15" fmla="*/ 2 h 7"/>
                <a:gd name="T16" fmla="*/ 4 w 7"/>
                <a:gd name="T17" fmla="*/ 4 h 7"/>
                <a:gd name="T18" fmla="*/ 6 w 7"/>
                <a:gd name="T19" fmla="*/ 2 h 7"/>
                <a:gd name="T20" fmla="*/ 5 w 7"/>
                <a:gd name="T21" fmla="*/ 2 h 7"/>
                <a:gd name="T22" fmla="*/ 5 w 7"/>
                <a:gd name="T23"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7">
                  <a:moveTo>
                    <a:pt x="5" y="2"/>
                  </a:moveTo>
                  <a:cubicBezTo>
                    <a:pt x="5" y="1"/>
                    <a:pt x="4" y="1"/>
                    <a:pt x="4" y="0"/>
                  </a:cubicBezTo>
                  <a:cubicBezTo>
                    <a:pt x="3" y="0"/>
                    <a:pt x="1" y="0"/>
                    <a:pt x="2" y="1"/>
                  </a:cubicBezTo>
                  <a:cubicBezTo>
                    <a:pt x="4" y="3"/>
                    <a:pt x="1" y="2"/>
                    <a:pt x="0" y="1"/>
                  </a:cubicBezTo>
                  <a:cubicBezTo>
                    <a:pt x="1" y="3"/>
                    <a:pt x="2" y="3"/>
                    <a:pt x="2" y="4"/>
                  </a:cubicBezTo>
                  <a:cubicBezTo>
                    <a:pt x="3" y="6"/>
                    <a:pt x="1" y="5"/>
                    <a:pt x="0" y="6"/>
                  </a:cubicBezTo>
                  <a:cubicBezTo>
                    <a:pt x="0" y="7"/>
                    <a:pt x="4" y="6"/>
                    <a:pt x="3" y="5"/>
                  </a:cubicBezTo>
                  <a:cubicBezTo>
                    <a:pt x="3" y="5"/>
                    <a:pt x="4" y="3"/>
                    <a:pt x="4" y="2"/>
                  </a:cubicBezTo>
                  <a:cubicBezTo>
                    <a:pt x="4" y="2"/>
                    <a:pt x="4" y="3"/>
                    <a:pt x="4" y="4"/>
                  </a:cubicBezTo>
                  <a:cubicBezTo>
                    <a:pt x="4" y="3"/>
                    <a:pt x="6" y="2"/>
                    <a:pt x="6" y="2"/>
                  </a:cubicBezTo>
                  <a:cubicBezTo>
                    <a:pt x="6" y="2"/>
                    <a:pt x="6" y="2"/>
                    <a:pt x="5" y="2"/>
                  </a:cubicBezTo>
                  <a:cubicBezTo>
                    <a:pt x="5" y="1"/>
                    <a:pt x="7" y="2"/>
                    <a:pt x="5" y="2"/>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31" name="Freeform 518">
              <a:extLst>
                <a:ext uri="{FF2B5EF4-FFF2-40B4-BE49-F238E27FC236}">
                  <a16:creationId xmlns:a16="http://schemas.microsoft.com/office/drawing/2014/main" id="{56320BF9-85B1-394E-8183-787B03233E39}"/>
                </a:ext>
              </a:extLst>
            </p:cNvPr>
            <p:cNvSpPr>
              <a:spLocks/>
            </p:cNvSpPr>
            <p:nvPr/>
          </p:nvSpPr>
          <p:spPr bwMode="auto">
            <a:xfrm>
              <a:off x="8174726" y="11505045"/>
              <a:ext cx="47770" cy="101936"/>
            </a:xfrm>
            <a:custGeom>
              <a:avLst/>
              <a:gdLst>
                <a:gd name="T0" fmla="*/ 5 w 5"/>
                <a:gd name="T1" fmla="*/ 7 h 11"/>
                <a:gd name="T2" fmla="*/ 2 w 5"/>
                <a:gd name="T3" fmla="*/ 2 h 11"/>
                <a:gd name="T4" fmla="*/ 1 w 5"/>
                <a:gd name="T5" fmla="*/ 6 h 11"/>
                <a:gd name="T6" fmla="*/ 0 w 5"/>
                <a:gd name="T7" fmla="*/ 9 h 11"/>
                <a:gd name="T8" fmla="*/ 2 w 5"/>
                <a:gd name="T9" fmla="*/ 7 h 11"/>
                <a:gd name="T10" fmla="*/ 5 w 5"/>
                <a:gd name="T11" fmla="*/ 7 h 11"/>
                <a:gd name="T12" fmla="*/ 5 w 5"/>
                <a:gd name="T13" fmla="*/ 7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5" y="7"/>
                  </a:moveTo>
                  <a:cubicBezTo>
                    <a:pt x="5" y="6"/>
                    <a:pt x="4" y="0"/>
                    <a:pt x="2" y="2"/>
                  </a:cubicBezTo>
                  <a:cubicBezTo>
                    <a:pt x="2" y="3"/>
                    <a:pt x="3" y="6"/>
                    <a:pt x="1" y="6"/>
                  </a:cubicBezTo>
                  <a:cubicBezTo>
                    <a:pt x="0" y="6"/>
                    <a:pt x="0" y="7"/>
                    <a:pt x="0" y="9"/>
                  </a:cubicBezTo>
                  <a:cubicBezTo>
                    <a:pt x="1" y="9"/>
                    <a:pt x="2" y="7"/>
                    <a:pt x="2" y="7"/>
                  </a:cubicBezTo>
                  <a:cubicBezTo>
                    <a:pt x="1" y="7"/>
                    <a:pt x="5" y="11"/>
                    <a:pt x="5" y="7"/>
                  </a:cubicBezTo>
                  <a:cubicBezTo>
                    <a:pt x="5" y="6"/>
                    <a:pt x="5" y="8"/>
                    <a:pt x="5" y="7"/>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32" name="Freeform 519">
              <a:extLst>
                <a:ext uri="{FF2B5EF4-FFF2-40B4-BE49-F238E27FC236}">
                  <a16:creationId xmlns:a16="http://schemas.microsoft.com/office/drawing/2014/main" id="{D4D11604-DE2F-B942-A627-A4A2A77F7E12}"/>
                </a:ext>
              </a:extLst>
            </p:cNvPr>
            <p:cNvSpPr>
              <a:spLocks/>
            </p:cNvSpPr>
            <p:nvPr/>
          </p:nvSpPr>
          <p:spPr bwMode="auto">
            <a:xfrm>
              <a:off x="8165173" y="11587869"/>
              <a:ext cx="28662" cy="57338"/>
            </a:xfrm>
            <a:custGeom>
              <a:avLst/>
              <a:gdLst>
                <a:gd name="T0" fmla="*/ 3 w 3"/>
                <a:gd name="T1" fmla="*/ 2 h 6"/>
                <a:gd name="T2" fmla="*/ 1 w 3"/>
                <a:gd name="T3" fmla="*/ 6 h 6"/>
                <a:gd name="T4" fmla="*/ 3 w 3"/>
                <a:gd name="T5" fmla="*/ 2 h 6"/>
                <a:gd name="T6" fmla="*/ 3 w 3"/>
                <a:gd name="T7" fmla="*/ 2 h 6"/>
              </a:gdLst>
              <a:ahLst/>
              <a:cxnLst>
                <a:cxn ang="0">
                  <a:pos x="T0" y="T1"/>
                </a:cxn>
                <a:cxn ang="0">
                  <a:pos x="T2" y="T3"/>
                </a:cxn>
                <a:cxn ang="0">
                  <a:pos x="T4" y="T5"/>
                </a:cxn>
                <a:cxn ang="0">
                  <a:pos x="T6" y="T7"/>
                </a:cxn>
              </a:cxnLst>
              <a:rect l="0" t="0" r="r" b="b"/>
              <a:pathLst>
                <a:path w="3" h="6">
                  <a:moveTo>
                    <a:pt x="3" y="2"/>
                  </a:moveTo>
                  <a:cubicBezTo>
                    <a:pt x="2" y="0"/>
                    <a:pt x="0" y="5"/>
                    <a:pt x="1" y="6"/>
                  </a:cubicBezTo>
                  <a:cubicBezTo>
                    <a:pt x="0" y="5"/>
                    <a:pt x="3" y="3"/>
                    <a:pt x="3" y="2"/>
                  </a:cubicBezTo>
                  <a:cubicBezTo>
                    <a:pt x="2" y="1"/>
                    <a:pt x="3" y="2"/>
                    <a:pt x="3" y="2"/>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33" name="Freeform 520">
              <a:extLst>
                <a:ext uri="{FF2B5EF4-FFF2-40B4-BE49-F238E27FC236}">
                  <a16:creationId xmlns:a16="http://schemas.microsoft.com/office/drawing/2014/main" id="{E1948C15-68DB-D942-BEF7-4B5397462016}"/>
                </a:ext>
              </a:extLst>
            </p:cNvPr>
            <p:cNvSpPr>
              <a:spLocks/>
            </p:cNvSpPr>
            <p:nvPr/>
          </p:nvSpPr>
          <p:spPr bwMode="auto">
            <a:xfrm>
              <a:off x="8165173" y="11466819"/>
              <a:ext cx="47770" cy="66896"/>
            </a:xfrm>
            <a:custGeom>
              <a:avLst/>
              <a:gdLst>
                <a:gd name="T0" fmla="*/ 4 w 5"/>
                <a:gd name="T1" fmla="*/ 2 h 7"/>
                <a:gd name="T2" fmla="*/ 3 w 5"/>
                <a:gd name="T3" fmla="*/ 0 h 7"/>
                <a:gd name="T4" fmla="*/ 2 w 5"/>
                <a:gd name="T5" fmla="*/ 3 h 7"/>
                <a:gd name="T6" fmla="*/ 1 w 5"/>
                <a:gd name="T7" fmla="*/ 2 h 7"/>
                <a:gd name="T8" fmla="*/ 0 w 5"/>
                <a:gd name="T9" fmla="*/ 5 h 7"/>
                <a:gd name="T10" fmla="*/ 2 w 5"/>
                <a:gd name="T11" fmla="*/ 7 h 7"/>
                <a:gd name="T12" fmla="*/ 5 w 5"/>
                <a:gd name="T13" fmla="*/ 5 h 7"/>
                <a:gd name="T14" fmla="*/ 4 w 5"/>
                <a:gd name="T15" fmla="*/ 2 h 7"/>
                <a:gd name="T16" fmla="*/ 4 w 5"/>
                <a:gd name="T17"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4" y="2"/>
                  </a:moveTo>
                  <a:cubicBezTo>
                    <a:pt x="3" y="3"/>
                    <a:pt x="3" y="0"/>
                    <a:pt x="3" y="0"/>
                  </a:cubicBezTo>
                  <a:cubicBezTo>
                    <a:pt x="3" y="0"/>
                    <a:pt x="3" y="3"/>
                    <a:pt x="2" y="3"/>
                  </a:cubicBezTo>
                  <a:cubicBezTo>
                    <a:pt x="2" y="3"/>
                    <a:pt x="2" y="2"/>
                    <a:pt x="1" y="2"/>
                  </a:cubicBezTo>
                  <a:cubicBezTo>
                    <a:pt x="2" y="2"/>
                    <a:pt x="0" y="5"/>
                    <a:pt x="0" y="5"/>
                  </a:cubicBezTo>
                  <a:cubicBezTo>
                    <a:pt x="0" y="4"/>
                    <a:pt x="4" y="5"/>
                    <a:pt x="2" y="7"/>
                  </a:cubicBezTo>
                  <a:cubicBezTo>
                    <a:pt x="3" y="6"/>
                    <a:pt x="5" y="6"/>
                    <a:pt x="5" y="5"/>
                  </a:cubicBezTo>
                  <a:cubicBezTo>
                    <a:pt x="5" y="4"/>
                    <a:pt x="4" y="1"/>
                    <a:pt x="4" y="2"/>
                  </a:cubicBezTo>
                  <a:cubicBezTo>
                    <a:pt x="3" y="3"/>
                    <a:pt x="4" y="1"/>
                    <a:pt x="4" y="2"/>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34" name="Freeform 521">
              <a:extLst>
                <a:ext uri="{FF2B5EF4-FFF2-40B4-BE49-F238E27FC236}">
                  <a16:creationId xmlns:a16="http://schemas.microsoft.com/office/drawing/2014/main" id="{D19BA796-DD39-9042-BD3F-5F1E03254055}"/>
                </a:ext>
              </a:extLst>
            </p:cNvPr>
            <p:cNvSpPr>
              <a:spLocks/>
            </p:cNvSpPr>
            <p:nvPr/>
          </p:nvSpPr>
          <p:spPr bwMode="auto">
            <a:xfrm>
              <a:off x="8212944" y="11282056"/>
              <a:ext cx="47770" cy="44598"/>
            </a:xfrm>
            <a:custGeom>
              <a:avLst/>
              <a:gdLst>
                <a:gd name="T0" fmla="*/ 3 w 5"/>
                <a:gd name="T1" fmla="*/ 4 h 5"/>
                <a:gd name="T2" fmla="*/ 3 w 5"/>
                <a:gd name="T3" fmla="*/ 0 h 5"/>
                <a:gd name="T4" fmla="*/ 0 w 5"/>
                <a:gd name="T5" fmla="*/ 0 h 5"/>
                <a:gd name="T6" fmla="*/ 2 w 5"/>
                <a:gd name="T7" fmla="*/ 1 h 5"/>
                <a:gd name="T8" fmla="*/ 3 w 5"/>
                <a:gd name="T9" fmla="*/ 4 h 5"/>
                <a:gd name="T10" fmla="*/ 3 w 5"/>
                <a:gd name="T11" fmla="*/ 4 h 5"/>
              </a:gdLst>
              <a:ahLst/>
              <a:cxnLst>
                <a:cxn ang="0">
                  <a:pos x="T0" y="T1"/>
                </a:cxn>
                <a:cxn ang="0">
                  <a:pos x="T2" y="T3"/>
                </a:cxn>
                <a:cxn ang="0">
                  <a:pos x="T4" y="T5"/>
                </a:cxn>
                <a:cxn ang="0">
                  <a:pos x="T6" y="T7"/>
                </a:cxn>
                <a:cxn ang="0">
                  <a:pos x="T8" y="T9"/>
                </a:cxn>
                <a:cxn ang="0">
                  <a:pos x="T10" y="T11"/>
                </a:cxn>
              </a:cxnLst>
              <a:rect l="0" t="0" r="r" b="b"/>
              <a:pathLst>
                <a:path w="5" h="5">
                  <a:moveTo>
                    <a:pt x="3" y="4"/>
                  </a:moveTo>
                  <a:cubicBezTo>
                    <a:pt x="5" y="2"/>
                    <a:pt x="2" y="2"/>
                    <a:pt x="3" y="0"/>
                  </a:cubicBezTo>
                  <a:cubicBezTo>
                    <a:pt x="3" y="0"/>
                    <a:pt x="1" y="0"/>
                    <a:pt x="0" y="0"/>
                  </a:cubicBezTo>
                  <a:cubicBezTo>
                    <a:pt x="0" y="0"/>
                    <a:pt x="2" y="1"/>
                    <a:pt x="2" y="1"/>
                  </a:cubicBezTo>
                  <a:cubicBezTo>
                    <a:pt x="2" y="2"/>
                    <a:pt x="3" y="4"/>
                    <a:pt x="3" y="4"/>
                  </a:cubicBezTo>
                  <a:cubicBezTo>
                    <a:pt x="4" y="3"/>
                    <a:pt x="2" y="5"/>
                    <a:pt x="3" y="4"/>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35" name="Freeform 522">
              <a:extLst>
                <a:ext uri="{FF2B5EF4-FFF2-40B4-BE49-F238E27FC236}">
                  <a16:creationId xmlns:a16="http://schemas.microsoft.com/office/drawing/2014/main" id="{E4847826-7C3D-7441-BCB6-8B9680CAA7E9}"/>
                </a:ext>
              </a:extLst>
            </p:cNvPr>
            <p:cNvSpPr>
              <a:spLocks/>
            </p:cNvSpPr>
            <p:nvPr/>
          </p:nvSpPr>
          <p:spPr bwMode="auto">
            <a:xfrm>
              <a:off x="8222499" y="11113223"/>
              <a:ext cx="57323" cy="101936"/>
            </a:xfrm>
            <a:custGeom>
              <a:avLst/>
              <a:gdLst>
                <a:gd name="T0" fmla="*/ 3 w 6"/>
                <a:gd name="T1" fmla="*/ 10 h 11"/>
                <a:gd name="T2" fmla="*/ 0 w 6"/>
                <a:gd name="T3" fmla="*/ 9 h 11"/>
                <a:gd name="T4" fmla="*/ 1 w 6"/>
                <a:gd name="T5" fmla="*/ 2 h 11"/>
                <a:gd name="T6" fmla="*/ 4 w 6"/>
                <a:gd name="T7" fmla="*/ 3 h 11"/>
                <a:gd name="T8" fmla="*/ 3 w 6"/>
                <a:gd name="T9" fmla="*/ 10 h 11"/>
                <a:gd name="T10" fmla="*/ 3 w 6"/>
                <a:gd name="T11" fmla="*/ 10 h 11"/>
              </a:gdLst>
              <a:ahLst/>
              <a:cxnLst>
                <a:cxn ang="0">
                  <a:pos x="T0" y="T1"/>
                </a:cxn>
                <a:cxn ang="0">
                  <a:pos x="T2" y="T3"/>
                </a:cxn>
                <a:cxn ang="0">
                  <a:pos x="T4" y="T5"/>
                </a:cxn>
                <a:cxn ang="0">
                  <a:pos x="T6" y="T7"/>
                </a:cxn>
                <a:cxn ang="0">
                  <a:pos x="T8" y="T9"/>
                </a:cxn>
                <a:cxn ang="0">
                  <a:pos x="T10" y="T11"/>
                </a:cxn>
              </a:cxnLst>
              <a:rect l="0" t="0" r="r" b="b"/>
              <a:pathLst>
                <a:path w="6" h="11">
                  <a:moveTo>
                    <a:pt x="3" y="10"/>
                  </a:moveTo>
                  <a:cubicBezTo>
                    <a:pt x="1" y="11"/>
                    <a:pt x="0" y="11"/>
                    <a:pt x="0" y="9"/>
                  </a:cubicBezTo>
                  <a:cubicBezTo>
                    <a:pt x="1" y="7"/>
                    <a:pt x="1" y="4"/>
                    <a:pt x="1" y="2"/>
                  </a:cubicBezTo>
                  <a:cubicBezTo>
                    <a:pt x="1" y="0"/>
                    <a:pt x="5" y="0"/>
                    <a:pt x="4" y="3"/>
                  </a:cubicBezTo>
                  <a:cubicBezTo>
                    <a:pt x="4" y="5"/>
                    <a:pt x="6" y="8"/>
                    <a:pt x="3" y="10"/>
                  </a:cubicBezTo>
                  <a:cubicBezTo>
                    <a:pt x="2" y="10"/>
                    <a:pt x="4" y="9"/>
                    <a:pt x="3" y="1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36" name="Freeform 523">
              <a:extLst>
                <a:ext uri="{FF2B5EF4-FFF2-40B4-BE49-F238E27FC236}">
                  <a16:creationId xmlns:a16="http://schemas.microsoft.com/office/drawing/2014/main" id="{D5798E4E-0253-B04B-B40D-818A3C37FA4C}"/>
                </a:ext>
              </a:extLst>
            </p:cNvPr>
            <p:cNvSpPr>
              <a:spLocks/>
            </p:cNvSpPr>
            <p:nvPr/>
          </p:nvSpPr>
          <p:spPr bwMode="auto">
            <a:xfrm>
              <a:off x="8410396" y="8462850"/>
              <a:ext cx="44586" cy="38227"/>
            </a:xfrm>
            <a:custGeom>
              <a:avLst/>
              <a:gdLst>
                <a:gd name="T0" fmla="*/ 3 w 5"/>
                <a:gd name="T1" fmla="*/ 3 h 4"/>
                <a:gd name="T2" fmla="*/ 1 w 5"/>
                <a:gd name="T3" fmla="*/ 1 h 4"/>
                <a:gd name="T4" fmla="*/ 3 w 5"/>
                <a:gd name="T5" fmla="*/ 3 h 4"/>
                <a:gd name="T6" fmla="*/ 3 w 5"/>
                <a:gd name="T7" fmla="*/ 3 h 4"/>
              </a:gdLst>
              <a:ahLst/>
              <a:cxnLst>
                <a:cxn ang="0">
                  <a:pos x="T0" y="T1"/>
                </a:cxn>
                <a:cxn ang="0">
                  <a:pos x="T2" y="T3"/>
                </a:cxn>
                <a:cxn ang="0">
                  <a:pos x="T4" y="T5"/>
                </a:cxn>
                <a:cxn ang="0">
                  <a:pos x="T6" y="T7"/>
                </a:cxn>
              </a:cxnLst>
              <a:rect l="0" t="0" r="r" b="b"/>
              <a:pathLst>
                <a:path w="5" h="4">
                  <a:moveTo>
                    <a:pt x="3" y="3"/>
                  </a:moveTo>
                  <a:cubicBezTo>
                    <a:pt x="2" y="4"/>
                    <a:pt x="0" y="3"/>
                    <a:pt x="1" y="1"/>
                  </a:cubicBezTo>
                  <a:cubicBezTo>
                    <a:pt x="1" y="0"/>
                    <a:pt x="5" y="2"/>
                    <a:pt x="3" y="3"/>
                  </a:cubicBezTo>
                  <a:cubicBezTo>
                    <a:pt x="2" y="4"/>
                    <a:pt x="5" y="2"/>
                    <a:pt x="3" y="3"/>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37" name="Freeform 524">
              <a:extLst>
                <a:ext uri="{FF2B5EF4-FFF2-40B4-BE49-F238E27FC236}">
                  <a16:creationId xmlns:a16="http://schemas.microsoft.com/office/drawing/2014/main" id="{5C1B0A66-5499-B14F-BF50-97AEFBD45114}"/>
                </a:ext>
              </a:extLst>
            </p:cNvPr>
            <p:cNvSpPr>
              <a:spLocks/>
            </p:cNvSpPr>
            <p:nvPr/>
          </p:nvSpPr>
          <p:spPr bwMode="auto">
            <a:xfrm>
              <a:off x="8811671" y="8520191"/>
              <a:ext cx="54139" cy="73269"/>
            </a:xfrm>
            <a:custGeom>
              <a:avLst/>
              <a:gdLst>
                <a:gd name="T0" fmla="*/ 1 w 6"/>
                <a:gd name="T1" fmla="*/ 5 h 8"/>
                <a:gd name="T2" fmla="*/ 2 w 6"/>
                <a:gd name="T3" fmla="*/ 4 h 8"/>
                <a:gd name="T4" fmla="*/ 4 w 6"/>
                <a:gd name="T5" fmla="*/ 2 h 8"/>
                <a:gd name="T6" fmla="*/ 1 w 6"/>
                <a:gd name="T7" fmla="*/ 5 h 8"/>
                <a:gd name="T8" fmla="*/ 1 w 6"/>
                <a:gd name="T9" fmla="*/ 5 h 8"/>
              </a:gdLst>
              <a:ahLst/>
              <a:cxnLst>
                <a:cxn ang="0">
                  <a:pos x="T0" y="T1"/>
                </a:cxn>
                <a:cxn ang="0">
                  <a:pos x="T2" y="T3"/>
                </a:cxn>
                <a:cxn ang="0">
                  <a:pos x="T4" y="T5"/>
                </a:cxn>
                <a:cxn ang="0">
                  <a:pos x="T6" y="T7"/>
                </a:cxn>
                <a:cxn ang="0">
                  <a:pos x="T8" y="T9"/>
                </a:cxn>
              </a:cxnLst>
              <a:rect l="0" t="0" r="r" b="b"/>
              <a:pathLst>
                <a:path w="6" h="8">
                  <a:moveTo>
                    <a:pt x="1" y="5"/>
                  </a:moveTo>
                  <a:cubicBezTo>
                    <a:pt x="0" y="4"/>
                    <a:pt x="2" y="4"/>
                    <a:pt x="2" y="4"/>
                  </a:cubicBezTo>
                  <a:cubicBezTo>
                    <a:pt x="3" y="4"/>
                    <a:pt x="3" y="0"/>
                    <a:pt x="4" y="2"/>
                  </a:cubicBezTo>
                  <a:cubicBezTo>
                    <a:pt x="6" y="4"/>
                    <a:pt x="2" y="8"/>
                    <a:pt x="1" y="5"/>
                  </a:cubicBezTo>
                  <a:cubicBezTo>
                    <a:pt x="0" y="4"/>
                    <a:pt x="1" y="6"/>
                    <a:pt x="1" y="5"/>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38" name="Freeform 525">
              <a:extLst>
                <a:ext uri="{FF2B5EF4-FFF2-40B4-BE49-F238E27FC236}">
                  <a16:creationId xmlns:a16="http://schemas.microsoft.com/office/drawing/2014/main" id="{D40A73B2-FFBC-0543-9DBB-0E944CA0C038}"/>
                </a:ext>
              </a:extLst>
            </p:cNvPr>
            <p:cNvSpPr>
              <a:spLocks/>
            </p:cNvSpPr>
            <p:nvPr/>
          </p:nvSpPr>
          <p:spPr bwMode="auto">
            <a:xfrm>
              <a:off x="9324412" y="9026693"/>
              <a:ext cx="130574" cy="121050"/>
            </a:xfrm>
            <a:custGeom>
              <a:avLst/>
              <a:gdLst>
                <a:gd name="T0" fmla="*/ 12 w 14"/>
                <a:gd name="T1" fmla="*/ 4 h 13"/>
                <a:gd name="T2" fmla="*/ 10 w 14"/>
                <a:gd name="T3" fmla="*/ 3 h 13"/>
                <a:gd name="T4" fmla="*/ 6 w 14"/>
                <a:gd name="T5" fmla="*/ 1 h 13"/>
                <a:gd name="T6" fmla="*/ 2 w 14"/>
                <a:gd name="T7" fmla="*/ 1 h 13"/>
                <a:gd name="T8" fmla="*/ 1 w 14"/>
                <a:gd name="T9" fmla="*/ 2 h 13"/>
                <a:gd name="T10" fmla="*/ 2 w 14"/>
                <a:gd name="T11" fmla="*/ 4 h 13"/>
                <a:gd name="T12" fmla="*/ 1 w 14"/>
                <a:gd name="T13" fmla="*/ 7 h 13"/>
                <a:gd name="T14" fmla="*/ 2 w 14"/>
                <a:gd name="T15" fmla="*/ 10 h 13"/>
                <a:gd name="T16" fmla="*/ 4 w 14"/>
                <a:gd name="T17" fmla="*/ 10 h 13"/>
                <a:gd name="T18" fmla="*/ 7 w 14"/>
                <a:gd name="T19" fmla="*/ 12 h 13"/>
                <a:gd name="T20" fmla="*/ 10 w 14"/>
                <a:gd name="T21" fmla="*/ 10 h 13"/>
                <a:gd name="T22" fmla="*/ 12 w 14"/>
                <a:gd name="T23" fmla="*/ 4 h 13"/>
                <a:gd name="T24" fmla="*/ 12 w 14"/>
                <a:gd name="T25"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3">
                  <a:moveTo>
                    <a:pt x="12" y="4"/>
                  </a:moveTo>
                  <a:cubicBezTo>
                    <a:pt x="12" y="3"/>
                    <a:pt x="11" y="3"/>
                    <a:pt x="10" y="3"/>
                  </a:cubicBezTo>
                  <a:cubicBezTo>
                    <a:pt x="8" y="2"/>
                    <a:pt x="8" y="1"/>
                    <a:pt x="6" y="1"/>
                  </a:cubicBezTo>
                  <a:cubicBezTo>
                    <a:pt x="5" y="0"/>
                    <a:pt x="3" y="0"/>
                    <a:pt x="2" y="1"/>
                  </a:cubicBezTo>
                  <a:cubicBezTo>
                    <a:pt x="2" y="1"/>
                    <a:pt x="2" y="2"/>
                    <a:pt x="1" y="2"/>
                  </a:cubicBezTo>
                  <a:cubicBezTo>
                    <a:pt x="0" y="4"/>
                    <a:pt x="1" y="3"/>
                    <a:pt x="2" y="4"/>
                  </a:cubicBezTo>
                  <a:cubicBezTo>
                    <a:pt x="2" y="4"/>
                    <a:pt x="1" y="7"/>
                    <a:pt x="1" y="7"/>
                  </a:cubicBezTo>
                  <a:cubicBezTo>
                    <a:pt x="1" y="9"/>
                    <a:pt x="1" y="9"/>
                    <a:pt x="2" y="10"/>
                  </a:cubicBezTo>
                  <a:cubicBezTo>
                    <a:pt x="3" y="11"/>
                    <a:pt x="3" y="10"/>
                    <a:pt x="4" y="10"/>
                  </a:cubicBezTo>
                  <a:cubicBezTo>
                    <a:pt x="6" y="10"/>
                    <a:pt x="5" y="12"/>
                    <a:pt x="7" y="12"/>
                  </a:cubicBezTo>
                  <a:cubicBezTo>
                    <a:pt x="9" y="13"/>
                    <a:pt x="8" y="11"/>
                    <a:pt x="10" y="10"/>
                  </a:cubicBezTo>
                  <a:cubicBezTo>
                    <a:pt x="12" y="8"/>
                    <a:pt x="14" y="7"/>
                    <a:pt x="12" y="4"/>
                  </a:cubicBezTo>
                  <a:cubicBezTo>
                    <a:pt x="12" y="2"/>
                    <a:pt x="14" y="8"/>
                    <a:pt x="12" y="4"/>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39" name="Freeform 526">
              <a:extLst>
                <a:ext uri="{FF2B5EF4-FFF2-40B4-BE49-F238E27FC236}">
                  <a16:creationId xmlns:a16="http://schemas.microsoft.com/office/drawing/2014/main" id="{07E02BCE-71D4-4A4C-90A8-E46678505E33}"/>
                </a:ext>
              </a:extLst>
            </p:cNvPr>
            <p:cNvSpPr>
              <a:spLocks/>
            </p:cNvSpPr>
            <p:nvPr/>
          </p:nvSpPr>
          <p:spPr bwMode="auto">
            <a:xfrm>
              <a:off x="8560078" y="8163411"/>
              <a:ext cx="92356" cy="38227"/>
            </a:xfrm>
            <a:custGeom>
              <a:avLst/>
              <a:gdLst>
                <a:gd name="T0" fmla="*/ 9 w 10"/>
                <a:gd name="T1" fmla="*/ 2 h 4"/>
                <a:gd name="T2" fmla="*/ 4 w 10"/>
                <a:gd name="T3" fmla="*/ 0 h 4"/>
                <a:gd name="T4" fmla="*/ 1 w 10"/>
                <a:gd name="T5" fmla="*/ 3 h 4"/>
                <a:gd name="T6" fmla="*/ 9 w 10"/>
                <a:gd name="T7" fmla="*/ 2 h 4"/>
                <a:gd name="T8" fmla="*/ 9 w 10"/>
                <a:gd name="T9" fmla="*/ 2 h 4"/>
              </a:gdLst>
              <a:ahLst/>
              <a:cxnLst>
                <a:cxn ang="0">
                  <a:pos x="T0" y="T1"/>
                </a:cxn>
                <a:cxn ang="0">
                  <a:pos x="T2" y="T3"/>
                </a:cxn>
                <a:cxn ang="0">
                  <a:pos x="T4" y="T5"/>
                </a:cxn>
                <a:cxn ang="0">
                  <a:pos x="T6" y="T7"/>
                </a:cxn>
                <a:cxn ang="0">
                  <a:pos x="T8" y="T9"/>
                </a:cxn>
              </a:cxnLst>
              <a:rect l="0" t="0" r="r" b="b"/>
              <a:pathLst>
                <a:path w="10" h="4">
                  <a:moveTo>
                    <a:pt x="9" y="2"/>
                  </a:moveTo>
                  <a:cubicBezTo>
                    <a:pt x="7" y="1"/>
                    <a:pt x="6" y="0"/>
                    <a:pt x="4" y="0"/>
                  </a:cubicBezTo>
                  <a:cubicBezTo>
                    <a:pt x="3" y="0"/>
                    <a:pt x="0" y="1"/>
                    <a:pt x="1" y="3"/>
                  </a:cubicBezTo>
                  <a:cubicBezTo>
                    <a:pt x="2" y="4"/>
                    <a:pt x="9" y="2"/>
                    <a:pt x="9" y="2"/>
                  </a:cubicBezTo>
                  <a:cubicBezTo>
                    <a:pt x="6" y="1"/>
                    <a:pt x="10" y="3"/>
                    <a:pt x="9" y="2"/>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40" name="Freeform 527">
              <a:extLst>
                <a:ext uri="{FF2B5EF4-FFF2-40B4-BE49-F238E27FC236}">
                  <a16:creationId xmlns:a16="http://schemas.microsoft.com/office/drawing/2014/main" id="{B661A45D-6A34-7A43-B079-8D340645B592}"/>
                </a:ext>
              </a:extLst>
            </p:cNvPr>
            <p:cNvSpPr>
              <a:spLocks/>
            </p:cNvSpPr>
            <p:nvPr/>
          </p:nvSpPr>
          <p:spPr bwMode="auto">
            <a:xfrm>
              <a:off x="8034598" y="8153853"/>
              <a:ext cx="105096" cy="47785"/>
            </a:xfrm>
            <a:custGeom>
              <a:avLst/>
              <a:gdLst>
                <a:gd name="T0" fmla="*/ 10 w 11"/>
                <a:gd name="T1" fmla="*/ 4 h 5"/>
                <a:gd name="T2" fmla="*/ 0 w 11"/>
                <a:gd name="T3" fmla="*/ 2 h 5"/>
                <a:gd name="T4" fmla="*/ 5 w 11"/>
                <a:gd name="T5" fmla="*/ 5 h 5"/>
                <a:gd name="T6" fmla="*/ 10 w 11"/>
                <a:gd name="T7" fmla="*/ 4 h 5"/>
                <a:gd name="T8" fmla="*/ 10 w 11"/>
                <a:gd name="T9" fmla="*/ 4 h 5"/>
              </a:gdLst>
              <a:ahLst/>
              <a:cxnLst>
                <a:cxn ang="0">
                  <a:pos x="T0" y="T1"/>
                </a:cxn>
                <a:cxn ang="0">
                  <a:pos x="T2" y="T3"/>
                </a:cxn>
                <a:cxn ang="0">
                  <a:pos x="T4" y="T5"/>
                </a:cxn>
                <a:cxn ang="0">
                  <a:pos x="T6" y="T7"/>
                </a:cxn>
                <a:cxn ang="0">
                  <a:pos x="T8" y="T9"/>
                </a:cxn>
              </a:cxnLst>
              <a:rect l="0" t="0" r="r" b="b"/>
              <a:pathLst>
                <a:path w="11" h="5">
                  <a:moveTo>
                    <a:pt x="10" y="4"/>
                  </a:moveTo>
                  <a:cubicBezTo>
                    <a:pt x="10" y="1"/>
                    <a:pt x="2" y="0"/>
                    <a:pt x="0" y="2"/>
                  </a:cubicBezTo>
                  <a:cubicBezTo>
                    <a:pt x="0" y="2"/>
                    <a:pt x="4" y="5"/>
                    <a:pt x="5" y="5"/>
                  </a:cubicBezTo>
                  <a:cubicBezTo>
                    <a:pt x="6" y="5"/>
                    <a:pt x="11" y="4"/>
                    <a:pt x="10" y="4"/>
                  </a:cubicBezTo>
                  <a:cubicBezTo>
                    <a:pt x="10" y="3"/>
                    <a:pt x="11" y="5"/>
                    <a:pt x="10" y="4"/>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41" name="Freeform 528">
              <a:extLst>
                <a:ext uri="{FF2B5EF4-FFF2-40B4-BE49-F238E27FC236}">
                  <a16:creationId xmlns:a16="http://schemas.microsoft.com/office/drawing/2014/main" id="{474A712F-108D-2147-9496-D6752C526397}"/>
                </a:ext>
              </a:extLst>
            </p:cNvPr>
            <p:cNvSpPr>
              <a:spLocks/>
            </p:cNvSpPr>
            <p:nvPr/>
          </p:nvSpPr>
          <p:spPr bwMode="auto">
            <a:xfrm>
              <a:off x="7747976" y="7940422"/>
              <a:ext cx="484077" cy="168835"/>
            </a:xfrm>
            <a:custGeom>
              <a:avLst/>
              <a:gdLst>
                <a:gd name="T0" fmla="*/ 52 w 52"/>
                <a:gd name="T1" fmla="*/ 16 h 18"/>
                <a:gd name="T2" fmla="*/ 41 w 52"/>
                <a:gd name="T3" fmla="*/ 17 h 18"/>
                <a:gd name="T4" fmla="*/ 35 w 52"/>
                <a:gd name="T5" fmla="*/ 17 h 18"/>
                <a:gd name="T6" fmla="*/ 37 w 52"/>
                <a:gd name="T7" fmla="*/ 14 h 18"/>
                <a:gd name="T8" fmla="*/ 32 w 52"/>
                <a:gd name="T9" fmla="*/ 11 h 18"/>
                <a:gd name="T10" fmla="*/ 28 w 52"/>
                <a:gd name="T11" fmla="*/ 8 h 18"/>
                <a:gd name="T12" fmla="*/ 20 w 52"/>
                <a:gd name="T13" fmla="*/ 5 h 18"/>
                <a:gd name="T14" fmla="*/ 14 w 52"/>
                <a:gd name="T15" fmla="*/ 5 h 18"/>
                <a:gd name="T16" fmla="*/ 16 w 52"/>
                <a:gd name="T17" fmla="*/ 3 h 18"/>
                <a:gd name="T18" fmla="*/ 8 w 52"/>
                <a:gd name="T19" fmla="*/ 3 h 18"/>
                <a:gd name="T20" fmla="*/ 0 w 52"/>
                <a:gd name="T21" fmla="*/ 6 h 18"/>
                <a:gd name="T22" fmla="*/ 6 w 52"/>
                <a:gd name="T23" fmla="*/ 2 h 18"/>
                <a:gd name="T24" fmla="*/ 16 w 52"/>
                <a:gd name="T25" fmla="*/ 0 h 18"/>
                <a:gd name="T26" fmla="*/ 24 w 52"/>
                <a:gd name="T27" fmla="*/ 1 h 18"/>
                <a:gd name="T28" fmla="*/ 31 w 52"/>
                <a:gd name="T29" fmla="*/ 4 h 18"/>
                <a:gd name="T30" fmla="*/ 32 w 52"/>
                <a:gd name="T31" fmla="*/ 4 h 18"/>
                <a:gd name="T32" fmla="*/ 34 w 52"/>
                <a:gd name="T33" fmla="*/ 5 h 18"/>
                <a:gd name="T34" fmla="*/ 38 w 52"/>
                <a:gd name="T35" fmla="*/ 8 h 18"/>
                <a:gd name="T36" fmla="*/ 45 w 52"/>
                <a:gd name="T37" fmla="*/ 11 h 18"/>
                <a:gd name="T38" fmla="*/ 52 w 52"/>
                <a:gd name="T39"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18">
                  <a:moveTo>
                    <a:pt x="52" y="16"/>
                  </a:moveTo>
                  <a:cubicBezTo>
                    <a:pt x="52" y="17"/>
                    <a:pt x="42" y="17"/>
                    <a:pt x="41" y="17"/>
                  </a:cubicBezTo>
                  <a:cubicBezTo>
                    <a:pt x="39" y="17"/>
                    <a:pt x="37" y="18"/>
                    <a:pt x="35" y="17"/>
                  </a:cubicBezTo>
                  <a:cubicBezTo>
                    <a:pt x="34" y="16"/>
                    <a:pt x="41" y="15"/>
                    <a:pt x="37" y="14"/>
                  </a:cubicBezTo>
                  <a:cubicBezTo>
                    <a:pt x="35" y="13"/>
                    <a:pt x="33" y="13"/>
                    <a:pt x="32" y="11"/>
                  </a:cubicBezTo>
                  <a:cubicBezTo>
                    <a:pt x="30" y="9"/>
                    <a:pt x="31" y="8"/>
                    <a:pt x="28" y="8"/>
                  </a:cubicBezTo>
                  <a:cubicBezTo>
                    <a:pt x="24" y="9"/>
                    <a:pt x="23" y="6"/>
                    <a:pt x="20" y="5"/>
                  </a:cubicBezTo>
                  <a:cubicBezTo>
                    <a:pt x="19" y="5"/>
                    <a:pt x="15" y="6"/>
                    <a:pt x="14" y="5"/>
                  </a:cubicBezTo>
                  <a:cubicBezTo>
                    <a:pt x="14" y="4"/>
                    <a:pt x="16" y="4"/>
                    <a:pt x="16" y="3"/>
                  </a:cubicBezTo>
                  <a:cubicBezTo>
                    <a:pt x="16" y="2"/>
                    <a:pt x="9" y="3"/>
                    <a:pt x="8" y="3"/>
                  </a:cubicBezTo>
                  <a:cubicBezTo>
                    <a:pt x="8" y="4"/>
                    <a:pt x="0" y="7"/>
                    <a:pt x="0" y="6"/>
                  </a:cubicBezTo>
                  <a:cubicBezTo>
                    <a:pt x="0" y="4"/>
                    <a:pt x="4" y="2"/>
                    <a:pt x="6" y="2"/>
                  </a:cubicBezTo>
                  <a:cubicBezTo>
                    <a:pt x="9" y="0"/>
                    <a:pt x="12" y="0"/>
                    <a:pt x="16" y="0"/>
                  </a:cubicBezTo>
                  <a:cubicBezTo>
                    <a:pt x="18" y="0"/>
                    <a:pt x="22" y="0"/>
                    <a:pt x="24" y="1"/>
                  </a:cubicBezTo>
                  <a:cubicBezTo>
                    <a:pt x="26" y="2"/>
                    <a:pt x="28" y="4"/>
                    <a:pt x="31" y="4"/>
                  </a:cubicBezTo>
                  <a:cubicBezTo>
                    <a:pt x="31" y="4"/>
                    <a:pt x="31" y="3"/>
                    <a:pt x="32" y="4"/>
                  </a:cubicBezTo>
                  <a:cubicBezTo>
                    <a:pt x="33" y="5"/>
                    <a:pt x="33" y="5"/>
                    <a:pt x="34" y="5"/>
                  </a:cubicBezTo>
                  <a:cubicBezTo>
                    <a:pt x="35" y="6"/>
                    <a:pt x="37" y="7"/>
                    <a:pt x="38" y="8"/>
                  </a:cubicBezTo>
                  <a:cubicBezTo>
                    <a:pt x="40" y="9"/>
                    <a:pt x="44" y="9"/>
                    <a:pt x="45" y="11"/>
                  </a:cubicBezTo>
                  <a:cubicBezTo>
                    <a:pt x="47" y="13"/>
                    <a:pt x="52" y="13"/>
                    <a:pt x="52" y="16"/>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42" name="Freeform 529">
              <a:extLst>
                <a:ext uri="{FF2B5EF4-FFF2-40B4-BE49-F238E27FC236}">
                  <a16:creationId xmlns:a16="http://schemas.microsoft.com/office/drawing/2014/main" id="{61990D18-81A9-8E4F-AD8C-B58D66F07C4B}"/>
                </a:ext>
              </a:extLst>
            </p:cNvPr>
            <p:cNvSpPr>
              <a:spLocks/>
            </p:cNvSpPr>
            <p:nvPr/>
          </p:nvSpPr>
          <p:spPr bwMode="auto">
            <a:xfrm>
              <a:off x="8034598" y="7838485"/>
              <a:ext cx="38217" cy="35042"/>
            </a:xfrm>
            <a:custGeom>
              <a:avLst/>
              <a:gdLst>
                <a:gd name="T0" fmla="*/ 2 w 4"/>
                <a:gd name="T1" fmla="*/ 4 h 4"/>
                <a:gd name="T2" fmla="*/ 1 w 4"/>
                <a:gd name="T3" fmla="*/ 0 h 4"/>
                <a:gd name="T4" fmla="*/ 2 w 4"/>
                <a:gd name="T5" fmla="*/ 4 h 4"/>
                <a:gd name="T6" fmla="*/ 2 w 4"/>
                <a:gd name="T7" fmla="*/ 4 h 4"/>
              </a:gdLst>
              <a:ahLst/>
              <a:cxnLst>
                <a:cxn ang="0">
                  <a:pos x="T0" y="T1"/>
                </a:cxn>
                <a:cxn ang="0">
                  <a:pos x="T2" y="T3"/>
                </a:cxn>
                <a:cxn ang="0">
                  <a:pos x="T4" y="T5"/>
                </a:cxn>
                <a:cxn ang="0">
                  <a:pos x="T6" y="T7"/>
                </a:cxn>
              </a:cxnLst>
              <a:rect l="0" t="0" r="r" b="b"/>
              <a:pathLst>
                <a:path w="4" h="4">
                  <a:moveTo>
                    <a:pt x="2" y="4"/>
                  </a:moveTo>
                  <a:cubicBezTo>
                    <a:pt x="0" y="4"/>
                    <a:pt x="1" y="1"/>
                    <a:pt x="1" y="0"/>
                  </a:cubicBezTo>
                  <a:cubicBezTo>
                    <a:pt x="2" y="0"/>
                    <a:pt x="4" y="4"/>
                    <a:pt x="2" y="4"/>
                  </a:cubicBezTo>
                  <a:cubicBezTo>
                    <a:pt x="1" y="4"/>
                    <a:pt x="4" y="4"/>
                    <a:pt x="2" y="4"/>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43" name="Freeform 530">
              <a:extLst>
                <a:ext uri="{FF2B5EF4-FFF2-40B4-BE49-F238E27FC236}">
                  <a16:creationId xmlns:a16="http://schemas.microsoft.com/office/drawing/2014/main" id="{450DCAF1-8411-EE49-996F-1D1E1CB3B46F}"/>
                </a:ext>
              </a:extLst>
            </p:cNvPr>
            <p:cNvSpPr>
              <a:spLocks/>
            </p:cNvSpPr>
            <p:nvPr/>
          </p:nvSpPr>
          <p:spPr bwMode="auto">
            <a:xfrm>
              <a:off x="8270269" y="8032804"/>
              <a:ext cx="19109" cy="19114"/>
            </a:xfrm>
            <a:custGeom>
              <a:avLst/>
              <a:gdLst>
                <a:gd name="T0" fmla="*/ 2 w 2"/>
                <a:gd name="T1" fmla="*/ 1 h 2"/>
                <a:gd name="T2" fmla="*/ 0 w 2"/>
                <a:gd name="T3" fmla="*/ 1 h 2"/>
                <a:gd name="T4" fmla="*/ 2 w 2"/>
                <a:gd name="T5" fmla="*/ 1 h 2"/>
              </a:gdLst>
              <a:ahLst/>
              <a:cxnLst>
                <a:cxn ang="0">
                  <a:pos x="T0" y="T1"/>
                </a:cxn>
                <a:cxn ang="0">
                  <a:pos x="T2" y="T3"/>
                </a:cxn>
                <a:cxn ang="0">
                  <a:pos x="T4" y="T5"/>
                </a:cxn>
              </a:cxnLst>
              <a:rect l="0" t="0" r="r" b="b"/>
              <a:pathLst>
                <a:path w="2" h="2">
                  <a:moveTo>
                    <a:pt x="2" y="1"/>
                  </a:moveTo>
                  <a:cubicBezTo>
                    <a:pt x="2" y="0"/>
                    <a:pt x="0" y="0"/>
                    <a:pt x="0" y="1"/>
                  </a:cubicBezTo>
                  <a:cubicBezTo>
                    <a:pt x="0" y="1"/>
                    <a:pt x="2" y="2"/>
                    <a:pt x="2" y="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44" name="Freeform 531">
              <a:extLst>
                <a:ext uri="{FF2B5EF4-FFF2-40B4-BE49-F238E27FC236}">
                  <a16:creationId xmlns:a16="http://schemas.microsoft.com/office/drawing/2014/main" id="{A4979A1D-F7A4-924F-A547-F9D865A5A0A7}"/>
                </a:ext>
              </a:extLst>
            </p:cNvPr>
            <p:cNvSpPr>
              <a:spLocks/>
            </p:cNvSpPr>
            <p:nvPr/>
          </p:nvSpPr>
          <p:spPr bwMode="auto">
            <a:xfrm>
              <a:off x="8830779" y="6656650"/>
              <a:ext cx="54139" cy="95566"/>
            </a:xfrm>
            <a:custGeom>
              <a:avLst/>
              <a:gdLst>
                <a:gd name="T0" fmla="*/ 3 w 6"/>
                <a:gd name="T1" fmla="*/ 8 h 10"/>
                <a:gd name="T2" fmla="*/ 0 w 6"/>
                <a:gd name="T3" fmla="*/ 7 h 10"/>
                <a:gd name="T4" fmla="*/ 4 w 6"/>
                <a:gd name="T5" fmla="*/ 2 h 10"/>
                <a:gd name="T6" fmla="*/ 6 w 6"/>
                <a:gd name="T7" fmla="*/ 4 h 10"/>
                <a:gd name="T8" fmla="*/ 3 w 6"/>
                <a:gd name="T9" fmla="*/ 8 h 10"/>
                <a:gd name="T10" fmla="*/ 3 w 6"/>
                <a:gd name="T11" fmla="*/ 8 h 10"/>
              </a:gdLst>
              <a:ahLst/>
              <a:cxnLst>
                <a:cxn ang="0">
                  <a:pos x="T0" y="T1"/>
                </a:cxn>
                <a:cxn ang="0">
                  <a:pos x="T2" y="T3"/>
                </a:cxn>
                <a:cxn ang="0">
                  <a:pos x="T4" y="T5"/>
                </a:cxn>
                <a:cxn ang="0">
                  <a:pos x="T6" y="T7"/>
                </a:cxn>
                <a:cxn ang="0">
                  <a:pos x="T8" y="T9"/>
                </a:cxn>
                <a:cxn ang="0">
                  <a:pos x="T10" y="T11"/>
                </a:cxn>
              </a:cxnLst>
              <a:rect l="0" t="0" r="r" b="b"/>
              <a:pathLst>
                <a:path w="6" h="10">
                  <a:moveTo>
                    <a:pt x="3" y="8"/>
                  </a:moveTo>
                  <a:cubicBezTo>
                    <a:pt x="2" y="10"/>
                    <a:pt x="0" y="9"/>
                    <a:pt x="0" y="7"/>
                  </a:cubicBezTo>
                  <a:cubicBezTo>
                    <a:pt x="1" y="6"/>
                    <a:pt x="3" y="3"/>
                    <a:pt x="4" y="2"/>
                  </a:cubicBezTo>
                  <a:cubicBezTo>
                    <a:pt x="6" y="0"/>
                    <a:pt x="6" y="3"/>
                    <a:pt x="6" y="4"/>
                  </a:cubicBezTo>
                  <a:cubicBezTo>
                    <a:pt x="6" y="6"/>
                    <a:pt x="3" y="6"/>
                    <a:pt x="3" y="8"/>
                  </a:cubicBezTo>
                  <a:cubicBezTo>
                    <a:pt x="2" y="10"/>
                    <a:pt x="3" y="8"/>
                    <a:pt x="3" y="8"/>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45" name="Freeform 532">
              <a:extLst>
                <a:ext uri="{FF2B5EF4-FFF2-40B4-BE49-F238E27FC236}">
                  <a16:creationId xmlns:a16="http://schemas.microsoft.com/office/drawing/2014/main" id="{40896A12-1A34-C542-872B-2CD44BFB605F}"/>
                </a:ext>
              </a:extLst>
            </p:cNvPr>
            <p:cNvSpPr>
              <a:spLocks/>
            </p:cNvSpPr>
            <p:nvPr/>
          </p:nvSpPr>
          <p:spPr bwMode="auto">
            <a:xfrm>
              <a:off x="8856256" y="6704433"/>
              <a:ext cx="66879" cy="38227"/>
            </a:xfrm>
            <a:custGeom>
              <a:avLst/>
              <a:gdLst>
                <a:gd name="T0" fmla="*/ 3 w 7"/>
                <a:gd name="T1" fmla="*/ 4 h 4"/>
                <a:gd name="T2" fmla="*/ 5 w 7"/>
                <a:gd name="T3" fmla="*/ 1 h 4"/>
                <a:gd name="T4" fmla="*/ 3 w 7"/>
                <a:gd name="T5" fmla="*/ 4 h 4"/>
                <a:gd name="T6" fmla="*/ 3 w 7"/>
                <a:gd name="T7" fmla="*/ 4 h 4"/>
              </a:gdLst>
              <a:ahLst/>
              <a:cxnLst>
                <a:cxn ang="0">
                  <a:pos x="T0" y="T1"/>
                </a:cxn>
                <a:cxn ang="0">
                  <a:pos x="T2" y="T3"/>
                </a:cxn>
                <a:cxn ang="0">
                  <a:pos x="T4" y="T5"/>
                </a:cxn>
                <a:cxn ang="0">
                  <a:pos x="T6" y="T7"/>
                </a:cxn>
              </a:cxnLst>
              <a:rect l="0" t="0" r="r" b="b"/>
              <a:pathLst>
                <a:path w="7" h="4">
                  <a:moveTo>
                    <a:pt x="3" y="4"/>
                  </a:moveTo>
                  <a:cubicBezTo>
                    <a:pt x="0" y="4"/>
                    <a:pt x="3" y="0"/>
                    <a:pt x="5" y="1"/>
                  </a:cubicBezTo>
                  <a:cubicBezTo>
                    <a:pt x="7" y="1"/>
                    <a:pt x="4" y="4"/>
                    <a:pt x="3" y="4"/>
                  </a:cubicBezTo>
                  <a:cubicBezTo>
                    <a:pt x="2" y="4"/>
                    <a:pt x="4" y="4"/>
                    <a:pt x="3" y="4"/>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46" name="Freeform 533">
              <a:extLst>
                <a:ext uri="{FF2B5EF4-FFF2-40B4-BE49-F238E27FC236}">
                  <a16:creationId xmlns:a16="http://schemas.microsoft.com/office/drawing/2014/main" id="{89F1D423-1EDD-8646-84C1-62A33C8B2EF8}"/>
                </a:ext>
              </a:extLst>
            </p:cNvPr>
            <p:cNvSpPr>
              <a:spLocks/>
            </p:cNvSpPr>
            <p:nvPr/>
          </p:nvSpPr>
          <p:spPr bwMode="auto">
            <a:xfrm>
              <a:off x="8671540" y="6666205"/>
              <a:ext cx="140127" cy="66896"/>
            </a:xfrm>
            <a:custGeom>
              <a:avLst/>
              <a:gdLst>
                <a:gd name="T0" fmla="*/ 11 w 15"/>
                <a:gd name="T1" fmla="*/ 6 h 7"/>
                <a:gd name="T2" fmla="*/ 10 w 15"/>
                <a:gd name="T3" fmla="*/ 5 h 7"/>
                <a:gd name="T4" fmla="*/ 7 w 15"/>
                <a:gd name="T5" fmla="*/ 5 h 7"/>
                <a:gd name="T6" fmla="*/ 3 w 15"/>
                <a:gd name="T7" fmla="*/ 0 h 7"/>
                <a:gd name="T8" fmla="*/ 6 w 15"/>
                <a:gd name="T9" fmla="*/ 2 h 7"/>
                <a:gd name="T10" fmla="*/ 8 w 15"/>
                <a:gd name="T11" fmla="*/ 3 h 7"/>
                <a:gd name="T12" fmla="*/ 15 w 15"/>
                <a:gd name="T13" fmla="*/ 3 h 7"/>
                <a:gd name="T14" fmla="*/ 11 w 15"/>
                <a:gd name="T15" fmla="*/ 6 h 7"/>
                <a:gd name="T16" fmla="*/ 11 w 15"/>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7">
                  <a:moveTo>
                    <a:pt x="11" y="6"/>
                  </a:moveTo>
                  <a:cubicBezTo>
                    <a:pt x="10" y="6"/>
                    <a:pt x="10" y="6"/>
                    <a:pt x="10" y="5"/>
                  </a:cubicBezTo>
                  <a:cubicBezTo>
                    <a:pt x="10" y="5"/>
                    <a:pt x="8" y="6"/>
                    <a:pt x="7" y="5"/>
                  </a:cubicBezTo>
                  <a:cubicBezTo>
                    <a:pt x="7" y="4"/>
                    <a:pt x="0" y="1"/>
                    <a:pt x="3" y="0"/>
                  </a:cubicBezTo>
                  <a:cubicBezTo>
                    <a:pt x="4" y="0"/>
                    <a:pt x="5" y="2"/>
                    <a:pt x="6" y="2"/>
                  </a:cubicBezTo>
                  <a:cubicBezTo>
                    <a:pt x="7" y="3"/>
                    <a:pt x="7" y="2"/>
                    <a:pt x="8" y="3"/>
                  </a:cubicBezTo>
                  <a:cubicBezTo>
                    <a:pt x="9" y="4"/>
                    <a:pt x="13" y="2"/>
                    <a:pt x="15" y="3"/>
                  </a:cubicBezTo>
                  <a:cubicBezTo>
                    <a:pt x="14" y="3"/>
                    <a:pt x="12" y="6"/>
                    <a:pt x="11" y="6"/>
                  </a:cubicBezTo>
                  <a:cubicBezTo>
                    <a:pt x="9" y="7"/>
                    <a:pt x="12" y="6"/>
                    <a:pt x="11" y="6"/>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47" name="Freeform 534">
              <a:extLst>
                <a:ext uri="{FF2B5EF4-FFF2-40B4-BE49-F238E27FC236}">
                  <a16:creationId xmlns:a16="http://schemas.microsoft.com/office/drawing/2014/main" id="{34E79F40-9A36-1E48-9143-B8B3538C3F7C}"/>
                </a:ext>
              </a:extLst>
            </p:cNvPr>
            <p:cNvSpPr>
              <a:spLocks/>
            </p:cNvSpPr>
            <p:nvPr/>
          </p:nvSpPr>
          <p:spPr bwMode="auto">
            <a:xfrm>
              <a:off x="8700207" y="6481442"/>
              <a:ext cx="146495" cy="73269"/>
            </a:xfrm>
            <a:custGeom>
              <a:avLst/>
              <a:gdLst>
                <a:gd name="T0" fmla="*/ 13 w 16"/>
                <a:gd name="T1" fmla="*/ 6 h 8"/>
                <a:gd name="T2" fmla="*/ 0 w 16"/>
                <a:gd name="T3" fmla="*/ 2 h 8"/>
                <a:gd name="T4" fmla="*/ 13 w 16"/>
                <a:gd name="T5" fmla="*/ 6 h 8"/>
                <a:gd name="T6" fmla="*/ 13 w 16"/>
                <a:gd name="T7" fmla="*/ 6 h 8"/>
              </a:gdLst>
              <a:ahLst/>
              <a:cxnLst>
                <a:cxn ang="0">
                  <a:pos x="T0" y="T1"/>
                </a:cxn>
                <a:cxn ang="0">
                  <a:pos x="T2" y="T3"/>
                </a:cxn>
                <a:cxn ang="0">
                  <a:pos x="T4" y="T5"/>
                </a:cxn>
                <a:cxn ang="0">
                  <a:pos x="T6" y="T7"/>
                </a:cxn>
              </a:cxnLst>
              <a:rect l="0" t="0" r="r" b="b"/>
              <a:pathLst>
                <a:path w="16" h="8">
                  <a:moveTo>
                    <a:pt x="13" y="6"/>
                  </a:moveTo>
                  <a:cubicBezTo>
                    <a:pt x="11" y="8"/>
                    <a:pt x="1" y="4"/>
                    <a:pt x="0" y="2"/>
                  </a:cubicBezTo>
                  <a:cubicBezTo>
                    <a:pt x="0" y="0"/>
                    <a:pt x="16" y="4"/>
                    <a:pt x="13" y="6"/>
                  </a:cubicBezTo>
                  <a:cubicBezTo>
                    <a:pt x="12" y="7"/>
                    <a:pt x="14" y="5"/>
                    <a:pt x="13" y="6"/>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48" name="Freeform 535">
              <a:extLst>
                <a:ext uri="{FF2B5EF4-FFF2-40B4-BE49-F238E27FC236}">
                  <a16:creationId xmlns:a16="http://schemas.microsoft.com/office/drawing/2014/main" id="{5E4CB9C0-8AF7-C149-874E-53BEC54D5559}"/>
                </a:ext>
              </a:extLst>
            </p:cNvPr>
            <p:cNvSpPr>
              <a:spLocks/>
            </p:cNvSpPr>
            <p:nvPr/>
          </p:nvSpPr>
          <p:spPr bwMode="auto">
            <a:xfrm>
              <a:off x="8932691" y="6385878"/>
              <a:ext cx="299365" cy="289884"/>
            </a:xfrm>
            <a:custGeom>
              <a:avLst/>
              <a:gdLst>
                <a:gd name="T0" fmla="*/ 19 w 32"/>
                <a:gd name="T1" fmla="*/ 1 h 31"/>
                <a:gd name="T2" fmla="*/ 17 w 32"/>
                <a:gd name="T3" fmla="*/ 0 h 31"/>
                <a:gd name="T4" fmla="*/ 14 w 32"/>
                <a:gd name="T5" fmla="*/ 2 h 31"/>
                <a:gd name="T6" fmla="*/ 11 w 32"/>
                <a:gd name="T7" fmla="*/ 5 h 31"/>
                <a:gd name="T8" fmla="*/ 9 w 32"/>
                <a:gd name="T9" fmla="*/ 7 h 31"/>
                <a:gd name="T10" fmla="*/ 7 w 32"/>
                <a:gd name="T11" fmla="*/ 13 h 31"/>
                <a:gd name="T12" fmla="*/ 5 w 32"/>
                <a:gd name="T13" fmla="*/ 17 h 31"/>
                <a:gd name="T14" fmla="*/ 2 w 32"/>
                <a:gd name="T15" fmla="*/ 19 h 31"/>
                <a:gd name="T16" fmla="*/ 4 w 32"/>
                <a:gd name="T17" fmla="*/ 21 h 31"/>
                <a:gd name="T18" fmla="*/ 0 w 32"/>
                <a:gd name="T19" fmla="*/ 25 h 31"/>
                <a:gd name="T20" fmla="*/ 4 w 32"/>
                <a:gd name="T21" fmla="*/ 25 h 31"/>
                <a:gd name="T22" fmla="*/ 10 w 32"/>
                <a:gd name="T23" fmla="*/ 26 h 31"/>
                <a:gd name="T24" fmla="*/ 19 w 32"/>
                <a:gd name="T25" fmla="*/ 27 h 31"/>
                <a:gd name="T26" fmla="*/ 22 w 32"/>
                <a:gd name="T27" fmla="*/ 26 h 31"/>
                <a:gd name="T28" fmla="*/ 19 w 32"/>
                <a:gd name="T29" fmla="*/ 30 h 31"/>
                <a:gd name="T30" fmla="*/ 22 w 32"/>
                <a:gd name="T31" fmla="*/ 28 h 31"/>
                <a:gd name="T32" fmla="*/ 27 w 32"/>
                <a:gd name="T33" fmla="*/ 26 h 31"/>
                <a:gd name="T34" fmla="*/ 32 w 32"/>
                <a:gd name="T35" fmla="*/ 20 h 31"/>
                <a:gd name="T36" fmla="*/ 29 w 32"/>
                <a:gd name="T37" fmla="*/ 20 h 31"/>
                <a:gd name="T38" fmla="*/ 26 w 32"/>
                <a:gd name="T39" fmla="*/ 18 h 31"/>
                <a:gd name="T40" fmla="*/ 29 w 32"/>
                <a:gd name="T41" fmla="*/ 15 h 31"/>
                <a:gd name="T42" fmla="*/ 26 w 32"/>
                <a:gd name="T43" fmla="*/ 15 h 31"/>
                <a:gd name="T44" fmla="*/ 24 w 32"/>
                <a:gd name="T45" fmla="*/ 13 h 31"/>
                <a:gd name="T46" fmla="*/ 21 w 32"/>
                <a:gd name="T47" fmla="*/ 16 h 31"/>
                <a:gd name="T48" fmla="*/ 18 w 32"/>
                <a:gd name="T49" fmla="*/ 13 h 31"/>
                <a:gd name="T50" fmla="*/ 19 w 32"/>
                <a:gd name="T51" fmla="*/ 11 h 31"/>
                <a:gd name="T52" fmla="*/ 16 w 32"/>
                <a:gd name="T53" fmla="*/ 9 h 31"/>
                <a:gd name="T54" fmla="*/ 14 w 32"/>
                <a:gd name="T55" fmla="*/ 12 h 31"/>
                <a:gd name="T56" fmla="*/ 16 w 32"/>
                <a:gd name="T57" fmla="*/ 7 h 31"/>
                <a:gd name="T58" fmla="*/ 18 w 32"/>
                <a:gd name="T59" fmla="*/ 4 h 31"/>
                <a:gd name="T60" fmla="*/ 18 w 32"/>
                <a:gd name="T61" fmla="*/ 2 h 31"/>
                <a:gd name="T62" fmla="*/ 19 w 32"/>
                <a:gd name="T63" fmla="*/ 1 h 31"/>
                <a:gd name="T64" fmla="*/ 19 w 32"/>
                <a:gd name="T65"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1">
                  <a:moveTo>
                    <a:pt x="19" y="1"/>
                  </a:moveTo>
                  <a:cubicBezTo>
                    <a:pt x="20" y="0"/>
                    <a:pt x="17" y="0"/>
                    <a:pt x="17" y="0"/>
                  </a:cubicBezTo>
                  <a:cubicBezTo>
                    <a:pt x="16" y="0"/>
                    <a:pt x="15" y="1"/>
                    <a:pt x="14" y="2"/>
                  </a:cubicBezTo>
                  <a:cubicBezTo>
                    <a:pt x="13" y="3"/>
                    <a:pt x="12" y="4"/>
                    <a:pt x="11" y="5"/>
                  </a:cubicBezTo>
                  <a:cubicBezTo>
                    <a:pt x="11" y="6"/>
                    <a:pt x="10" y="7"/>
                    <a:pt x="9" y="7"/>
                  </a:cubicBezTo>
                  <a:cubicBezTo>
                    <a:pt x="9" y="9"/>
                    <a:pt x="8" y="11"/>
                    <a:pt x="7" y="13"/>
                  </a:cubicBezTo>
                  <a:cubicBezTo>
                    <a:pt x="7" y="15"/>
                    <a:pt x="6" y="16"/>
                    <a:pt x="5" y="17"/>
                  </a:cubicBezTo>
                  <a:cubicBezTo>
                    <a:pt x="4" y="18"/>
                    <a:pt x="2" y="19"/>
                    <a:pt x="2" y="19"/>
                  </a:cubicBezTo>
                  <a:cubicBezTo>
                    <a:pt x="2" y="20"/>
                    <a:pt x="4" y="20"/>
                    <a:pt x="4" y="21"/>
                  </a:cubicBezTo>
                  <a:cubicBezTo>
                    <a:pt x="4" y="22"/>
                    <a:pt x="0" y="24"/>
                    <a:pt x="0" y="25"/>
                  </a:cubicBezTo>
                  <a:cubicBezTo>
                    <a:pt x="0" y="27"/>
                    <a:pt x="3" y="26"/>
                    <a:pt x="4" y="25"/>
                  </a:cubicBezTo>
                  <a:cubicBezTo>
                    <a:pt x="6" y="25"/>
                    <a:pt x="8" y="26"/>
                    <a:pt x="10" y="26"/>
                  </a:cubicBezTo>
                  <a:cubicBezTo>
                    <a:pt x="13" y="27"/>
                    <a:pt x="16" y="26"/>
                    <a:pt x="19" y="27"/>
                  </a:cubicBezTo>
                  <a:cubicBezTo>
                    <a:pt x="19" y="27"/>
                    <a:pt x="22" y="25"/>
                    <a:pt x="22" y="26"/>
                  </a:cubicBezTo>
                  <a:cubicBezTo>
                    <a:pt x="22" y="27"/>
                    <a:pt x="19" y="30"/>
                    <a:pt x="19" y="30"/>
                  </a:cubicBezTo>
                  <a:cubicBezTo>
                    <a:pt x="20" y="31"/>
                    <a:pt x="22" y="28"/>
                    <a:pt x="22" y="28"/>
                  </a:cubicBezTo>
                  <a:cubicBezTo>
                    <a:pt x="24" y="27"/>
                    <a:pt x="26" y="27"/>
                    <a:pt x="27" y="26"/>
                  </a:cubicBezTo>
                  <a:cubicBezTo>
                    <a:pt x="27" y="25"/>
                    <a:pt x="32" y="20"/>
                    <a:pt x="32" y="20"/>
                  </a:cubicBezTo>
                  <a:cubicBezTo>
                    <a:pt x="31" y="19"/>
                    <a:pt x="30" y="20"/>
                    <a:pt x="29" y="20"/>
                  </a:cubicBezTo>
                  <a:cubicBezTo>
                    <a:pt x="29" y="20"/>
                    <a:pt x="26" y="18"/>
                    <a:pt x="26" y="18"/>
                  </a:cubicBezTo>
                  <a:cubicBezTo>
                    <a:pt x="26" y="17"/>
                    <a:pt x="30" y="16"/>
                    <a:pt x="29" y="15"/>
                  </a:cubicBezTo>
                  <a:cubicBezTo>
                    <a:pt x="29" y="14"/>
                    <a:pt x="27" y="15"/>
                    <a:pt x="26" y="15"/>
                  </a:cubicBezTo>
                  <a:cubicBezTo>
                    <a:pt x="25" y="15"/>
                    <a:pt x="25" y="13"/>
                    <a:pt x="24" y="13"/>
                  </a:cubicBezTo>
                  <a:cubicBezTo>
                    <a:pt x="24" y="13"/>
                    <a:pt x="21" y="16"/>
                    <a:pt x="21" y="16"/>
                  </a:cubicBezTo>
                  <a:cubicBezTo>
                    <a:pt x="20" y="14"/>
                    <a:pt x="20" y="14"/>
                    <a:pt x="18" y="13"/>
                  </a:cubicBezTo>
                  <a:cubicBezTo>
                    <a:pt x="16" y="12"/>
                    <a:pt x="19" y="12"/>
                    <a:pt x="19" y="11"/>
                  </a:cubicBezTo>
                  <a:cubicBezTo>
                    <a:pt x="19" y="11"/>
                    <a:pt x="17" y="9"/>
                    <a:pt x="16" y="9"/>
                  </a:cubicBezTo>
                  <a:cubicBezTo>
                    <a:pt x="16" y="10"/>
                    <a:pt x="14" y="13"/>
                    <a:pt x="14" y="12"/>
                  </a:cubicBezTo>
                  <a:cubicBezTo>
                    <a:pt x="12" y="11"/>
                    <a:pt x="15" y="7"/>
                    <a:pt x="16" y="7"/>
                  </a:cubicBezTo>
                  <a:cubicBezTo>
                    <a:pt x="17" y="6"/>
                    <a:pt x="17" y="5"/>
                    <a:pt x="18" y="4"/>
                  </a:cubicBezTo>
                  <a:cubicBezTo>
                    <a:pt x="18" y="3"/>
                    <a:pt x="18" y="2"/>
                    <a:pt x="18" y="2"/>
                  </a:cubicBezTo>
                  <a:cubicBezTo>
                    <a:pt x="18" y="2"/>
                    <a:pt x="19" y="1"/>
                    <a:pt x="19" y="1"/>
                  </a:cubicBezTo>
                  <a:cubicBezTo>
                    <a:pt x="20" y="0"/>
                    <a:pt x="19" y="1"/>
                    <a:pt x="19" y="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49" name="Freeform 536">
              <a:extLst>
                <a:ext uri="{FF2B5EF4-FFF2-40B4-BE49-F238E27FC236}">
                  <a16:creationId xmlns:a16="http://schemas.microsoft.com/office/drawing/2014/main" id="{7883FC0E-692E-244B-8967-9EFC07391CB7}"/>
                </a:ext>
              </a:extLst>
            </p:cNvPr>
            <p:cNvSpPr>
              <a:spLocks/>
            </p:cNvSpPr>
            <p:nvPr/>
          </p:nvSpPr>
          <p:spPr bwMode="auto">
            <a:xfrm>
              <a:off x="9174730" y="6592936"/>
              <a:ext cx="76432" cy="92380"/>
            </a:xfrm>
            <a:custGeom>
              <a:avLst/>
              <a:gdLst>
                <a:gd name="T0" fmla="*/ 6 w 8"/>
                <a:gd name="T1" fmla="*/ 1 h 10"/>
                <a:gd name="T2" fmla="*/ 1 w 8"/>
                <a:gd name="T3" fmla="*/ 9 h 10"/>
                <a:gd name="T4" fmla="*/ 4 w 8"/>
                <a:gd name="T5" fmla="*/ 7 h 10"/>
                <a:gd name="T6" fmla="*/ 3 w 8"/>
                <a:gd name="T7" fmla="*/ 10 h 10"/>
                <a:gd name="T8" fmla="*/ 6 w 8"/>
                <a:gd name="T9" fmla="*/ 8 h 10"/>
                <a:gd name="T10" fmla="*/ 8 w 8"/>
                <a:gd name="T11" fmla="*/ 4 h 10"/>
                <a:gd name="T12" fmla="*/ 5 w 8"/>
                <a:gd name="T13" fmla="*/ 4 h 10"/>
                <a:gd name="T14" fmla="*/ 6 w 8"/>
                <a:gd name="T15" fmla="*/ 1 h 10"/>
                <a:gd name="T16" fmla="*/ 6 w 8"/>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0">
                  <a:moveTo>
                    <a:pt x="6" y="1"/>
                  </a:moveTo>
                  <a:cubicBezTo>
                    <a:pt x="5" y="2"/>
                    <a:pt x="0" y="6"/>
                    <a:pt x="1" y="9"/>
                  </a:cubicBezTo>
                  <a:cubicBezTo>
                    <a:pt x="1" y="9"/>
                    <a:pt x="3" y="6"/>
                    <a:pt x="4" y="7"/>
                  </a:cubicBezTo>
                  <a:cubicBezTo>
                    <a:pt x="4" y="7"/>
                    <a:pt x="3" y="10"/>
                    <a:pt x="3" y="10"/>
                  </a:cubicBezTo>
                  <a:cubicBezTo>
                    <a:pt x="4" y="10"/>
                    <a:pt x="6" y="9"/>
                    <a:pt x="6" y="8"/>
                  </a:cubicBezTo>
                  <a:cubicBezTo>
                    <a:pt x="6" y="7"/>
                    <a:pt x="7" y="6"/>
                    <a:pt x="8" y="4"/>
                  </a:cubicBezTo>
                  <a:cubicBezTo>
                    <a:pt x="8" y="2"/>
                    <a:pt x="6" y="4"/>
                    <a:pt x="5" y="4"/>
                  </a:cubicBezTo>
                  <a:cubicBezTo>
                    <a:pt x="6" y="4"/>
                    <a:pt x="6" y="0"/>
                    <a:pt x="6" y="1"/>
                  </a:cubicBezTo>
                  <a:cubicBezTo>
                    <a:pt x="5" y="1"/>
                    <a:pt x="7" y="0"/>
                    <a:pt x="6" y="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50" name="Freeform 537">
              <a:extLst>
                <a:ext uri="{FF2B5EF4-FFF2-40B4-BE49-F238E27FC236}">
                  <a16:creationId xmlns:a16="http://schemas.microsoft.com/office/drawing/2014/main" id="{8FEC8005-C75B-B14A-A436-357B48851B49}"/>
                </a:ext>
              </a:extLst>
            </p:cNvPr>
            <p:cNvSpPr>
              <a:spLocks/>
            </p:cNvSpPr>
            <p:nvPr/>
          </p:nvSpPr>
          <p:spPr bwMode="auto">
            <a:xfrm>
              <a:off x="8652437" y="5694613"/>
              <a:ext cx="28662" cy="54153"/>
            </a:xfrm>
            <a:custGeom>
              <a:avLst/>
              <a:gdLst>
                <a:gd name="T0" fmla="*/ 3 w 3"/>
                <a:gd name="T1" fmla="*/ 4 h 6"/>
                <a:gd name="T2" fmla="*/ 1 w 3"/>
                <a:gd name="T3" fmla="*/ 1 h 6"/>
                <a:gd name="T4" fmla="*/ 1 w 3"/>
                <a:gd name="T5" fmla="*/ 2 h 6"/>
                <a:gd name="T6" fmla="*/ 0 w 3"/>
                <a:gd name="T7" fmla="*/ 2 h 6"/>
                <a:gd name="T8" fmla="*/ 3 w 3"/>
                <a:gd name="T9" fmla="*/ 4 h 6"/>
                <a:gd name="T10" fmla="*/ 3 w 3"/>
                <a:gd name="T11" fmla="*/ 4 h 6"/>
              </a:gdLst>
              <a:ahLst/>
              <a:cxnLst>
                <a:cxn ang="0">
                  <a:pos x="T0" y="T1"/>
                </a:cxn>
                <a:cxn ang="0">
                  <a:pos x="T2" y="T3"/>
                </a:cxn>
                <a:cxn ang="0">
                  <a:pos x="T4" y="T5"/>
                </a:cxn>
                <a:cxn ang="0">
                  <a:pos x="T6" y="T7"/>
                </a:cxn>
                <a:cxn ang="0">
                  <a:pos x="T8" y="T9"/>
                </a:cxn>
                <a:cxn ang="0">
                  <a:pos x="T10" y="T11"/>
                </a:cxn>
              </a:cxnLst>
              <a:rect l="0" t="0" r="r" b="b"/>
              <a:pathLst>
                <a:path w="3" h="6">
                  <a:moveTo>
                    <a:pt x="3" y="4"/>
                  </a:moveTo>
                  <a:cubicBezTo>
                    <a:pt x="3" y="3"/>
                    <a:pt x="1" y="0"/>
                    <a:pt x="1" y="1"/>
                  </a:cubicBezTo>
                  <a:cubicBezTo>
                    <a:pt x="1" y="1"/>
                    <a:pt x="1" y="1"/>
                    <a:pt x="1" y="2"/>
                  </a:cubicBezTo>
                  <a:cubicBezTo>
                    <a:pt x="1" y="2"/>
                    <a:pt x="0" y="2"/>
                    <a:pt x="0" y="2"/>
                  </a:cubicBezTo>
                  <a:cubicBezTo>
                    <a:pt x="0" y="2"/>
                    <a:pt x="3" y="6"/>
                    <a:pt x="3" y="4"/>
                  </a:cubicBezTo>
                  <a:cubicBezTo>
                    <a:pt x="3" y="3"/>
                    <a:pt x="3" y="6"/>
                    <a:pt x="3" y="4"/>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51" name="Freeform 538">
              <a:extLst>
                <a:ext uri="{FF2B5EF4-FFF2-40B4-BE49-F238E27FC236}">
                  <a16:creationId xmlns:a16="http://schemas.microsoft.com/office/drawing/2014/main" id="{97AB3120-FABF-FA41-8EFE-A4488E28FEB9}"/>
                </a:ext>
              </a:extLst>
            </p:cNvPr>
            <p:cNvSpPr>
              <a:spLocks/>
            </p:cNvSpPr>
            <p:nvPr/>
          </p:nvSpPr>
          <p:spPr bwMode="auto">
            <a:xfrm>
              <a:off x="8512310" y="5786996"/>
              <a:ext cx="28662" cy="28669"/>
            </a:xfrm>
            <a:custGeom>
              <a:avLst/>
              <a:gdLst>
                <a:gd name="T0" fmla="*/ 2 w 3"/>
                <a:gd name="T1" fmla="*/ 1 h 3"/>
                <a:gd name="T2" fmla="*/ 0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2"/>
                    <a:pt x="0" y="2"/>
                  </a:cubicBezTo>
                  <a:cubicBezTo>
                    <a:pt x="1" y="3"/>
                    <a:pt x="3" y="2"/>
                    <a:pt x="2" y="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52" name="Freeform 539">
              <a:extLst>
                <a:ext uri="{FF2B5EF4-FFF2-40B4-BE49-F238E27FC236}">
                  <a16:creationId xmlns:a16="http://schemas.microsoft.com/office/drawing/2014/main" id="{08A256DA-CB07-034B-BA56-72D32A723367}"/>
                </a:ext>
              </a:extLst>
            </p:cNvPr>
            <p:cNvSpPr>
              <a:spLocks/>
            </p:cNvSpPr>
            <p:nvPr/>
          </p:nvSpPr>
          <p:spPr bwMode="auto">
            <a:xfrm>
              <a:off x="7868994" y="6283941"/>
              <a:ext cx="63695" cy="38227"/>
            </a:xfrm>
            <a:custGeom>
              <a:avLst/>
              <a:gdLst>
                <a:gd name="T0" fmla="*/ 7 w 7"/>
                <a:gd name="T1" fmla="*/ 3 h 4"/>
                <a:gd name="T2" fmla="*/ 1 w 7"/>
                <a:gd name="T3" fmla="*/ 1 h 4"/>
                <a:gd name="T4" fmla="*/ 7 w 7"/>
                <a:gd name="T5" fmla="*/ 3 h 4"/>
                <a:gd name="T6" fmla="*/ 7 w 7"/>
                <a:gd name="T7" fmla="*/ 3 h 4"/>
              </a:gdLst>
              <a:ahLst/>
              <a:cxnLst>
                <a:cxn ang="0">
                  <a:pos x="T0" y="T1"/>
                </a:cxn>
                <a:cxn ang="0">
                  <a:pos x="T2" y="T3"/>
                </a:cxn>
                <a:cxn ang="0">
                  <a:pos x="T4" y="T5"/>
                </a:cxn>
                <a:cxn ang="0">
                  <a:pos x="T6" y="T7"/>
                </a:cxn>
              </a:cxnLst>
              <a:rect l="0" t="0" r="r" b="b"/>
              <a:pathLst>
                <a:path w="7" h="4">
                  <a:moveTo>
                    <a:pt x="7" y="3"/>
                  </a:moveTo>
                  <a:cubicBezTo>
                    <a:pt x="7" y="0"/>
                    <a:pt x="3" y="0"/>
                    <a:pt x="1" y="1"/>
                  </a:cubicBezTo>
                  <a:cubicBezTo>
                    <a:pt x="0" y="1"/>
                    <a:pt x="7" y="4"/>
                    <a:pt x="7" y="3"/>
                  </a:cubicBezTo>
                  <a:cubicBezTo>
                    <a:pt x="7" y="0"/>
                    <a:pt x="7" y="4"/>
                    <a:pt x="7" y="3"/>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53" name="Freeform 540">
              <a:extLst>
                <a:ext uri="{FF2B5EF4-FFF2-40B4-BE49-F238E27FC236}">
                  <a16:creationId xmlns:a16="http://schemas.microsoft.com/office/drawing/2014/main" id="{0AC6A108-2FBD-6B41-98E8-78E209193C0A}"/>
                </a:ext>
              </a:extLst>
            </p:cNvPr>
            <p:cNvSpPr>
              <a:spLocks/>
            </p:cNvSpPr>
            <p:nvPr/>
          </p:nvSpPr>
          <p:spPr bwMode="auto">
            <a:xfrm>
              <a:off x="7970903" y="6057769"/>
              <a:ext cx="57323" cy="57338"/>
            </a:xfrm>
            <a:custGeom>
              <a:avLst/>
              <a:gdLst>
                <a:gd name="T0" fmla="*/ 3 w 6"/>
                <a:gd name="T1" fmla="*/ 5 h 6"/>
                <a:gd name="T2" fmla="*/ 0 w 6"/>
                <a:gd name="T3" fmla="*/ 3 h 6"/>
                <a:gd name="T4" fmla="*/ 4 w 6"/>
                <a:gd name="T5" fmla="*/ 2 h 6"/>
                <a:gd name="T6" fmla="*/ 3 w 6"/>
                <a:gd name="T7" fmla="*/ 5 h 6"/>
                <a:gd name="T8" fmla="*/ 3 w 6"/>
                <a:gd name="T9" fmla="*/ 5 h 6"/>
              </a:gdLst>
              <a:ahLst/>
              <a:cxnLst>
                <a:cxn ang="0">
                  <a:pos x="T0" y="T1"/>
                </a:cxn>
                <a:cxn ang="0">
                  <a:pos x="T2" y="T3"/>
                </a:cxn>
                <a:cxn ang="0">
                  <a:pos x="T4" y="T5"/>
                </a:cxn>
                <a:cxn ang="0">
                  <a:pos x="T6" y="T7"/>
                </a:cxn>
                <a:cxn ang="0">
                  <a:pos x="T8" y="T9"/>
                </a:cxn>
              </a:cxnLst>
              <a:rect l="0" t="0" r="r" b="b"/>
              <a:pathLst>
                <a:path w="6" h="6">
                  <a:moveTo>
                    <a:pt x="3" y="5"/>
                  </a:moveTo>
                  <a:cubicBezTo>
                    <a:pt x="2" y="4"/>
                    <a:pt x="1" y="4"/>
                    <a:pt x="0" y="3"/>
                  </a:cubicBezTo>
                  <a:cubicBezTo>
                    <a:pt x="1" y="3"/>
                    <a:pt x="3" y="0"/>
                    <a:pt x="4" y="2"/>
                  </a:cubicBezTo>
                  <a:cubicBezTo>
                    <a:pt x="6" y="3"/>
                    <a:pt x="5" y="6"/>
                    <a:pt x="3" y="5"/>
                  </a:cubicBezTo>
                  <a:cubicBezTo>
                    <a:pt x="2" y="4"/>
                    <a:pt x="4" y="6"/>
                    <a:pt x="3" y="5"/>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54" name="Freeform 541">
              <a:extLst>
                <a:ext uri="{FF2B5EF4-FFF2-40B4-BE49-F238E27FC236}">
                  <a16:creationId xmlns:a16="http://schemas.microsoft.com/office/drawing/2014/main" id="{597AED2F-4A52-5942-8E63-AB4389B6E7FE}"/>
                </a:ext>
              </a:extLst>
            </p:cNvPr>
            <p:cNvSpPr>
              <a:spLocks/>
            </p:cNvSpPr>
            <p:nvPr/>
          </p:nvSpPr>
          <p:spPr bwMode="auto">
            <a:xfrm>
              <a:off x="7942242" y="5656386"/>
              <a:ext cx="57323" cy="66896"/>
            </a:xfrm>
            <a:custGeom>
              <a:avLst/>
              <a:gdLst>
                <a:gd name="T0" fmla="*/ 3 w 6"/>
                <a:gd name="T1" fmla="*/ 6 h 7"/>
                <a:gd name="T2" fmla="*/ 4 w 6"/>
                <a:gd name="T3" fmla="*/ 1 h 7"/>
                <a:gd name="T4" fmla="*/ 3 w 6"/>
                <a:gd name="T5" fmla="*/ 6 h 7"/>
                <a:gd name="T6" fmla="*/ 3 w 6"/>
                <a:gd name="T7" fmla="*/ 6 h 7"/>
              </a:gdLst>
              <a:ahLst/>
              <a:cxnLst>
                <a:cxn ang="0">
                  <a:pos x="T0" y="T1"/>
                </a:cxn>
                <a:cxn ang="0">
                  <a:pos x="T2" y="T3"/>
                </a:cxn>
                <a:cxn ang="0">
                  <a:pos x="T4" y="T5"/>
                </a:cxn>
                <a:cxn ang="0">
                  <a:pos x="T6" y="T7"/>
                </a:cxn>
              </a:cxnLst>
              <a:rect l="0" t="0" r="r" b="b"/>
              <a:pathLst>
                <a:path w="6" h="7">
                  <a:moveTo>
                    <a:pt x="3" y="6"/>
                  </a:moveTo>
                  <a:cubicBezTo>
                    <a:pt x="0" y="7"/>
                    <a:pt x="1" y="0"/>
                    <a:pt x="4" y="1"/>
                  </a:cubicBezTo>
                  <a:cubicBezTo>
                    <a:pt x="6" y="1"/>
                    <a:pt x="5" y="6"/>
                    <a:pt x="3" y="6"/>
                  </a:cubicBezTo>
                  <a:cubicBezTo>
                    <a:pt x="2" y="6"/>
                    <a:pt x="6" y="6"/>
                    <a:pt x="3" y="6"/>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55" name="Freeform 542">
              <a:extLst>
                <a:ext uri="{FF2B5EF4-FFF2-40B4-BE49-F238E27FC236}">
                  <a16:creationId xmlns:a16="http://schemas.microsoft.com/office/drawing/2014/main" id="{B075DEED-6637-DB42-8118-8303130B51DB}"/>
                </a:ext>
              </a:extLst>
            </p:cNvPr>
            <p:cNvSpPr>
              <a:spLocks/>
            </p:cNvSpPr>
            <p:nvPr/>
          </p:nvSpPr>
          <p:spPr bwMode="auto">
            <a:xfrm>
              <a:off x="7783006" y="5618161"/>
              <a:ext cx="111465" cy="57338"/>
            </a:xfrm>
            <a:custGeom>
              <a:avLst/>
              <a:gdLst>
                <a:gd name="T0" fmla="*/ 4 w 12"/>
                <a:gd name="T1" fmla="*/ 6 h 6"/>
                <a:gd name="T2" fmla="*/ 1 w 12"/>
                <a:gd name="T3" fmla="*/ 3 h 6"/>
                <a:gd name="T4" fmla="*/ 8 w 12"/>
                <a:gd name="T5" fmla="*/ 0 h 6"/>
                <a:gd name="T6" fmla="*/ 4 w 12"/>
                <a:gd name="T7" fmla="*/ 6 h 6"/>
              </a:gdLst>
              <a:ahLst/>
              <a:cxnLst>
                <a:cxn ang="0">
                  <a:pos x="T0" y="T1"/>
                </a:cxn>
                <a:cxn ang="0">
                  <a:pos x="T2" y="T3"/>
                </a:cxn>
                <a:cxn ang="0">
                  <a:pos x="T4" y="T5"/>
                </a:cxn>
                <a:cxn ang="0">
                  <a:pos x="T6" y="T7"/>
                </a:cxn>
              </a:cxnLst>
              <a:rect l="0" t="0" r="r" b="b"/>
              <a:pathLst>
                <a:path w="12" h="6">
                  <a:moveTo>
                    <a:pt x="4" y="6"/>
                  </a:moveTo>
                  <a:cubicBezTo>
                    <a:pt x="2" y="6"/>
                    <a:pt x="0" y="5"/>
                    <a:pt x="1" y="3"/>
                  </a:cubicBezTo>
                  <a:cubicBezTo>
                    <a:pt x="2" y="1"/>
                    <a:pt x="5" y="1"/>
                    <a:pt x="8" y="0"/>
                  </a:cubicBezTo>
                  <a:cubicBezTo>
                    <a:pt x="12" y="0"/>
                    <a:pt x="6" y="6"/>
                    <a:pt x="4" y="6"/>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56" name="Freeform 543">
              <a:extLst>
                <a:ext uri="{FF2B5EF4-FFF2-40B4-BE49-F238E27FC236}">
                  <a16:creationId xmlns:a16="http://schemas.microsoft.com/office/drawing/2014/main" id="{06C8D684-320A-5540-9140-6C615F25F76C}"/>
                </a:ext>
              </a:extLst>
            </p:cNvPr>
            <p:cNvSpPr>
              <a:spLocks/>
            </p:cNvSpPr>
            <p:nvPr/>
          </p:nvSpPr>
          <p:spPr bwMode="auto">
            <a:xfrm>
              <a:off x="8018674" y="5583119"/>
              <a:ext cx="63695" cy="25484"/>
            </a:xfrm>
            <a:custGeom>
              <a:avLst/>
              <a:gdLst>
                <a:gd name="T0" fmla="*/ 5 w 7"/>
                <a:gd name="T1" fmla="*/ 3 h 3"/>
                <a:gd name="T2" fmla="*/ 3 w 7"/>
                <a:gd name="T3" fmla="*/ 0 h 3"/>
                <a:gd name="T4" fmla="*/ 7 w 7"/>
                <a:gd name="T5" fmla="*/ 1 h 3"/>
                <a:gd name="T6" fmla="*/ 5 w 7"/>
                <a:gd name="T7" fmla="*/ 3 h 3"/>
                <a:gd name="T8" fmla="*/ 5 w 7"/>
                <a:gd name="T9" fmla="*/ 3 h 3"/>
              </a:gdLst>
              <a:ahLst/>
              <a:cxnLst>
                <a:cxn ang="0">
                  <a:pos x="T0" y="T1"/>
                </a:cxn>
                <a:cxn ang="0">
                  <a:pos x="T2" y="T3"/>
                </a:cxn>
                <a:cxn ang="0">
                  <a:pos x="T4" y="T5"/>
                </a:cxn>
                <a:cxn ang="0">
                  <a:pos x="T6" y="T7"/>
                </a:cxn>
                <a:cxn ang="0">
                  <a:pos x="T8" y="T9"/>
                </a:cxn>
              </a:cxnLst>
              <a:rect l="0" t="0" r="r" b="b"/>
              <a:pathLst>
                <a:path w="7" h="3">
                  <a:moveTo>
                    <a:pt x="5" y="3"/>
                  </a:moveTo>
                  <a:cubicBezTo>
                    <a:pt x="4" y="3"/>
                    <a:pt x="0" y="0"/>
                    <a:pt x="3" y="0"/>
                  </a:cubicBezTo>
                  <a:cubicBezTo>
                    <a:pt x="4" y="0"/>
                    <a:pt x="6" y="0"/>
                    <a:pt x="7" y="1"/>
                  </a:cubicBezTo>
                  <a:cubicBezTo>
                    <a:pt x="7" y="1"/>
                    <a:pt x="6" y="3"/>
                    <a:pt x="5" y="3"/>
                  </a:cubicBezTo>
                  <a:cubicBezTo>
                    <a:pt x="4" y="3"/>
                    <a:pt x="7" y="3"/>
                    <a:pt x="5" y="3"/>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57" name="Freeform 544">
              <a:extLst>
                <a:ext uri="{FF2B5EF4-FFF2-40B4-BE49-F238E27FC236}">
                  <a16:creationId xmlns:a16="http://schemas.microsoft.com/office/drawing/2014/main" id="{27F0FA8C-B6C9-304C-86B2-378A776B202B}"/>
                </a:ext>
              </a:extLst>
            </p:cNvPr>
            <p:cNvSpPr>
              <a:spLocks/>
            </p:cNvSpPr>
            <p:nvPr/>
          </p:nvSpPr>
          <p:spPr bwMode="auto">
            <a:xfrm>
              <a:off x="7623769" y="5395174"/>
              <a:ext cx="318474" cy="222990"/>
            </a:xfrm>
            <a:custGeom>
              <a:avLst/>
              <a:gdLst>
                <a:gd name="T0" fmla="*/ 31 w 34"/>
                <a:gd name="T1" fmla="*/ 21 h 24"/>
                <a:gd name="T2" fmla="*/ 25 w 34"/>
                <a:gd name="T3" fmla="*/ 18 h 24"/>
                <a:gd name="T4" fmla="*/ 24 w 34"/>
                <a:gd name="T5" fmla="*/ 16 h 24"/>
                <a:gd name="T6" fmla="*/ 22 w 34"/>
                <a:gd name="T7" fmla="*/ 17 h 24"/>
                <a:gd name="T8" fmla="*/ 18 w 34"/>
                <a:gd name="T9" fmla="*/ 16 h 24"/>
                <a:gd name="T10" fmla="*/ 16 w 34"/>
                <a:gd name="T11" fmla="*/ 19 h 24"/>
                <a:gd name="T12" fmla="*/ 11 w 34"/>
                <a:gd name="T13" fmla="*/ 23 h 24"/>
                <a:gd name="T14" fmla="*/ 8 w 34"/>
                <a:gd name="T15" fmla="*/ 19 h 24"/>
                <a:gd name="T16" fmla="*/ 2 w 34"/>
                <a:gd name="T17" fmla="*/ 19 h 24"/>
                <a:gd name="T18" fmla="*/ 4 w 34"/>
                <a:gd name="T19" fmla="*/ 16 h 24"/>
                <a:gd name="T20" fmla="*/ 5 w 34"/>
                <a:gd name="T21" fmla="*/ 10 h 24"/>
                <a:gd name="T22" fmla="*/ 6 w 34"/>
                <a:gd name="T23" fmla="*/ 3 h 24"/>
                <a:gd name="T24" fmla="*/ 11 w 34"/>
                <a:gd name="T25" fmla="*/ 3 h 24"/>
                <a:gd name="T26" fmla="*/ 12 w 34"/>
                <a:gd name="T27" fmla="*/ 5 h 24"/>
                <a:gd name="T28" fmla="*/ 14 w 34"/>
                <a:gd name="T29" fmla="*/ 4 h 24"/>
                <a:gd name="T30" fmla="*/ 17 w 34"/>
                <a:gd name="T31" fmla="*/ 6 h 24"/>
                <a:gd name="T32" fmla="*/ 20 w 34"/>
                <a:gd name="T33" fmla="*/ 7 h 24"/>
                <a:gd name="T34" fmla="*/ 25 w 34"/>
                <a:gd name="T35" fmla="*/ 10 h 24"/>
                <a:gd name="T36" fmla="*/ 28 w 34"/>
                <a:gd name="T37" fmla="*/ 15 h 24"/>
                <a:gd name="T38" fmla="*/ 30 w 34"/>
                <a:gd name="T39" fmla="*/ 15 h 24"/>
                <a:gd name="T40" fmla="*/ 33 w 34"/>
                <a:gd name="T41" fmla="*/ 17 h 24"/>
                <a:gd name="T42" fmla="*/ 34 w 34"/>
                <a:gd name="T43" fmla="*/ 18 h 24"/>
                <a:gd name="T44" fmla="*/ 31 w 34"/>
                <a:gd name="T45" fmla="*/ 21 h 24"/>
                <a:gd name="T46" fmla="*/ 31 w 34"/>
                <a:gd name="T4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24">
                  <a:moveTo>
                    <a:pt x="31" y="21"/>
                  </a:moveTo>
                  <a:cubicBezTo>
                    <a:pt x="30" y="20"/>
                    <a:pt x="27" y="19"/>
                    <a:pt x="25" y="18"/>
                  </a:cubicBezTo>
                  <a:cubicBezTo>
                    <a:pt x="24" y="18"/>
                    <a:pt x="25" y="17"/>
                    <a:pt x="24" y="16"/>
                  </a:cubicBezTo>
                  <a:cubicBezTo>
                    <a:pt x="24" y="16"/>
                    <a:pt x="22" y="17"/>
                    <a:pt x="22" y="17"/>
                  </a:cubicBezTo>
                  <a:cubicBezTo>
                    <a:pt x="20" y="17"/>
                    <a:pt x="20" y="15"/>
                    <a:pt x="18" y="16"/>
                  </a:cubicBezTo>
                  <a:cubicBezTo>
                    <a:pt x="18" y="17"/>
                    <a:pt x="17" y="18"/>
                    <a:pt x="16" y="19"/>
                  </a:cubicBezTo>
                  <a:cubicBezTo>
                    <a:pt x="14" y="20"/>
                    <a:pt x="13" y="22"/>
                    <a:pt x="11" y="23"/>
                  </a:cubicBezTo>
                  <a:cubicBezTo>
                    <a:pt x="8" y="24"/>
                    <a:pt x="10" y="20"/>
                    <a:pt x="8" y="19"/>
                  </a:cubicBezTo>
                  <a:cubicBezTo>
                    <a:pt x="8" y="18"/>
                    <a:pt x="3" y="19"/>
                    <a:pt x="2" y="19"/>
                  </a:cubicBezTo>
                  <a:cubicBezTo>
                    <a:pt x="0" y="19"/>
                    <a:pt x="4" y="16"/>
                    <a:pt x="4" y="16"/>
                  </a:cubicBezTo>
                  <a:cubicBezTo>
                    <a:pt x="6" y="14"/>
                    <a:pt x="5" y="12"/>
                    <a:pt x="5" y="10"/>
                  </a:cubicBezTo>
                  <a:cubicBezTo>
                    <a:pt x="5" y="8"/>
                    <a:pt x="5" y="5"/>
                    <a:pt x="6" y="3"/>
                  </a:cubicBezTo>
                  <a:cubicBezTo>
                    <a:pt x="7" y="0"/>
                    <a:pt x="10" y="0"/>
                    <a:pt x="11" y="3"/>
                  </a:cubicBezTo>
                  <a:cubicBezTo>
                    <a:pt x="11" y="4"/>
                    <a:pt x="11" y="6"/>
                    <a:pt x="12" y="5"/>
                  </a:cubicBezTo>
                  <a:cubicBezTo>
                    <a:pt x="13" y="5"/>
                    <a:pt x="13" y="4"/>
                    <a:pt x="14" y="4"/>
                  </a:cubicBezTo>
                  <a:cubicBezTo>
                    <a:pt x="15" y="5"/>
                    <a:pt x="16" y="6"/>
                    <a:pt x="17" y="6"/>
                  </a:cubicBezTo>
                  <a:cubicBezTo>
                    <a:pt x="18" y="7"/>
                    <a:pt x="19" y="7"/>
                    <a:pt x="20" y="7"/>
                  </a:cubicBezTo>
                  <a:cubicBezTo>
                    <a:pt x="21" y="8"/>
                    <a:pt x="23" y="9"/>
                    <a:pt x="25" y="10"/>
                  </a:cubicBezTo>
                  <a:cubicBezTo>
                    <a:pt x="28" y="11"/>
                    <a:pt x="28" y="12"/>
                    <a:pt x="28" y="15"/>
                  </a:cubicBezTo>
                  <a:cubicBezTo>
                    <a:pt x="28" y="16"/>
                    <a:pt x="30" y="16"/>
                    <a:pt x="30" y="15"/>
                  </a:cubicBezTo>
                  <a:cubicBezTo>
                    <a:pt x="32" y="15"/>
                    <a:pt x="32" y="16"/>
                    <a:pt x="33" y="17"/>
                  </a:cubicBezTo>
                  <a:cubicBezTo>
                    <a:pt x="34" y="17"/>
                    <a:pt x="34" y="17"/>
                    <a:pt x="34" y="18"/>
                  </a:cubicBezTo>
                  <a:cubicBezTo>
                    <a:pt x="33" y="19"/>
                    <a:pt x="33" y="21"/>
                    <a:pt x="31" y="21"/>
                  </a:cubicBezTo>
                  <a:cubicBezTo>
                    <a:pt x="30" y="20"/>
                    <a:pt x="33" y="21"/>
                    <a:pt x="31" y="2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58" name="Freeform 545">
              <a:extLst>
                <a:ext uri="{FF2B5EF4-FFF2-40B4-BE49-F238E27FC236}">
                  <a16:creationId xmlns:a16="http://schemas.microsoft.com/office/drawing/2014/main" id="{04CA2DED-07DF-814A-B2A4-4F9F29B21026}"/>
                </a:ext>
              </a:extLst>
            </p:cNvPr>
            <p:cNvSpPr>
              <a:spLocks/>
            </p:cNvSpPr>
            <p:nvPr/>
          </p:nvSpPr>
          <p:spPr bwMode="auto">
            <a:xfrm>
              <a:off x="7747976" y="5376057"/>
              <a:ext cx="63695" cy="47785"/>
            </a:xfrm>
            <a:custGeom>
              <a:avLst/>
              <a:gdLst>
                <a:gd name="T0" fmla="*/ 5 w 7"/>
                <a:gd name="T1" fmla="*/ 4 h 5"/>
                <a:gd name="T2" fmla="*/ 1 w 7"/>
                <a:gd name="T3" fmla="*/ 0 h 5"/>
                <a:gd name="T4" fmla="*/ 5 w 7"/>
                <a:gd name="T5" fmla="*/ 4 h 5"/>
              </a:gdLst>
              <a:ahLst/>
              <a:cxnLst>
                <a:cxn ang="0">
                  <a:pos x="T0" y="T1"/>
                </a:cxn>
                <a:cxn ang="0">
                  <a:pos x="T2" y="T3"/>
                </a:cxn>
                <a:cxn ang="0">
                  <a:pos x="T4" y="T5"/>
                </a:cxn>
              </a:cxnLst>
              <a:rect l="0" t="0" r="r" b="b"/>
              <a:pathLst>
                <a:path w="7" h="5">
                  <a:moveTo>
                    <a:pt x="5" y="4"/>
                  </a:moveTo>
                  <a:cubicBezTo>
                    <a:pt x="3" y="5"/>
                    <a:pt x="0" y="0"/>
                    <a:pt x="1" y="0"/>
                  </a:cubicBezTo>
                  <a:cubicBezTo>
                    <a:pt x="2" y="1"/>
                    <a:pt x="7" y="3"/>
                    <a:pt x="5" y="4"/>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59" name="Freeform 546">
              <a:extLst>
                <a:ext uri="{FF2B5EF4-FFF2-40B4-BE49-F238E27FC236}">
                  <a16:creationId xmlns:a16="http://schemas.microsoft.com/office/drawing/2014/main" id="{A33EB4B9-2D1D-CE4C-BDDD-08DD9C260F70}"/>
                </a:ext>
              </a:extLst>
            </p:cNvPr>
            <p:cNvSpPr>
              <a:spLocks/>
            </p:cNvSpPr>
            <p:nvPr/>
          </p:nvSpPr>
          <p:spPr bwMode="auto">
            <a:xfrm>
              <a:off x="7728865" y="5385615"/>
              <a:ext cx="35033" cy="47785"/>
            </a:xfrm>
            <a:custGeom>
              <a:avLst/>
              <a:gdLst>
                <a:gd name="T0" fmla="*/ 3 w 4"/>
                <a:gd name="T1" fmla="*/ 4 h 5"/>
                <a:gd name="T2" fmla="*/ 0 w 4"/>
                <a:gd name="T3" fmla="*/ 1 h 5"/>
                <a:gd name="T4" fmla="*/ 3 w 4"/>
                <a:gd name="T5" fmla="*/ 4 h 5"/>
              </a:gdLst>
              <a:ahLst/>
              <a:cxnLst>
                <a:cxn ang="0">
                  <a:pos x="T0" y="T1"/>
                </a:cxn>
                <a:cxn ang="0">
                  <a:pos x="T2" y="T3"/>
                </a:cxn>
                <a:cxn ang="0">
                  <a:pos x="T4" y="T5"/>
                </a:cxn>
              </a:cxnLst>
              <a:rect l="0" t="0" r="r" b="b"/>
              <a:pathLst>
                <a:path w="4" h="5">
                  <a:moveTo>
                    <a:pt x="3" y="4"/>
                  </a:moveTo>
                  <a:cubicBezTo>
                    <a:pt x="1" y="5"/>
                    <a:pt x="0" y="2"/>
                    <a:pt x="0" y="1"/>
                  </a:cubicBezTo>
                  <a:cubicBezTo>
                    <a:pt x="1" y="0"/>
                    <a:pt x="4" y="3"/>
                    <a:pt x="3" y="4"/>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60" name="Freeform 547">
              <a:extLst>
                <a:ext uri="{FF2B5EF4-FFF2-40B4-BE49-F238E27FC236}">
                  <a16:creationId xmlns:a16="http://schemas.microsoft.com/office/drawing/2014/main" id="{852BF731-2F75-5249-BE7D-82D6EB72DAE5}"/>
                </a:ext>
              </a:extLst>
            </p:cNvPr>
            <p:cNvSpPr>
              <a:spLocks/>
            </p:cNvSpPr>
            <p:nvPr/>
          </p:nvSpPr>
          <p:spPr bwMode="auto">
            <a:xfrm>
              <a:off x="7642876" y="5207228"/>
              <a:ext cx="28662" cy="57338"/>
            </a:xfrm>
            <a:custGeom>
              <a:avLst/>
              <a:gdLst>
                <a:gd name="T0" fmla="*/ 3 w 3"/>
                <a:gd name="T1" fmla="*/ 5 h 6"/>
                <a:gd name="T2" fmla="*/ 3 w 3"/>
                <a:gd name="T3" fmla="*/ 2 h 6"/>
                <a:gd name="T4" fmla="*/ 1 w 3"/>
                <a:gd name="T5" fmla="*/ 1 h 6"/>
                <a:gd name="T6" fmla="*/ 1 w 3"/>
                <a:gd name="T7" fmla="*/ 4 h 6"/>
                <a:gd name="T8" fmla="*/ 3 w 3"/>
                <a:gd name="T9" fmla="*/ 5 h 6"/>
                <a:gd name="T10" fmla="*/ 3 w 3"/>
                <a:gd name="T11" fmla="*/ 5 h 6"/>
              </a:gdLst>
              <a:ahLst/>
              <a:cxnLst>
                <a:cxn ang="0">
                  <a:pos x="T0" y="T1"/>
                </a:cxn>
                <a:cxn ang="0">
                  <a:pos x="T2" y="T3"/>
                </a:cxn>
                <a:cxn ang="0">
                  <a:pos x="T4" y="T5"/>
                </a:cxn>
                <a:cxn ang="0">
                  <a:pos x="T6" y="T7"/>
                </a:cxn>
                <a:cxn ang="0">
                  <a:pos x="T8" y="T9"/>
                </a:cxn>
                <a:cxn ang="0">
                  <a:pos x="T10" y="T11"/>
                </a:cxn>
              </a:cxnLst>
              <a:rect l="0" t="0" r="r" b="b"/>
              <a:pathLst>
                <a:path w="3" h="6">
                  <a:moveTo>
                    <a:pt x="3" y="5"/>
                  </a:moveTo>
                  <a:cubicBezTo>
                    <a:pt x="3" y="4"/>
                    <a:pt x="3" y="3"/>
                    <a:pt x="3" y="2"/>
                  </a:cubicBezTo>
                  <a:cubicBezTo>
                    <a:pt x="3" y="2"/>
                    <a:pt x="1" y="0"/>
                    <a:pt x="1" y="1"/>
                  </a:cubicBezTo>
                  <a:cubicBezTo>
                    <a:pt x="1" y="2"/>
                    <a:pt x="0" y="4"/>
                    <a:pt x="1" y="4"/>
                  </a:cubicBezTo>
                  <a:cubicBezTo>
                    <a:pt x="1" y="5"/>
                    <a:pt x="2" y="6"/>
                    <a:pt x="3" y="5"/>
                  </a:cubicBezTo>
                  <a:cubicBezTo>
                    <a:pt x="3" y="4"/>
                    <a:pt x="2" y="6"/>
                    <a:pt x="3" y="5"/>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61" name="Freeform 548">
              <a:extLst>
                <a:ext uri="{FF2B5EF4-FFF2-40B4-BE49-F238E27FC236}">
                  <a16:creationId xmlns:a16="http://schemas.microsoft.com/office/drawing/2014/main" id="{7E41C9DA-A329-324C-85A2-E8E126FFFD15}"/>
                </a:ext>
              </a:extLst>
            </p:cNvPr>
            <p:cNvSpPr>
              <a:spLocks/>
            </p:cNvSpPr>
            <p:nvPr/>
          </p:nvSpPr>
          <p:spPr bwMode="auto">
            <a:xfrm>
              <a:off x="7502749" y="4719840"/>
              <a:ext cx="1343953" cy="984331"/>
            </a:xfrm>
            <a:custGeom>
              <a:avLst/>
              <a:gdLst>
                <a:gd name="T0" fmla="*/ 63 w 144"/>
                <a:gd name="T1" fmla="*/ 86 h 105"/>
                <a:gd name="T2" fmla="*/ 81 w 144"/>
                <a:gd name="T3" fmla="*/ 76 h 105"/>
                <a:gd name="T4" fmla="*/ 91 w 144"/>
                <a:gd name="T5" fmla="*/ 67 h 105"/>
                <a:gd name="T6" fmla="*/ 103 w 144"/>
                <a:gd name="T7" fmla="*/ 68 h 105"/>
                <a:gd name="T8" fmla="*/ 87 w 144"/>
                <a:gd name="T9" fmla="*/ 66 h 105"/>
                <a:gd name="T10" fmla="*/ 80 w 144"/>
                <a:gd name="T11" fmla="*/ 48 h 105"/>
                <a:gd name="T12" fmla="*/ 67 w 144"/>
                <a:gd name="T13" fmla="*/ 49 h 105"/>
                <a:gd name="T14" fmla="*/ 64 w 144"/>
                <a:gd name="T15" fmla="*/ 40 h 105"/>
                <a:gd name="T16" fmla="*/ 54 w 144"/>
                <a:gd name="T17" fmla="*/ 32 h 105"/>
                <a:gd name="T18" fmla="*/ 53 w 144"/>
                <a:gd name="T19" fmla="*/ 38 h 105"/>
                <a:gd name="T20" fmla="*/ 52 w 144"/>
                <a:gd name="T21" fmla="*/ 39 h 105"/>
                <a:gd name="T22" fmla="*/ 37 w 144"/>
                <a:gd name="T23" fmla="*/ 38 h 105"/>
                <a:gd name="T24" fmla="*/ 5 w 144"/>
                <a:gd name="T25" fmla="*/ 32 h 105"/>
                <a:gd name="T26" fmla="*/ 8 w 144"/>
                <a:gd name="T27" fmla="*/ 26 h 105"/>
                <a:gd name="T28" fmla="*/ 16 w 144"/>
                <a:gd name="T29" fmla="*/ 2 h 105"/>
                <a:gd name="T30" fmla="*/ 18 w 144"/>
                <a:gd name="T31" fmla="*/ 18 h 105"/>
                <a:gd name="T32" fmla="*/ 26 w 144"/>
                <a:gd name="T33" fmla="*/ 29 h 105"/>
                <a:gd name="T34" fmla="*/ 20 w 144"/>
                <a:gd name="T35" fmla="*/ 19 h 105"/>
                <a:gd name="T36" fmla="*/ 22 w 144"/>
                <a:gd name="T37" fmla="*/ 13 h 105"/>
                <a:gd name="T38" fmla="*/ 25 w 144"/>
                <a:gd name="T39" fmla="*/ 7 h 105"/>
                <a:gd name="T40" fmla="*/ 34 w 144"/>
                <a:gd name="T41" fmla="*/ 3 h 105"/>
                <a:gd name="T42" fmla="*/ 43 w 144"/>
                <a:gd name="T43" fmla="*/ 16 h 105"/>
                <a:gd name="T44" fmla="*/ 52 w 144"/>
                <a:gd name="T45" fmla="*/ 16 h 105"/>
                <a:gd name="T46" fmla="*/ 54 w 144"/>
                <a:gd name="T47" fmla="*/ 15 h 105"/>
                <a:gd name="T48" fmla="*/ 66 w 144"/>
                <a:gd name="T49" fmla="*/ 13 h 105"/>
                <a:gd name="T50" fmla="*/ 70 w 144"/>
                <a:gd name="T51" fmla="*/ 21 h 105"/>
                <a:gd name="T52" fmla="*/ 76 w 144"/>
                <a:gd name="T53" fmla="*/ 22 h 105"/>
                <a:gd name="T54" fmla="*/ 81 w 144"/>
                <a:gd name="T55" fmla="*/ 23 h 105"/>
                <a:gd name="T56" fmla="*/ 86 w 144"/>
                <a:gd name="T57" fmla="*/ 23 h 105"/>
                <a:gd name="T58" fmla="*/ 92 w 144"/>
                <a:gd name="T59" fmla="*/ 28 h 105"/>
                <a:gd name="T60" fmla="*/ 94 w 144"/>
                <a:gd name="T61" fmla="*/ 31 h 105"/>
                <a:gd name="T62" fmla="*/ 100 w 144"/>
                <a:gd name="T63" fmla="*/ 29 h 105"/>
                <a:gd name="T64" fmla="*/ 99 w 144"/>
                <a:gd name="T65" fmla="*/ 38 h 105"/>
                <a:gd name="T66" fmla="*/ 104 w 144"/>
                <a:gd name="T67" fmla="*/ 38 h 105"/>
                <a:gd name="T68" fmla="*/ 109 w 144"/>
                <a:gd name="T69" fmla="*/ 40 h 105"/>
                <a:gd name="T70" fmla="*/ 106 w 144"/>
                <a:gd name="T71" fmla="*/ 45 h 105"/>
                <a:gd name="T72" fmla="*/ 118 w 144"/>
                <a:gd name="T73" fmla="*/ 54 h 105"/>
                <a:gd name="T74" fmla="*/ 124 w 144"/>
                <a:gd name="T75" fmla="*/ 55 h 105"/>
                <a:gd name="T76" fmla="*/ 128 w 144"/>
                <a:gd name="T77" fmla="*/ 60 h 105"/>
                <a:gd name="T78" fmla="*/ 141 w 144"/>
                <a:gd name="T79" fmla="*/ 64 h 105"/>
                <a:gd name="T80" fmla="*/ 139 w 144"/>
                <a:gd name="T81" fmla="*/ 69 h 105"/>
                <a:gd name="T82" fmla="*/ 133 w 144"/>
                <a:gd name="T83" fmla="*/ 73 h 105"/>
                <a:gd name="T84" fmla="*/ 128 w 144"/>
                <a:gd name="T85" fmla="*/ 77 h 105"/>
                <a:gd name="T86" fmla="*/ 125 w 144"/>
                <a:gd name="T87" fmla="*/ 74 h 105"/>
                <a:gd name="T88" fmla="*/ 120 w 144"/>
                <a:gd name="T89" fmla="*/ 72 h 105"/>
                <a:gd name="T90" fmla="*/ 113 w 144"/>
                <a:gd name="T91" fmla="*/ 67 h 105"/>
                <a:gd name="T92" fmla="*/ 108 w 144"/>
                <a:gd name="T93" fmla="*/ 70 h 105"/>
                <a:gd name="T94" fmla="*/ 118 w 144"/>
                <a:gd name="T95" fmla="*/ 80 h 105"/>
                <a:gd name="T96" fmla="*/ 123 w 144"/>
                <a:gd name="T97" fmla="*/ 82 h 105"/>
                <a:gd name="T98" fmla="*/ 128 w 144"/>
                <a:gd name="T99" fmla="*/ 93 h 105"/>
                <a:gd name="T100" fmla="*/ 126 w 144"/>
                <a:gd name="T101" fmla="*/ 95 h 105"/>
                <a:gd name="T102" fmla="*/ 118 w 144"/>
                <a:gd name="T103" fmla="*/ 96 h 105"/>
                <a:gd name="T104" fmla="*/ 110 w 144"/>
                <a:gd name="T105" fmla="*/ 93 h 105"/>
                <a:gd name="T106" fmla="*/ 109 w 144"/>
                <a:gd name="T107" fmla="*/ 94 h 105"/>
                <a:gd name="T108" fmla="*/ 103 w 144"/>
                <a:gd name="T109" fmla="*/ 99 h 105"/>
                <a:gd name="T110" fmla="*/ 91 w 144"/>
                <a:gd name="T111" fmla="*/ 90 h 105"/>
                <a:gd name="T112" fmla="*/ 77 w 144"/>
                <a:gd name="T113" fmla="*/ 8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4" h="105">
                  <a:moveTo>
                    <a:pt x="77" y="83"/>
                  </a:moveTo>
                  <a:cubicBezTo>
                    <a:pt x="76" y="86"/>
                    <a:pt x="74" y="83"/>
                    <a:pt x="71" y="84"/>
                  </a:cubicBezTo>
                  <a:cubicBezTo>
                    <a:pt x="70" y="84"/>
                    <a:pt x="69" y="85"/>
                    <a:pt x="68" y="86"/>
                  </a:cubicBezTo>
                  <a:cubicBezTo>
                    <a:pt x="66" y="87"/>
                    <a:pt x="65" y="86"/>
                    <a:pt x="63" y="86"/>
                  </a:cubicBezTo>
                  <a:cubicBezTo>
                    <a:pt x="60" y="85"/>
                    <a:pt x="56" y="83"/>
                    <a:pt x="60" y="80"/>
                  </a:cubicBezTo>
                  <a:cubicBezTo>
                    <a:pt x="62" y="78"/>
                    <a:pt x="62" y="76"/>
                    <a:pt x="65" y="76"/>
                  </a:cubicBezTo>
                  <a:cubicBezTo>
                    <a:pt x="68" y="77"/>
                    <a:pt x="71" y="78"/>
                    <a:pt x="75" y="77"/>
                  </a:cubicBezTo>
                  <a:cubicBezTo>
                    <a:pt x="77" y="77"/>
                    <a:pt x="79" y="76"/>
                    <a:pt x="81" y="76"/>
                  </a:cubicBezTo>
                  <a:cubicBezTo>
                    <a:pt x="82" y="76"/>
                    <a:pt x="81" y="75"/>
                    <a:pt x="81" y="74"/>
                  </a:cubicBezTo>
                  <a:cubicBezTo>
                    <a:pt x="78" y="72"/>
                    <a:pt x="77" y="71"/>
                    <a:pt x="80" y="69"/>
                  </a:cubicBezTo>
                  <a:cubicBezTo>
                    <a:pt x="82" y="66"/>
                    <a:pt x="84" y="66"/>
                    <a:pt x="87" y="66"/>
                  </a:cubicBezTo>
                  <a:cubicBezTo>
                    <a:pt x="88" y="66"/>
                    <a:pt x="90" y="66"/>
                    <a:pt x="91" y="67"/>
                  </a:cubicBezTo>
                  <a:cubicBezTo>
                    <a:pt x="93" y="68"/>
                    <a:pt x="93" y="69"/>
                    <a:pt x="93" y="71"/>
                  </a:cubicBezTo>
                  <a:cubicBezTo>
                    <a:pt x="94" y="73"/>
                    <a:pt x="95" y="70"/>
                    <a:pt x="96" y="70"/>
                  </a:cubicBezTo>
                  <a:cubicBezTo>
                    <a:pt x="96" y="69"/>
                    <a:pt x="99" y="70"/>
                    <a:pt x="99" y="70"/>
                  </a:cubicBezTo>
                  <a:cubicBezTo>
                    <a:pt x="100" y="70"/>
                    <a:pt x="103" y="70"/>
                    <a:pt x="103" y="68"/>
                  </a:cubicBezTo>
                  <a:cubicBezTo>
                    <a:pt x="103" y="67"/>
                    <a:pt x="100" y="66"/>
                    <a:pt x="99" y="66"/>
                  </a:cubicBezTo>
                  <a:cubicBezTo>
                    <a:pt x="97" y="65"/>
                    <a:pt x="96" y="64"/>
                    <a:pt x="95" y="63"/>
                  </a:cubicBezTo>
                  <a:cubicBezTo>
                    <a:pt x="94" y="63"/>
                    <a:pt x="93" y="65"/>
                    <a:pt x="93" y="66"/>
                  </a:cubicBezTo>
                  <a:cubicBezTo>
                    <a:pt x="92" y="67"/>
                    <a:pt x="88" y="66"/>
                    <a:pt x="87" y="66"/>
                  </a:cubicBezTo>
                  <a:cubicBezTo>
                    <a:pt x="81" y="65"/>
                    <a:pt x="89" y="63"/>
                    <a:pt x="88" y="61"/>
                  </a:cubicBezTo>
                  <a:cubicBezTo>
                    <a:pt x="87" y="58"/>
                    <a:pt x="86" y="54"/>
                    <a:pt x="84" y="52"/>
                  </a:cubicBezTo>
                  <a:cubicBezTo>
                    <a:pt x="83" y="52"/>
                    <a:pt x="81" y="53"/>
                    <a:pt x="81" y="52"/>
                  </a:cubicBezTo>
                  <a:cubicBezTo>
                    <a:pt x="81" y="51"/>
                    <a:pt x="81" y="49"/>
                    <a:pt x="80" y="48"/>
                  </a:cubicBezTo>
                  <a:cubicBezTo>
                    <a:pt x="79" y="47"/>
                    <a:pt x="78" y="53"/>
                    <a:pt x="79" y="53"/>
                  </a:cubicBezTo>
                  <a:cubicBezTo>
                    <a:pt x="78" y="53"/>
                    <a:pt x="75" y="46"/>
                    <a:pt x="75" y="46"/>
                  </a:cubicBezTo>
                  <a:cubicBezTo>
                    <a:pt x="73" y="46"/>
                    <a:pt x="72" y="47"/>
                    <a:pt x="71" y="48"/>
                  </a:cubicBezTo>
                  <a:cubicBezTo>
                    <a:pt x="70" y="48"/>
                    <a:pt x="67" y="50"/>
                    <a:pt x="67" y="49"/>
                  </a:cubicBezTo>
                  <a:cubicBezTo>
                    <a:pt x="67" y="46"/>
                    <a:pt x="66" y="46"/>
                    <a:pt x="69" y="46"/>
                  </a:cubicBezTo>
                  <a:cubicBezTo>
                    <a:pt x="70" y="46"/>
                    <a:pt x="71" y="45"/>
                    <a:pt x="71" y="44"/>
                  </a:cubicBezTo>
                  <a:cubicBezTo>
                    <a:pt x="72" y="43"/>
                    <a:pt x="69" y="43"/>
                    <a:pt x="69" y="43"/>
                  </a:cubicBezTo>
                  <a:cubicBezTo>
                    <a:pt x="68" y="42"/>
                    <a:pt x="64" y="40"/>
                    <a:pt x="64" y="40"/>
                  </a:cubicBezTo>
                  <a:cubicBezTo>
                    <a:pt x="64" y="37"/>
                    <a:pt x="63" y="39"/>
                    <a:pt x="62" y="39"/>
                  </a:cubicBezTo>
                  <a:cubicBezTo>
                    <a:pt x="61" y="39"/>
                    <a:pt x="62" y="34"/>
                    <a:pt x="60" y="35"/>
                  </a:cubicBezTo>
                  <a:cubicBezTo>
                    <a:pt x="59" y="35"/>
                    <a:pt x="59" y="36"/>
                    <a:pt x="57" y="34"/>
                  </a:cubicBezTo>
                  <a:cubicBezTo>
                    <a:pt x="56" y="34"/>
                    <a:pt x="55" y="32"/>
                    <a:pt x="54" y="32"/>
                  </a:cubicBezTo>
                  <a:cubicBezTo>
                    <a:pt x="54" y="32"/>
                    <a:pt x="55" y="33"/>
                    <a:pt x="55" y="33"/>
                  </a:cubicBezTo>
                  <a:cubicBezTo>
                    <a:pt x="55" y="33"/>
                    <a:pt x="52" y="33"/>
                    <a:pt x="52" y="34"/>
                  </a:cubicBezTo>
                  <a:cubicBezTo>
                    <a:pt x="53" y="35"/>
                    <a:pt x="55" y="34"/>
                    <a:pt x="56" y="36"/>
                  </a:cubicBezTo>
                  <a:cubicBezTo>
                    <a:pt x="56" y="38"/>
                    <a:pt x="54" y="38"/>
                    <a:pt x="53" y="38"/>
                  </a:cubicBezTo>
                  <a:cubicBezTo>
                    <a:pt x="51" y="39"/>
                    <a:pt x="46" y="35"/>
                    <a:pt x="44" y="37"/>
                  </a:cubicBezTo>
                  <a:cubicBezTo>
                    <a:pt x="43" y="37"/>
                    <a:pt x="45" y="38"/>
                    <a:pt x="46" y="39"/>
                  </a:cubicBezTo>
                  <a:cubicBezTo>
                    <a:pt x="46" y="40"/>
                    <a:pt x="47" y="39"/>
                    <a:pt x="48" y="39"/>
                  </a:cubicBezTo>
                  <a:cubicBezTo>
                    <a:pt x="49" y="39"/>
                    <a:pt x="52" y="38"/>
                    <a:pt x="52" y="39"/>
                  </a:cubicBezTo>
                  <a:cubicBezTo>
                    <a:pt x="52" y="40"/>
                    <a:pt x="51" y="41"/>
                    <a:pt x="50" y="42"/>
                  </a:cubicBezTo>
                  <a:cubicBezTo>
                    <a:pt x="50" y="42"/>
                    <a:pt x="39" y="35"/>
                    <a:pt x="37" y="36"/>
                  </a:cubicBezTo>
                  <a:cubicBezTo>
                    <a:pt x="38" y="36"/>
                    <a:pt x="39" y="37"/>
                    <a:pt x="40" y="37"/>
                  </a:cubicBezTo>
                  <a:cubicBezTo>
                    <a:pt x="42" y="39"/>
                    <a:pt x="37" y="38"/>
                    <a:pt x="37" y="38"/>
                  </a:cubicBezTo>
                  <a:cubicBezTo>
                    <a:pt x="34" y="36"/>
                    <a:pt x="30" y="38"/>
                    <a:pt x="27" y="37"/>
                  </a:cubicBezTo>
                  <a:cubicBezTo>
                    <a:pt x="23" y="36"/>
                    <a:pt x="20" y="37"/>
                    <a:pt x="17" y="34"/>
                  </a:cubicBezTo>
                  <a:cubicBezTo>
                    <a:pt x="14" y="32"/>
                    <a:pt x="12" y="35"/>
                    <a:pt x="9" y="34"/>
                  </a:cubicBezTo>
                  <a:cubicBezTo>
                    <a:pt x="8" y="33"/>
                    <a:pt x="6" y="33"/>
                    <a:pt x="5" y="32"/>
                  </a:cubicBezTo>
                  <a:cubicBezTo>
                    <a:pt x="5" y="31"/>
                    <a:pt x="2" y="28"/>
                    <a:pt x="4" y="28"/>
                  </a:cubicBezTo>
                  <a:cubicBezTo>
                    <a:pt x="7" y="28"/>
                    <a:pt x="11" y="31"/>
                    <a:pt x="14" y="29"/>
                  </a:cubicBezTo>
                  <a:cubicBezTo>
                    <a:pt x="15" y="28"/>
                    <a:pt x="13" y="27"/>
                    <a:pt x="13" y="27"/>
                  </a:cubicBezTo>
                  <a:cubicBezTo>
                    <a:pt x="11" y="26"/>
                    <a:pt x="9" y="26"/>
                    <a:pt x="8" y="26"/>
                  </a:cubicBezTo>
                  <a:cubicBezTo>
                    <a:pt x="5" y="26"/>
                    <a:pt x="0" y="26"/>
                    <a:pt x="0" y="23"/>
                  </a:cubicBezTo>
                  <a:cubicBezTo>
                    <a:pt x="0" y="19"/>
                    <a:pt x="0" y="16"/>
                    <a:pt x="2" y="12"/>
                  </a:cubicBezTo>
                  <a:cubicBezTo>
                    <a:pt x="3" y="9"/>
                    <a:pt x="6" y="7"/>
                    <a:pt x="9" y="5"/>
                  </a:cubicBezTo>
                  <a:cubicBezTo>
                    <a:pt x="11" y="3"/>
                    <a:pt x="13" y="3"/>
                    <a:pt x="16" y="2"/>
                  </a:cubicBezTo>
                  <a:cubicBezTo>
                    <a:pt x="18" y="2"/>
                    <a:pt x="24" y="0"/>
                    <a:pt x="25" y="3"/>
                  </a:cubicBezTo>
                  <a:cubicBezTo>
                    <a:pt x="25" y="2"/>
                    <a:pt x="20" y="7"/>
                    <a:pt x="19" y="7"/>
                  </a:cubicBezTo>
                  <a:cubicBezTo>
                    <a:pt x="17" y="9"/>
                    <a:pt x="15" y="11"/>
                    <a:pt x="17" y="13"/>
                  </a:cubicBezTo>
                  <a:cubicBezTo>
                    <a:pt x="19" y="15"/>
                    <a:pt x="17" y="16"/>
                    <a:pt x="18" y="18"/>
                  </a:cubicBezTo>
                  <a:cubicBezTo>
                    <a:pt x="18" y="20"/>
                    <a:pt x="20" y="21"/>
                    <a:pt x="21" y="22"/>
                  </a:cubicBezTo>
                  <a:cubicBezTo>
                    <a:pt x="22" y="23"/>
                    <a:pt x="24" y="24"/>
                    <a:pt x="25" y="25"/>
                  </a:cubicBezTo>
                  <a:cubicBezTo>
                    <a:pt x="26" y="26"/>
                    <a:pt x="22" y="26"/>
                    <a:pt x="22" y="27"/>
                  </a:cubicBezTo>
                  <a:cubicBezTo>
                    <a:pt x="22" y="26"/>
                    <a:pt x="26" y="29"/>
                    <a:pt x="26" y="29"/>
                  </a:cubicBezTo>
                  <a:cubicBezTo>
                    <a:pt x="27" y="28"/>
                    <a:pt x="26" y="26"/>
                    <a:pt x="26" y="25"/>
                  </a:cubicBezTo>
                  <a:cubicBezTo>
                    <a:pt x="26" y="25"/>
                    <a:pt x="28" y="24"/>
                    <a:pt x="27" y="23"/>
                  </a:cubicBezTo>
                  <a:cubicBezTo>
                    <a:pt x="26" y="22"/>
                    <a:pt x="22" y="21"/>
                    <a:pt x="21" y="20"/>
                  </a:cubicBezTo>
                  <a:cubicBezTo>
                    <a:pt x="20" y="20"/>
                    <a:pt x="19" y="19"/>
                    <a:pt x="20" y="19"/>
                  </a:cubicBezTo>
                  <a:cubicBezTo>
                    <a:pt x="22" y="19"/>
                    <a:pt x="22" y="18"/>
                    <a:pt x="23" y="17"/>
                  </a:cubicBezTo>
                  <a:cubicBezTo>
                    <a:pt x="25" y="16"/>
                    <a:pt x="28" y="18"/>
                    <a:pt x="29" y="19"/>
                  </a:cubicBezTo>
                  <a:cubicBezTo>
                    <a:pt x="28" y="18"/>
                    <a:pt x="27" y="17"/>
                    <a:pt x="27" y="16"/>
                  </a:cubicBezTo>
                  <a:cubicBezTo>
                    <a:pt x="27" y="14"/>
                    <a:pt x="22" y="15"/>
                    <a:pt x="22" y="13"/>
                  </a:cubicBezTo>
                  <a:cubicBezTo>
                    <a:pt x="20" y="7"/>
                    <a:pt x="29" y="12"/>
                    <a:pt x="29" y="12"/>
                  </a:cubicBezTo>
                  <a:cubicBezTo>
                    <a:pt x="29" y="11"/>
                    <a:pt x="23" y="9"/>
                    <a:pt x="23" y="9"/>
                  </a:cubicBezTo>
                  <a:cubicBezTo>
                    <a:pt x="23" y="8"/>
                    <a:pt x="28" y="9"/>
                    <a:pt x="28" y="9"/>
                  </a:cubicBezTo>
                  <a:cubicBezTo>
                    <a:pt x="28" y="8"/>
                    <a:pt x="25" y="7"/>
                    <a:pt x="25" y="7"/>
                  </a:cubicBezTo>
                  <a:cubicBezTo>
                    <a:pt x="24" y="6"/>
                    <a:pt x="25" y="6"/>
                    <a:pt x="26" y="6"/>
                  </a:cubicBezTo>
                  <a:cubicBezTo>
                    <a:pt x="27" y="7"/>
                    <a:pt x="27" y="6"/>
                    <a:pt x="28" y="6"/>
                  </a:cubicBezTo>
                  <a:cubicBezTo>
                    <a:pt x="30" y="5"/>
                    <a:pt x="30" y="6"/>
                    <a:pt x="32" y="6"/>
                  </a:cubicBezTo>
                  <a:cubicBezTo>
                    <a:pt x="29" y="5"/>
                    <a:pt x="33" y="3"/>
                    <a:pt x="34" y="3"/>
                  </a:cubicBezTo>
                  <a:cubicBezTo>
                    <a:pt x="36" y="2"/>
                    <a:pt x="42" y="2"/>
                    <a:pt x="43" y="4"/>
                  </a:cubicBezTo>
                  <a:cubicBezTo>
                    <a:pt x="44" y="5"/>
                    <a:pt x="44" y="6"/>
                    <a:pt x="44" y="7"/>
                  </a:cubicBezTo>
                  <a:cubicBezTo>
                    <a:pt x="45" y="8"/>
                    <a:pt x="46" y="9"/>
                    <a:pt x="47" y="10"/>
                  </a:cubicBezTo>
                  <a:cubicBezTo>
                    <a:pt x="48" y="12"/>
                    <a:pt x="43" y="16"/>
                    <a:pt x="43" y="16"/>
                  </a:cubicBezTo>
                  <a:cubicBezTo>
                    <a:pt x="44" y="17"/>
                    <a:pt x="46" y="14"/>
                    <a:pt x="47" y="14"/>
                  </a:cubicBezTo>
                  <a:cubicBezTo>
                    <a:pt x="47" y="14"/>
                    <a:pt x="45" y="20"/>
                    <a:pt x="46" y="19"/>
                  </a:cubicBezTo>
                  <a:cubicBezTo>
                    <a:pt x="47" y="19"/>
                    <a:pt x="47" y="17"/>
                    <a:pt x="48" y="17"/>
                  </a:cubicBezTo>
                  <a:cubicBezTo>
                    <a:pt x="50" y="17"/>
                    <a:pt x="50" y="18"/>
                    <a:pt x="52" y="16"/>
                  </a:cubicBezTo>
                  <a:cubicBezTo>
                    <a:pt x="53" y="15"/>
                    <a:pt x="53" y="16"/>
                    <a:pt x="54" y="17"/>
                  </a:cubicBezTo>
                  <a:cubicBezTo>
                    <a:pt x="55" y="18"/>
                    <a:pt x="54" y="18"/>
                    <a:pt x="54" y="19"/>
                  </a:cubicBezTo>
                  <a:cubicBezTo>
                    <a:pt x="54" y="20"/>
                    <a:pt x="59" y="21"/>
                    <a:pt x="60" y="21"/>
                  </a:cubicBezTo>
                  <a:cubicBezTo>
                    <a:pt x="60" y="21"/>
                    <a:pt x="55" y="16"/>
                    <a:pt x="54" y="15"/>
                  </a:cubicBezTo>
                  <a:cubicBezTo>
                    <a:pt x="54" y="15"/>
                    <a:pt x="63" y="18"/>
                    <a:pt x="63" y="17"/>
                  </a:cubicBezTo>
                  <a:cubicBezTo>
                    <a:pt x="63" y="17"/>
                    <a:pt x="57" y="16"/>
                    <a:pt x="57" y="14"/>
                  </a:cubicBezTo>
                  <a:cubicBezTo>
                    <a:pt x="57" y="13"/>
                    <a:pt x="60" y="12"/>
                    <a:pt x="61" y="12"/>
                  </a:cubicBezTo>
                  <a:cubicBezTo>
                    <a:pt x="63" y="11"/>
                    <a:pt x="64" y="12"/>
                    <a:pt x="66" y="13"/>
                  </a:cubicBezTo>
                  <a:cubicBezTo>
                    <a:pt x="69" y="14"/>
                    <a:pt x="73" y="13"/>
                    <a:pt x="74" y="17"/>
                  </a:cubicBezTo>
                  <a:cubicBezTo>
                    <a:pt x="74" y="17"/>
                    <a:pt x="67" y="17"/>
                    <a:pt x="68" y="20"/>
                  </a:cubicBezTo>
                  <a:cubicBezTo>
                    <a:pt x="68" y="19"/>
                    <a:pt x="71" y="18"/>
                    <a:pt x="71" y="18"/>
                  </a:cubicBezTo>
                  <a:cubicBezTo>
                    <a:pt x="73" y="18"/>
                    <a:pt x="70" y="20"/>
                    <a:pt x="70" y="21"/>
                  </a:cubicBezTo>
                  <a:cubicBezTo>
                    <a:pt x="70" y="21"/>
                    <a:pt x="73" y="19"/>
                    <a:pt x="73" y="19"/>
                  </a:cubicBezTo>
                  <a:cubicBezTo>
                    <a:pt x="73" y="18"/>
                    <a:pt x="77" y="18"/>
                    <a:pt x="78" y="19"/>
                  </a:cubicBezTo>
                  <a:cubicBezTo>
                    <a:pt x="82" y="19"/>
                    <a:pt x="73" y="22"/>
                    <a:pt x="74" y="23"/>
                  </a:cubicBezTo>
                  <a:cubicBezTo>
                    <a:pt x="74" y="23"/>
                    <a:pt x="76" y="21"/>
                    <a:pt x="76" y="22"/>
                  </a:cubicBezTo>
                  <a:cubicBezTo>
                    <a:pt x="76" y="23"/>
                    <a:pt x="74" y="25"/>
                    <a:pt x="75" y="26"/>
                  </a:cubicBezTo>
                  <a:cubicBezTo>
                    <a:pt x="74" y="25"/>
                    <a:pt x="78" y="21"/>
                    <a:pt x="79" y="22"/>
                  </a:cubicBezTo>
                  <a:cubicBezTo>
                    <a:pt x="79" y="24"/>
                    <a:pt x="78" y="26"/>
                    <a:pt x="79" y="27"/>
                  </a:cubicBezTo>
                  <a:cubicBezTo>
                    <a:pt x="79" y="27"/>
                    <a:pt x="79" y="23"/>
                    <a:pt x="81" y="23"/>
                  </a:cubicBezTo>
                  <a:cubicBezTo>
                    <a:pt x="83" y="24"/>
                    <a:pt x="80" y="27"/>
                    <a:pt x="81" y="28"/>
                  </a:cubicBezTo>
                  <a:cubicBezTo>
                    <a:pt x="81" y="28"/>
                    <a:pt x="82" y="25"/>
                    <a:pt x="83" y="25"/>
                  </a:cubicBezTo>
                  <a:cubicBezTo>
                    <a:pt x="83" y="25"/>
                    <a:pt x="82" y="28"/>
                    <a:pt x="83" y="28"/>
                  </a:cubicBezTo>
                  <a:cubicBezTo>
                    <a:pt x="82" y="28"/>
                    <a:pt x="85" y="24"/>
                    <a:pt x="86" y="23"/>
                  </a:cubicBezTo>
                  <a:cubicBezTo>
                    <a:pt x="87" y="22"/>
                    <a:pt x="90" y="23"/>
                    <a:pt x="91" y="24"/>
                  </a:cubicBezTo>
                  <a:cubicBezTo>
                    <a:pt x="93" y="25"/>
                    <a:pt x="94" y="27"/>
                    <a:pt x="91" y="27"/>
                  </a:cubicBezTo>
                  <a:cubicBezTo>
                    <a:pt x="90" y="27"/>
                    <a:pt x="86" y="27"/>
                    <a:pt x="86" y="30"/>
                  </a:cubicBezTo>
                  <a:cubicBezTo>
                    <a:pt x="86" y="29"/>
                    <a:pt x="92" y="27"/>
                    <a:pt x="92" y="28"/>
                  </a:cubicBezTo>
                  <a:cubicBezTo>
                    <a:pt x="92" y="28"/>
                    <a:pt x="88" y="30"/>
                    <a:pt x="88" y="31"/>
                  </a:cubicBezTo>
                  <a:cubicBezTo>
                    <a:pt x="88" y="30"/>
                    <a:pt x="92" y="30"/>
                    <a:pt x="92" y="30"/>
                  </a:cubicBezTo>
                  <a:cubicBezTo>
                    <a:pt x="93" y="29"/>
                    <a:pt x="95" y="26"/>
                    <a:pt x="96" y="27"/>
                  </a:cubicBezTo>
                  <a:cubicBezTo>
                    <a:pt x="97" y="29"/>
                    <a:pt x="96" y="31"/>
                    <a:pt x="94" y="31"/>
                  </a:cubicBezTo>
                  <a:cubicBezTo>
                    <a:pt x="93" y="32"/>
                    <a:pt x="92" y="33"/>
                    <a:pt x="91" y="34"/>
                  </a:cubicBezTo>
                  <a:cubicBezTo>
                    <a:pt x="91" y="34"/>
                    <a:pt x="93" y="32"/>
                    <a:pt x="94" y="32"/>
                  </a:cubicBezTo>
                  <a:cubicBezTo>
                    <a:pt x="94" y="32"/>
                    <a:pt x="93" y="36"/>
                    <a:pt x="93" y="36"/>
                  </a:cubicBezTo>
                  <a:cubicBezTo>
                    <a:pt x="92" y="34"/>
                    <a:pt x="99" y="27"/>
                    <a:pt x="100" y="29"/>
                  </a:cubicBezTo>
                  <a:cubicBezTo>
                    <a:pt x="101" y="30"/>
                    <a:pt x="99" y="31"/>
                    <a:pt x="98" y="31"/>
                  </a:cubicBezTo>
                  <a:cubicBezTo>
                    <a:pt x="99" y="31"/>
                    <a:pt x="102" y="31"/>
                    <a:pt x="103" y="31"/>
                  </a:cubicBezTo>
                  <a:cubicBezTo>
                    <a:pt x="104" y="31"/>
                    <a:pt x="106" y="31"/>
                    <a:pt x="107" y="32"/>
                  </a:cubicBezTo>
                  <a:cubicBezTo>
                    <a:pt x="108" y="35"/>
                    <a:pt x="98" y="35"/>
                    <a:pt x="99" y="38"/>
                  </a:cubicBezTo>
                  <a:cubicBezTo>
                    <a:pt x="99" y="38"/>
                    <a:pt x="102" y="35"/>
                    <a:pt x="103" y="35"/>
                  </a:cubicBezTo>
                  <a:cubicBezTo>
                    <a:pt x="104" y="35"/>
                    <a:pt x="106" y="35"/>
                    <a:pt x="106" y="36"/>
                  </a:cubicBezTo>
                  <a:cubicBezTo>
                    <a:pt x="107" y="37"/>
                    <a:pt x="101" y="39"/>
                    <a:pt x="101" y="39"/>
                  </a:cubicBezTo>
                  <a:cubicBezTo>
                    <a:pt x="101" y="39"/>
                    <a:pt x="104" y="38"/>
                    <a:pt x="104" y="38"/>
                  </a:cubicBezTo>
                  <a:cubicBezTo>
                    <a:pt x="105" y="38"/>
                    <a:pt x="107" y="37"/>
                    <a:pt x="108" y="36"/>
                  </a:cubicBezTo>
                  <a:cubicBezTo>
                    <a:pt x="109" y="36"/>
                    <a:pt x="108" y="35"/>
                    <a:pt x="109" y="34"/>
                  </a:cubicBezTo>
                  <a:cubicBezTo>
                    <a:pt x="110" y="34"/>
                    <a:pt x="112" y="36"/>
                    <a:pt x="112" y="37"/>
                  </a:cubicBezTo>
                  <a:cubicBezTo>
                    <a:pt x="116" y="40"/>
                    <a:pt x="112" y="39"/>
                    <a:pt x="109" y="40"/>
                  </a:cubicBezTo>
                  <a:cubicBezTo>
                    <a:pt x="109" y="40"/>
                    <a:pt x="102" y="42"/>
                    <a:pt x="102" y="41"/>
                  </a:cubicBezTo>
                  <a:cubicBezTo>
                    <a:pt x="102" y="42"/>
                    <a:pt x="118" y="42"/>
                    <a:pt x="117" y="44"/>
                  </a:cubicBezTo>
                  <a:cubicBezTo>
                    <a:pt x="116" y="45"/>
                    <a:pt x="111" y="45"/>
                    <a:pt x="110" y="44"/>
                  </a:cubicBezTo>
                  <a:cubicBezTo>
                    <a:pt x="110" y="44"/>
                    <a:pt x="106" y="45"/>
                    <a:pt x="106" y="45"/>
                  </a:cubicBezTo>
                  <a:cubicBezTo>
                    <a:pt x="107" y="46"/>
                    <a:pt x="110" y="45"/>
                    <a:pt x="110" y="46"/>
                  </a:cubicBezTo>
                  <a:cubicBezTo>
                    <a:pt x="111" y="46"/>
                    <a:pt x="107" y="47"/>
                    <a:pt x="107" y="48"/>
                  </a:cubicBezTo>
                  <a:cubicBezTo>
                    <a:pt x="107" y="50"/>
                    <a:pt x="111" y="51"/>
                    <a:pt x="112" y="51"/>
                  </a:cubicBezTo>
                  <a:cubicBezTo>
                    <a:pt x="114" y="52"/>
                    <a:pt x="117" y="52"/>
                    <a:pt x="118" y="54"/>
                  </a:cubicBezTo>
                  <a:cubicBezTo>
                    <a:pt x="119" y="55"/>
                    <a:pt x="119" y="56"/>
                    <a:pt x="120" y="56"/>
                  </a:cubicBezTo>
                  <a:cubicBezTo>
                    <a:pt x="120" y="56"/>
                    <a:pt x="122" y="55"/>
                    <a:pt x="122" y="55"/>
                  </a:cubicBezTo>
                  <a:cubicBezTo>
                    <a:pt x="122" y="55"/>
                    <a:pt x="122" y="57"/>
                    <a:pt x="123" y="57"/>
                  </a:cubicBezTo>
                  <a:cubicBezTo>
                    <a:pt x="123" y="57"/>
                    <a:pt x="123" y="55"/>
                    <a:pt x="124" y="55"/>
                  </a:cubicBezTo>
                  <a:cubicBezTo>
                    <a:pt x="124" y="55"/>
                    <a:pt x="124" y="57"/>
                    <a:pt x="124" y="57"/>
                  </a:cubicBezTo>
                  <a:cubicBezTo>
                    <a:pt x="124" y="58"/>
                    <a:pt x="126" y="57"/>
                    <a:pt x="127" y="57"/>
                  </a:cubicBezTo>
                  <a:cubicBezTo>
                    <a:pt x="127" y="57"/>
                    <a:pt x="129" y="58"/>
                    <a:pt x="129" y="59"/>
                  </a:cubicBezTo>
                  <a:cubicBezTo>
                    <a:pt x="129" y="60"/>
                    <a:pt x="128" y="59"/>
                    <a:pt x="128" y="60"/>
                  </a:cubicBezTo>
                  <a:cubicBezTo>
                    <a:pt x="129" y="59"/>
                    <a:pt x="138" y="62"/>
                    <a:pt x="138" y="62"/>
                  </a:cubicBezTo>
                  <a:cubicBezTo>
                    <a:pt x="137" y="63"/>
                    <a:pt x="137" y="63"/>
                    <a:pt x="137" y="63"/>
                  </a:cubicBezTo>
                  <a:cubicBezTo>
                    <a:pt x="137" y="64"/>
                    <a:pt x="139" y="63"/>
                    <a:pt x="139" y="63"/>
                  </a:cubicBezTo>
                  <a:cubicBezTo>
                    <a:pt x="140" y="62"/>
                    <a:pt x="140" y="63"/>
                    <a:pt x="141" y="64"/>
                  </a:cubicBezTo>
                  <a:cubicBezTo>
                    <a:pt x="142" y="64"/>
                    <a:pt x="144" y="66"/>
                    <a:pt x="143" y="67"/>
                  </a:cubicBezTo>
                  <a:cubicBezTo>
                    <a:pt x="143" y="67"/>
                    <a:pt x="141" y="67"/>
                    <a:pt x="141" y="67"/>
                  </a:cubicBezTo>
                  <a:cubicBezTo>
                    <a:pt x="141" y="68"/>
                    <a:pt x="143" y="68"/>
                    <a:pt x="142" y="69"/>
                  </a:cubicBezTo>
                  <a:cubicBezTo>
                    <a:pt x="142" y="69"/>
                    <a:pt x="139" y="69"/>
                    <a:pt x="139" y="69"/>
                  </a:cubicBezTo>
                  <a:cubicBezTo>
                    <a:pt x="137" y="70"/>
                    <a:pt x="139" y="70"/>
                    <a:pt x="139" y="71"/>
                  </a:cubicBezTo>
                  <a:cubicBezTo>
                    <a:pt x="140" y="73"/>
                    <a:pt x="136" y="71"/>
                    <a:pt x="135" y="71"/>
                  </a:cubicBezTo>
                  <a:cubicBezTo>
                    <a:pt x="136" y="72"/>
                    <a:pt x="138" y="73"/>
                    <a:pt x="137" y="74"/>
                  </a:cubicBezTo>
                  <a:cubicBezTo>
                    <a:pt x="136" y="74"/>
                    <a:pt x="132" y="74"/>
                    <a:pt x="133" y="73"/>
                  </a:cubicBezTo>
                  <a:cubicBezTo>
                    <a:pt x="132" y="74"/>
                    <a:pt x="135" y="76"/>
                    <a:pt x="134" y="77"/>
                  </a:cubicBezTo>
                  <a:cubicBezTo>
                    <a:pt x="133" y="77"/>
                    <a:pt x="133" y="75"/>
                    <a:pt x="132" y="76"/>
                  </a:cubicBezTo>
                  <a:cubicBezTo>
                    <a:pt x="131" y="77"/>
                    <a:pt x="135" y="82"/>
                    <a:pt x="131" y="79"/>
                  </a:cubicBezTo>
                  <a:cubicBezTo>
                    <a:pt x="131" y="79"/>
                    <a:pt x="128" y="77"/>
                    <a:pt x="128" y="77"/>
                  </a:cubicBezTo>
                  <a:cubicBezTo>
                    <a:pt x="127" y="78"/>
                    <a:pt x="127" y="79"/>
                    <a:pt x="126" y="79"/>
                  </a:cubicBezTo>
                  <a:cubicBezTo>
                    <a:pt x="126" y="78"/>
                    <a:pt x="127" y="77"/>
                    <a:pt x="127" y="76"/>
                  </a:cubicBezTo>
                  <a:cubicBezTo>
                    <a:pt x="127" y="77"/>
                    <a:pt x="125" y="77"/>
                    <a:pt x="125" y="77"/>
                  </a:cubicBezTo>
                  <a:cubicBezTo>
                    <a:pt x="124" y="76"/>
                    <a:pt x="126" y="75"/>
                    <a:pt x="125" y="74"/>
                  </a:cubicBezTo>
                  <a:cubicBezTo>
                    <a:pt x="125" y="74"/>
                    <a:pt x="123" y="75"/>
                    <a:pt x="123" y="75"/>
                  </a:cubicBezTo>
                  <a:cubicBezTo>
                    <a:pt x="122" y="74"/>
                    <a:pt x="123" y="72"/>
                    <a:pt x="123" y="72"/>
                  </a:cubicBezTo>
                  <a:cubicBezTo>
                    <a:pt x="124" y="72"/>
                    <a:pt x="128" y="70"/>
                    <a:pt x="127" y="70"/>
                  </a:cubicBezTo>
                  <a:cubicBezTo>
                    <a:pt x="126" y="69"/>
                    <a:pt x="122" y="73"/>
                    <a:pt x="120" y="72"/>
                  </a:cubicBezTo>
                  <a:cubicBezTo>
                    <a:pt x="120" y="72"/>
                    <a:pt x="123" y="69"/>
                    <a:pt x="122" y="69"/>
                  </a:cubicBezTo>
                  <a:cubicBezTo>
                    <a:pt x="121" y="69"/>
                    <a:pt x="120" y="71"/>
                    <a:pt x="119" y="70"/>
                  </a:cubicBezTo>
                  <a:cubicBezTo>
                    <a:pt x="118" y="69"/>
                    <a:pt x="117" y="69"/>
                    <a:pt x="116" y="68"/>
                  </a:cubicBezTo>
                  <a:cubicBezTo>
                    <a:pt x="115" y="67"/>
                    <a:pt x="114" y="66"/>
                    <a:pt x="113" y="67"/>
                  </a:cubicBezTo>
                  <a:cubicBezTo>
                    <a:pt x="113" y="68"/>
                    <a:pt x="113" y="68"/>
                    <a:pt x="113" y="69"/>
                  </a:cubicBezTo>
                  <a:cubicBezTo>
                    <a:pt x="113" y="69"/>
                    <a:pt x="112" y="69"/>
                    <a:pt x="112" y="69"/>
                  </a:cubicBezTo>
                  <a:cubicBezTo>
                    <a:pt x="112" y="70"/>
                    <a:pt x="116" y="72"/>
                    <a:pt x="112" y="72"/>
                  </a:cubicBezTo>
                  <a:cubicBezTo>
                    <a:pt x="111" y="72"/>
                    <a:pt x="107" y="71"/>
                    <a:pt x="108" y="70"/>
                  </a:cubicBezTo>
                  <a:cubicBezTo>
                    <a:pt x="107" y="72"/>
                    <a:pt x="111" y="74"/>
                    <a:pt x="112" y="75"/>
                  </a:cubicBezTo>
                  <a:cubicBezTo>
                    <a:pt x="114" y="75"/>
                    <a:pt x="114" y="78"/>
                    <a:pt x="115" y="79"/>
                  </a:cubicBezTo>
                  <a:cubicBezTo>
                    <a:pt x="116" y="80"/>
                    <a:pt x="116" y="81"/>
                    <a:pt x="117" y="81"/>
                  </a:cubicBezTo>
                  <a:cubicBezTo>
                    <a:pt x="118" y="81"/>
                    <a:pt x="117" y="80"/>
                    <a:pt x="118" y="80"/>
                  </a:cubicBezTo>
                  <a:cubicBezTo>
                    <a:pt x="118" y="80"/>
                    <a:pt x="119" y="81"/>
                    <a:pt x="119" y="82"/>
                  </a:cubicBezTo>
                  <a:cubicBezTo>
                    <a:pt x="120" y="83"/>
                    <a:pt x="120" y="82"/>
                    <a:pt x="121" y="81"/>
                  </a:cubicBezTo>
                  <a:cubicBezTo>
                    <a:pt x="122" y="81"/>
                    <a:pt x="121" y="85"/>
                    <a:pt x="122" y="84"/>
                  </a:cubicBezTo>
                  <a:cubicBezTo>
                    <a:pt x="123" y="84"/>
                    <a:pt x="122" y="83"/>
                    <a:pt x="123" y="82"/>
                  </a:cubicBezTo>
                  <a:cubicBezTo>
                    <a:pt x="123" y="82"/>
                    <a:pt x="123" y="84"/>
                    <a:pt x="123" y="85"/>
                  </a:cubicBezTo>
                  <a:cubicBezTo>
                    <a:pt x="123" y="86"/>
                    <a:pt x="123" y="86"/>
                    <a:pt x="124" y="87"/>
                  </a:cubicBezTo>
                  <a:cubicBezTo>
                    <a:pt x="125" y="87"/>
                    <a:pt x="126" y="88"/>
                    <a:pt x="126" y="89"/>
                  </a:cubicBezTo>
                  <a:cubicBezTo>
                    <a:pt x="127" y="89"/>
                    <a:pt x="128" y="93"/>
                    <a:pt x="128" y="93"/>
                  </a:cubicBezTo>
                  <a:cubicBezTo>
                    <a:pt x="127" y="92"/>
                    <a:pt x="127" y="91"/>
                    <a:pt x="127" y="91"/>
                  </a:cubicBezTo>
                  <a:cubicBezTo>
                    <a:pt x="126" y="91"/>
                    <a:pt x="127" y="95"/>
                    <a:pt x="127" y="95"/>
                  </a:cubicBezTo>
                  <a:cubicBezTo>
                    <a:pt x="127" y="95"/>
                    <a:pt x="125" y="91"/>
                    <a:pt x="124" y="90"/>
                  </a:cubicBezTo>
                  <a:cubicBezTo>
                    <a:pt x="124" y="90"/>
                    <a:pt x="125" y="94"/>
                    <a:pt x="126" y="95"/>
                  </a:cubicBezTo>
                  <a:cubicBezTo>
                    <a:pt x="126" y="98"/>
                    <a:pt x="124" y="95"/>
                    <a:pt x="124" y="96"/>
                  </a:cubicBezTo>
                  <a:cubicBezTo>
                    <a:pt x="123" y="97"/>
                    <a:pt x="128" y="99"/>
                    <a:pt x="128" y="100"/>
                  </a:cubicBezTo>
                  <a:cubicBezTo>
                    <a:pt x="128" y="101"/>
                    <a:pt x="119" y="95"/>
                    <a:pt x="118" y="95"/>
                  </a:cubicBezTo>
                  <a:cubicBezTo>
                    <a:pt x="118" y="95"/>
                    <a:pt x="118" y="96"/>
                    <a:pt x="118" y="96"/>
                  </a:cubicBezTo>
                  <a:cubicBezTo>
                    <a:pt x="118" y="97"/>
                    <a:pt x="116" y="93"/>
                    <a:pt x="115" y="93"/>
                  </a:cubicBezTo>
                  <a:cubicBezTo>
                    <a:pt x="115" y="93"/>
                    <a:pt x="116" y="95"/>
                    <a:pt x="116" y="95"/>
                  </a:cubicBezTo>
                  <a:cubicBezTo>
                    <a:pt x="115" y="96"/>
                    <a:pt x="113" y="92"/>
                    <a:pt x="112" y="91"/>
                  </a:cubicBezTo>
                  <a:cubicBezTo>
                    <a:pt x="111" y="90"/>
                    <a:pt x="111" y="92"/>
                    <a:pt x="110" y="93"/>
                  </a:cubicBezTo>
                  <a:cubicBezTo>
                    <a:pt x="110" y="94"/>
                    <a:pt x="108" y="90"/>
                    <a:pt x="108" y="90"/>
                  </a:cubicBezTo>
                  <a:cubicBezTo>
                    <a:pt x="108" y="90"/>
                    <a:pt x="105" y="90"/>
                    <a:pt x="105" y="90"/>
                  </a:cubicBezTo>
                  <a:cubicBezTo>
                    <a:pt x="105" y="91"/>
                    <a:pt x="106" y="92"/>
                    <a:pt x="107" y="92"/>
                  </a:cubicBezTo>
                  <a:cubicBezTo>
                    <a:pt x="108" y="93"/>
                    <a:pt x="108" y="93"/>
                    <a:pt x="109" y="94"/>
                  </a:cubicBezTo>
                  <a:cubicBezTo>
                    <a:pt x="110" y="95"/>
                    <a:pt x="112" y="96"/>
                    <a:pt x="114" y="97"/>
                  </a:cubicBezTo>
                  <a:cubicBezTo>
                    <a:pt x="116" y="99"/>
                    <a:pt x="117" y="100"/>
                    <a:pt x="118" y="102"/>
                  </a:cubicBezTo>
                  <a:cubicBezTo>
                    <a:pt x="120" y="105"/>
                    <a:pt x="120" y="105"/>
                    <a:pt x="117" y="104"/>
                  </a:cubicBezTo>
                  <a:cubicBezTo>
                    <a:pt x="113" y="102"/>
                    <a:pt x="106" y="103"/>
                    <a:pt x="103" y="99"/>
                  </a:cubicBezTo>
                  <a:cubicBezTo>
                    <a:pt x="102" y="97"/>
                    <a:pt x="99" y="99"/>
                    <a:pt x="97" y="97"/>
                  </a:cubicBezTo>
                  <a:cubicBezTo>
                    <a:pt x="96" y="96"/>
                    <a:pt x="90" y="94"/>
                    <a:pt x="90" y="93"/>
                  </a:cubicBezTo>
                  <a:cubicBezTo>
                    <a:pt x="90" y="92"/>
                    <a:pt x="93" y="93"/>
                    <a:pt x="93" y="92"/>
                  </a:cubicBezTo>
                  <a:cubicBezTo>
                    <a:pt x="94" y="91"/>
                    <a:pt x="91" y="90"/>
                    <a:pt x="91" y="90"/>
                  </a:cubicBezTo>
                  <a:cubicBezTo>
                    <a:pt x="88" y="89"/>
                    <a:pt x="86" y="87"/>
                    <a:pt x="84" y="86"/>
                  </a:cubicBezTo>
                  <a:cubicBezTo>
                    <a:pt x="83" y="85"/>
                    <a:pt x="84" y="84"/>
                    <a:pt x="82" y="84"/>
                  </a:cubicBezTo>
                  <a:cubicBezTo>
                    <a:pt x="82" y="83"/>
                    <a:pt x="77" y="83"/>
                    <a:pt x="77" y="83"/>
                  </a:cubicBezTo>
                  <a:cubicBezTo>
                    <a:pt x="77" y="84"/>
                    <a:pt x="78" y="82"/>
                    <a:pt x="77" y="83"/>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62" name="Freeform 549">
              <a:extLst>
                <a:ext uri="{FF2B5EF4-FFF2-40B4-BE49-F238E27FC236}">
                  <a16:creationId xmlns:a16="http://schemas.microsoft.com/office/drawing/2014/main" id="{746720AA-3D7C-E842-8898-0AAC45DB1B82}"/>
                </a:ext>
              </a:extLst>
            </p:cNvPr>
            <p:cNvSpPr>
              <a:spLocks/>
            </p:cNvSpPr>
            <p:nvPr/>
          </p:nvSpPr>
          <p:spPr bwMode="auto">
            <a:xfrm>
              <a:off x="8372178" y="5637277"/>
              <a:ext cx="57323" cy="19114"/>
            </a:xfrm>
            <a:custGeom>
              <a:avLst/>
              <a:gdLst>
                <a:gd name="T0" fmla="*/ 5 w 6"/>
                <a:gd name="T1" fmla="*/ 1 h 2"/>
                <a:gd name="T2" fmla="*/ 1 w 6"/>
                <a:gd name="T3" fmla="*/ 0 h 2"/>
                <a:gd name="T4" fmla="*/ 5 w 6"/>
                <a:gd name="T5" fmla="*/ 1 h 2"/>
              </a:gdLst>
              <a:ahLst/>
              <a:cxnLst>
                <a:cxn ang="0">
                  <a:pos x="T0" y="T1"/>
                </a:cxn>
                <a:cxn ang="0">
                  <a:pos x="T2" y="T3"/>
                </a:cxn>
                <a:cxn ang="0">
                  <a:pos x="T4" y="T5"/>
                </a:cxn>
              </a:cxnLst>
              <a:rect l="0" t="0" r="r" b="b"/>
              <a:pathLst>
                <a:path w="6" h="2">
                  <a:moveTo>
                    <a:pt x="5" y="1"/>
                  </a:moveTo>
                  <a:cubicBezTo>
                    <a:pt x="5" y="2"/>
                    <a:pt x="0" y="0"/>
                    <a:pt x="1" y="0"/>
                  </a:cubicBezTo>
                  <a:cubicBezTo>
                    <a:pt x="3" y="0"/>
                    <a:pt x="6" y="0"/>
                    <a:pt x="5" y="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63" name="Freeform 550">
              <a:extLst>
                <a:ext uri="{FF2B5EF4-FFF2-40B4-BE49-F238E27FC236}">
                  <a16:creationId xmlns:a16="http://schemas.microsoft.com/office/drawing/2014/main" id="{F47F62C0-935F-8245-92B3-E35930B3A996}"/>
                </a:ext>
              </a:extLst>
            </p:cNvPr>
            <p:cNvSpPr>
              <a:spLocks/>
            </p:cNvSpPr>
            <p:nvPr/>
          </p:nvSpPr>
          <p:spPr bwMode="auto">
            <a:xfrm>
              <a:off x="8203390" y="5226341"/>
              <a:ext cx="76432" cy="19114"/>
            </a:xfrm>
            <a:custGeom>
              <a:avLst/>
              <a:gdLst>
                <a:gd name="T0" fmla="*/ 7 w 8"/>
                <a:gd name="T1" fmla="*/ 1 h 2"/>
                <a:gd name="T2" fmla="*/ 2 w 8"/>
                <a:gd name="T3" fmla="*/ 2 h 2"/>
                <a:gd name="T4" fmla="*/ 3 w 8"/>
                <a:gd name="T5" fmla="*/ 0 h 2"/>
                <a:gd name="T6" fmla="*/ 7 w 8"/>
                <a:gd name="T7" fmla="*/ 1 h 2"/>
                <a:gd name="T8" fmla="*/ 7 w 8"/>
                <a:gd name="T9" fmla="*/ 1 h 2"/>
              </a:gdLst>
              <a:ahLst/>
              <a:cxnLst>
                <a:cxn ang="0">
                  <a:pos x="T0" y="T1"/>
                </a:cxn>
                <a:cxn ang="0">
                  <a:pos x="T2" y="T3"/>
                </a:cxn>
                <a:cxn ang="0">
                  <a:pos x="T4" y="T5"/>
                </a:cxn>
                <a:cxn ang="0">
                  <a:pos x="T6" y="T7"/>
                </a:cxn>
                <a:cxn ang="0">
                  <a:pos x="T8" y="T9"/>
                </a:cxn>
              </a:cxnLst>
              <a:rect l="0" t="0" r="r" b="b"/>
              <a:pathLst>
                <a:path w="8" h="2">
                  <a:moveTo>
                    <a:pt x="7" y="1"/>
                  </a:moveTo>
                  <a:cubicBezTo>
                    <a:pt x="8" y="2"/>
                    <a:pt x="3" y="2"/>
                    <a:pt x="2" y="2"/>
                  </a:cubicBezTo>
                  <a:cubicBezTo>
                    <a:pt x="0" y="1"/>
                    <a:pt x="2" y="0"/>
                    <a:pt x="3" y="0"/>
                  </a:cubicBezTo>
                  <a:cubicBezTo>
                    <a:pt x="5" y="0"/>
                    <a:pt x="7" y="0"/>
                    <a:pt x="7" y="1"/>
                  </a:cubicBezTo>
                  <a:cubicBezTo>
                    <a:pt x="8" y="2"/>
                    <a:pt x="7" y="0"/>
                    <a:pt x="7" y="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64" name="Freeform 551">
              <a:extLst>
                <a:ext uri="{FF2B5EF4-FFF2-40B4-BE49-F238E27FC236}">
                  <a16:creationId xmlns:a16="http://schemas.microsoft.com/office/drawing/2014/main" id="{6BDE3304-549A-294D-B1C1-A73893734DC2}"/>
                </a:ext>
              </a:extLst>
            </p:cNvPr>
            <p:cNvSpPr>
              <a:spLocks/>
            </p:cNvSpPr>
            <p:nvPr/>
          </p:nvSpPr>
          <p:spPr bwMode="auto">
            <a:xfrm>
              <a:off x="8091925" y="5207228"/>
              <a:ext cx="111465" cy="92380"/>
            </a:xfrm>
            <a:custGeom>
              <a:avLst/>
              <a:gdLst>
                <a:gd name="T0" fmla="*/ 10 w 12"/>
                <a:gd name="T1" fmla="*/ 7 h 10"/>
                <a:gd name="T2" fmla="*/ 3 w 12"/>
                <a:gd name="T3" fmla="*/ 9 h 10"/>
                <a:gd name="T4" fmla="*/ 2 w 12"/>
                <a:gd name="T5" fmla="*/ 2 h 10"/>
                <a:gd name="T6" fmla="*/ 9 w 12"/>
                <a:gd name="T7" fmla="*/ 0 h 10"/>
                <a:gd name="T8" fmla="*/ 10 w 12"/>
                <a:gd name="T9" fmla="*/ 7 h 10"/>
                <a:gd name="T10" fmla="*/ 10 w 12"/>
                <a:gd name="T11" fmla="*/ 7 h 10"/>
              </a:gdLst>
              <a:ahLst/>
              <a:cxnLst>
                <a:cxn ang="0">
                  <a:pos x="T0" y="T1"/>
                </a:cxn>
                <a:cxn ang="0">
                  <a:pos x="T2" y="T3"/>
                </a:cxn>
                <a:cxn ang="0">
                  <a:pos x="T4" y="T5"/>
                </a:cxn>
                <a:cxn ang="0">
                  <a:pos x="T6" y="T7"/>
                </a:cxn>
                <a:cxn ang="0">
                  <a:pos x="T8" y="T9"/>
                </a:cxn>
                <a:cxn ang="0">
                  <a:pos x="T10" y="T11"/>
                </a:cxn>
              </a:cxnLst>
              <a:rect l="0" t="0" r="r" b="b"/>
              <a:pathLst>
                <a:path w="12" h="10">
                  <a:moveTo>
                    <a:pt x="10" y="7"/>
                  </a:moveTo>
                  <a:cubicBezTo>
                    <a:pt x="8" y="8"/>
                    <a:pt x="6" y="10"/>
                    <a:pt x="3" y="9"/>
                  </a:cubicBezTo>
                  <a:cubicBezTo>
                    <a:pt x="0" y="7"/>
                    <a:pt x="0" y="4"/>
                    <a:pt x="2" y="2"/>
                  </a:cubicBezTo>
                  <a:cubicBezTo>
                    <a:pt x="3" y="0"/>
                    <a:pt x="7" y="0"/>
                    <a:pt x="9" y="0"/>
                  </a:cubicBezTo>
                  <a:cubicBezTo>
                    <a:pt x="11" y="0"/>
                    <a:pt x="12" y="5"/>
                    <a:pt x="10" y="7"/>
                  </a:cubicBezTo>
                  <a:cubicBezTo>
                    <a:pt x="9" y="8"/>
                    <a:pt x="12" y="6"/>
                    <a:pt x="10" y="7"/>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65" name="Freeform 552">
              <a:extLst>
                <a:ext uri="{FF2B5EF4-FFF2-40B4-BE49-F238E27FC236}">
                  <a16:creationId xmlns:a16="http://schemas.microsoft.com/office/drawing/2014/main" id="{21A00569-1823-814E-B18B-308E6D8015C0}"/>
                </a:ext>
              </a:extLst>
            </p:cNvPr>
            <p:cNvSpPr>
              <a:spLocks/>
            </p:cNvSpPr>
            <p:nvPr/>
          </p:nvSpPr>
          <p:spPr bwMode="auto">
            <a:xfrm>
              <a:off x="7990012" y="5124403"/>
              <a:ext cx="63695" cy="35042"/>
            </a:xfrm>
            <a:custGeom>
              <a:avLst/>
              <a:gdLst>
                <a:gd name="T0" fmla="*/ 1 w 7"/>
                <a:gd name="T1" fmla="*/ 4 h 4"/>
                <a:gd name="T2" fmla="*/ 5 w 7"/>
                <a:gd name="T3" fmla="*/ 0 h 4"/>
                <a:gd name="T4" fmla="*/ 1 w 7"/>
                <a:gd name="T5" fmla="*/ 4 h 4"/>
              </a:gdLst>
              <a:ahLst/>
              <a:cxnLst>
                <a:cxn ang="0">
                  <a:pos x="T0" y="T1"/>
                </a:cxn>
                <a:cxn ang="0">
                  <a:pos x="T2" y="T3"/>
                </a:cxn>
                <a:cxn ang="0">
                  <a:pos x="T4" y="T5"/>
                </a:cxn>
              </a:cxnLst>
              <a:rect l="0" t="0" r="r" b="b"/>
              <a:pathLst>
                <a:path w="7" h="4">
                  <a:moveTo>
                    <a:pt x="1" y="4"/>
                  </a:moveTo>
                  <a:cubicBezTo>
                    <a:pt x="0" y="4"/>
                    <a:pt x="4" y="0"/>
                    <a:pt x="5" y="0"/>
                  </a:cubicBezTo>
                  <a:cubicBezTo>
                    <a:pt x="7" y="1"/>
                    <a:pt x="3" y="4"/>
                    <a:pt x="1" y="4"/>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66" name="Freeform 553">
              <a:extLst>
                <a:ext uri="{FF2B5EF4-FFF2-40B4-BE49-F238E27FC236}">
                  <a16:creationId xmlns:a16="http://schemas.microsoft.com/office/drawing/2014/main" id="{F65FC7C9-A0BD-6347-961A-E6CEFCC4116E}"/>
                </a:ext>
              </a:extLst>
            </p:cNvPr>
            <p:cNvSpPr>
              <a:spLocks/>
            </p:cNvSpPr>
            <p:nvPr/>
          </p:nvSpPr>
          <p:spPr bwMode="auto">
            <a:xfrm>
              <a:off x="8082372" y="5114844"/>
              <a:ext cx="57323" cy="28669"/>
            </a:xfrm>
            <a:custGeom>
              <a:avLst/>
              <a:gdLst>
                <a:gd name="T0" fmla="*/ 2 w 6"/>
                <a:gd name="T1" fmla="*/ 3 h 3"/>
                <a:gd name="T2" fmla="*/ 2 w 6"/>
                <a:gd name="T3" fmla="*/ 1 h 3"/>
                <a:gd name="T4" fmla="*/ 2 w 6"/>
                <a:gd name="T5" fmla="*/ 3 h 3"/>
              </a:gdLst>
              <a:ahLst/>
              <a:cxnLst>
                <a:cxn ang="0">
                  <a:pos x="T0" y="T1"/>
                </a:cxn>
                <a:cxn ang="0">
                  <a:pos x="T2" y="T3"/>
                </a:cxn>
                <a:cxn ang="0">
                  <a:pos x="T4" y="T5"/>
                </a:cxn>
              </a:cxnLst>
              <a:rect l="0" t="0" r="r" b="b"/>
              <a:pathLst>
                <a:path w="6" h="3">
                  <a:moveTo>
                    <a:pt x="2" y="3"/>
                  </a:moveTo>
                  <a:cubicBezTo>
                    <a:pt x="2" y="3"/>
                    <a:pt x="0" y="1"/>
                    <a:pt x="2" y="1"/>
                  </a:cubicBezTo>
                  <a:cubicBezTo>
                    <a:pt x="3" y="0"/>
                    <a:pt x="6" y="3"/>
                    <a:pt x="2" y="3"/>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67" name="Freeform 554">
              <a:extLst>
                <a:ext uri="{FF2B5EF4-FFF2-40B4-BE49-F238E27FC236}">
                  <a16:creationId xmlns:a16="http://schemas.microsoft.com/office/drawing/2014/main" id="{74E88921-9E0A-9147-B007-BD07F17B6A65}"/>
                </a:ext>
              </a:extLst>
            </p:cNvPr>
            <p:cNvSpPr>
              <a:spLocks/>
            </p:cNvSpPr>
            <p:nvPr/>
          </p:nvSpPr>
          <p:spPr bwMode="auto">
            <a:xfrm>
              <a:off x="8028229" y="5095734"/>
              <a:ext cx="44586" cy="19114"/>
            </a:xfrm>
            <a:custGeom>
              <a:avLst/>
              <a:gdLst>
                <a:gd name="T0" fmla="*/ 0 w 5"/>
                <a:gd name="T1" fmla="*/ 1 h 2"/>
                <a:gd name="T2" fmla="*/ 4 w 5"/>
                <a:gd name="T3" fmla="*/ 0 h 2"/>
                <a:gd name="T4" fmla="*/ 0 w 5"/>
                <a:gd name="T5" fmla="*/ 1 h 2"/>
              </a:gdLst>
              <a:ahLst/>
              <a:cxnLst>
                <a:cxn ang="0">
                  <a:pos x="T0" y="T1"/>
                </a:cxn>
                <a:cxn ang="0">
                  <a:pos x="T2" y="T3"/>
                </a:cxn>
                <a:cxn ang="0">
                  <a:pos x="T4" y="T5"/>
                </a:cxn>
              </a:cxnLst>
              <a:rect l="0" t="0" r="r" b="b"/>
              <a:pathLst>
                <a:path w="5" h="2">
                  <a:moveTo>
                    <a:pt x="0" y="1"/>
                  </a:moveTo>
                  <a:cubicBezTo>
                    <a:pt x="2" y="2"/>
                    <a:pt x="5" y="1"/>
                    <a:pt x="4" y="0"/>
                  </a:cubicBezTo>
                  <a:cubicBezTo>
                    <a:pt x="2" y="0"/>
                    <a:pt x="0" y="1"/>
                    <a:pt x="0" y="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68" name="Freeform 555">
              <a:extLst>
                <a:ext uri="{FF2B5EF4-FFF2-40B4-BE49-F238E27FC236}">
                  <a16:creationId xmlns:a16="http://schemas.microsoft.com/office/drawing/2014/main" id="{BF8CBE96-6271-BA4A-8A98-6B4B99B2214B}"/>
                </a:ext>
              </a:extLst>
            </p:cNvPr>
            <p:cNvSpPr>
              <a:spLocks/>
            </p:cNvSpPr>
            <p:nvPr/>
          </p:nvSpPr>
          <p:spPr bwMode="auto">
            <a:xfrm>
              <a:off x="7913580" y="4738951"/>
              <a:ext cx="245223" cy="105124"/>
            </a:xfrm>
            <a:custGeom>
              <a:avLst/>
              <a:gdLst>
                <a:gd name="T0" fmla="*/ 25 w 26"/>
                <a:gd name="T1" fmla="*/ 9 h 11"/>
                <a:gd name="T2" fmla="*/ 18 w 26"/>
                <a:gd name="T3" fmla="*/ 8 h 11"/>
                <a:gd name="T4" fmla="*/ 10 w 26"/>
                <a:gd name="T5" fmla="*/ 10 h 11"/>
                <a:gd name="T6" fmla="*/ 3 w 26"/>
                <a:gd name="T7" fmla="*/ 6 h 11"/>
                <a:gd name="T8" fmla="*/ 2 w 26"/>
                <a:gd name="T9" fmla="*/ 1 h 11"/>
                <a:gd name="T10" fmla="*/ 8 w 26"/>
                <a:gd name="T11" fmla="*/ 2 h 11"/>
                <a:gd name="T12" fmla="*/ 17 w 26"/>
                <a:gd name="T13" fmla="*/ 2 h 11"/>
                <a:gd name="T14" fmla="*/ 22 w 26"/>
                <a:gd name="T15" fmla="*/ 5 h 11"/>
                <a:gd name="T16" fmla="*/ 25 w 26"/>
                <a:gd name="T17" fmla="*/ 9 h 11"/>
                <a:gd name="T18" fmla="*/ 25 w 26"/>
                <a:gd name="T1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1">
                  <a:moveTo>
                    <a:pt x="25" y="9"/>
                  </a:moveTo>
                  <a:cubicBezTo>
                    <a:pt x="22" y="9"/>
                    <a:pt x="20" y="8"/>
                    <a:pt x="18" y="8"/>
                  </a:cubicBezTo>
                  <a:cubicBezTo>
                    <a:pt x="15" y="8"/>
                    <a:pt x="13" y="10"/>
                    <a:pt x="10" y="10"/>
                  </a:cubicBezTo>
                  <a:cubicBezTo>
                    <a:pt x="7" y="11"/>
                    <a:pt x="6" y="7"/>
                    <a:pt x="3" y="6"/>
                  </a:cubicBezTo>
                  <a:cubicBezTo>
                    <a:pt x="2" y="5"/>
                    <a:pt x="0" y="3"/>
                    <a:pt x="2" y="1"/>
                  </a:cubicBezTo>
                  <a:cubicBezTo>
                    <a:pt x="3" y="0"/>
                    <a:pt x="7" y="2"/>
                    <a:pt x="8" y="2"/>
                  </a:cubicBezTo>
                  <a:cubicBezTo>
                    <a:pt x="11" y="3"/>
                    <a:pt x="14" y="1"/>
                    <a:pt x="17" y="2"/>
                  </a:cubicBezTo>
                  <a:cubicBezTo>
                    <a:pt x="19" y="2"/>
                    <a:pt x="20" y="4"/>
                    <a:pt x="22" y="5"/>
                  </a:cubicBezTo>
                  <a:cubicBezTo>
                    <a:pt x="22" y="6"/>
                    <a:pt x="25" y="9"/>
                    <a:pt x="25" y="9"/>
                  </a:cubicBezTo>
                  <a:cubicBezTo>
                    <a:pt x="23" y="9"/>
                    <a:pt x="26" y="9"/>
                    <a:pt x="25" y="9"/>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69" name="Freeform 556">
              <a:extLst>
                <a:ext uri="{FF2B5EF4-FFF2-40B4-BE49-F238E27FC236}">
                  <a16:creationId xmlns:a16="http://schemas.microsoft.com/office/drawing/2014/main" id="{F123961C-BC55-A04F-9109-7141E17C87C1}"/>
                </a:ext>
              </a:extLst>
            </p:cNvPr>
            <p:cNvSpPr>
              <a:spLocks/>
            </p:cNvSpPr>
            <p:nvPr/>
          </p:nvSpPr>
          <p:spPr bwMode="auto">
            <a:xfrm>
              <a:off x="5709752" y="6433662"/>
              <a:ext cx="270701" cy="178393"/>
            </a:xfrm>
            <a:custGeom>
              <a:avLst/>
              <a:gdLst>
                <a:gd name="T0" fmla="*/ 27 w 29"/>
                <a:gd name="T1" fmla="*/ 16 h 19"/>
                <a:gd name="T2" fmla="*/ 24 w 29"/>
                <a:gd name="T3" fmla="*/ 12 h 19"/>
                <a:gd name="T4" fmla="*/ 19 w 29"/>
                <a:gd name="T5" fmla="*/ 10 h 19"/>
                <a:gd name="T6" fmla="*/ 14 w 29"/>
                <a:gd name="T7" fmla="*/ 3 h 19"/>
                <a:gd name="T8" fmla="*/ 8 w 29"/>
                <a:gd name="T9" fmla="*/ 2 h 19"/>
                <a:gd name="T10" fmla="*/ 2 w 29"/>
                <a:gd name="T11" fmla="*/ 0 h 19"/>
                <a:gd name="T12" fmla="*/ 3 w 29"/>
                <a:gd name="T13" fmla="*/ 2 h 19"/>
                <a:gd name="T14" fmla="*/ 5 w 29"/>
                <a:gd name="T15" fmla="*/ 3 h 19"/>
                <a:gd name="T16" fmla="*/ 6 w 29"/>
                <a:gd name="T17" fmla="*/ 4 h 19"/>
                <a:gd name="T18" fmla="*/ 4 w 29"/>
                <a:gd name="T19" fmla="*/ 2 h 19"/>
                <a:gd name="T20" fmla="*/ 4 w 29"/>
                <a:gd name="T21" fmla="*/ 4 h 19"/>
                <a:gd name="T22" fmla="*/ 7 w 29"/>
                <a:gd name="T23" fmla="*/ 6 h 19"/>
                <a:gd name="T24" fmla="*/ 12 w 29"/>
                <a:gd name="T25" fmla="*/ 9 h 19"/>
                <a:gd name="T26" fmla="*/ 10 w 29"/>
                <a:gd name="T27" fmla="*/ 10 h 19"/>
                <a:gd name="T28" fmla="*/ 14 w 29"/>
                <a:gd name="T29" fmla="*/ 10 h 19"/>
                <a:gd name="T30" fmla="*/ 14 w 29"/>
                <a:gd name="T31" fmla="*/ 12 h 19"/>
                <a:gd name="T32" fmla="*/ 19 w 29"/>
                <a:gd name="T33" fmla="*/ 12 h 19"/>
                <a:gd name="T34" fmla="*/ 27 w 29"/>
                <a:gd name="T35" fmla="*/ 16 h 19"/>
                <a:gd name="T36" fmla="*/ 27 w 29"/>
                <a:gd name="T37"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19">
                  <a:moveTo>
                    <a:pt x="27" y="16"/>
                  </a:moveTo>
                  <a:cubicBezTo>
                    <a:pt x="26" y="15"/>
                    <a:pt x="25" y="13"/>
                    <a:pt x="24" y="12"/>
                  </a:cubicBezTo>
                  <a:cubicBezTo>
                    <a:pt x="23" y="10"/>
                    <a:pt x="21" y="10"/>
                    <a:pt x="19" y="10"/>
                  </a:cubicBezTo>
                  <a:cubicBezTo>
                    <a:pt x="17" y="8"/>
                    <a:pt x="17" y="4"/>
                    <a:pt x="14" y="3"/>
                  </a:cubicBezTo>
                  <a:cubicBezTo>
                    <a:pt x="13" y="3"/>
                    <a:pt x="10" y="3"/>
                    <a:pt x="8" y="2"/>
                  </a:cubicBezTo>
                  <a:cubicBezTo>
                    <a:pt x="7" y="1"/>
                    <a:pt x="5" y="0"/>
                    <a:pt x="2" y="0"/>
                  </a:cubicBezTo>
                  <a:cubicBezTo>
                    <a:pt x="0" y="0"/>
                    <a:pt x="1" y="2"/>
                    <a:pt x="3" y="2"/>
                  </a:cubicBezTo>
                  <a:cubicBezTo>
                    <a:pt x="4" y="2"/>
                    <a:pt x="4" y="2"/>
                    <a:pt x="5" y="3"/>
                  </a:cubicBezTo>
                  <a:cubicBezTo>
                    <a:pt x="5" y="3"/>
                    <a:pt x="6" y="4"/>
                    <a:pt x="6" y="4"/>
                  </a:cubicBezTo>
                  <a:cubicBezTo>
                    <a:pt x="5" y="4"/>
                    <a:pt x="4" y="3"/>
                    <a:pt x="4" y="2"/>
                  </a:cubicBezTo>
                  <a:cubicBezTo>
                    <a:pt x="4" y="2"/>
                    <a:pt x="4" y="4"/>
                    <a:pt x="4" y="4"/>
                  </a:cubicBezTo>
                  <a:cubicBezTo>
                    <a:pt x="4" y="6"/>
                    <a:pt x="6" y="6"/>
                    <a:pt x="7" y="6"/>
                  </a:cubicBezTo>
                  <a:cubicBezTo>
                    <a:pt x="7" y="6"/>
                    <a:pt x="12" y="9"/>
                    <a:pt x="12" y="9"/>
                  </a:cubicBezTo>
                  <a:cubicBezTo>
                    <a:pt x="12" y="9"/>
                    <a:pt x="11" y="9"/>
                    <a:pt x="10" y="10"/>
                  </a:cubicBezTo>
                  <a:cubicBezTo>
                    <a:pt x="10" y="10"/>
                    <a:pt x="14" y="10"/>
                    <a:pt x="14" y="10"/>
                  </a:cubicBezTo>
                  <a:cubicBezTo>
                    <a:pt x="16" y="11"/>
                    <a:pt x="14" y="12"/>
                    <a:pt x="14" y="12"/>
                  </a:cubicBezTo>
                  <a:cubicBezTo>
                    <a:pt x="15" y="13"/>
                    <a:pt x="18" y="12"/>
                    <a:pt x="19" y="12"/>
                  </a:cubicBezTo>
                  <a:cubicBezTo>
                    <a:pt x="14" y="13"/>
                    <a:pt x="29" y="19"/>
                    <a:pt x="27" y="16"/>
                  </a:cubicBezTo>
                  <a:cubicBezTo>
                    <a:pt x="26" y="15"/>
                    <a:pt x="28" y="18"/>
                    <a:pt x="27" y="16"/>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70" name="Freeform 557">
              <a:extLst>
                <a:ext uri="{FF2B5EF4-FFF2-40B4-BE49-F238E27FC236}">
                  <a16:creationId xmlns:a16="http://schemas.microsoft.com/office/drawing/2014/main" id="{4FAB99A8-04FD-AE4C-93DA-1CB13B7CA8C4}"/>
                </a:ext>
              </a:extLst>
            </p:cNvPr>
            <p:cNvSpPr>
              <a:spLocks/>
            </p:cNvSpPr>
            <p:nvPr/>
          </p:nvSpPr>
          <p:spPr bwMode="auto">
            <a:xfrm>
              <a:off x="5496378" y="6226601"/>
              <a:ext cx="121018" cy="130608"/>
            </a:xfrm>
            <a:custGeom>
              <a:avLst/>
              <a:gdLst>
                <a:gd name="T0" fmla="*/ 11 w 13"/>
                <a:gd name="T1" fmla="*/ 14 h 14"/>
                <a:gd name="T2" fmla="*/ 11 w 13"/>
                <a:gd name="T3" fmla="*/ 14 h 14"/>
                <a:gd name="T4" fmla="*/ 8 w 13"/>
                <a:gd name="T5" fmla="*/ 11 h 14"/>
                <a:gd name="T6" fmla="*/ 7 w 13"/>
                <a:gd name="T7" fmla="*/ 7 h 14"/>
                <a:gd name="T8" fmla="*/ 6 w 13"/>
                <a:gd name="T9" fmla="*/ 5 h 14"/>
                <a:gd name="T10" fmla="*/ 7 w 13"/>
                <a:gd name="T11" fmla="*/ 2 h 14"/>
                <a:gd name="T12" fmla="*/ 4 w 13"/>
                <a:gd name="T13" fmla="*/ 4 h 14"/>
                <a:gd name="T14" fmla="*/ 6 w 13"/>
                <a:gd name="T15" fmla="*/ 1 h 14"/>
                <a:gd name="T16" fmla="*/ 1 w 13"/>
                <a:gd name="T17" fmla="*/ 0 h 14"/>
                <a:gd name="T18" fmla="*/ 3 w 13"/>
                <a:gd name="T19" fmla="*/ 6 h 14"/>
                <a:gd name="T20" fmla="*/ 11 w 13"/>
                <a:gd name="T21" fmla="*/ 14 h 14"/>
                <a:gd name="T22" fmla="*/ 11 w 13"/>
                <a:gd name="T2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4">
                  <a:moveTo>
                    <a:pt x="11" y="14"/>
                  </a:moveTo>
                  <a:cubicBezTo>
                    <a:pt x="11" y="14"/>
                    <a:pt x="11" y="14"/>
                    <a:pt x="11" y="14"/>
                  </a:cubicBezTo>
                  <a:cubicBezTo>
                    <a:pt x="11" y="13"/>
                    <a:pt x="9" y="11"/>
                    <a:pt x="8" y="11"/>
                  </a:cubicBezTo>
                  <a:cubicBezTo>
                    <a:pt x="7" y="9"/>
                    <a:pt x="8" y="8"/>
                    <a:pt x="7" y="7"/>
                  </a:cubicBezTo>
                  <a:cubicBezTo>
                    <a:pt x="6" y="6"/>
                    <a:pt x="6" y="6"/>
                    <a:pt x="6" y="5"/>
                  </a:cubicBezTo>
                  <a:cubicBezTo>
                    <a:pt x="5" y="3"/>
                    <a:pt x="6" y="3"/>
                    <a:pt x="7" y="2"/>
                  </a:cubicBezTo>
                  <a:cubicBezTo>
                    <a:pt x="9" y="0"/>
                    <a:pt x="3" y="3"/>
                    <a:pt x="4" y="4"/>
                  </a:cubicBezTo>
                  <a:cubicBezTo>
                    <a:pt x="3" y="3"/>
                    <a:pt x="6" y="1"/>
                    <a:pt x="6" y="1"/>
                  </a:cubicBezTo>
                  <a:cubicBezTo>
                    <a:pt x="5" y="0"/>
                    <a:pt x="1" y="0"/>
                    <a:pt x="1" y="0"/>
                  </a:cubicBezTo>
                  <a:cubicBezTo>
                    <a:pt x="0" y="1"/>
                    <a:pt x="2" y="5"/>
                    <a:pt x="3" y="6"/>
                  </a:cubicBezTo>
                  <a:cubicBezTo>
                    <a:pt x="5" y="8"/>
                    <a:pt x="8" y="13"/>
                    <a:pt x="11" y="14"/>
                  </a:cubicBezTo>
                  <a:cubicBezTo>
                    <a:pt x="13" y="14"/>
                    <a:pt x="8" y="13"/>
                    <a:pt x="11" y="14"/>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71" name="Freeform 558">
              <a:extLst>
                <a:ext uri="{FF2B5EF4-FFF2-40B4-BE49-F238E27FC236}">
                  <a16:creationId xmlns:a16="http://schemas.microsoft.com/office/drawing/2014/main" id="{FD444E9E-33EA-944B-97E8-227448FAE0B5}"/>
                </a:ext>
              </a:extLst>
            </p:cNvPr>
            <p:cNvSpPr>
              <a:spLocks/>
            </p:cNvSpPr>
            <p:nvPr/>
          </p:nvSpPr>
          <p:spPr bwMode="auto">
            <a:xfrm>
              <a:off x="5505932" y="6076879"/>
              <a:ext cx="38217" cy="38227"/>
            </a:xfrm>
            <a:custGeom>
              <a:avLst/>
              <a:gdLst>
                <a:gd name="T0" fmla="*/ 3 w 4"/>
                <a:gd name="T1" fmla="*/ 3 h 4"/>
                <a:gd name="T2" fmla="*/ 2 w 4"/>
                <a:gd name="T3" fmla="*/ 1 h 4"/>
                <a:gd name="T4" fmla="*/ 3 w 4"/>
                <a:gd name="T5" fmla="*/ 3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2"/>
                    <a:pt x="0" y="2"/>
                    <a:pt x="2" y="1"/>
                  </a:cubicBezTo>
                  <a:cubicBezTo>
                    <a:pt x="3" y="0"/>
                    <a:pt x="4" y="3"/>
                    <a:pt x="3" y="3"/>
                  </a:cubicBezTo>
                  <a:cubicBezTo>
                    <a:pt x="3" y="3"/>
                    <a:pt x="3" y="3"/>
                    <a:pt x="3" y="3"/>
                  </a:cubicBezTo>
                  <a:cubicBezTo>
                    <a:pt x="2" y="2"/>
                    <a:pt x="4" y="4"/>
                    <a:pt x="3" y="3"/>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72" name="Freeform 559">
              <a:extLst>
                <a:ext uri="{FF2B5EF4-FFF2-40B4-BE49-F238E27FC236}">
                  <a16:creationId xmlns:a16="http://schemas.microsoft.com/office/drawing/2014/main" id="{369DF7F7-C263-4046-8512-5F7D85778241}"/>
                </a:ext>
              </a:extLst>
            </p:cNvPr>
            <p:cNvSpPr>
              <a:spLocks/>
            </p:cNvSpPr>
            <p:nvPr/>
          </p:nvSpPr>
          <p:spPr bwMode="auto">
            <a:xfrm>
              <a:off x="5458160" y="6032285"/>
              <a:ext cx="57323" cy="54153"/>
            </a:xfrm>
            <a:custGeom>
              <a:avLst/>
              <a:gdLst>
                <a:gd name="T0" fmla="*/ 5 w 6"/>
                <a:gd name="T1" fmla="*/ 2 h 6"/>
                <a:gd name="T2" fmla="*/ 0 w 6"/>
                <a:gd name="T3" fmla="*/ 1 h 6"/>
                <a:gd name="T4" fmla="*/ 1 w 6"/>
                <a:gd name="T5" fmla="*/ 3 h 6"/>
                <a:gd name="T6" fmla="*/ 1 w 6"/>
                <a:gd name="T7" fmla="*/ 6 h 6"/>
                <a:gd name="T8" fmla="*/ 5 w 6"/>
                <a:gd name="T9" fmla="*/ 5 h 6"/>
                <a:gd name="T10" fmla="*/ 3 w 6"/>
                <a:gd name="T11" fmla="*/ 3 h 6"/>
                <a:gd name="T12" fmla="*/ 5 w 6"/>
                <a:gd name="T13" fmla="*/ 2 h 6"/>
                <a:gd name="T14" fmla="*/ 5 w 6"/>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5" y="2"/>
                  </a:moveTo>
                  <a:cubicBezTo>
                    <a:pt x="4" y="2"/>
                    <a:pt x="1" y="0"/>
                    <a:pt x="0" y="1"/>
                  </a:cubicBezTo>
                  <a:cubicBezTo>
                    <a:pt x="1" y="0"/>
                    <a:pt x="2" y="4"/>
                    <a:pt x="1" y="3"/>
                  </a:cubicBezTo>
                  <a:cubicBezTo>
                    <a:pt x="1" y="4"/>
                    <a:pt x="1" y="5"/>
                    <a:pt x="1" y="6"/>
                  </a:cubicBezTo>
                  <a:cubicBezTo>
                    <a:pt x="1" y="5"/>
                    <a:pt x="5" y="4"/>
                    <a:pt x="5" y="5"/>
                  </a:cubicBezTo>
                  <a:cubicBezTo>
                    <a:pt x="5" y="4"/>
                    <a:pt x="4" y="4"/>
                    <a:pt x="3" y="3"/>
                  </a:cubicBezTo>
                  <a:cubicBezTo>
                    <a:pt x="4" y="4"/>
                    <a:pt x="6" y="2"/>
                    <a:pt x="5" y="2"/>
                  </a:cubicBezTo>
                  <a:cubicBezTo>
                    <a:pt x="4" y="2"/>
                    <a:pt x="6" y="2"/>
                    <a:pt x="5" y="2"/>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73" name="Freeform 560">
              <a:extLst>
                <a:ext uri="{FF2B5EF4-FFF2-40B4-BE49-F238E27FC236}">
                  <a16:creationId xmlns:a16="http://schemas.microsoft.com/office/drawing/2014/main" id="{E67ACC9E-C71F-D741-8415-14CF878123E1}"/>
                </a:ext>
              </a:extLst>
            </p:cNvPr>
            <p:cNvSpPr>
              <a:spLocks/>
            </p:cNvSpPr>
            <p:nvPr/>
          </p:nvSpPr>
          <p:spPr bwMode="auto">
            <a:xfrm>
              <a:off x="5432682" y="6048211"/>
              <a:ext cx="35033" cy="57338"/>
            </a:xfrm>
            <a:custGeom>
              <a:avLst/>
              <a:gdLst>
                <a:gd name="T0" fmla="*/ 2 w 4"/>
                <a:gd name="T1" fmla="*/ 0 h 6"/>
                <a:gd name="T2" fmla="*/ 2 w 4"/>
                <a:gd name="T3" fmla="*/ 2 h 6"/>
                <a:gd name="T4" fmla="*/ 2 w 4"/>
                <a:gd name="T5" fmla="*/ 5 h 6"/>
                <a:gd name="T6" fmla="*/ 3 w 4"/>
                <a:gd name="T7" fmla="*/ 3 h 6"/>
                <a:gd name="T8" fmla="*/ 2 w 4"/>
                <a:gd name="T9" fmla="*/ 0 h 6"/>
              </a:gdLst>
              <a:ahLst/>
              <a:cxnLst>
                <a:cxn ang="0">
                  <a:pos x="T0" y="T1"/>
                </a:cxn>
                <a:cxn ang="0">
                  <a:pos x="T2" y="T3"/>
                </a:cxn>
                <a:cxn ang="0">
                  <a:pos x="T4" y="T5"/>
                </a:cxn>
                <a:cxn ang="0">
                  <a:pos x="T6" y="T7"/>
                </a:cxn>
                <a:cxn ang="0">
                  <a:pos x="T8" y="T9"/>
                </a:cxn>
              </a:cxnLst>
              <a:rect l="0" t="0" r="r" b="b"/>
              <a:pathLst>
                <a:path w="4" h="6">
                  <a:moveTo>
                    <a:pt x="2" y="0"/>
                  </a:moveTo>
                  <a:cubicBezTo>
                    <a:pt x="0" y="0"/>
                    <a:pt x="2" y="1"/>
                    <a:pt x="2" y="2"/>
                  </a:cubicBezTo>
                  <a:cubicBezTo>
                    <a:pt x="2" y="3"/>
                    <a:pt x="1" y="5"/>
                    <a:pt x="2" y="5"/>
                  </a:cubicBezTo>
                  <a:cubicBezTo>
                    <a:pt x="3" y="6"/>
                    <a:pt x="3" y="3"/>
                    <a:pt x="3" y="3"/>
                  </a:cubicBezTo>
                  <a:cubicBezTo>
                    <a:pt x="3" y="2"/>
                    <a:pt x="4" y="0"/>
                    <a:pt x="2" y="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74" name="Freeform 561">
              <a:extLst>
                <a:ext uri="{FF2B5EF4-FFF2-40B4-BE49-F238E27FC236}">
                  <a16:creationId xmlns:a16="http://schemas.microsoft.com/office/drawing/2014/main" id="{BB189C1F-5695-0C44-8A93-27FB03774F31}"/>
                </a:ext>
              </a:extLst>
            </p:cNvPr>
            <p:cNvSpPr>
              <a:spLocks/>
            </p:cNvSpPr>
            <p:nvPr/>
          </p:nvSpPr>
          <p:spPr bwMode="auto">
            <a:xfrm>
              <a:off x="5375356" y="5994055"/>
              <a:ext cx="47770" cy="101936"/>
            </a:xfrm>
            <a:custGeom>
              <a:avLst/>
              <a:gdLst>
                <a:gd name="T0" fmla="*/ 4 w 5"/>
                <a:gd name="T1" fmla="*/ 10 h 11"/>
                <a:gd name="T2" fmla="*/ 2 w 5"/>
                <a:gd name="T3" fmla="*/ 6 h 11"/>
                <a:gd name="T4" fmla="*/ 1 w 5"/>
                <a:gd name="T5" fmla="*/ 3 h 11"/>
                <a:gd name="T6" fmla="*/ 5 w 5"/>
                <a:gd name="T7" fmla="*/ 5 h 11"/>
                <a:gd name="T8" fmla="*/ 4 w 5"/>
                <a:gd name="T9" fmla="*/ 10 h 11"/>
                <a:gd name="T10" fmla="*/ 4 w 5"/>
                <a:gd name="T11" fmla="*/ 10 h 11"/>
              </a:gdLst>
              <a:ahLst/>
              <a:cxnLst>
                <a:cxn ang="0">
                  <a:pos x="T0" y="T1"/>
                </a:cxn>
                <a:cxn ang="0">
                  <a:pos x="T2" y="T3"/>
                </a:cxn>
                <a:cxn ang="0">
                  <a:pos x="T4" y="T5"/>
                </a:cxn>
                <a:cxn ang="0">
                  <a:pos x="T6" y="T7"/>
                </a:cxn>
                <a:cxn ang="0">
                  <a:pos x="T8" y="T9"/>
                </a:cxn>
                <a:cxn ang="0">
                  <a:pos x="T10" y="T11"/>
                </a:cxn>
              </a:cxnLst>
              <a:rect l="0" t="0" r="r" b="b"/>
              <a:pathLst>
                <a:path w="5" h="11">
                  <a:moveTo>
                    <a:pt x="4" y="10"/>
                  </a:moveTo>
                  <a:cubicBezTo>
                    <a:pt x="4" y="9"/>
                    <a:pt x="2" y="6"/>
                    <a:pt x="2" y="6"/>
                  </a:cubicBezTo>
                  <a:cubicBezTo>
                    <a:pt x="4" y="4"/>
                    <a:pt x="0" y="4"/>
                    <a:pt x="1" y="3"/>
                  </a:cubicBezTo>
                  <a:cubicBezTo>
                    <a:pt x="2" y="0"/>
                    <a:pt x="5" y="5"/>
                    <a:pt x="5" y="5"/>
                  </a:cubicBezTo>
                  <a:cubicBezTo>
                    <a:pt x="5" y="6"/>
                    <a:pt x="5" y="11"/>
                    <a:pt x="4" y="10"/>
                  </a:cubicBezTo>
                  <a:cubicBezTo>
                    <a:pt x="4" y="9"/>
                    <a:pt x="5" y="11"/>
                    <a:pt x="4" y="1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75" name="Freeform 562">
              <a:extLst>
                <a:ext uri="{FF2B5EF4-FFF2-40B4-BE49-F238E27FC236}">
                  <a16:creationId xmlns:a16="http://schemas.microsoft.com/office/drawing/2014/main" id="{F80B618D-8442-4C45-9836-AB8453D51F2A}"/>
                </a:ext>
              </a:extLst>
            </p:cNvPr>
            <p:cNvSpPr>
              <a:spLocks/>
            </p:cNvSpPr>
            <p:nvPr/>
          </p:nvSpPr>
          <p:spPr bwMode="auto">
            <a:xfrm>
              <a:off x="5337139" y="5955827"/>
              <a:ext cx="66879" cy="66896"/>
            </a:xfrm>
            <a:custGeom>
              <a:avLst/>
              <a:gdLst>
                <a:gd name="T0" fmla="*/ 4 w 7"/>
                <a:gd name="T1" fmla="*/ 6 h 7"/>
                <a:gd name="T2" fmla="*/ 2 w 7"/>
                <a:gd name="T3" fmla="*/ 3 h 7"/>
                <a:gd name="T4" fmla="*/ 0 w 7"/>
                <a:gd name="T5" fmla="*/ 2 h 7"/>
                <a:gd name="T6" fmla="*/ 5 w 7"/>
                <a:gd name="T7" fmla="*/ 1 h 7"/>
                <a:gd name="T8" fmla="*/ 4 w 7"/>
                <a:gd name="T9" fmla="*/ 3 h 7"/>
                <a:gd name="T10" fmla="*/ 7 w 7"/>
                <a:gd name="T11" fmla="*/ 4 h 7"/>
                <a:gd name="T12" fmla="*/ 5 w 7"/>
                <a:gd name="T13" fmla="*/ 5 h 7"/>
                <a:gd name="T14" fmla="*/ 4 w 7"/>
                <a:gd name="T15" fmla="*/ 6 h 7"/>
                <a:gd name="T16" fmla="*/ 4 w 7"/>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4" y="6"/>
                  </a:moveTo>
                  <a:cubicBezTo>
                    <a:pt x="2" y="4"/>
                    <a:pt x="1" y="4"/>
                    <a:pt x="2" y="3"/>
                  </a:cubicBezTo>
                  <a:cubicBezTo>
                    <a:pt x="2" y="2"/>
                    <a:pt x="0" y="2"/>
                    <a:pt x="0" y="2"/>
                  </a:cubicBezTo>
                  <a:cubicBezTo>
                    <a:pt x="0" y="1"/>
                    <a:pt x="4" y="0"/>
                    <a:pt x="5" y="1"/>
                  </a:cubicBezTo>
                  <a:cubicBezTo>
                    <a:pt x="5" y="1"/>
                    <a:pt x="3" y="2"/>
                    <a:pt x="4" y="3"/>
                  </a:cubicBezTo>
                  <a:cubicBezTo>
                    <a:pt x="5" y="3"/>
                    <a:pt x="7" y="4"/>
                    <a:pt x="7" y="4"/>
                  </a:cubicBezTo>
                  <a:cubicBezTo>
                    <a:pt x="7" y="5"/>
                    <a:pt x="5" y="5"/>
                    <a:pt x="5" y="5"/>
                  </a:cubicBezTo>
                  <a:cubicBezTo>
                    <a:pt x="4" y="5"/>
                    <a:pt x="5" y="7"/>
                    <a:pt x="4" y="6"/>
                  </a:cubicBezTo>
                  <a:cubicBezTo>
                    <a:pt x="2" y="5"/>
                    <a:pt x="4" y="6"/>
                    <a:pt x="4" y="6"/>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76" name="Freeform 563">
              <a:extLst>
                <a:ext uri="{FF2B5EF4-FFF2-40B4-BE49-F238E27FC236}">
                  <a16:creationId xmlns:a16="http://schemas.microsoft.com/office/drawing/2014/main" id="{77D9FE3E-32D6-A840-8378-6DA08D606494}"/>
                </a:ext>
              </a:extLst>
            </p:cNvPr>
            <p:cNvSpPr>
              <a:spLocks/>
            </p:cNvSpPr>
            <p:nvPr/>
          </p:nvSpPr>
          <p:spPr bwMode="auto">
            <a:xfrm>
              <a:off x="5404018" y="5955827"/>
              <a:ext cx="63695" cy="86010"/>
            </a:xfrm>
            <a:custGeom>
              <a:avLst/>
              <a:gdLst>
                <a:gd name="T0" fmla="*/ 3 w 7"/>
                <a:gd name="T1" fmla="*/ 8 h 9"/>
                <a:gd name="T2" fmla="*/ 4 w 7"/>
                <a:gd name="T3" fmla="*/ 6 h 9"/>
                <a:gd name="T4" fmla="*/ 2 w 7"/>
                <a:gd name="T5" fmla="*/ 4 h 9"/>
                <a:gd name="T6" fmla="*/ 3 w 7"/>
                <a:gd name="T7" fmla="*/ 1 h 9"/>
                <a:gd name="T8" fmla="*/ 6 w 7"/>
                <a:gd name="T9" fmla="*/ 5 h 9"/>
                <a:gd name="T10" fmla="*/ 3 w 7"/>
                <a:gd name="T11" fmla="*/ 8 h 9"/>
                <a:gd name="T12" fmla="*/ 3 w 7"/>
                <a:gd name="T13" fmla="*/ 8 h 9"/>
                <a:gd name="T14" fmla="*/ 3 w 7"/>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3" y="8"/>
                  </a:moveTo>
                  <a:cubicBezTo>
                    <a:pt x="4" y="7"/>
                    <a:pt x="5" y="7"/>
                    <a:pt x="4" y="6"/>
                  </a:cubicBezTo>
                  <a:cubicBezTo>
                    <a:pt x="4" y="5"/>
                    <a:pt x="2" y="5"/>
                    <a:pt x="2" y="4"/>
                  </a:cubicBezTo>
                  <a:cubicBezTo>
                    <a:pt x="3" y="3"/>
                    <a:pt x="0" y="0"/>
                    <a:pt x="3" y="1"/>
                  </a:cubicBezTo>
                  <a:cubicBezTo>
                    <a:pt x="6" y="2"/>
                    <a:pt x="6" y="3"/>
                    <a:pt x="6" y="5"/>
                  </a:cubicBezTo>
                  <a:cubicBezTo>
                    <a:pt x="7" y="7"/>
                    <a:pt x="3" y="8"/>
                    <a:pt x="3" y="8"/>
                  </a:cubicBezTo>
                  <a:cubicBezTo>
                    <a:pt x="3" y="8"/>
                    <a:pt x="3" y="8"/>
                    <a:pt x="3" y="8"/>
                  </a:cubicBezTo>
                  <a:cubicBezTo>
                    <a:pt x="4" y="7"/>
                    <a:pt x="2" y="9"/>
                    <a:pt x="3" y="8"/>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77" name="Freeform 564">
              <a:extLst>
                <a:ext uri="{FF2B5EF4-FFF2-40B4-BE49-F238E27FC236}">
                  <a16:creationId xmlns:a16="http://schemas.microsoft.com/office/drawing/2014/main" id="{04B3D6FD-53B9-3347-B1C6-10E3EC634C27}"/>
                </a:ext>
              </a:extLst>
            </p:cNvPr>
            <p:cNvSpPr>
              <a:spLocks/>
            </p:cNvSpPr>
            <p:nvPr/>
          </p:nvSpPr>
          <p:spPr bwMode="auto">
            <a:xfrm>
              <a:off x="5384909" y="5974942"/>
              <a:ext cx="28662" cy="9556"/>
            </a:xfrm>
            <a:custGeom>
              <a:avLst/>
              <a:gdLst>
                <a:gd name="T0" fmla="*/ 2 w 3"/>
                <a:gd name="T1" fmla="*/ 1 h 1"/>
                <a:gd name="T2" fmla="*/ 0 w 3"/>
                <a:gd name="T3" fmla="*/ 0 h 1"/>
                <a:gd name="T4" fmla="*/ 3 w 3"/>
                <a:gd name="T5" fmla="*/ 0 h 1"/>
                <a:gd name="T6" fmla="*/ 2 w 3"/>
                <a:gd name="T7" fmla="*/ 1 h 1"/>
              </a:gdLst>
              <a:ahLst/>
              <a:cxnLst>
                <a:cxn ang="0">
                  <a:pos x="T0" y="T1"/>
                </a:cxn>
                <a:cxn ang="0">
                  <a:pos x="T2" y="T3"/>
                </a:cxn>
                <a:cxn ang="0">
                  <a:pos x="T4" y="T5"/>
                </a:cxn>
                <a:cxn ang="0">
                  <a:pos x="T6" y="T7"/>
                </a:cxn>
              </a:cxnLst>
              <a:rect l="0" t="0" r="r" b="b"/>
              <a:pathLst>
                <a:path w="3" h="1">
                  <a:moveTo>
                    <a:pt x="2" y="1"/>
                  </a:moveTo>
                  <a:cubicBezTo>
                    <a:pt x="1" y="1"/>
                    <a:pt x="0" y="1"/>
                    <a:pt x="0" y="0"/>
                  </a:cubicBezTo>
                  <a:cubicBezTo>
                    <a:pt x="0" y="0"/>
                    <a:pt x="2" y="0"/>
                    <a:pt x="3" y="0"/>
                  </a:cubicBezTo>
                  <a:cubicBezTo>
                    <a:pt x="3" y="0"/>
                    <a:pt x="2" y="1"/>
                    <a:pt x="2" y="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78" name="Freeform 565">
              <a:extLst>
                <a:ext uri="{FF2B5EF4-FFF2-40B4-BE49-F238E27FC236}">
                  <a16:creationId xmlns:a16="http://schemas.microsoft.com/office/drawing/2014/main" id="{E129630B-1F49-4B4A-9046-3FA02C00B588}"/>
                </a:ext>
              </a:extLst>
            </p:cNvPr>
            <p:cNvSpPr>
              <a:spLocks/>
            </p:cNvSpPr>
            <p:nvPr/>
          </p:nvSpPr>
          <p:spPr bwMode="auto">
            <a:xfrm>
              <a:off x="4486820" y="5984500"/>
              <a:ext cx="124202" cy="63711"/>
            </a:xfrm>
            <a:custGeom>
              <a:avLst/>
              <a:gdLst>
                <a:gd name="T0" fmla="*/ 10 w 13"/>
                <a:gd name="T1" fmla="*/ 1 h 7"/>
                <a:gd name="T2" fmla="*/ 7 w 13"/>
                <a:gd name="T3" fmla="*/ 1 h 7"/>
                <a:gd name="T4" fmla="*/ 5 w 13"/>
                <a:gd name="T5" fmla="*/ 1 h 7"/>
                <a:gd name="T6" fmla="*/ 5 w 13"/>
                <a:gd name="T7" fmla="*/ 4 h 7"/>
                <a:gd name="T8" fmla="*/ 1 w 13"/>
                <a:gd name="T9" fmla="*/ 3 h 7"/>
                <a:gd name="T10" fmla="*/ 1 w 13"/>
                <a:gd name="T11" fmla="*/ 6 h 7"/>
                <a:gd name="T12" fmla="*/ 11 w 13"/>
                <a:gd name="T13" fmla="*/ 4 h 7"/>
                <a:gd name="T14" fmla="*/ 9 w 13"/>
                <a:gd name="T15" fmla="*/ 3 h 7"/>
                <a:gd name="T16" fmla="*/ 12 w 13"/>
                <a:gd name="T17" fmla="*/ 3 h 7"/>
                <a:gd name="T18" fmla="*/ 10 w 13"/>
                <a:gd name="T19" fmla="*/ 1 h 7"/>
                <a:gd name="T20" fmla="*/ 10 w 13"/>
                <a:gd name="T21"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7">
                  <a:moveTo>
                    <a:pt x="10" y="1"/>
                  </a:moveTo>
                  <a:cubicBezTo>
                    <a:pt x="9" y="1"/>
                    <a:pt x="8" y="1"/>
                    <a:pt x="7" y="1"/>
                  </a:cubicBezTo>
                  <a:cubicBezTo>
                    <a:pt x="6" y="1"/>
                    <a:pt x="6" y="1"/>
                    <a:pt x="5" y="1"/>
                  </a:cubicBezTo>
                  <a:cubicBezTo>
                    <a:pt x="3" y="2"/>
                    <a:pt x="4" y="4"/>
                    <a:pt x="5" y="4"/>
                  </a:cubicBezTo>
                  <a:cubicBezTo>
                    <a:pt x="4" y="4"/>
                    <a:pt x="2" y="1"/>
                    <a:pt x="1" y="3"/>
                  </a:cubicBezTo>
                  <a:cubicBezTo>
                    <a:pt x="0" y="4"/>
                    <a:pt x="0" y="5"/>
                    <a:pt x="1" y="6"/>
                  </a:cubicBezTo>
                  <a:cubicBezTo>
                    <a:pt x="2" y="7"/>
                    <a:pt x="10" y="5"/>
                    <a:pt x="11" y="4"/>
                  </a:cubicBezTo>
                  <a:cubicBezTo>
                    <a:pt x="11" y="4"/>
                    <a:pt x="10" y="3"/>
                    <a:pt x="9" y="3"/>
                  </a:cubicBezTo>
                  <a:cubicBezTo>
                    <a:pt x="10" y="3"/>
                    <a:pt x="12" y="3"/>
                    <a:pt x="12" y="3"/>
                  </a:cubicBezTo>
                  <a:cubicBezTo>
                    <a:pt x="13" y="2"/>
                    <a:pt x="11" y="0"/>
                    <a:pt x="10" y="1"/>
                  </a:cubicBezTo>
                  <a:cubicBezTo>
                    <a:pt x="9" y="1"/>
                    <a:pt x="11" y="0"/>
                    <a:pt x="10" y="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79" name="Freeform 566">
              <a:extLst>
                <a:ext uri="{FF2B5EF4-FFF2-40B4-BE49-F238E27FC236}">
                  <a16:creationId xmlns:a16="http://schemas.microsoft.com/office/drawing/2014/main" id="{9111BC86-265F-9446-AA48-AF38579E4F88}"/>
                </a:ext>
              </a:extLst>
            </p:cNvPr>
            <p:cNvSpPr>
              <a:spLocks/>
            </p:cNvSpPr>
            <p:nvPr/>
          </p:nvSpPr>
          <p:spPr bwMode="auto">
            <a:xfrm>
              <a:off x="4534590" y="5927158"/>
              <a:ext cx="76432" cy="66896"/>
            </a:xfrm>
            <a:custGeom>
              <a:avLst/>
              <a:gdLst>
                <a:gd name="T0" fmla="*/ 2 w 8"/>
                <a:gd name="T1" fmla="*/ 6 h 7"/>
                <a:gd name="T2" fmla="*/ 5 w 8"/>
                <a:gd name="T3" fmla="*/ 4 h 7"/>
                <a:gd name="T4" fmla="*/ 8 w 8"/>
                <a:gd name="T5" fmla="*/ 4 h 7"/>
                <a:gd name="T6" fmla="*/ 5 w 8"/>
                <a:gd name="T7" fmla="*/ 2 h 7"/>
                <a:gd name="T8" fmla="*/ 2 w 8"/>
                <a:gd name="T9" fmla="*/ 6 h 7"/>
                <a:gd name="T10" fmla="*/ 2 w 8"/>
                <a:gd name="T11" fmla="*/ 6 h 7"/>
                <a:gd name="T12" fmla="*/ 2 w 8"/>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6"/>
                  </a:moveTo>
                  <a:cubicBezTo>
                    <a:pt x="3" y="5"/>
                    <a:pt x="4" y="5"/>
                    <a:pt x="5" y="4"/>
                  </a:cubicBezTo>
                  <a:cubicBezTo>
                    <a:pt x="6" y="4"/>
                    <a:pt x="8" y="4"/>
                    <a:pt x="8" y="4"/>
                  </a:cubicBezTo>
                  <a:cubicBezTo>
                    <a:pt x="8" y="4"/>
                    <a:pt x="7" y="0"/>
                    <a:pt x="5" y="2"/>
                  </a:cubicBezTo>
                  <a:cubicBezTo>
                    <a:pt x="5" y="2"/>
                    <a:pt x="1" y="5"/>
                    <a:pt x="2" y="6"/>
                  </a:cubicBezTo>
                  <a:cubicBezTo>
                    <a:pt x="2" y="6"/>
                    <a:pt x="2" y="6"/>
                    <a:pt x="2" y="6"/>
                  </a:cubicBezTo>
                  <a:cubicBezTo>
                    <a:pt x="4" y="5"/>
                    <a:pt x="0" y="7"/>
                    <a:pt x="2" y="6"/>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80" name="Freeform 567">
              <a:extLst>
                <a:ext uri="{FF2B5EF4-FFF2-40B4-BE49-F238E27FC236}">
                  <a16:creationId xmlns:a16="http://schemas.microsoft.com/office/drawing/2014/main" id="{EB3C8FBB-CCB2-CB4D-A1C4-DECCE08FC94C}"/>
                </a:ext>
              </a:extLst>
            </p:cNvPr>
            <p:cNvSpPr>
              <a:spLocks/>
            </p:cNvSpPr>
            <p:nvPr/>
          </p:nvSpPr>
          <p:spPr bwMode="auto">
            <a:xfrm>
              <a:off x="4002741" y="6182000"/>
              <a:ext cx="92356" cy="35042"/>
            </a:xfrm>
            <a:custGeom>
              <a:avLst/>
              <a:gdLst>
                <a:gd name="T0" fmla="*/ 9 w 10"/>
                <a:gd name="T1" fmla="*/ 2 h 4"/>
                <a:gd name="T2" fmla="*/ 9 w 10"/>
                <a:gd name="T3" fmla="*/ 1 h 4"/>
                <a:gd name="T4" fmla="*/ 6 w 10"/>
                <a:gd name="T5" fmla="*/ 0 h 4"/>
                <a:gd name="T6" fmla="*/ 2 w 10"/>
                <a:gd name="T7" fmla="*/ 2 h 4"/>
                <a:gd name="T8" fmla="*/ 3 w 10"/>
                <a:gd name="T9" fmla="*/ 4 h 4"/>
                <a:gd name="T10" fmla="*/ 9 w 10"/>
                <a:gd name="T11" fmla="*/ 2 h 4"/>
                <a:gd name="T12" fmla="*/ 9 w 10"/>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9" y="2"/>
                  </a:moveTo>
                  <a:cubicBezTo>
                    <a:pt x="10" y="2"/>
                    <a:pt x="8" y="1"/>
                    <a:pt x="9" y="1"/>
                  </a:cubicBezTo>
                  <a:cubicBezTo>
                    <a:pt x="8" y="0"/>
                    <a:pt x="7" y="0"/>
                    <a:pt x="6" y="0"/>
                  </a:cubicBezTo>
                  <a:cubicBezTo>
                    <a:pt x="5" y="1"/>
                    <a:pt x="3" y="1"/>
                    <a:pt x="2" y="2"/>
                  </a:cubicBezTo>
                  <a:cubicBezTo>
                    <a:pt x="0" y="3"/>
                    <a:pt x="2" y="4"/>
                    <a:pt x="3" y="4"/>
                  </a:cubicBezTo>
                  <a:cubicBezTo>
                    <a:pt x="5" y="4"/>
                    <a:pt x="7" y="1"/>
                    <a:pt x="9" y="2"/>
                  </a:cubicBezTo>
                  <a:cubicBezTo>
                    <a:pt x="10" y="2"/>
                    <a:pt x="7" y="1"/>
                    <a:pt x="9" y="2"/>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81" name="Freeform 568">
              <a:extLst>
                <a:ext uri="{FF2B5EF4-FFF2-40B4-BE49-F238E27FC236}">
                  <a16:creationId xmlns:a16="http://schemas.microsoft.com/office/drawing/2014/main" id="{84677EC4-8338-A941-A27F-F9F11A5C5FE9}"/>
                </a:ext>
              </a:extLst>
            </p:cNvPr>
            <p:cNvSpPr>
              <a:spLocks/>
            </p:cNvSpPr>
            <p:nvPr/>
          </p:nvSpPr>
          <p:spPr bwMode="auto">
            <a:xfrm>
              <a:off x="3891276" y="6236156"/>
              <a:ext cx="54139" cy="47785"/>
            </a:xfrm>
            <a:custGeom>
              <a:avLst/>
              <a:gdLst>
                <a:gd name="T0" fmla="*/ 6 w 6"/>
                <a:gd name="T1" fmla="*/ 2 h 5"/>
                <a:gd name="T2" fmla="*/ 3 w 6"/>
                <a:gd name="T3" fmla="*/ 2 h 5"/>
                <a:gd name="T4" fmla="*/ 3 w 6"/>
                <a:gd name="T5" fmla="*/ 4 h 5"/>
                <a:gd name="T6" fmla="*/ 0 w 6"/>
                <a:gd name="T7" fmla="*/ 5 h 5"/>
                <a:gd name="T8" fmla="*/ 6 w 6"/>
                <a:gd name="T9" fmla="*/ 2 h 5"/>
              </a:gdLst>
              <a:ahLst/>
              <a:cxnLst>
                <a:cxn ang="0">
                  <a:pos x="T0" y="T1"/>
                </a:cxn>
                <a:cxn ang="0">
                  <a:pos x="T2" y="T3"/>
                </a:cxn>
                <a:cxn ang="0">
                  <a:pos x="T4" y="T5"/>
                </a:cxn>
                <a:cxn ang="0">
                  <a:pos x="T6" y="T7"/>
                </a:cxn>
                <a:cxn ang="0">
                  <a:pos x="T8" y="T9"/>
                </a:cxn>
              </a:cxnLst>
              <a:rect l="0" t="0" r="r" b="b"/>
              <a:pathLst>
                <a:path w="6" h="5">
                  <a:moveTo>
                    <a:pt x="6" y="2"/>
                  </a:moveTo>
                  <a:cubicBezTo>
                    <a:pt x="6" y="0"/>
                    <a:pt x="4" y="1"/>
                    <a:pt x="3" y="2"/>
                  </a:cubicBezTo>
                  <a:cubicBezTo>
                    <a:pt x="3" y="2"/>
                    <a:pt x="3" y="3"/>
                    <a:pt x="3" y="4"/>
                  </a:cubicBezTo>
                  <a:cubicBezTo>
                    <a:pt x="2" y="4"/>
                    <a:pt x="0" y="5"/>
                    <a:pt x="0" y="5"/>
                  </a:cubicBezTo>
                  <a:cubicBezTo>
                    <a:pt x="0" y="5"/>
                    <a:pt x="6" y="5"/>
                    <a:pt x="6" y="2"/>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82" name="Freeform 569">
              <a:extLst>
                <a:ext uri="{FF2B5EF4-FFF2-40B4-BE49-F238E27FC236}">
                  <a16:creationId xmlns:a16="http://schemas.microsoft.com/office/drawing/2014/main" id="{3EF946FB-4AFB-2E41-A460-2A4E899DDAF7}"/>
                </a:ext>
              </a:extLst>
            </p:cNvPr>
            <p:cNvSpPr>
              <a:spLocks/>
            </p:cNvSpPr>
            <p:nvPr/>
          </p:nvSpPr>
          <p:spPr bwMode="auto">
            <a:xfrm>
              <a:off x="7066443" y="5076618"/>
              <a:ext cx="194269" cy="121050"/>
            </a:xfrm>
            <a:custGeom>
              <a:avLst/>
              <a:gdLst>
                <a:gd name="T0" fmla="*/ 19 w 21"/>
                <a:gd name="T1" fmla="*/ 9 h 13"/>
                <a:gd name="T2" fmla="*/ 18 w 21"/>
                <a:gd name="T3" fmla="*/ 7 h 13"/>
                <a:gd name="T4" fmla="*/ 14 w 21"/>
                <a:gd name="T5" fmla="*/ 4 h 13"/>
                <a:gd name="T6" fmla="*/ 8 w 21"/>
                <a:gd name="T7" fmla="*/ 1 h 13"/>
                <a:gd name="T8" fmla="*/ 5 w 21"/>
                <a:gd name="T9" fmla="*/ 6 h 13"/>
                <a:gd name="T10" fmla="*/ 0 w 21"/>
                <a:gd name="T11" fmla="*/ 8 h 13"/>
                <a:gd name="T12" fmla="*/ 7 w 21"/>
                <a:gd name="T13" fmla="*/ 11 h 13"/>
                <a:gd name="T14" fmla="*/ 15 w 21"/>
                <a:gd name="T15" fmla="*/ 12 h 13"/>
                <a:gd name="T16" fmla="*/ 20 w 21"/>
                <a:gd name="T17" fmla="*/ 9 h 13"/>
                <a:gd name="T18" fmla="*/ 19 w 21"/>
                <a:gd name="T19" fmla="*/ 9 h 13"/>
                <a:gd name="T20" fmla="*/ 19 w 21"/>
                <a:gd name="T21"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3">
                  <a:moveTo>
                    <a:pt x="19" y="9"/>
                  </a:moveTo>
                  <a:cubicBezTo>
                    <a:pt x="15" y="10"/>
                    <a:pt x="19" y="8"/>
                    <a:pt x="18" y="7"/>
                  </a:cubicBezTo>
                  <a:cubicBezTo>
                    <a:pt x="17" y="7"/>
                    <a:pt x="15" y="4"/>
                    <a:pt x="14" y="4"/>
                  </a:cubicBezTo>
                  <a:cubicBezTo>
                    <a:pt x="12" y="4"/>
                    <a:pt x="10" y="1"/>
                    <a:pt x="8" y="1"/>
                  </a:cubicBezTo>
                  <a:cubicBezTo>
                    <a:pt x="6" y="0"/>
                    <a:pt x="6" y="5"/>
                    <a:pt x="5" y="6"/>
                  </a:cubicBezTo>
                  <a:cubicBezTo>
                    <a:pt x="4" y="6"/>
                    <a:pt x="0" y="6"/>
                    <a:pt x="0" y="8"/>
                  </a:cubicBezTo>
                  <a:cubicBezTo>
                    <a:pt x="1" y="10"/>
                    <a:pt x="6" y="11"/>
                    <a:pt x="7" y="11"/>
                  </a:cubicBezTo>
                  <a:cubicBezTo>
                    <a:pt x="9" y="12"/>
                    <a:pt x="13" y="13"/>
                    <a:pt x="15" y="12"/>
                  </a:cubicBezTo>
                  <a:cubicBezTo>
                    <a:pt x="15" y="12"/>
                    <a:pt x="20" y="10"/>
                    <a:pt x="20" y="9"/>
                  </a:cubicBezTo>
                  <a:cubicBezTo>
                    <a:pt x="20" y="9"/>
                    <a:pt x="19" y="9"/>
                    <a:pt x="19" y="9"/>
                  </a:cubicBezTo>
                  <a:cubicBezTo>
                    <a:pt x="18" y="10"/>
                    <a:pt x="21" y="9"/>
                    <a:pt x="19" y="9"/>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83" name="Freeform 570">
              <a:extLst>
                <a:ext uri="{FF2B5EF4-FFF2-40B4-BE49-F238E27FC236}">
                  <a16:creationId xmlns:a16="http://schemas.microsoft.com/office/drawing/2014/main" id="{3A83FFCF-41F4-6740-A12D-F5EE42094A69}"/>
                </a:ext>
              </a:extLst>
            </p:cNvPr>
            <p:cNvSpPr>
              <a:spLocks/>
            </p:cNvSpPr>
            <p:nvPr/>
          </p:nvSpPr>
          <p:spPr bwMode="auto">
            <a:xfrm>
              <a:off x="6999566" y="5133959"/>
              <a:ext cx="47770" cy="35042"/>
            </a:xfrm>
            <a:custGeom>
              <a:avLst/>
              <a:gdLst>
                <a:gd name="T0" fmla="*/ 2 w 5"/>
                <a:gd name="T1" fmla="*/ 4 h 4"/>
                <a:gd name="T2" fmla="*/ 4 w 5"/>
                <a:gd name="T3" fmla="*/ 1 h 4"/>
                <a:gd name="T4" fmla="*/ 2 w 5"/>
                <a:gd name="T5" fmla="*/ 4 h 4"/>
                <a:gd name="T6" fmla="*/ 2 w 5"/>
                <a:gd name="T7" fmla="*/ 4 h 4"/>
              </a:gdLst>
              <a:ahLst/>
              <a:cxnLst>
                <a:cxn ang="0">
                  <a:pos x="T0" y="T1"/>
                </a:cxn>
                <a:cxn ang="0">
                  <a:pos x="T2" y="T3"/>
                </a:cxn>
                <a:cxn ang="0">
                  <a:pos x="T4" y="T5"/>
                </a:cxn>
                <a:cxn ang="0">
                  <a:pos x="T6" y="T7"/>
                </a:cxn>
              </a:cxnLst>
              <a:rect l="0" t="0" r="r" b="b"/>
              <a:pathLst>
                <a:path w="5" h="4">
                  <a:moveTo>
                    <a:pt x="2" y="4"/>
                  </a:moveTo>
                  <a:cubicBezTo>
                    <a:pt x="0" y="4"/>
                    <a:pt x="4" y="0"/>
                    <a:pt x="4" y="1"/>
                  </a:cubicBezTo>
                  <a:cubicBezTo>
                    <a:pt x="5" y="1"/>
                    <a:pt x="3" y="4"/>
                    <a:pt x="2" y="4"/>
                  </a:cubicBezTo>
                  <a:cubicBezTo>
                    <a:pt x="1" y="4"/>
                    <a:pt x="4" y="4"/>
                    <a:pt x="2" y="4"/>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84" name="Freeform 571">
              <a:extLst>
                <a:ext uri="{FF2B5EF4-FFF2-40B4-BE49-F238E27FC236}">
                  <a16:creationId xmlns:a16="http://schemas.microsoft.com/office/drawing/2014/main" id="{9E4BCF94-E1C8-6442-8360-4FF41CE84B14}"/>
                </a:ext>
              </a:extLst>
            </p:cNvPr>
            <p:cNvSpPr>
              <a:spLocks/>
            </p:cNvSpPr>
            <p:nvPr/>
          </p:nvSpPr>
          <p:spPr bwMode="auto">
            <a:xfrm>
              <a:off x="6942240" y="5168998"/>
              <a:ext cx="19109" cy="19114"/>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1"/>
                    <a:pt x="1" y="0"/>
                  </a:cubicBezTo>
                  <a:cubicBezTo>
                    <a:pt x="2" y="0"/>
                    <a:pt x="2" y="2"/>
                    <a:pt x="1" y="2"/>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85" name="Freeform 572">
              <a:extLst>
                <a:ext uri="{FF2B5EF4-FFF2-40B4-BE49-F238E27FC236}">
                  <a16:creationId xmlns:a16="http://schemas.microsoft.com/office/drawing/2014/main" id="{6DF7628C-A633-EB48-A0FA-B01FB38DDA86}"/>
                </a:ext>
              </a:extLst>
            </p:cNvPr>
            <p:cNvSpPr>
              <a:spLocks/>
            </p:cNvSpPr>
            <p:nvPr/>
          </p:nvSpPr>
          <p:spPr bwMode="auto">
            <a:xfrm>
              <a:off x="6139689" y="4777178"/>
              <a:ext cx="859875" cy="420492"/>
            </a:xfrm>
            <a:custGeom>
              <a:avLst/>
              <a:gdLst>
                <a:gd name="T0" fmla="*/ 76 w 92"/>
                <a:gd name="T1" fmla="*/ 41 h 45"/>
                <a:gd name="T2" fmla="*/ 71 w 92"/>
                <a:gd name="T3" fmla="*/ 39 h 45"/>
                <a:gd name="T4" fmla="*/ 61 w 92"/>
                <a:gd name="T5" fmla="*/ 38 h 45"/>
                <a:gd name="T6" fmla="*/ 45 w 92"/>
                <a:gd name="T7" fmla="*/ 43 h 45"/>
                <a:gd name="T8" fmla="*/ 29 w 92"/>
                <a:gd name="T9" fmla="*/ 41 h 45"/>
                <a:gd name="T10" fmla="*/ 21 w 92"/>
                <a:gd name="T11" fmla="*/ 38 h 45"/>
                <a:gd name="T12" fmla="*/ 10 w 92"/>
                <a:gd name="T13" fmla="*/ 31 h 45"/>
                <a:gd name="T14" fmla="*/ 40 w 92"/>
                <a:gd name="T15" fmla="*/ 29 h 45"/>
                <a:gd name="T16" fmla="*/ 9 w 92"/>
                <a:gd name="T17" fmla="*/ 26 h 45"/>
                <a:gd name="T18" fmla="*/ 16 w 92"/>
                <a:gd name="T19" fmla="*/ 19 h 45"/>
                <a:gd name="T20" fmla="*/ 14 w 92"/>
                <a:gd name="T21" fmla="*/ 18 h 45"/>
                <a:gd name="T22" fmla="*/ 7 w 92"/>
                <a:gd name="T23" fmla="*/ 17 h 45"/>
                <a:gd name="T24" fmla="*/ 4 w 92"/>
                <a:gd name="T25" fmla="*/ 11 h 45"/>
                <a:gd name="T26" fmla="*/ 8 w 92"/>
                <a:gd name="T27" fmla="*/ 7 h 45"/>
                <a:gd name="T28" fmla="*/ 24 w 92"/>
                <a:gd name="T29" fmla="*/ 1 h 45"/>
                <a:gd name="T30" fmla="*/ 29 w 92"/>
                <a:gd name="T31" fmla="*/ 7 h 45"/>
                <a:gd name="T32" fmla="*/ 39 w 92"/>
                <a:gd name="T33" fmla="*/ 6 h 45"/>
                <a:gd name="T34" fmla="*/ 43 w 92"/>
                <a:gd name="T35" fmla="*/ 8 h 45"/>
                <a:gd name="T36" fmla="*/ 47 w 92"/>
                <a:gd name="T37" fmla="*/ 9 h 45"/>
                <a:gd name="T38" fmla="*/ 43 w 92"/>
                <a:gd name="T39" fmla="*/ 4 h 45"/>
                <a:gd name="T40" fmla="*/ 54 w 92"/>
                <a:gd name="T41" fmla="*/ 10 h 45"/>
                <a:gd name="T42" fmla="*/ 60 w 92"/>
                <a:gd name="T43" fmla="*/ 14 h 45"/>
                <a:gd name="T44" fmla="*/ 59 w 92"/>
                <a:gd name="T45" fmla="*/ 1 h 45"/>
                <a:gd name="T46" fmla="*/ 69 w 92"/>
                <a:gd name="T47" fmla="*/ 6 h 45"/>
                <a:gd name="T48" fmla="*/ 74 w 92"/>
                <a:gd name="T49" fmla="*/ 19 h 45"/>
                <a:gd name="T50" fmla="*/ 82 w 92"/>
                <a:gd name="T51" fmla="*/ 26 h 45"/>
                <a:gd name="T52" fmla="*/ 92 w 92"/>
                <a:gd name="T53" fmla="*/ 33 h 45"/>
                <a:gd name="T54" fmla="*/ 83 w 92"/>
                <a:gd name="T55" fmla="*/ 35 h 45"/>
                <a:gd name="T56" fmla="*/ 81 w 92"/>
                <a:gd name="T57" fmla="*/ 36 h 45"/>
                <a:gd name="T58" fmla="*/ 85 w 92"/>
                <a:gd name="T59" fmla="*/ 36 h 45"/>
                <a:gd name="T60" fmla="*/ 89 w 92"/>
                <a:gd name="T61" fmla="*/ 39 h 45"/>
                <a:gd name="T62" fmla="*/ 83 w 92"/>
                <a:gd name="T63"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45">
                  <a:moveTo>
                    <a:pt x="83" y="41"/>
                  </a:moveTo>
                  <a:cubicBezTo>
                    <a:pt x="81" y="41"/>
                    <a:pt x="79" y="41"/>
                    <a:pt x="76" y="41"/>
                  </a:cubicBezTo>
                  <a:cubicBezTo>
                    <a:pt x="75" y="41"/>
                    <a:pt x="74" y="41"/>
                    <a:pt x="73" y="41"/>
                  </a:cubicBezTo>
                  <a:cubicBezTo>
                    <a:pt x="72" y="41"/>
                    <a:pt x="72" y="40"/>
                    <a:pt x="71" y="39"/>
                  </a:cubicBezTo>
                  <a:cubicBezTo>
                    <a:pt x="70" y="39"/>
                    <a:pt x="66" y="40"/>
                    <a:pt x="65" y="38"/>
                  </a:cubicBezTo>
                  <a:cubicBezTo>
                    <a:pt x="65" y="35"/>
                    <a:pt x="63" y="37"/>
                    <a:pt x="61" y="38"/>
                  </a:cubicBezTo>
                  <a:cubicBezTo>
                    <a:pt x="58" y="40"/>
                    <a:pt x="56" y="39"/>
                    <a:pt x="54" y="40"/>
                  </a:cubicBezTo>
                  <a:cubicBezTo>
                    <a:pt x="51" y="41"/>
                    <a:pt x="48" y="42"/>
                    <a:pt x="45" y="43"/>
                  </a:cubicBezTo>
                  <a:cubicBezTo>
                    <a:pt x="41" y="43"/>
                    <a:pt x="35" y="45"/>
                    <a:pt x="31" y="43"/>
                  </a:cubicBezTo>
                  <a:cubicBezTo>
                    <a:pt x="31" y="43"/>
                    <a:pt x="29" y="42"/>
                    <a:pt x="29" y="41"/>
                  </a:cubicBezTo>
                  <a:cubicBezTo>
                    <a:pt x="29" y="40"/>
                    <a:pt x="29" y="38"/>
                    <a:pt x="27" y="38"/>
                  </a:cubicBezTo>
                  <a:cubicBezTo>
                    <a:pt x="25" y="38"/>
                    <a:pt x="23" y="38"/>
                    <a:pt x="21" y="38"/>
                  </a:cubicBezTo>
                  <a:cubicBezTo>
                    <a:pt x="19" y="38"/>
                    <a:pt x="17" y="38"/>
                    <a:pt x="15" y="36"/>
                  </a:cubicBezTo>
                  <a:cubicBezTo>
                    <a:pt x="14" y="36"/>
                    <a:pt x="9" y="32"/>
                    <a:pt x="10" y="31"/>
                  </a:cubicBezTo>
                  <a:cubicBezTo>
                    <a:pt x="16" y="28"/>
                    <a:pt x="23" y="29"/>
                    <a:pt x="28" y="29"/>
                  </a:cubicBezTo>
                  <a:cubicBezTo>
                    <a:pt x="29" y="29"/>
                    <a:pt x="40" y="29"/>
                    <a:pt x="40" y="29"/>
                  </a:cubicBezTo>
                  <a:cubicBezTo>
                    <a:pt x="40" y="27"/>
                    <a:pt x="26" y="25"/>
                    <a:pt x="25" y="25"/>
                  </a:cubicBezTo>
                  <a:cubicBezTo>
                    <a:pt x="20" y="25"/>
                    <a:pt x="14" y="28"/>
                    <a:pt x="9" y="26"/>
                  </a:cubicBezTo>
                  <a:cubicBezTo>
                    <a:pt x="7" y="25"/>
                    <a:pt x="3" y="23"/>
                    <a:pt x="7" y="21"/>
                  </a:cubicBezTo>
                  <a:cubicBezTo>
                    <a:pt x="10" y="20"/>
                    <a:pt x="13" y="19"/>
                    <a:pt x="16" y="19"/>
                  </a:cubicBezTo>
                  <a:cubicBezTo>
                    <a:pt x="18" y="18"/>
                    <a:pt x="20" y="18"/>
                    <a:pt x="21" y="18"/>
                  </a:cubicBezTo>
                  <a:cubicBezTo>
                    <a:pt x="19" y="19"/>
                    <a:pt x="16" y="18"/>
                    <a:pt x="14" y="18"/>
                  </a:cubicBezTo>
                  <a:cubicBezTo>
                    <a:pt x="13" y="18"/>
                    <a:pt x="7" y="19"/>
                    <a:pt x="6" y="18"/>
                  </a:cubicBezTo>
                  <a:cubicBezTo>
                    <a:pt x="6" y="18"/>
                    <a:pt x="7" y="17"/>
                    <a:pt x="7" y="17"/>
                  </a:cubicBezTo>
                  <a:cubicBezTo>
                    <a:pt x="7" y="16"/>
                    <a:pt x="0" y="17"/>
                    <a:pt x="1" y="15"/>
                  </a:cubicBezTo>
                  <a:cubicBezTo>
                    <a:pt x="2" y="14"/>
                    <a:pt x="3" y="12"/>
                    <a:pt x="4" y="11"/>
                  </a:cubicBezTo>
                  <a:cubicBezTo>
                    <a:pt x="8" y="10"/>
                    <a:pt x="4" y="10"/>
                    <a:pt x="4" y="9"/>
                  </a:cubicBezTo>
                  <a:cubicBezTo>
                    <a:pt x="4" y="9"/>
                    <a:pt x="7" y="7"/>
                    <a:pt x="8" y="7"/>
                  </a:cubicBezTo>
                  <a:cubicBezTo>
                    <a:pt x="10" y="6"/>
                    <a:pt x="11" y="5"/>
                    <a:pt x="13" y="4"/>
                  </a:cubicBezTo>
                  <a:cubicBezTo>
                    <a:pt x="17" y="2"/>
                    <a:pt x="20" y="1"/>
                    <a:pt x="24" y="1"/>
                  </a:cubicBezTo>
                  <a:cubicBezTo>
                    <a:pt x="29" y="1"/>
                    <a:pt x="24" y="7"/>
                    <a:pt x="24" y="7"/>
                  </a:cubicBezTo>
                  <a:cubicBezTo>
                    <a:pt x="26" y="8"/>
                    <a:pt x="28" y="8"/>
                    <a:pt x="29" y="7"/>
                  </a:cubicBezTo>
                  <a:cubicBezTo>
                    <a:pt x="30" y="7"/>
                    <a:pt x="30" y="4"/>
                    <a:pt x="31" y="4"/>
                  </a:cubicBezTo>
                  <a:cubicBezTo>
                    <a:pt x="33" y="4"/>
                    <a:pt x="37" y="4"/>
                    <a:pt x="39" y="6"/>
                  </a:cubicBezTo>
                  <a:cubicBezTo>
                    <a:pt x="42" y="8"/>
                    <a:pt x="35" y="11"/>
                    <a:pt x="40" y="10"/>
                  </a:cubicBezTo>
                  <a:cubicBezTo>
                    <a:pt x="41" y="10"/>
                    <a:pt x="42" y="9"/>
                    <a:pt x="43" y="8"/>
                  </a:cubicBezTo>
                  <a:cubicBezTo>
                    <a:pt x="44" y="8"/>
                    <a:pt x="44" y="8"/>
                    <a:pt x="45" y="8"/>
                  </a:cubicBezTo>
                  <a:cubicBezTo>
                    <a:pt x="46" y="8"/>
                    <a:pt x="46" y="8"/>
                    <a:pt x="47" y="9"/>
                  </a:cubicBezTo>
                  <a:cubicBezTo>
                    <a:pt x="48" y="9"/>
                    <a:pt x="48" y="7"/>
                    <a:pt x="48" y="6"/>
                  </a:cubicBezTo>
                  <a:cubicBezTo>
                    <a:pt x="47" y="6"/>
                    <a:pt x="44" y="4"/>
                    <a:pt x="43" y="4"/>
                  </a:cubicBezTo>
                  <a:cubicBezTo>
                    <a:pt x="45" y="3"/>
                    <a:pt x="49" y="5"/>
                    <a:pt x="50" y="6"/>
                  </a:cubicBezTo>
                  <a:cubicBezTo>
                    <a:pt x="53" y="7"/>
                    <a:pt x="53" y="8"/>
                    <a:pt x="54" y="10"/>
                  </a:cubicBezTo>
                  <a:cubicBezTo>
                    <a:pt x="54" y="11"/>
                    <a:pt x="54" y="16"/>
                    <a:pt x="56" y="16"/>
                  </a:cubicBezTo>
                  <a:cubicBezTo>
                    <a:pt x="57" y="16"/>
                    <a:pt x="61" y="16"/>
                    <a:pt x="60" y="14"/>
                  </a:cubicBezTo>
                  <a:cubicBezTo>
                    <a:pt x="59" y="10"/>
                    <a:pt x="57" y="7"/>
                    <a:pt x="56" y="3"/>
                  </a:cubicBezTo>
                  <a:cubicBezTo>
                    <a:pt x="55" y="0"/>
                    <a:pt x="58" y="1"/>
                    <a:pt x="59" y="1"/>
                  </a:cubicBezTo>
                  <a:cubicBezTo>
                    <a:pt x="62" y="2"/>
                    <a:pt x="62" y="0"/>
                    <a:pt x="64" y="1"/>
                  </a:cubicBezTo>
                  <a:cubicBezTo>
                    <a:pt x="66" y="3"/>
                    <a:pt x="69" y="4"/>
                    <a:pt x="69" y="6"/>
                  </a:cubicBezTo>
                  <a:cubicBezTo>
                    <a:pt x="70" y="9"/>
                    <a:pt x="71" y="11"/>
                    <a:pt x="73" y="13"/>
                  </a:cubicBezTo>
                  <a:cubicBezTo>
                    <a:pt x="74" y="16"/>
                    <a:pt x="75" y="17"/>
                    <a:pt x="74" y="19"/>
                  </a:cubicBezTo>
                  <a:cubicBezTo>
                    <a:pt x="73" y="22"/>
                    <a:pt x="76" y="25"/>
                    <a:pt x="78" y="26"/>
                  </a:cubicBezTo>
                  <a:cubicBezTo>
                    <a:pt x="79" y="26"/>
                    <a:pt x="81" y="26"/>
                    <a:pt x="82" y="26"/>
                  </a:cubicBezTo>
                  <a:cubicBezTo>
                    <a:pt x="83" y="27"/>
                    <a:pt x="84" y="28"/>
                    <a:pt x="85" y="28"/>
                  </a:cubicBezTo>
                  <a:cubicBezTo>
                    <a:pt x="88" y="29"/>
                    <a:pt x="92" y="29"/>
                    <a:pt x="92" y="33"/>
                  </a:cubicBezTo>
                  <a:cubicBezTo>
                    <a:pt x="92" y="35"/>
                    <a:pt x="83" y="32"/>
                    <a:pt x="83" y="32"/>
                  </a:cubicBezTo>
                  <a:cubicBezTo>
                    <a:pt x="83" y="33"/>
                    <a:pt x="83" y="34"/>
                    <a:pt x="83" y="35"/>
                  </a:cubicBezTo>
                  <a:cubicBezTo>
                    <a:pt x="83" y="35"/>
                    <a:pt x="80" y="35"/>
                    <a:pt x="80" y="35"/>
                  </a:cubicBezTo>
                  <a:cubicBezTo>
                    <a:pt x="81" y="35"/>
                    <a:pt x="81" y="36"/>
                    <a:pt x="81" y="36"/>
                  </a:cubicBezTo>
                  <a:cubicBezTo>
                    <a:pt x="81" y="37"/>
                    <a:pt x="81" y="38"/>
                    <a:pt x="81" y="38"/>
                  </a:cubicBezTo>
                  <a:cubicBezTo>
                    <a:pt x="81" y="38"/>
                    <a:pt x="85" y="36"/>
                    <a:pt x="85" y="36"/>
                  </a:cubicBezTo>
                  <a:cubicBezTo>
                    <a:pt x="87" y="36"/>
                    <a:pt x="86" y="37"/>
                    <a:pt x="86" y="38"/>
                  </a:cubicBezTo>
                  <a:cubicBezTo>
                    <a:pt x="86" y="38"/>
                    <a:pt x="88" y="38"/>
                    <a:pt x="89" y="39"/>
                  </a:cubicBezTo>
                  <a:cubicBezTo>
                    <a:pt x="89" y="39"/>
                    <a:pt x="83" y="41"/>
                    <a:pt x="83" y="41"/>
                  </a:cubicBezTo>
                  <a:cubicBezTo>
                    <a:pt x="81" y="41"/>
                    <a:pt x="86" y="41"/>
                    <a:pt x="83" y="4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86" name="Freeform 573">
              <a:extLst>
                <a:ext uri="{FF2B5EF4-FFF2-40B4-BE49-F238E27FC236}">
                  <a16:creationId xmlns:a16="http://schemas.microsoft.com/office/drawing/2014/main" id="{C91BF2A6-F573-E641-AA7C-F935FE5F3474}"/>
                </a:ext>
              </a:extLst>
            </p:cNvPr>
            <p:cNvSpPr>
              <a:spLocks/>
            </p:cNvSpPr>
            <p:nvPr/>
          </p:nvSpPr>
          <p:spPr bwMode="auto">
            <a:xfrm>
              <a:off x="6709757" y="4738951"/>
              <a:ext cx="130574" cy="86010"/>
            </a:xfrm>
            <a:custGeom>
              <a:avLst/>
              <a:gdLst>
                <a:gd name="T0" fmla="*/ 9 w 14"/>
                <a:gd name="T1" fmla="*/ 8 h 9"/>
                <a:gd name="T2" fmla="*/ 5 w 14"/>
                <a:gd name="T3" fmla="*/ 5 h 9"/>
                <a:gd name="T4" fmla="*/ 0 w 14"/>
                <a:gd name="T5" fmla="*/ 3 h 9"/>
                <a:gd name="T6" fmla="*/ 4 w 14"/>
                <a:gd name="T7" fmla="*/ 0 h 9"/>
                <a:gd name="T8" fmla="*/ 10 w 14"/>
                <a:gd name="T9" fmla="*/ 1 h 9"/>
                <a:gd name="T10" fmla="*/ 12 w 14"/>
                <a:gd name="T11" fmla="*/ 4 h 9"/>
                <a:gd name="T12" fmla="*/ 9 w 14"/>
                <a:gd name="T13" fmla="*/ 8 h 9"/>
                <a:gd name="T14" fmla="*/ 9 w 14"/>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9" y="8"/>
                  </a:moveTo>
                  <a:cubicBezTo>
                    <a:pt x="7" y="8"/>
                    <a:pt x="6" y="5"/>
                    <a:pt x="5" y="5"/>
                  </a:cubicBezTo>
                  <a:cubicBezTo>
                    <a:pt x="4" y="4"/>
                    <a:pt x="0" y="3"/>
                    <a:pt x="0" y="3"/>
                  </a:cubicBezTo>
                  <a:cubicBezTo>
                    <a:pt x="1" y="2"/>
                    <a:pt x="3" y="1"/>
                    <a:pt x="4" y="0"/>
                  </a:cubicBezTo>
                  <a:cubicBezTo>
                    <a:pt x="6" y="0"/>
                    <a:pt x="8" y="0"/>
                    <a:pt x="10" y="1"/>
                  </a:cubicBezTo>
                  <a:cubicBezTo>
                    <a:pt x="12" y="2"/>
                    <a:pt x="14" y="2"/>
                    <a:pt x="12" y="4"/>
                  </a:cubicBezTo>
                  <a:cubicBezTo>
                    <a:pt x="11" y="5"/>
                    <a:pt x="10" y="9"/>
                    <a:pt x="9" y="8"/>
                  </a:cubicBezTo>
                  <a:cubicBezTo>
                    <a:pt x="8" y="8"/>
                    <a:pt x="9" y="8"/>
                    <a:pt x="9" y="8"/>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87" name="Freeform 574">
              <a:extLst>
                <a:ext uri="{FF2B5EF4-FFF2-40B4-BE49-F238E27FC236}">
                  <a16:creationId xmlns:a16="http://schemas.microsoft.com/office/drawing/2014/main" id="{93603764-F402-014E-9529-5006C0EAA03B}"/>
                </a:ext>
              </a:extLst>
            </p:cNvPr>
            <p:cNvSpPr>
              <a:spLocks/>
            </p:cNvSpPr>
            <p:nvPr/>
          </p:nvSpPr>
          <p:spPr bwMode="auto">
            <a:xfrm>
              <a:off x="6916763" y="4700724"/>
              <a:ext cx="296179" cy="273958"/>
            </a:xfrm>
            <a:custGeom>
              <a:avLst/>
              <a:gdLst>
                <a:gd name="T0" fmla="*/ 18 w 32"/>
                <a:gd name="T1" fmla="*/ 27 h 29"/>
                <a:gd name="T2" fmla="*/ 10 w 32"/>
                <a:gd name="T3" fmla="*/ 19 h 29"/>
                <a:gd name="T4" fmla="*/ 1 w 32"/>
                <a:gd name="T5" fmla="*/ 15 h 29"/>
                <a:gd name="T6" fmla="*/ 0 w 32"/>
                <a:gd name="T7" fmla="*/ 13 h 29"/>
                <a:gd name="T8" fmla="*/ 4 w 32"/>
                <a:gd name="T9" fmla="*/ 12 h 29"/>
                <a:gd name="T10" fmla="*/ 11 w 32"/>
                <a:gd name="T11" fmla="*/ 14 h 29"/>
                <a:gd name="T12" fmla="*/ 11 w 32"/>
                <a:gd name="T13" fmla="*/ 12 h 29"/>
                <a:gd name="T14" fmla="*/ 13 w 32"/>
                <a:gd name="T15" fmla="*/ 11 h 29"/>
                <a:gd name="T16" fmla="*/ 7 w 32"/>
                <a:gd name="T17" fmla="*/ 8 h 29"/>
                <a:gd name="T18" fmla="*/ 7 w 32"/>
                <a:gd name="T19" fmla="*/ 6 h 29"/>
                <a:gd name="T20" fmla="*/ 10 w 32"/>
                <a:gd name="T21" fmla="*/ 7 h 29"/>
                <a:gd name="T22" fmla="*/ 11 w 32"/>
                <a:gd name="T23" fmla="*/ 5 h 29"/>
                <a:gd name="T24" fmla="*/ 8 w 32"/>
                <a:gd name="T25" fmla="*/ 4 h 29"/>
                <a:gd name="T26" fmla="*/ 10 w 32"/>
                <a:gd name="T27" fmla="*/ 3 h 29"/>
                <a:gd name="T28" fmla="*/ 14 w 32"/>
                <a:gd name="T29" fmla="*/ 4 h 29"/>
                <a:gd name="T30" fmla="*/ 13 w 32"/>
                <a:gd name="T31" fmla="*/ 3 h 29"/>
                <a:gd name="T32" fmla="*/ 19 w 32"/>
                <a:gd name="T33" fmla="*/ 5 h 29"/>
                <a:gd name="T34" fmla="*/ 18 w 32"/>
                <a:gd name="T35" fmla="*/ 3 h 29"/>
                <a:gd name="T36" fmla="*/ 19 w 32"/>
                <a:gd name="T37" fmla="*/ 3 h 29"/>
                <a:gd name="T38" fmla="*/ 17 w 32"/>
                <a:gd name="T39" fmla="*/ 2 h 29"/>
                <a:gd name="T40" fmla="*/ 25 w 32"/>
                <a:gd name="T41" fmla="*/ 1 h 29"/>
                <a:gd name="T42" fmla="*/ 23 w 32"/>
                <a:gd name="T43" fmla="*/ 3 h 29"/>
                <a:gd name="T44" fmla="*/ 28 w 32"/>
                <a:gd name="T45" fmla="*/ 4 h 29"/>
                <a:gd name="T46" fmla="*/ 27 w 32"/>
                <a:gd name="T47" fmla="*/ 7 h 29"/>
                <a:gd name="T48" fmla="*/ 26 w 32"/>
                <a:gd name="T49" fmla="*/ 8 h 29"/>
                <a:gd name="T50" fmla="*/ 23 w 32"/>
                <a:gd name="T51" fmla="*/ 10 h 29"/>
                <a:gd name="T52" fmla="*/ 21 w 32"/>
                <a:gd name="T53" fmla="*/ 13 h 29"/>
                <a:gd name="T54" fmla="*/ 24 w 32"/>
                <a:gd name="T55" fmla="*/ 11 h 29"/>
                <a:gd name="T56" fmla="*/ 26 w 32"/>
                <a:gd name="T57" fmla="*/ 13 h 29"/>
                <a:gd name="T58" fmla="*/ 29 w 32"/>
                <a:gd name="T59" fmla="*/ 13 h 29"/>
                <a:gd name="T60" fmla="*/ 28 w 32"/>
                <a:gd name="T61" fmla="*/ 10 h 29"/>
                <a:gd name="T62" fmla="*/ 30 w 32"/>
                <a:gd name="T63" fmla="*/ 11 h 29"/>
                <a:gd name="T64" fmla="*/ 30 w 32"/>
                <a:gd name="T65" fmla="*/ 14 h 29"/>
                <a:gd name="T66" fmla="*/ 31 w 32"/>
                <a:gd name="T67" fmla="*/ 17 h 29"/>
                <a:gd name="T68" fmla="*/ 28 w 32"/>
                <a:gd name="T69" fmla="*/ 23 h 29"/>
                <a:gd name="T70" fmla="*/ 22 w 32"/>
                <a:gd name="T71" fmla="*/ 23 h 29"/>
                <a:gd name="T72" fmla="*/ 21 w 32"/>
                <a:gd name="T73" fmla="*/ 23 h 29"/>
                <a:gd name="T74" fmla="*/ 23 w 32"/>
                <a:gd name="T75" fmla="*/ 26 h 29"/>
                <a:gd name="T76" fmla="*/ 18 w 32"/>
                <a:gd name="T77" fmla="*/ 27 h 29"/>
                <a:gd name="T78" fmla="*/ 18 w 32"/>
                <a:gd name="T79" fmla="*/ 2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29">
                  <a:moveTo>
                    <a:pt x="18" y="27"/>
                  </a:moveTo>
                  <a:cubicBezTo>
                    <a:pt x="15" y="25"/>
                    <a:pt x="13" y="21"/>
                    <a:pt x="10" y="19"/>
                  </a:cubicBezTo>
                  <a:cubicBezTo>
                    <a:pt x="7" y="18"/>
                    <a:pt x="4" y="16"/>
                    <a:pt x="1" y="15"/>
                  </a:cubicBezTo>
                  <a:cubicBezTo>
                    <a:pt x="0" y="14"/>
                    <a:pt x="0" y="14"/>
                    <a:pt x="0" y="13"/>
                  </a:cubicBezTo>
                  <a:cubicBezTo>
                    <a:pt x="0" y="10"/>
                    <a:pt x="2" y="11"/>
                    <a:pt x="4" y="12"/>
                  </a:cubicBezTo>
                  <a:cubicBezTo>
                    <a:pt x="6" y="13"/>
                    <a:pt x="8" y="15"/>
                    <a:pt x="11" y="14"/>
                  </a:cubicBezTo>
                  <a:cubicBezTo>
                    <a:pt x="12" y="14"/>
                    <a:pt x="11" y="12"/>
                    <a:pt x="11" y="12"/>
                  </a:cubicBezTo>
                  <a:cubicBezTo>
                    <a:pt x="11" y="11"/>
                    <a:pt x="13" y="12"/>
                    <a:pt x="13" y="11"/>
                  </a:cubicBezTo>
                  <a:cubicBezTo>
                    <a:pt x="14" y="10"/>
                    <a:pt x="7" y="8"/>
                    <a:pt x="7" y="8"/>
                  </a:cubicBezTo>
                  <a:cubicBezTo>
                    <a:pt x="5" y="7"/>
                    <a:pt x="6" y="6"/>
                    <a:pt x="7" y="6"/>
                  </a:cubicBezTo>
                  <a:cubicBezTo>
                    <a:pt x="9" y="5"/>
                    <a:pt x="9" y="6"/>
                    <a:pt x="10" y="7"/>
                  </a:cubicBezTo>
                  <a:cubicBezTo>
                    <a:pt x="10" y="7"/>
                    <a:pt x="11" y="5"/>
                    <a:pt x="11" y="5"/>
                  </a:cubicBezTo>
                  <a:cubicBezTo>
                    <a:pt x="12" y="5"/>
                    <a:pt x="8" y="4"/>
                    <a:pt x="8" y="4"/>
                  </a:cubicBezTo>
                  <a:cubicBezTo>
                    <a:pt x="8" y="4"/>
                    <a:pt x="10" y="3"/>
                    <a:pt x="10" y="3"/>
                  </a:cubicBezTo>
                  <a:cubicBezTo>
                    <a:pt x="11" y="3"/>
                    <a:pt x="13" y="4"/>
                    <a:pt x="14" y="4"/>
                  </a:cubicBezTo>
                  <a:cubicBezTo>
                    <a:pt x="14" y="4"/>
                    <a:pt x="13" y="3"/>
                    <a:pt x="13" y="3"/>
                  </a:cubicBezTo>
                  <a:cubicBezTo>
                    <a:pt x="14" y="2"/>
                    <a:pt x="18" y="5"/>
                    <a:pt x="19" y="5"/>
                  </a:cubicBezTo>
                  <a:cubicBezTo>
                    <a:pt x="20" y="4"/>
                    <a:pt x="18" y="4"/>
                    <a:pt x="18" y="3"/>
                  </a:cubicBezTo>
                  <a:cubicBezTo>
                    <a:pt x="18" y="3"/>
                    <a:pt x="19" y="3"/>
                    <a:pt x="19" y="3"/>
                  </a:cubicBezTo>
                  <a:cubicBezTo>
                    <a:pt x="19" y="3"/>
                    <a:pt x="17" y="3"/>
                    <a:pt x="17" y="2"/>
                  </a:cubicBezTo>
                  <a:cubicBezTo>
                    <a:pt x="17" y="2"/>
                    <a:pt x="24" y="0"/>
                    <a:pt x="25" y="1"/>
                  </a:cubicBezTo>
                  <a:cubicBezTo>
                    <a:pt x="26" y="1"/>
                    <a:pt x="23" y="2"/>
                    <a:pt x="23" y="3"/>
                  </a:cubicBezTo>
                  <a:cubicBezTo>
                    <a:pt x="24" y="4"/>
                    <a:pt x="27" y="3"/>
                    <a:pt x="28" y="4"/>
                  </a:cubicBezTo>
                  <a:cubicBezTo>
                    <a:pt x="28" y="5"/>
                    <a:pt x="24" y="7"/>
                    <a:pt x="27" y="7"/>
                  </a:cubicBezTo>
                  <a:cubicBezTo>
                    <a:pt x="28" y="7"/>
                    <a:pt x="27" y="8"/>
                    <a:pt x="26" y="8"/>
                  </a:cubicBezTo>
                  <a:cubicBezTo>
                    <a:pt x="25" y="8"/>
                    <a:pt x="24" y="8"/>
                    <a:pt x="23" y="10"/>
                  </a:cubicBezTo>
                  <a:cubicBezTo>
                    <a:pt x="23" y="10"/>
                    <a:pt x="21" y="13"/>
                    <a:pt x="21" y="13"/>
                  </a:cubicBezTo>
                  <a:cubicBezTo>
                    <a:pt x="22" y="13"/>
                    <a:pt x="23" y="11"/>
                    <a:pt x="24" y="11"/>
                  </a:cubicBezTo>
                  <a:cubicBezTo>
                    <a:pt x="25" y="11"/>
                    <a:pt x="25" y="12"/>
                    <a:pt x="26" y="13"/>
                  </a:cubicBezTo>
                  <a:cubicBezTo>
                    <a:pt x="27" y="13"/>
                    <a:pt x="30" y="17"/>
                    <a:pt x="29" y="13"/>
                  </a:cubicBezTo>
                  <a:cubicBezTo>
                    <a:pt x="29" y="12"/>
                    <a:pt x="27" y="11"/>
                    <a:pt x="28" y="10"/>
                  </a:cubicBezTo>
                  <a:cubicBezTo>
                    <a:pt x="29" y="10"/>
                    <a:pt x="30" y="10"/>
                    <a:pt x="30" y="11"/>
                  </a:cubicBezTo>
                  <a:cubicBezTo>
                    <a:pt x="30" y="12"/>
                    <a:pt x="29" y="13"/>
                    <a:pt x="30" y="14"/>
                  </a:cubicBezTo>
                  <a:cubicBezTo>
                    <a:pt x="31" y="15"/>
                    <a:pt x="32" y="16"/>
                    <a:pt x="31" y="17"/>
                  </a:cubicBezTo>
                  <a:cubicBezTo>
                    <a:pt x="29" y="19"/>
                    <a:pt x="32" y="22"/>
                    <a:pt x="28" y="23"/>
                  </a:cubicBezTo>
                  <a:cubicBezTo>
                    <a:pt x="28" y="23"/>
                    <a:pt x="21" y="25"/>
                    <a:pt x="22" y="23"/>
                  </a:cubicBezTo>
                  <a:cubicBezTo>
                    <a:pt x="22" y="22"/>
                    <a:pt x="21" y="22"/>
                    <a:pt x="21" y="23"/>
                  </a:cubicBezTo>
                  <a:cubicBezTo>
                    <a:pt x="22" y="24"/>
                    <a:pt x="22" y="25"/>
                    <a:pt x="23" y="26"/>
                  </a:cubicBezTo>
                  <a:cubicBezTo>
                    <a:pt x="23" y="28"/>
                    <a:pt x="19" y="27"/>
                    <a:pt x="18" y="27"/>
                  </a:cubicBezTo>
                  <a:cubicBezTo>
                    <a:pt x="17" y="26"/>
                    <a:pt x="22" y="29"/>
                    <a:pt x="18" y="27"/>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88" name="Freeform 575">
              <a:extLst>
                <a:ext uri="{FF2B5EF4-FFF2-40B4-BE49-F238E27FC236}">
                  <a16:creationId xmlns:a16="http://schemas.microsoft.com/office/drawing/2014/main" id="{4DA428BC-D0E1-AA46-BFDD-C3D27BBB0B8E}"/>
                </a:ext>
              </a:extLst>
            </p:cNvPr>
            <p:cNvSpPr>
              <a:spLocks/>
            </p:cNvSpPr>
            <p:nvPr/>
          </p:nvSpPr>
          <p:spPr bwMode="auto">
            <a:xfrm>
              <a:off x="7232049" y="4700724"/>
              <a:ext cx="261145" cy="207060"/>
            </a:xfrm>
            <a:custGeom>
              <a:avLst/>
              <a:gdLst>
                <a:gd name="T0" fmla="*/ 7 w 28"/>
                <a:gd name="T1" fmla="*/ 22 h 22"/>
                <a:gd name="T2" fmla="*/ 3 w 28"/>
                <a:gd name="T3" fmla="*/ 19 h 22"/>
                <a:gd name="T4" fmla="*/ 1 w 28"/>
                <a:gd name="T5" fmla="*/ 11 h 22"/>
                <a:gd name="T6" fmla="*/ 1 w 28"/>
                <a:gd name="T7" fmla="*/ 4 h 22"/>
                <a:gd name="T8" fmla="*/ 6 w 28"/>
                <a:gd name="T9" fmla="*/ 4 h 22"/>
                <a:gd name="T10" fmla="*/ 5 w 28"/>
                <a:gd name="T11" fmla="*/ 1 h 22"/>
                <a:gd name="T12" fmla="*/ 16 w 28"/>
                <a:gd name="T13" fmla="*/ 2 h 22"/>
                <a:gd name="T14" fmla="*/ 25 w 28"/>
                <a:gd name="T15" fmla="*/ 3 h 22"/>
                <a:gd name="T16" fmla="*/ 23 w 28"/>
                <a:gd name="T17" fmla="*/ 8 h 22"/>
                <a:gd name="T18" fmla="*/ 19 w 28"/>
                <a:gd name="T19" fmla="*/ 13 h 22"/>
                <a:gd name="T20" fmla="*/ 12 w 28"/>
                <a:gd name="T21" fmla="*/ 13 h 22"/>
                <a:gd name="T22" fmla="*/ 10 w 28"/>
                <a:gd name="T23" fmla="*/ 14 h 22"/>
                <a:gd name="T24" fmla="*/ 11 w 28"/>
                <a:gd name="T25" fmla="*/ 17 h 22"/>
                <a:gd name="T26" fmla="*/ 7 w 28"/>
                <a:gd name="T27" fmla="*/ 22 h 22"/>
                <a:gd name="T28" fmla="*/ 7 w 28"/>
                <a:gd name="T29"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2">
                  <a:moveTo>
                    <a:pt x="7" y="22"/>
                  </a:moveTo>
                  <a:cubicBezTo>
                    <a:pt x="5" y="21"/>
                    <a:pt x="3" y="21"/>
                    <a:pt x="3" y="19"/>
                  </a:cubicBezTo>
                  <a:cubicBezTo>
                    <a:pt x="3" y="16"/>
                    <a:pt x="0" y="14"/>
                    <a:pt x="1" y="11"/>
                  </a:cubicBezTo>
                  <a:cubicBezTo>
                    <a:pt x="1" y="9"/>
                    <a:pt x="0" y="6"/>
                    <a:pt x="1" y="4"/>
                  </a:cubicBezTo>
                  <a:cubicBezTo>
                    <a:pt x="2" y="4"/>
                    <a:pt x="6" y="5"/>
                    <a:pt x="6" y="4"/>
                  </a:cubicBezTo>
                  <a:cubicBezTo>
                    <a:pt x="6" y="3"/>
                    <a:pt x="0" y="3"/>
                    <a:pt x="5" y="1"/>
                  </a:cubicBezTo>
                  <a:cubicBezTo>
                    <a:pt x="9" y="0"/>
                    <a:pt x="12" y="1"/>
                    <a:pt x="16" y="2"/>
                  </a:cubicBezTo>
                  <a:cubicBezTo>
                    <a:pt x="19" y="2"/>
                    <a:pt x="22" y="2"/>
                    <a:pt x="25" y="3"/>
                  </a:cubicBezTo>
                  <a:cubicBezTo>
                    <a:pt x="28" y="4"/>
                    <a:pt x="25" y="6"/>
                    <a:pt x="23" y="8"/>
                  </a:cubicBezTo>
                  <a:cubicBezTo>
                    <a:pt x="22" y="10"/>
                    <a:pt x="21" y="12"/>
                    <a:pt x="19" y="13"/>
                  </a:cubicBezTo>
                  <a:cubicBezTo>
                    <a:pt x="18" y="15"/>
                    <a:pt x="14" y="13"/>
                    <a:pt x="12" y="13"/>
                  </a:cubicBezTo>
                  <a:cubicBezTo>
                    <a:pt x="12" y="13"/>
                    <a:pt x="9" y="13"/>
                    <a:pt x="10" y="14"/>
                  </a:cubicBezTo>
                  <a:cubicBezTo>
                    <a:pt x="10" y="15"/>
                    <a:pt x="12" y="15"/>
                    <a:pt x="11" y="17"/>
                  </a:cubicBezTo>
                  <a:cubicBezTo>
                    <a:pt x="10" y="17"/>
                    <a:pt x="8" y="22"/>
                    <a:pt x="7" y="22"/>
                  </a:cubicBezTo>
                  <a:cubicBezTo>
                    <a:pt x="5" y="21"/>
                    <a:pt x="8" y="22"/>
                    <a:pt x="7" y="22"/>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89" name="Freeform 576">
              <a:extLst>
                <a:ext uri="{FF2B5EF4-FFF2-40B4-BE49-F238E27FC236}">
                  <a16:creationId xmlns:a16="http://schemas.microsoft.com/office/drawing/2014/main" id="{D2440E94-BDAA-6E48-A2B4-FBC00B39D78E}"/>
                </a:ext>
              </a:extLst>
            </p:cNvPr>
            <p:cNvSpPr>
              <a:spLocks/>
            </p:cNvSpPr>
            <p:nvPr/>
          </p:nvSpPr>
          <p:spPr bwMode="auto">
            <a:xfrm>
              <a:off x="5833957" y="4675240"/>
              <a:ext cx="503186" cy="308998"/>
            </a:xfrm>
            <a:custGeom>
              <a:avLst/>
              <a:gdLst>
                <a:gd name="T0" fmla="*/ 52 w 54"/>
                <a:gd name="T1" fmla="*/ 10 h 33"/>
                <a:gd name="T2" fmla="*/ 45 w 54"/>
                <a:gd name="T3" fmla="*/ 4 h 33"/>
                <a:gd name="T4" fmla="*/ 41 w 54"/>
                <a:gd name="T5" fmla="*/ 3 h 33"/>
                <a:gd name="T6" fmla="*/ 35 w 54"/>
                <a:gd name="T7" fmla="*/ 4 h 33"/>
                <a:gd name="T8" fmla="*/ 32 w 54"/>
                <a:gd name="T9" fmla="*/ 3 h 33"/>
                <a:gd name="T10" fmla="*/ 27 w 54"/>
                <a:gd name="T11" fmla="*/ 1 h 33"/>
                <a:gd name="T12" fmla="*/ 20 w 54"/>
                <a:gd name="T13" fmla="*/ 0 h 33"/>
                <a:gd name="T14" fmla="*/ 11 w 54"/>
                <a:gd name="T15" fmla="*/ 1 h 33"/>
                <a:gd name="T16" fmla="*/ 8 w 54"/>
                <a:gd name="T17" fmla="*/ 3 h 33"/>
                <a:gd name="T18" fmla="*/ 7 w 54"/>
                <a:gd name="T19" fmla="*/ 11 h 33"/>
                <a:gd name="T20" fmla="*/ 7 w 54"/>
                <a:gd name="T21" fmla="*/ 15 h 33"/>
                <a:gd name="T22" fmla="*/ 4 w 54"/>
                <a:gd name="T23" fmla="*/ 18 h 33"/>
                <a:gd name="T24" fmla="*/ 0 w 54"/>
                <a:gd name="T25" fmla="*/ 24 h 33"/>
                <a:gd name="T26" fmla="*/ 7 w 54"/>
                <a:gd name="T27" fmla="*/ 26 h 33"/>
                <a:gd name="T28" fmla="*/ 15 w 54"/>
                <a:gd name="T29" fmla="*/ 32 h 33"/>
                <a:gd name="T30" fmla="*/ 19 w 54"/>
                <a:gd name="T31" fmla="*/ 30 h 33"/>
                <a:gd name="T32" fmla="*/ 25 w 54"/>
                <a:gd name="T33" fmla="*/ 29 h 33"/>
                <a:gd name="T34" fmla="*/ 28 w 54"/>
                <a:gd name="T35" fmla="*/ 26 h 33"/>
                <a:gd name="T36" fmla="*/ 31 w 54"/>
                <a:gd name="T37" fmla="*/ 21 h 33"/>
                <a:gd name="T38" fmla="*/ 37 w 54"/>
                <a:gd name="T39" fmla="*/ 17 h 33"/>
                <a:gd name="T40" fmla="*/ 46 w 54"/>
                <a:gd name="T41" fmla="*/ 13 h 33"/>
                <a:gd name="T42" fmla="*/ 52 w 54"/>
                <a:gd name="T43" fmla="*/ 10 h 33"/>
                <a:gd name="T44" fmla="*/ 52 w 54"/>
                <a:gd name="T45" fmla="*/ 1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 h="33">
                  <a:moveTo>
                    <a:pt x="52" y="10"/>
                  </a:moveTo>
                  <a:cubicBezTo>
                    <a:pt x="50" y="8"/>
                    <a:pt x="48" y="6"/>
                    <a:pt x="45" y="4"/>
                  </a:cubicBezTo>
                  <a:cubicBezTo>
                    <a:pt x="44" y="4"/>
                    <a:pt x="42" y="3"/>
                    <a:pt x="41" y="3"/>
                  </a:cubicBezTo>
                  <a:cubicBezTo>
                    <a:pt x="38" y="2"/>
                    <a:pt x="37" y="3"/>
                    <a:pt x="35" y="4"/>
                  </a:cubicBezTo>
                  <a:cubicBezTo>
                    <a:pt x="34" y="4"/>
                    <a:pt x="33" y="3"/>
                    <a:pt x="32" y="3"/>
                  </a:cubicBezTo>
                  <a:cubicBezTo>
                    <a:pt x="31" y="2"/>
                    <a:pt x="29" y="2"/>
                    <a:pt x="27" y="1"/>
                  </a:cubicBezTo>
                  <a:cubicBezTo>
                    <a:pt x="25" y="1"/>
                    <a:pt x="22" y="0"/>
                    <a:pt x="20" y="0"/>
                  </a:cubicBezTo>
                  <a:cubicBezTo>
                    <a:pt x="17" y="0"/>
                    <a:pt x="14" y="1"/>
                    <a:pt x="11" y="1"/>
                  </a:cubicBezTo>
                  <a:cubicBezTo>
                    <a:pt x="9" y="2"/>
                    <a:pt x="6" y="1"/>
                    <a:pt x="8" y="3"/>
                  </a:cubicBezTo>
                  <a:cubicBezTo>
                    <a:pt x="10" y="7"/>
                    <a:pt x="10" y="8"/>
                    <a:pt x="7" y="11"/>
                  </a:cubicBezTo>
                  <a:cubicBezTo>
                    <a:pt x="5" y="13"/>
                    <a:pt x="7" y="14"/>
                    <a:pt x="7" y="15"/>
                  </a:cubicBezTo>
                  <a:cubicBezTo>
                    <a:pt x="6" y="16"/>
                    <a:pt x="4" y="16"/>
                    <a:pt x="4" y="18"/>
                  </a:cubicBezTo>
                  <a:cubicBezTo>
                    <a:pt x="3" y="20"/>
                    <a:pt x="1" y="22"/>
                    <a:pt x="0" y="24"/>
                  </a:cubicBezTo>
                  <a:cubicBezTo>
                    <a:pt x="0" y="25"/>
                    <a:pt x="6" y="26"/>
                    <a:pt x="7" y="26"/>
                  </a:cubicBezTo>
                  <a:cubicBezTo>
                    <a:pt x="10" y="28"/>
                    <a:pt x="12" y="32"/>
                    <a:pt x="15" y="32"/>
                  </a:cubicBezTo>
                  <a:cubicBezTo>
                    <a:pt x="16" y="33"/>
                    <a:pt x="18" y="31"/>
                    <a:pt x="19" y="30"/>
                  </a:cubicBezTo>
                  <a:cubicBezTo>
                    <a:pt x="21" y="29"/>
                    <a:pt x="23" y="30"/>
                    <a:pt x="25" y="29"/>
                  </a:cubicBezTo>
                  <a:cubicBezTo>
                    <a:pt x="27" y="29"/>
                    <a:pt x="27" y="28"/>
                    <a:pt x="28" y="26"/>
                  </a:cubicBezTo>
                  <a:cubicBezTo>
                    <a:pt x="28" y="24"/>
                    <a:pt x="28" y="23"/>
                    <a:pt x="31" y="21"/>
                  </a:cubicBezTo>
                  <a:cubicBezTo>
                    <a:pt x="33" y="20"/>
                    <a:pt x="34" y="18"/>
                    <a:pt x="37" y="17"/>
                  </a:cubicBezTo>
                  <a:cubicBezTo>
                    <a:pt x="40" y="15"/>
                    <a:pt x="43" y="14"/>
                    <a:pt x="46" y="13"/>
                  </a:cubicBezTo>
                  <a:cubicBezTo>
                    <a:pt x="46" y="13"/>
                    <a:pt x="53" y="10"/>
                    <a:pt x="52" y="10"/>
                  </a:cubicBezTo>
                  <a:cubicBezTo>
                    <a:pt x="51" y="9"/>
                    <a:pt x="54" y="11"/>
                    <a:pt x="52" y="1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90" name="Freeform 577">
              <a:extLst>
                <a:ext uri="{FF2B5EF4-FFF2-40B4-BE49-F238E27FC236}">
                  <a16:creationId xmlns:a16="http://schemas.microsoft.com/office/drawing/2014/main" id="{93DE2C4B-C10A-1E4C-862F-7B0F89020A07}"/>
                </a:ext>
              </a:extLst>
            </p:cNvPr>
            <p:cNvSpPr>
              <a:spLocks/>
            </p:cNvSpPr>
            <p:nvPr/>
          </p:nvSpPr>
          <p:spPr bwMode="auto">
            <a:xfrm>
              <a:off x="6811667" y="4589230"/>
              <a:ext cx="66879" cy="38227"/>
            </a:xfrm>
            <a:custGeom>
              <a:avLst/>
              <a:gdLst>
                <a:gd name="T0" fmla="*/ 4 w 7"/>
                <a:gd name="T1" fmla="*/ 4 h 4"/>
                <a:gd name="T2" fmla="*/ 1 w 7"/>
                <a:gd name="T3" fmla="*/ 3 h 4"/>
                <a:gd name="T4" fmla="*/ 3 w 7"/>
                <a:gd name="T5" fmla="*/ 0 h 4"/>
                <a:gd name="T6" fmla="*/ 4 w 7"/>
                <a:gd name="T7" fmla="*/ 4 h 4"/>
                <a:gd name="T8" fmla="*/ 4 w 7"/>
                <a:gd name="T9" fmla="*/ 4 h 4"/>
              </a:gdLst>
              <a:ahLst/>
              <a:cxnLst>
                <a:cxn ang="0">
                  <a:pos x="T0" y="T1"/>
                </a:cxn>
                <a:cxn ang="0">
                  <a:pos x="T2" y="T3"/>
                </a:cxn>
                <a:cxn ang="0">
                  <a:pos x="T4" y="T5"/>
                </a:cxn>
                <a:cxn ang="0">
                  <a:pos x="T6" y="T7"/>
                </a:cxn>
                <a:cxn ang="0">
                  <a:pos x="T8" y="T9"/>
                </a:cxn>
              </a:cxnLst>
              <a:rect l="0" t="0" r="r" b="b"/>
              <a:pathLst>
                <a:path w="7" h="4">
                  <a:moveTo>
                    <a:pt x="4" y="4"/>
                  </a:moveTo>
                  <a:cubicBezTo>
                    <a:pt x="3" y="4"/>
                    <a:pt x="1" y="4"/>
                    <a:pt x="1" y="3"/>
                  </a:cubicBezTo>
                  <a:cubicBezTo>
                    <a:pt x="0" y="2"/>
                    <a:pt x="3" y="0"/>
                    <a:pt x="3" y="0"/>
                  </a:cubicBezTo>
                  <a:cubicBezTo>
                    <a:pt x="6" y="0"/>
                    <a:pt x="7" y="4"/>
                    <a:pt x="4" y="4"/>
                  </a:cubicBezTo>
                  <a:cubicBezTo>
                    <a:pt x="1" y="3"/>
                    <a:pt x="6" y="4"/>
                    <a:pt x="4" y="4"/>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91" name="Freeform 578">
              <a:extLst>
                <a:ext uri="{FF2B5EF4-FFF2-40B4-BE49-F238E27FC236}">
                  <a16:creationId xmlns:a16="http://schemas.microsoft.com/office/drawing/2014/main" id="{9E8AE926-CC8B-D840-BFD6-3C9C8919043C}"/>
                </a:ext>
              </a:extLst>
            </p:cNvPr>
            <p:cNvSpPr>
              <a:spLocks/>
            </p:cNvSpPr>
            <p:nvPr/>
          </p:nvSpPr>
          <p:spPr bwMode="auto">
            <a:xfrm>
              <a:off x="6235231" y="4420398"/>
              <a:ext cx="560510" cy="264400"/>
            </a:xfrm>
            <a:custGeom>
              <a:avLst/>
              <a:gdLst>
                <a:gd name="T0" fmla="*/ 50 w 60"/>
                <a:gd name="T1" fmla="*/ 22 h 28"/>
                <a:gd name="T2" fmla="*/ 48 w 60"/>
                <a:gd name="T3" fmla="*/ 21 h 28"/>
                <a:gd name="T4" fmla="*/ 46 w 60"/>
                <a:gd name="T5" fmla="*/ 23 h 28"/>
                <a:gd name="T6" fmla="*/ 43 w 60"/>
                <a:gd name="T7" fmla="*/ 22 h 28"/>
                <a:gd name="T8" fmla="*/ 40 w 60"/>
                <a:gd name="T9" fmla="*/ 23 h 28"/>
                <a:gd name="T10" fmla="*/ 24 w 60"/>
                <a:gd name="T11" fmla="*/ 27 h 28"/>
                <a:gd name="T12" fmla="*/ 19 w 60"/>
                <a:gd name="T13" fmla="*/ 28 h 28"/>
                <a:gd name="T14" fmla="*/ 17 w 60"/>
                <a:gd name="T15" fmla="*/ 24 h 28"/>
                <a:gd name="T16" fmla="*/ 24 w 60"/>
                <a:gd name="T17" fmla="*/ 22 h 28"/>
                <a:gd name="T18" fmla="*/ 29 w 60"/>
                <a:gd name="T19" fmla="*/ 22 h 28"/>
                <a:gd name="T20" fmla="*/ 31 w 60"/>
                <a:gd name="T21" fmla="*/ 20 h 28"/>
                <a:gd name="T22" fmla="*/ 24 w 60"/>
                <a:gd name="T23" fmla="*/ 20 h 28"/>
                <a:gd name="T24" fmla="*/ 19 w 60"/>
                <a:gd name="T25" fmla="*/ 21 h 28"/>
                <a:gd name="T26" fmla="*/ 19 w 60"/>
                <a:gd name="T27" fmla="*/ 19 h 28"/>
                <a:gd name="T28" fmla="*/ 12 w 60"/>
                <a:gd name="T29" fmla="*/ 21 h 28"/>
                <a:gd name="T30" fmla="*/ 11 w 60"/>
                <a:gd name="T31" fmla="*/ 22 h 28"/>
                <a:gd name="T32" fmla="*/ 9 w 60"/>
                <a:gd name="T33" fmla="*/ 23 h 28"/>
                <a:gd name="T34" fmla="*/ 5 w 60"/>
                <a:gd name="T35" fmla="*/ 21 h 28"/>
                <a:gd name="T36" fmla="*/ 0 w 60"/>
                <a:gd name="T37" fmla="*/ 20 h 28"/>
                <a:gd name="T38" fmla="*/ 4 w 60"/>
                <a:gd name="T39" fmla="*/ 18 h 28"/>
                <a:gd name="T40" fmla="*/ 9 w 60"/>
                <a:gd name="T41" fmla="*/ 17 h 28"/>
                <a:gd name="T42" fmla="*/ 11 w 60"/>
                <a:gd name="T43" fmla="*/ 16 h 28"/>
                <a:gd name="T44" fmla="*/ 5 w 60"/>
                <a:gd name="T45" fmla="*/ 16 h 28"/>
                <a:gd name="T46" fmla="*/ 4 w 60"/>
                <a:gd name="T47" fmla="*/ 14 h 28"/>
                <a:gd name="T48" fmla="*/ 12 w 60"/>
                <a:gd name="T49" fmla="*/ 13 h 28"/>
                <a:gd name="T50" fmla="*/ 4 w 60"/>
                <a:gd name="T51" fmla="*/ 12 h 28"/>
                <a:gd name="T52" fmla="*/ 13 w 60"/>
                <a:gd name="T53" fmla="*/ 10 h 28"/>
                <a:gd name="T54" fmla="*/ 9 w 60"/>
                <a:gd name="T55" fmla="*/ 8 h 28"/>
                <a:gd name="T56" fmla="*/ 14 w 60"/>
                <a:gd name="T57" fmla="*/ 6 h 28"/>
                <a:gd name="T58" fmla="*/ 17 w 60"/>
                <a:gd name="T59" fmla="*/ 10 h 28"/>
                <a:gd name="T60" fmla="*/ 25 w 60"/>
                <a:gd name="T61" fmla="*/ 11 h 28"/>
                <a:gd name="T62" fmla="*/ 29 w 60"/>
                <a:gd name="T63" fmla="*/ 14 h 28"/>
                <a:gd name="T64" fmla="*/ 32 w 60"/>
                <a:gd name="T65" fmla="*/ 17 h 28"/>
                <a:gd name="T66" fmla="*/ 39 w 60"/>
                <a:gd name="T67" fmla="*/ 16 h 28"/>
                <a:gd name="T68" fmla="*/ 37 w 60"/>
                <a:gd name="T69" fmla="*/ 13 h 28"/>
                <a:gd name="T70" fmla="*/ 38 w 60"/>
                <a:gd name="T71" fmla="*/ 9 h 28"/>
                <a:gd name="T72" fmla="*/ 36 w 60"/>
                <a:gd name="T73" fmla="*/ 8 h 28"/>
                <a:gd name="T74" fmla="*/ 38 w 60"/>
                <a:gd name="T75" fmla="*/ 5 h 28"/>
                <a:gd name="T76" fmla="*/ 43 w 60"/>
                <a:gd name="T77" fmla="*/ 3 h 28"/>
                <a:gd name="T78" fmla="*/ 44 w 60"/>
                <a:gd name="T79" fmla="*/ 7 h 28"/>
                <a:gd name="T80" fmla="*/ 45 w 60"/>
                <a:gd name="T81" fmla="*/ 9 h 28"/>
                <a:gd name="T82" fmla="*/ 44 w 60"/>
                <a:gd name="T83" fmla="*/ 10 h 28"/>
                <a:gd name="T84" fmla="*/ 47 w 60"/>
                <a:gd name="T85" fmla="*/ 11 h 28"/>
                <a:gd name="T86" fmla="*/ 51 w 60"/>
                <a:gd name="T87" fmla="*/ 14 h 28"/>
                <a:gd name="T88" fmla="*/ 53 w 60"/>
                <a:gd name="T89" fmla="*/ 13 h 28"/>
                <a:gd name="T90" fmla="*/ 57 w 60"/>
                <a:gd name="T91" fmla="*/ 12 h 28"/>
                <a:gd name="T92" fmla="*/ 59 w 60"/>
                <a:gd name="T93" fmla="*/ 15 h 28"/>
                <a:gd name="T94" fmla="*/ 58 w 60"/>
                <a:gd name="T95" fmla="*/ 20 h 28"/>
                <a:gd name="T96" fmla="*/ 50 w 60"/>
                <a:gd name="T97" fmla="*/ 22 h 28"/>
                <a:gd name="T98" fmla="*/ 50 w 60"/>
                <a:gd name="T99"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 h="28">
                  <a:moveTo>
                    <a:pt x="50" y="22"/>
                  </a:moveTo>
                  <a:cubicBezTo>
                    <a:pt x="49" y="22"/>
                    <a:pt x="49" y="21"/>
                    <a:pt x="48" y="21"/>
                  </a:cubicBezTo>
                  <a:cubicBezTo>
                    <a:pt x="48" y="21"/>
                    <a:pt x="46" y="22"/>
                    <a:pt x="46" y="23"/>
                  </a:cubicBezTo>
                  <a:cubicBezTo>
                    <a:pt x="45" y="23"/>
                    <a:pt x="44" y="23"/>
                    <a:pt x="43" y="22"/>
                  </a:cubicBezTo>
                  <a:cubicBezTo>
                    <a:pt x="42" y="22"/>
                    <a:pt x="41" y="22"/>
                    <a:pt x="40" y="23"/>
                  </a:cubicBezTo>
                  <a:cubicBezTo>
                    <a:pt x="35" y="25"/>
                    <a:pt x="30" y="26"/>
                    <a:pt x="24" y="27"/>
                  </a:cubicBezTo>
                  <a:cubicBezTo>
                    <a:pt x="23" y="27"/>
                    <a:pt x="20" y="28"/>
                    <a:pt x="19" y="28"/>
                  </a:cubicBezTo>
                  <a:cubicBezTo>
                    <a:pt x="17" y="27"/>
                    <a:pt x="13" y="26"/>
                    <a:pt x="17" y="24"/>
                  </a:cubicBezTo>
                  <a:cubicBezTo>
                    <a:pt x="19" y="24"/>
                    <a:pt x="22" y="22"/>
                    <a:pt x="24" y="22"/>
                  </a:cubicBezTo>
                  <a:cubicBezTo>
                    <a:pt x="26" y="22"/>
                    <a:pt x="28" y="22"/>
                    <a:pt x="29" y="22"/>
                  </a:cubicBezTo>
                  <a:cubicBezTo>
                    <a:pt x="29" y="22"/>
                    <a:pt x="32" y="20"/>
                    <a:pt x="31" y="20"/>
                  </a:cubicBezTo>
                  <a:cubicBezTo>
                    <a:pt x="30" y="19"/>
                    <a:pt x="25" y="20"/>
                    <a:pt x="24" y="20"/>
                  </a:cubicBezTo>
                  <a:cubicBezTo>
                    <a:pt x="22" y="21"/>
                    <a:pt x="21" y="21"/>
                    <a:pt x="19" y="21"/>
                  </a:cubicBezTo>
                  <a:cubicBezTo>
                    <a:pt x="17" y="21"/>
                    <a:pt x="19" y="20"/>
                    <a:pt x="19" y="19"/>
                  </a:cubicBezTo>
                  <a:cubicBezTo>
                    <a:pt x="19" y="16"/>
                    <a:pt x="13" y="21"/>
                    <a:pt x="12" y="21"/>
                  </a:cubicBezTo>
                  <a:cubicBezTo>
                    <a:pt x="12" y="21"/>
                    <a:pt x="11" y="22"/>
                    <a:pt x="11" y="22"/>
                  </a:cubicBezTo>
                  <a:cubicBezTo>
                    <a:pt x="9" y="20"/>
                    <a:pt x="9" y="22"/>
                    <a:pt x="9" y="23"/>
                  </a:cubicBezTo>
                  <a:cubicBezTo>
                    <a:pt x="9" y="23"/>
                    <a:pt x="6" y="21"/>
                    <a:pt x="5" y="21"/>
                  </a:cubicBezTo>
                  <a:cubicBezTo>
                    <a:pt x="4" y="21"/>
                    <a:pt x="0" y="22"/>
                    <a:pt x="0" y="20"/>
                  </a:cubicBezTo>
                  <a:cubicBezTo>
                    <a:pt x="0" y="18"/>
                    <a:pt x="2" y="19"/>
                    <a:pt x="4" y="18"/>
                  </a:cubicBezTo>
                  <a:cubicBezTo>
                    <a:pt x="6" y="18"/>
                    <a:pt x="8" y="18"/>
                    <a:pt x="9" y="17"/>
                  </a:cubicBezTo>
                  <a:cubicBezTo>
                    <a:pt x="9" y="17"/>
                    <a:pt x="12" y="16"/>
                    <a:pt x="11" y="16"/>
                  </a:cubicBezTo>
                  <a:cubicBezTo>
                    <a:pt x="9" y="15"/>
                    <a:pt x="6" y="16"/>
                    <a:pt x="5" y="16"/>
                  </a:cubicBezTo>
                  <a:cubicBezTo>
                    <a:pt x="2" y="16"/>
                    <a:pt x="0" y="14"/>
                    <a:pt x="4" y="14"/>
                  </a:cubicBezTo>
                  <a:cubicBezTo>
                    <a:pt x="6" y="14"/>
                    <a:pt x="10" y="13"/>
                    <a:pt x="12" y="13"/>
                  </a:cubicBezTo>
                  <a:cubicBezTo>
                    <a:pt x="11" y="13"/>
                    <a:pt x="4" y="14"/>
                    <a:pt x="4" y="12"/>
                  </a:cubicBezTo>
                  <a:cubicBezTo>
                    <a:pt x="3" y="10"/>
                    <a:pt x="12" y="11"/>
                    <a:pt x="13" y="10"/>
                  </a:cubicBezTo>
                  <a:cubicBezTo>
                    <a:pt x="13" y="10"/>
                    <a:pt x="9" y="9"/>
                    <a:pt x="9" y="8"/>
                  </a:cubicBezTo>
                  <a:cubicBezTo>
                    <a:pt x="8" y="7"/>
                    <a:pt x="14" y="6"/>
                    <a:pt x="14" y="6"/>
                  </a:cubicBezTo>
                  <a:cubicBezTo>
                    <a:pt x="17" y="6"/>
                    <a:pt x="15" y="10"/>
                    <a:pt x="17" y="10"/>
                  </a:cubicBezTo>
                  <a:cubicBezTo>
                    <a:pt x="20" y="10"/>
                    <a:pt x="22" y="10"/>
                    <a:pt x="25" y="11"/>
                  </a:cubicBezTo>
                  <a:cubicBezTo>
                    <a:pt x="26" y="12"/>
                    <a:pt x="28" y="13"/>
                    <a:pt x="29" y="14"/>
                  </a:cubicBezTo>
                  <a:cubicBezTo>
                    <a:pt x="31" y="16"/>
                    <a:pt x="30" y="17"/>
                    <a:pt x="32" y="17"/>
                  </a:cubicBezTo>
                  <a:cubicBezTo>
                    <a:pt x="35" y="17"/>
                    <a:pt x="37" y="17"/>
                    <a:pt x="39" y="16"/>
                  </a:cubicBezTo>
                  <a:cubicBezTo>
                    <a:pt x="43" y="15"/>
                    <a:pt x="37" y="14"/>
                    <a:pt x="37" y="13"/>
                  </a:cubicBezTo>
                  <a:cubicBezTo>
                    <a:pt x="37" y="13"/>
                    <a:pt x="45" y="12"/>
                    <a:pt x="38" y="9"/>
                  </a:cubicBezTo>
                  <a:cubicBezTo>
                    <a:pt x="37" y="9"/>
                    <a:pt x="35" y="9"/>
                    <a:pt x="36" y="8"/>
                  </a:cubicBezTo>
                  <a:cubicBezTo>
                    <a:pt x="37" y="7"/>
                    <a:pt x="38" y="6"/>
                    <a:pt x="38" y="5"/>
                  </a:cubicBezTo>
                  <a:cubicBezTo>
                    <a:pt x="39" y="4"/>
                    <a:pt x="43" y="0"/>
                    <a:pt x="43" y="3"/>
                  </a:cubicBezTo>
                  <a:cubicBezTo>
                    <a:pt x="43" y="4"/>
                    <a:pt x="44" y="5"/>
                    <a:pt x="44" y="7"/>
                  </a:cubicBezTo>
                  <a:cubicBezTo>
                    <a:pt x="45" y="7"/>
                    <a:pt x="45" y="8"/>
                    <a:pt x="45" y="9"/>
                  </a:cubicBezTo>
                  <a:cubicBezTo>
                    <a:pt x="46" y="10"/>
                    <a:pt x="44" y="9"/>
                    <a:pt x="44" y="10"/>
                  </a:cubicBezTo>
                  <a:cubicBezTo>
                    <a:pt x="44" y="12"/>
                    <a:pt x="47" y="10"/>
                    <a:pt x="47" y="11"/>
                  </a:cubicBezTo>
                  <a:cubicBezTo>
                    <a:pt x="47" y="13"/>
                    <a:pt x="50" y="14"/>
                    <a:pt x="51" y="14"/>
                  </a:cubicBezTo>
                  <a:cubicBezTo>
                    <a:pt x="53" y="14"/>
                    <a:pt x="53" y="15"/>
                    <a:pt x="53" y="13"/>
                  </a:cubicBezTo>
                  <a:cubicBezTo>
                    <a:pt x="53" y="11"/>
                    <a:pt x="55" y="11"/>
                    <a:pt x="57" y="12"/>
                  </a:cubicBezTo>
                  <a:cubicBezTo>
                    <a:pt x="58" y="12"/>
                    <a:pt x="60" y="14"/>
                    <a:pt x="59" y="15"/>
                  </a:cubicBezTo>
                  <a:cubicBezTo>
                    <a:pt x="59" y="16"/>
                    <a:pt x="58" y="19"/>
                    <a:pt x="58" y="20"/>
                  </a:cubicBezTo>
                  <a:cubicBezTo>
                    <a:pt x="57" y="21"/>
                    <a:pt x="51" y="22"/>
                    <a:pt x="50" y="22"/>
                  </a:cubicBezTo>
                  <a:cubicBezTo>
                    <a:pt x="48" y="21"/>
                    <a:pt x="51" y="22"/>
                    <a:pt x="50" y="22"/>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92" name="Freeform 579">
              <a:extLst>
                <a:ext uri="{FF2B5EF4-FFF2-40B4-BE49-F238E27FC236}">
                  <a16:creationId xmlns:a16="http://schemas.microsoft.com/office/drawing/2014/main" id="{41A05531-0BB0-474A-9FD5-DAC3320DCDEA}"/>
                </a:ext>
              </a:extLst>
            </p:cNvPr>
            <p:cNvSpPr>
              <a:spLocks/>
            </p:cNvSpPr>
            <p:nvPr/>
          </p:nvSpPr>
          <p:spPr bwMode="auto">
            <a:xfrm>
              <a:off x="6139689" y="4525521"/>
              <a:ext cx="95541" cy="63711"/>
            </a:xfrm>
            <a:custGeom>
              <a:avLst/>
              <a:gdLst>
                <a:gd name="T0" fmla="*/ 9 w 10"/>
                <a:gd name="T1" fmla="*/ 1 h 7"/>
                <a:gd name="T2" fmla="*/ 0 w 10"/>
                <a:gd name="T3" fmla="*/ 5 h 7"/>
                <a:gd name="T4" fmla="*/ 6 w 10"/>
                <a:gd name="T5" fmla="*/ 5 h 7"/>
                <a:gd name="T6" fmla="*/ 9 w 10"/>
                <a:gd name="T7" fmla="*/ 1 h 7"/>
                <a:gd name="T8" fmla="*/ 9 w 10"/>
                <a:gd name="T9" fmla="*/ 1 h 7"/>
              </a:gdLst>
              <a:ahLst/>
              <a:cxnLst>
                <a:cxn ang="0">
                  <a:pos x="T0" y="T1"/>
                </a:cxn>
                <a:cxn ang="0">
                  <a:pos x="T2" y="T3"/>
                </a:cxn>
                <a:cxn ang="0">
                  <a:pos x="T4" y="T5"/>
                </a:cxn>
                <a:cxn ang="0">
                  <a:pos x="T6" y="T7"/>
                </a:cxn>
                <a:cxn ang="0">
                  <a:pos x="T8" y="T9"/>
                </a:cxn>
              </a:cxnLst>
              <a:rect l="0" t="0" r="r" b="b"/>
              <a:pathLst>
                <a:path w="10" h="7">
                  <a:moveTo>
                    <a:pt x="9" y="1"/>
                  </a:moveTo>
                  <a:cubicBezTo>
                    <a:pt x="8" y="1"/>
                    <a:pt x="0" y="5"/>
                    <a:pt x="0" y="5"/>
                  </a:cubicBezTo>
                  <a:cubicBezTo>
                    <a:pt x="2" y="6"/>
                    <a:pt x="5" y="7"/>
                    <a:pt x="6" y="5"/>
                  </a:cubicBezTo>
                  <a:cubicBezTo>
                    <a:pt x="7" y="4"/>
                    <a:pt x="9" y="0"/>
                    <a:pt x="9" y="1"/>
                  </a:cubicBezTo>
                  <a:cubicBezTo>
                    <a:pt x="7" y="1"/>
                    <a:pt x="10" y="0"/>
                    <a:pt x="9" y="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93" name="Freeform 580">
              <a:extLst>
                <a:ext uri="{FF2B5EF4-FFF2-40B4-BE49-F238E27FC236}">
                  <a16:creationId xmlns:a16="http://schemas.microsoft.com/office/drawing/2014/main" id="{CF1BB020-B6D9-6341-A8C0-FF3FFDB06E5B}"/>
                </a:ext>
              </a:extLst>
            </p:cNvPr>
            <p:cNvSpPr>
              <a:spLocks/>
            </p:cNvSpPr>
            <p:nvPr/>
          </p:nvSpPr>
          <p:spPr bwMode="auto">
            <a:xfrm>
              <a:off x="5974084" y="4385358"/>
              <a:ext cx="343950" cy="159278"/>
            </a:xfrm>
            <a:custGeom>
              <a:avLst/>
              <a:gdLst>
                <a:gd name="T0" fmla="*/ 30 w 37"/>
                <a:gd name="T1" fmla="*/ 12 h 17"/>
                <a:gd name="T2" fmla="*/ 27 w 37"/>
                <a:gd name="T3" fmla="*/ 13 h 17"/>
                <a:gd name="T4" fmla="*/ 26 w 37"/>
                <a:gd name="T5" fmla="*/ 10 h 17"/>
                <a:gd name="T6" fmla="*/ 23 w 37"/>
                <a:gd name="T7" fmla="*/ 8 h 17"/>
                <a:gd name="T8" fmla="*/ 22 w 37"/>
                <a:gd name="T9" fmla="*/ 10 h 17"/>
                <a:gd name="T10" fmla="*/ 21 w 37"/>
                <a:gd name="T11" fmla="*/ 9 h 17"/>
                <a:gd name="T12" fmla="*/ 20 w 37"/>
                <a:gd name="T13" fmla="*/ 13 h 17"/>
                <a:gd name="T14" fmla="*/ 17 w 37"/>
                <a:gd name="T15" fmla="*/ 14 h 17"/>
                <a:gd name="T16" fmla="*/ 16 w 37"/>
                <a:gd name="T17" fmla="*/ 16 h 17"/>
                <a:gd name="T18" fmla="*/ 12 w 37"/>
                <a:gd name="T19" fmla="*/ 17 h 17"/>
                <a:gd name="T20" fmla="*/ 10 w 37"/>
                <a:gd name="T21" fmla="*/ 15 h 17"/>
                <a:gd name="T22" fmla="*/ 5 w 37"/>
                <a:gd name="T23" fmla="*/ 16 h 17"/>
                <a:gd name="T24" fmla="*/ 1 w 37"/>
                <a:gd name="T25" fmla="*/ 17 h 17"/>
                <a:gd name="T26" fmla="*/ 2 w 37"/>
                <a:gd name="T27" fmla="*/ 13 h 17"/>
                <a:gd name="T28" fmla="*/ 0 w 37"/>
                <a:gd name="T29" fmla="*/ 14 h 17"/>
                <a:gd name="T30" fmla="*/ 6 w 37"/>
                <a:gd name="T31" fmla="*/ 12 h 17"/>
                <a:gd name="T32" fmla="*/ 9 w 37"/>
                <a:gd name="T33" fmla="*/ 10 h 17"/>
                <a:gd name="T34" fmla="*/ 13 w 37"/>
                <a:gd name="T35" fmla="*/ 7 h 17"/>
                <a:gd name="T36" fmla="*/ 18 w 37"/>
                <a:gd name="T37" fmla="*/ 3 h 17"/>
                <a:gd name="T38" fmla="*/ 24 w 37"/>
                <a:gd name="T39" fmla="*/ 3 h 17"/>
                <a:gd name="T40" fmla="*/ 30 w 37"/>
                <a:gd name="T41" fmla="*/ 3 h 17"/>
                <a:gd name="T42" fmla="*/ 32 w 37"/>
                <a:gd name="T43" fmla="*/ 0 h 17"/>
                <a:gd name="T44" fmla="*/ 36 w 37"/>
                <a:gd name="T45" fmla="*/ 2 h 17"/>
                <a:gd name="T46" fmla="*/ 34 w 37"/>
                <a:gd name="T47" fmla="*/ 4 h 17"/>
                <a:gd name="T48" fmla="*/ 34 w 37"/>
                <a:gd name="T49" fmla="*/ 7 h 17"/>
                <a:gd name="T50" fmla="*/ 35 w 37"/>
                <a:gd name="T51" fmla="*/ 9 h 17"/>
                <a:gd name="T52" fmla="*/ 31 w 37"/>
                <a:gd name="T53" fmla="*/ 10 h 17"/>
                <a:gd name="T54" fmla="*/ 30 w 37"/>
                <a:gd name="T55" fmla="*/ 12 h 17"/>
                <a:gd name="T56" fmla="*/ 30 w 37"/>
                <a:gd name="T5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17">
                  <a:moveTo>
                    <a:pt x="30" y="12"/>
                  </a:moveTo>
                  <a:cubicBezTo>
                    <a:pt x="29" y="13"/>
                    <a:pt x="27" y="13"/>
                    <a:pt x="27" y="13"/>
                  </a:cubicBezTo>
                  <a:cubicBezTo>
                    <a:pt x="24" y="13"/>
                    <a:pt x="25" y="11"/>
                    <a:pt x="26" y="10"/>
                  </a:cubicBezTo>
                  <a:cubicBezTo>
                    <a:pt x="27" y="8"/>
                    <a:pt x="24" y="7"/>
                    <a:pt x="23" y="8"/>
                  </a:cubicBezTo>
                  <a:cubicBezTo>
                    <a:pt x="23" y="9"/>
                    <a:pt x="23" y="10"/>
                    <a:pt x="22" y="10"/>
                  </a:cubicBezTo>
                  <a:cubicBezTo>
                    <a:pt x="22" y="10"/>
                    <a:pt x="21" y="10"/>
                    <a:pt x="21" y="9"/>
                  </a:cubicBezTo>
                  <a:cubicBezTo>
                    <a:pt x="20" y="10"/>
                    <a:pt x="21" y="12"/>
                    <a:pt x="20" y="13"/>
                  </a:cubicBezTo>
                  <a:cubicBezTo>
                    <a:pt x="19" y="15"/>
                    <a:pt x="18" y="13"/>
                    <a:pt x="17" y="14"/>
                  </a:cubicBezTo>
                  <a:cubicBezTo>
                    <a:pt x="16" y="14"/>
                    <a:pt x="17" y="16"/>
                    <a:pt x="16" y="16"/>
                  </a:cubicBezTo>
                  <a:cubicBezTo>
                    <a:pt x="16" y="17"/>
                    <a:pt x="13" y="17"/>
                    <a:pt x="12" y="17"/>
                  </a:cubicBezTo>
                  <a:cubicBezTo>
                    <a:pt x="11" y="16"/>
                    <a:pt x="11" y="14"/>
                    <a:pt x="10" y="15"/>
                  </a:cubicBezTo>
                  <a:cubicBezTo>
                    <a:pt x="8" y="16"/>
                    <a:pt x="7" y="16"/>
                    <a:pt x="5" y="16"/>
                  </a:cubicBezTo>
                  <a:cubicBezTo>
                    <a:pt x="4" y="16"/>
                    <a:pt x="2" y="17"/>
                    <a:pt x="1" y="17"/>
                  </a:cubicBezTo>
                  <a:cubicBezTo>
                    <a:pt x="0" y="17"/>
                    <a:pt x="3" y="14"/>
                    <a:pt x="2" y="13"/>
                  </a:cubicBezTo>
                  <a:cubicBezTo>
                    <a:pt x="2" y="13"/>
                    <a:pt x="1" y="14"/>
                    <a:pt x="0" y="14"/>
                  </a:cubicBezTo>
                  <a:cubicBezTo>
                    <a:pt x="0" y="13"/>
                    <a:pt x="5" y="12"/>
                    <a:pt x="6" y="12"/>
                  </a:cubicBezTo>
                  <a:cubicBezTo>
                    <a:pt x="8" y="12"/>
                    <a:pt x="8" y="11"/>
                    <a:pt x="9" y="10"/>
                  </a:cubicBezTo>
                  <a:cubicBezTo>
                    <a:pt x="11" y="8"/>
                    <a:pt x="12" y="8"/>
                    <a:pt x="13" y="7"/>
                  </a:cubicBezTo>
                  <a:cubicBezTo>
                    <a:pt x="15" y="5"/>
                    <a:pt x="16" y="3"/>
                    <a:pt x="18" y="3"/>
                  </a:cubicBezTo>
                  <a:cubicBezTo>
                    <a:pt x="20" y="2"/>
                    <a:pt x="22" y="2"/>
                    <a:pt x="24" y="3"/>
                  </a:cubicBezTo>
                  <a:cubicBezTo>
                    <a:pt x="26" y="3"/>
                    <a:pt x="29" y="4"/>
                    <a:pt x="30" y="3"/>
                  </a:cubicBezTo>
                  <a:cubicBezTo>
                    <a:pt x="31" y="2"/>
                    <a:pt x="30" y="0"/>
                    <a:pt x="32" y="0"/>
                  </a:cubicBezTo>
                  <a:cubicBezTo>
                    <a:pt x="32" y="0"/>
                    <a:pt x="36" y="1"/>
                    <a:pt x="36" y="2"/>
                  </a:cubicBezTo>
                  <a:cubicBezTo>
                    <a:pt x="37" y="2"/>
                    <a:pt x="34" y="3"/>
                    <a:pt x="34" y="4"/>
                  </a:cubicBezTo>
                  <a:cubicBezTo>
                    <a:pt x="34" y="5"/>
                    <a:pt x="37" y="6"/>
                    <a:pt x="34" y="7"/>
                  </a:cubicBezTo>
                  <a:cubicBezTo>
                    <a:pt x="33" y="8"/>
                    <a:pt x="36" y="9"/>
                    <a:pt x="35" y="9"/>
                  </a:cubicBezTo>
                  <a:cubicBezTo>
                    <a:pt x="33" y="10"/>
                    <a:pt x="32" y="10"/>
                    <a:pt x="31" y="10"/>
                  </a:cubicBezTo>
                  <a:cubicBezTo>
                    <a:pt x="31" y="11"/>
                    <a:pt x="31" y="11"/>
                    <a:pt x="30" y="12"/>
                  </a:cubicBezTo>
                  <a:cubicBezTo>
                    <a:pt x="29" y="13"/>
                    <a:pt x="31" y="11"/>
                    <a:pt x="30" y="12"/>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94" name="Freeform 581">
              <a:extLst>
                <a:ext uri="{FF2B5EF4-FFF2-40B4-BE49-F238E27FC236}">
                  <a16:creationId xmlns:a16="http://schemas.microsoft.com/office/drawing/2014/main" id="{50129166-7D9A-CA4B-A26A-07D419C6DE74}"/>
                </a:ext>
              </a:extLst>
            </p:cNvPr>
            <p:cNvSpPr>
              <a:spLocks/>
            </p:cNvSpPr>
            <p:nvPr/>
          </p:nvSpPr>
          <p:spPr bwMode="auto">
            <a:xfrm>
              <a:off x="6346696" y="4449064"/>
              <a:ext cx="73248" cy="19114"/>
            </a:xfrm>
            <a:custGeom>
              <a:avLst/>
              <a:gdLst>
                <a:gd name="T0" fmla="*/ 6 w 8"/>
                <a:gd name="T1" fmla="*/ 2 h 2"/>
                <a:gd name="T2" fmla="*/ 3 w 8"/>
                <a:gd name="T3" fmla="*/ 0 h 2"/>
                <a:gd name="T4" fmla="*/ 6 w 8"/>
                <a:gd name="T5" fmla="*/ 2 h 2"/>
              </a:gdLst>
              <a:ahLst/>
              <a:cxnLst>
                <a:cxn ang="0">
                  <a:pos x="T0" y="T1"/>
                </a:cxn>
                <a:cxn ang="0">
                  <a:pos x="T2" y="T3"/>
                </a:cxn>
                <a:cxn ang="0">
                  <a:pos x="T4" y="T5"/>
                </a:cxn>
              </a:cxnLst>
              <a:rect l="0" t="0" r="r" b="b"/>
              <a:pathLst>
                <a:path w="8" h="2">
                  <a:moveTo>
                    <a:pt x="6" y="2"/>
                  </a:moveTo>
                  <a:cubicBezTo>
                    <a:pt x="4" y="2"/>
                    <a:pt x="0" y="1"/>
                    <a:pt x="3" y="0"/>
                  </a:cubicBezTo>
                  <a:cubicBezTo>
                    <a:pt x="5" y="0"/>
                    <a:pt x="8" y="2"/>
                    <a:pt x="6" y="2"/>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95" name="Freeform 582">
              <a:extLst>
                <a:ext uri="{FF2B5EF4-FFF2-40B4-BE49-F238E27FC236}">
                  <a16:creationId xmlns:a16="http://schemas.microsoft.com/office/drawing/2014/main" id="{69DBD9B3-3A57-0F4F-BEA7-8AD62562940B}"/>
                </a:ext>
              </a:extLst>
            </p:cNvPr>
            <p:cNvSpPr>
              <a:spLocks/>
            </p:cNvSpPr>
            <p:nvPr/>
          </p:nvSpPr>
          <p:spPr bwMode="auto">
            <a:xfrm>
              <a:off x="6410392" y="4318462"/>
              <a:ext cx="197453" cy="92380"/>
            </a:xfrm>
            <a:custGeom>
              <a:avLst/>
              <a:gdLst>
                <a:gd name="T0" fmla="*/ 7 w 21"/>
                <a:gd name="T1" fmla="*/ 9 h 10"/>
                <a:gd name="T2" fmla="*/ 2 w 21"/>
                <a:gd name="T3" fmla="*/ 4 h 10"/>
                <a:gd name="T4" fmla="*/ 9 w 21"/>
                <a:gd name="T5" fmla="*/ 2 h 10"/>
                <a:gd name="T6" fmla="*/ 17 w 21"/>
                <a:gd name="T7" fmla="*/ 0 h 10"/>
                <a:gd name="T8" fmla="*/ 19 w 21"/>
                <a:gd name="T9" fmla="*/ 2 h 10"/>
                <a:gd name="T10" fmla="*/ 14 w 21"/>
                <a:gd name="T11" fmla="*/ 4 h 10"/>
                <a:gd name="T12" fmla="*/ 15 w 21"/>
                <a:gd name="T13" fmla="*/ 7 h 10"/>
                <a:gd name="T14" fmla="*/ 7 w 21"/>
                <a:gd name="T15" fmla="*/ 9 h 10"/>
                <a:gd name="T16" fmla="*/ 7 w 21"/>
                <a:gd name="T1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
                  <a:moveTo>
                    <a:pt x="7" y="9"/>
                  </a:moveTo>
                  <a:cubicBezTo>
                    <a:pt x="6" y="9"/>
                    <a:pt x="0" y="6"/>
                    <a:pt x="2" y="4"/>
                  </a:cubicBezTo>
                  <a:cubicBezTo>
                    <a:pt x="4" y="2"/>
                    <a:pt x="7" y="2"/>
                    <a:pt x="9" y="2"/>
                  </a:cubicBezTo>
                  <a:cubicBezTo>
                    <a:pt x="12" y="1"/>
                    <a:pt x="15" y="0"/>
                    <a:pt x="17" y="0"/>
                  </a:cubicBezTo>
                  <a:cubicBezTo>
                    <a:pt x="18" y="0"/>
                    <a:pt x="21" y="1"/>
                    <a:pt x="19" y="2"/>
                  </a:cubicBezTo>
                  <a:cubicBezTo>
                    <a:pt x="18" y="3"/>
                    <a:pt x="15" y="2"/>
                    <a:pt x="14" y="4"/>
                  </a:cubicBezTo>
                  <a:cubicBezTo>
                    <a:pt x="14" y="4"/>
                    <a:pt x="19" y="6"/>
                    <a:pt x="15" y="7"/>
                  </a:cubicBezTo>
                  <a:cubicBezTo>
                    <a:pt x="13" y="8"/>
                    <a:pt x="10" y="10"/>
                    <a:pt x="7" y="9"/>
                  </a:cubicBezTo>
                  <a:cubicBezTo>
                    <a:pt x="5" y="9"/>
                    <a:pt x="9" y="10"/>
                    <a:pt x="7" y="9"/>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96" name="Freeform 583">
              <a:extLst>
                <a:ext uri="{FF2B5EF4-FFF2-40B4-BE49-F238E27FC236}">
                  <a16:creationId xmlns:a16="http://schemas.microsoft.com/office/drawing/2014/main" id="{7EDDB940-719E-0240-BA87-18ABCE5DF5EF}"/>
                </a:ext>
              </a:extLst>
            </p:cNvPr>
            <p:cNvSpPr>
              <a:spLocks/>
            </p:cNvSpPr>
            <p:nvPr/>
          </p:nvSpPr>
          <p:spPr bwMode="auto">
            <a:xfrm>
              <a:off x="6327587" y="4337573"/>
              <a:ext cx="73248" cy="38227"/>
            </a:xfrm>
            <a:custGeom>
              <a:avLst/>
              <a:gdLst>
                <a:gd name="T0" fmla="*/ 6 w 8"/>
                <a:gd name="T1" fmla="*/ 4 h 4"/>
                <a:gd name="T2" fmla="*/ 3 w 8"/>
                <a:gd name="T3" fmla="*/ 0 h 4"/>
                <a:gd name="T4" fmla="*/ 6 w 8"/>
                <a:gd name="T5" fmla="*/ 4 h 4"/>
              </a:gdLst>
              <a:ahLst/>
              <a:cxnLst>
                <a:cxn ang="0">
                  <a:pos x="T0" y="T1"/>
                </a:cxn>
                <a:cxn ang="0">
                  <a:pos x="T2" y="T3"/>
                </a:cxn>
                <a:cxn ang="0">
                  <a:pos x="T4" y="T5"/>
                </a:cxn>
              </a:cxnLst>
              <a:rect l="0" t="0" r="r" b="b"/>
              <a:pathLst>
                <a:path w="8" h="4">
                  <a:moveTo>
                    <a:pt x="6" y="4"/>
                  </a:moveTo>
                  <a:cubicBezTo>
                    <a:pt x="4" y="4"/>
                    <a:pt x="0" y="0"/>
                    <a:pt x="3" y="0"/>
                  </a:cubicBezTo>
                  <a:cubicBezTo>
                    <a:pt x="6" y="0"/>
                    <a:pt x="8" y="3"/>
                    <a:pt x="6" y="4"/>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97" name="Freeform 584">
              <a:extLst>
                <a:ext uri="{FF2B5EF4-FFF2-40B4-BE49-F238E27FC236}">
                  <a16:creationId xmlns:a16="http://schemas.microsoft.com/office/drawing/2014/main" id="{4E42A946-1948-DE4C-98C9-6966C470F3AB}"/>
                </a:ext>
              </a:extLst>
            </p:cNvPr>
            <p:cNvSpPr>
              <a:spLocks/>
            </p:cNvSpPr>
            <p:nvPr/>
          </p:nvSpPr>
          <p:spPr bwMode="auto">
            <a:xfrm>
              <a:off x="6429500" y="4251563"/>
              <a:ext cx="197453" cy="66896"/>
            </a:xfrm>
            <a:custGeom>
              <a:avLst/>
              <a:gdLst>
                <a:gd name="T0" fmla="*/ 1 w 21"/>
                <a:gd name="T1" fmla="*/ 5 h 7"/>
                <a:gd name="T2" fmla="*/ 4 w 21"/>
                <a:gd name="T3" fmla="*/ 4 h 7"/>
                <a:gd name="T4" fmla="*/ 9 w 21"/>
                <a:gd name="T5" fmla="*/ 1 h 7"/>
                <a:gd name="T6" fmla="*/ 18 w 21"/>
                <a:gd name="T7" fmla="*/ 3 h 7"/>
                <a:gd name="T8" fmla="*/ 11 w 21"/>
                <a:gd name="T9" fmla="*/ 6 h 7"/>
                <a:gd name="T10" fmla="*/ 6 w 21"/>
                <a:gd name="T11" fmla="*/ 6 h 7"/>
                <a:gd name="T12" fmla="*/ 1 w 21"/>
                <a:gd name="T13" fmla="*/ 5 h 7"/>
                <a:gd name="T14" fmla="*/ 1 w 21"/>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7">
                  <a:moveTo>
                    <a:pt x="1" y="5"/>
                  </a:moveTo>
                  <a:cubicBezTo>
                    <a:pt x="0" y="5"/>
                    <a:pt x="3" y="4"/>
                    <a:pt x="4" y="4"/>
                  </a:cubicBezTo>
                  <a:cubicBezTo>
                    <a:pt x="6" y="3"/>
                    <a:pt x="7" y="2"/>
                    <a:pt x="9" y="1"/>
                  </a:cubicBezTo>
                  <a:cubicBezTo>
                    <a:pt x="12" y="0"/>
                    <a:pt x="15" y="1"/>
                    <a:pt x="18" y="3"/>
                  </a:cubicBezTo>
                  <a:cubicBezTo>
                    <a:pt x="21" y="6"/>
                    <a:pt x="12" y="6"/>
                    <a:pt x="11" y="6"/>
                  </a:cubicBezTo>
                  <a:cubicBezTo>
                    <a:pt x="9" y="6"/>
                    <a:pt x="8" y="7"/>
                    <a:pt x="6" y="6"/>
                  </a:cubicBezTo>
                  <a:cubicBezTo>
                    <a:pt x="4" y="5"/>
                    <a:pt x="2" y="6"/>
                    <a:pt x="1" y="5"/>
                  </a:cubicBezTo>
                  <a:cubicBezTo>
                    <a:pt x="0" y="4"/>
                    <a:pt x="2" y="6"/>
                    <a:pt x="1" y="5"/>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98" name="Freeform 585">
              <a:extLst>
                <a:ext uri="{FF2B5EF4-FFF2-40B4-BE49-F238E27FC236}">
                  <a16:creationId xmlns:a16="http://schemas.microsoft.com/office/drawing/2014/main" id="{A32090AC-9393-8C4B-ADF8-A866070A3603}"/>
                </a:ext>
              </a:extLst>
            </p:cNvPr>
            <p:cNvSpPr>
              <a:spLocks/>
            </p:cNvSpPr>
            <p:nvPr/>
          </p:nvSpPr>
          <p:spPr bwMode="auto">
            <a:xfrm>
              <a:off x="6907207" y="4449064"/>
              <a:ext cx="261145" cy="178393"/>
            </a:xfrm>
            <a:custGeom>
              <a:avLst/>
              <a:gdLst>
                <a:gd name="T0" fmla="*/ 22 w 28"/>
                <a:gd name="T1" fmla="*/ 19 h 19"/>
                <a:gd name="T2" fmla="*/ 15 w 28"/>
                <a:gd name="T3" fmla="*/ 19 h 19"/>
                <a:gd name="T4" fmla="*/ 15 w 28"/>
                <a:gd name="T5" fmla="*/ 17 h 19"/>
                <a:gd name="T6" fmla="*/ 12 w 28"/>
                <a:gd name="T7" fmla="*/ 15 h 19"/>
                <a:gd name="T8" fmla="*/ 17 w 28"/>
                <a:gd name="T9" fmla="*/ 13 h 19"/>
                <a:gd name="T10" fmla="*/ 16 w 28"/>
                <a:gd name="T11" fmla="*/ 12 h 19"/>
                <a:gd name="T12" fmla="*/ 9 w 28"/>
                <a:gd name="T13" fmla="*/ 13 h 19"/>
                <a:gd name="T14" fmla="*/ 2 w 28"/>
                <a:gd name="T15" fmla="*/ 13 h 19"/>
                <a:gd name="T16" fmla="*/ 1 w 28"/>
                <a:gd name="T17" fmla="*/ 12 h 19"/>
                <a:gd name="T18" fmla="*/ 7 w 28"/>
                <a:gd name="T19" fmla="*/ 10 h 19"/>
                <a:gd name="T20" fmla="*/ 4 w 28"/>
                <a:gd name="T21" fmla="*/ 8 h 19"/>
                <a:gd name="T22" fmla="*/ 7 w 28"/>
                <a:gd name="T23" fmla="*/ 6 h 19"/>
                <a:gd name="T24" fmla="*/ 3 w 28"/>
                <a:gd name="T25" fmla="*/ 6 h 19"/>
                <a:gd name="T26" fmla="*/ 7 w 28"/>
                <a:gd name="T27" fmla="*/ 4 h 19"/>
                <a:gd name="T28" fmla="*/ 13 w 28"/>
                <a:gd name="T29" fmla="*/ 8 h 19"/>
                <a:gd name="T30" fmla="*/ 16 w 28"/>
                <a:gd name="T31" fmla="*/ 9 h 19"/>
                <a:gd name="T32" fmla="*/ 13 w 28"/>
                <a:gd name="T33" fmla="*/ 7 h 19"/>
                <a:gd name="T34" fmla="*/ 14 w 28"/>
                <a:gd name="T35" fmla="*/ 5 h 19"/>
                <a:gd name="T36" fmla="*/ 11 w 28"/>
                <a:gd name="T37" fmla="*/ 4 h 19"/>
                <a:gd name="T38" fmla="*/ 11 w 28"/>
                <a:gd name="T39" fmla="*/ 2 h 19"/>
                <a:gd name="T40" fmla="*/ 7 w 28"/>
                <a:gd name="T41" fmla="*/ 3 h 19"/>
                <a:gd name="T42" fmla="*/ 13 w 28"/>
                <a:gd name="T43" fmla="*/ 1 h 19"/>
                <a:gd name="T44" fmla="*/ 12 w 28"/>
                <a:gd name="T45" fmla="*/ 2 h 19"/>
                <a:gd name="T46" fmla="*/ 15 w 28"/>
                <a:gd name="T47" fmla="*/ 3 h 19"/>
                <a:gd name="T48" fmla="*/ 21 w 28"/>
                <a:gd name="T49" fmla="*/ 2 h 19"/>
                <a:gd name="T50" fmla="*/ 26 w 28"/>
                <a:gd name="T51" fmla="*/ 8 h 19"/>
                <a:gd name="T52" fmla="*/ 27 w 28"/>
                <a:gd name="T53" fmla="*/ 12 h 19"/>
                <a:gd name="T54" fmla="*/ 26 w 28"/>
                <a:gd name="T55" fmla="*/ 14 h 19"/>
                <a:gd name="T56" fmla="*/ 26 w 28"/>
                <a:gd name="T57" fmla="*/ 17 h 19"/>
                <a:gd name="T58" fmla="*/ 22 w 28"/>
                <a:gd name="T5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19">
                  <a:moveTo>
                    <a:pt x="22" y="19"/>
                  </a:moveTo>
                  <a:cubicBezTo>
                    <a:pt x="20" y="19"/>
                    <a:pt x="17" y="19"/>
                    <a:pt x="15" y="19"/>
                  </a:cubicBezTo>
                  <a:cubicBezTo>
                    <a:pt x="12" y="19"/>
                    <a:pt x="15" y="18"/>
                    <a:pt x="15" y="17"/>
                  </a:cubicBezTo>
                  <a:cubicBezTo>
                    <a:pt x="16" y="16"/>
                    <a:pt x="11" y="16"/>
                    <a:pt x="12" y="15"/>
                  </a:cubicBezTo>
                  <a:cubicBezTo>
                    <a:pt x="13" y="14"/>
                    <a:pt x="15" y="13"/>
                    <a:pt x="17" y="13"/>
                  </a:cubicBezTo>
                  <a:cubicBezTo>
                    <a:pt x="18" y="12"/>
                    <a:pt x="17" y="12"/>
                    <a:pt x="16" y="12"/>
                  </a:cubicBezTo>
                  <a:cubicBezTo>
                    <a:pt x="14" y="11"/>
                    <a:pt x="12" y="12"/>
                    <a:pt x="9" y="13"/>
                  </a:cubicBezTo>
                  <a:cubicBezTo>
                    <a:pt x="7" y="13"/>
                    <a:pt x="5" y="13"/>
                    <a:pt x="2" y="13"/>
                  </a:cubicBezTo>
                  <a:cubicBezTo>
                    <a:pt x="2" y="14"/>
                    <a:pt x="0" y="14"/>
                    <a:pt x="1" y="12"/>
                  </a:cubicBezTo>
                  <a:cubicBezTo>
                    <a:pt x="3" y="10"/>
                    <a:pt x="5" y="11"/>
                    <a:pt x="7" y="10"/>
                  </a:cubicBezTo>
                  <a:cubicBezTo>
                    <a:pt x="11" y="9"/>
                    <a:pt x="4" y="9"/>
                    <a:pt x="4" y="8"/>
                  </a:cubicBezTo>
                  <a:cubicBezTo>
                    <a:pt x="3" y="8"/>
                    <a:pt x="7" y="6"/>
                    <a:pt x="7" y="6"/>
                  </a:cubicBezTo>
                  <a:cubicBezTo>
                    <a:pt x="7" y="6"/>
                    <a:pt x="4" y="6"/>
                    <a:pt x="3" y="6"/>
                  </a:cubicBezTo>
                  <a:cubicBezTo>
                    <a:pt x="3" y="5"/>
                    <a:pt x="6" y="4"/>
                    <a:pt x="7" y="4"/>
                  </a:cubicBezTo>
                  <a:cubicBezTo>
                    <a:pt x="9" y="4"/>
                    <a:pt x="11" y="7"/>
                    <a:pt x="13" y="8"/>
                  </a:cubicBezTo>
                  <a:cubicBezTo>
                    <a:pt x="14" y="8"/>
                    <a:pt x="15" y="10"/>
                    <a:pt x="16" y="9"/>
                  </a:cubicBezTo>
                  <a:cubicBezTo>
                    <a:pt x="19" y="7"/>
                    <a:pt x="13" y="7"/>
                    <a:pt x="13" y="7"/>
                  </a:cubicBezTo>
                  <a:cubicBezTo>
                    <a:pt x="14" y="7"/>
                    <a:pt x="18" y="6"/>
                    <a:pt x="14" y="5"/>
                  </a:cubicBezTo>
                  <a:cubicBezTo>
                    <a:pt x="13" y="5"/>
                    <a:pt x="12" y="5"/>
                    <a:pt x="11" y="4"/>
                  </a:cubicBezTo>
                  <a:cubicBezTo>
                    <a:pt x="9" y="3"/>
                    <a:pt x="11" y="3"/>
                    <a:pt x="11" y="2"/>
                  </a:cubicBezTo>
                  <a:cubicBezTo>
                    <a:pt x="10" y="2"/>
                    <a:pt x="7" y="3"/>
                    <a:pt x="7" y="3"/>
                  </a:cubicBezTo>
                  <a:cubicBezTo>
                    <a:pt x="6" y="2"/>
                    <a:pt x="13" y="1"/>
                    <a:pt x="13" y="1"/>
                  </a:cubicBezTo>
                  <a:cubicBezTo>
                    <a:pt x="13" y="1"/>
                    <a:pt x="12" y="2"/>
                    <a:pt x="12" y="2"/>
                  </a:cubicBezTo>
                  <a:cubicBezTo>
                    <a:pt x="11" y="3"/>
                    <a:pt x="14" y="3"/>
                    <a:pt x="15" y="3"/>
                  </a:cubicBezTo>
                  <a:cubicBezTo>
                    <a:pt x="18" y="4"/>
                    <a:pt x="19" y="4"/>
                    <a:pt x="21" y="2"/>
                  </a:cubicBezTo>
                  <a:cubicBezTo>
                    <a:pt x="24" y="0"/>
                    <a:pt x="27" y="6"/>
                    <a:pt x="26" y="8"/>
                  </a:cubicBezTo>
                  <a:cubicBezTo>
                    <a:pt x="26" y="10"/>
                    <a:pt x="26" y="11"/>
                    <a:pt x="27" y="12"/>
                  </a:cubicBezTo>
                  <a:cubicBezTo>
                    <a:pt x="28" y="14"/>
                    <a:pt x="28" y="15"/>
                    <a:pt x="26" y="14"/>
                  </a:cubicBezTo>
                  <a:cubicBezTo>
                    <a:pt x="24" y="12"/>
                    <a:pt x="25" y="16"/>
                    <a:pt x="26" y="17"/>
                  </a:cubicBezTo>
                  <a:cubicBezTo>
                    <a:pt x="27" y="18"/>
                    <a:pt x="23" y="19"/>
                    <a:pt x="22" y="19"/>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199" name="Freeform 586">
              <a:extLst>
                <a:ext uri="{FF2B5EF4-FFF2-40B4-BE49-F238E27FC236}">
                  <a16:creationId xmlns:a16="http://schemas.microsoft.com/office/drawing/2014/main" id="{83B4358B-2745-6448-BDFD-9D4B43B543BC}"/>
                </a:ext>
              </a:extLst>
            </p:cNvPr>
            <p:cNvSpPr>
              <a:spLocks/>
            </p:cNvSpPr>
            <p:nvPr/>
          </p:nvSpPr>
          <p:spPr bwMode="auto">
            <a:xfrm>
              <a:off x="6878546" y="4535077"/>
              <a:ext cx="82803" cy="25484"/>
            </a:xfrm>
            <a:custGeom>
              <a:avLst/>
              <a:gdLst>
                <a:gd name="T0" fmla="*/ 1 w 9"/>
                <a:gd name="T1" fmla="*/ 3 h 3"/>
                <a:gd name="T2" fmla="*/ 7 w 9"/>
                <a:gd name="T3" fmla="*/ 0 h 3"/>
                <a:gd name="T4" fmla="*/ 1 w 9"/>
                <a:gd name="T5" fmla="*/ 3 h 3"/>
              </a:gdLst>
              <a:ahLst/>
              <a:cxnLst>
                <a:cxn ang="0">
                  <a:pos x="T0" y="T1"/>
                </a:cxn>
                <a:cxn ang="0">
                  <a:pos x="T2" y="T3"/>
                </a:cxn>
                <a:cxn ang="0">
                  <a:pos x="T4" y="T5"/>
                </a:cxn>
              </a:cxnLst>
              <a:rect l="0" t="0" r="r" b="b"/>
              <a:pathLst>
                <a:path w="9" h="3">
                  <a:moveTo>
                    <a:pt x="1" y="3"/>
                  </a:moveTo>
                  <a:cubicBezTo>
                    <a:pt x="4" y="2"/>
                    <a:pt x="9" y="0"/>
                    <a:pt x="7" y="0"/>
                  </a:cubicBezTo>
                  <a:cubicBezTo>
                    <a:pt x="4" y="0"/>
                    <a:pt x="0" y="3"/>
                    <a:pt x="1" y="3"/>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00" name="Freeform 587">
              <a:extLst>
                <a:ext uri="{FF2B5EF4-FFF2-40B4-BE49-F238E27FC236}">
                  <a16:creationId xmlns:a16="http://schemas.microsoft.com/office/drawing/2014/main" id="{F1C9261D-5A1B-2C4D-BA47-94467ECFB3A7}"/>
                </a:ext>
              </a:extLst>
            </p:cNvPr>
            <p:cNvSpPr>
              <a:spLocks/>
            </p:cNvSpPr>
            <p:nvPr/>
          </p:nvSpPr>
          <p:spPr bwMode="auto">
            <a:xfrm>
              <a:off x="6859437" y="4525521"/>
              <a:ext cx="76432" cy="19114"/>
            </a:xfrm>
            <a:custGeom>
              <a:avLst/>
              <a:gdLst>
                <a:gd name="T0" fmla="*/ 1 w 8"/>
                <a:gd name="T1" fmla="*/ 2 h 2"/>
                <a:gd name="T2" fmla="*/ 6 w 8"/>
                <a:gd name="T3" fmla="*/ 0 h 2"/>
                <a:gd name="T4" fmla="*/ 1 w 8"/>
                <a:gd name="T5" fmla="*/ 2 h 2"/>
              </a:gdLst>
              <a:ahLst/>
              <a:cxnLst>
                <a:cxn ang="0">
                  <a:pos x="T0" y="T1"/>
                </a:cxn>
                <a:cxn ang="0">
                  <a:pos x="T2" y="T3"/>
                </a:cxn>
                <a:cxn ang="0">
                  <a:pos x="T4" y="T5"/>
                </a:cxn>
              </a:cxnLst>
              <a:rect l="0" t="0" r="r" b="b"/>
              <a:pathLst>
                <a:path w="8" h="2">
                  <a:moveTo>
                    <a:pt x="1" y="2"/>
                  </a:moveTo>
                  <a:cubicBezTo>
                    <a:pt x="0" y="2"/>
                    <a:pt x="4" y="0"/>
                    <a:pt x="6" y="0"/>
                  </a:cubicBezTo>
                  <a:cubicBezTo>
                    <a:pt x="8" y="0"/>
                    <a:pt x="4" y="2"/>
                    <a:pt x="1" y="2"/>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01" name="Freeform 588">
              <a:extLst>
                <a:ext uri="{FF2B5EF4-FFF2-40B4-BE49-F238E27FC236}">
                  <a16:creationId xmlns:a16="http://schemas.microsoft.com/office/drawing/2014/main" id="{E958CFE1-A76F-7847-AF89-33B865ADCBAB}"/>
                </a:ext>
              </a:extLst>
            </p:cNvPr>
            <p:cNvSpPr>
              <a:spLocks/>
            </p:cNvSpPr>
            <p:nvPr/>
          </p:nvSpPr>
          <p:spPr bwMode="auto">
            <a:xfrm>
              <a:off x="6821219" y="4496849"/>
              <a:ext cx="95541" cy="47785"/>
            </a:xfrm>
            <a:custGeom>
              <a:avLst/>
              <a:gdLst>
                <a:gd name="T0" fmla="*/ 2 w 10"/>
                <a:gd name="T1" fmla="*/ 3 h 5"/>
                <a:gd name="T2" fmla="*/ 10 w 10"/>
                <a:gd name="T3" fmla="*/ 1 h 5"/>
                <a:gd name="T4" fmla="*/ 2 w 10"/>
                <a:gd name="T5" fmla="*/ 3 h 5"/>
              </a:gdLst>
              <a:ahLst/>
              <a:cxnLst>
                <a:cxn ang="0">
                  <a:pos x="T0" y="T1"/>
                </a:cxn>
                <a:cxn ang="0">
                  <a:pos x="T2" y="T3"/>
                </a:cxn>
                <a:cxn ang="0">
                  <a:pos x="T4" y="T5"/>
                </a:cxn>
              </a:cxnLst>
              <a:rect l="0" t="0" r="r" b="b"/>
              <a:pathLst>
                <a:path w="10" h="5">
                  <a:moveTo>
                    <a:pt x="2" y="3"/>
                  </a:moveTo>
                  <a:cubicBezTo>
                    <a:pt x="0" y="2"/>
                    <a:pt x="10" y="0"/>
                    <a:pt x="10" y="1"/>
                  </a:cubicBezTo>
                  <a:cubicBezTo>
                    <a:pt x="10" y="2"/>
                    <a:pt x="6" y="5"/>
                    <a:pt x="2" y="3"/>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02" name="Freeform 589">
              <a:extLst>
                <a:ext uri="{FF2B5EF4-FFF2-40B4-BE49-F238E27FC236}">
                  <a16:creationId xmlns:a16="http://schemas.microsoft.com/office/drawing/2014/main" id="{A9394620-0536-C940-BAAB-0AD26E2194CD}"/>
                </a:ext>
              </a:extLst>
            </p:cNvPr>
            <p:cNvSpPr>
              <a:spLocks/>
            </p:cNvSpPr>
            <p:nvPr/>
          </p:nvSpPr>
          <p:spPr bwMode="auto">
            <a:xfrm>
              <a:off x="6830775" y="4458625"/>
              <a:ext cx="66879" cy="47785"/>
            </a:xfrm>
            <a:custGeom>
              <a:avLst/>
              <a:gdLst>
                <a:gd name="T0" fmla="*/ 1 w 7"/>
                <a:gd name="T1" fmla="*/ 5 h 5"/>
                <a:gd name="T2" fmla="*/ 0 w 7"/>
                <a:gd name="T3" fmla="*/ 1 h 5"/>
                <a:gd name="T4" fmla="*/ 4 w 7"/>
                <a:gd name="T5" fmla="*/ 2 h 5"/>
                <a:gd name="T6" fmla="*/ 7 w 7"/>
                <a:gd name="T7" fmla="*/ 4 h 5"/>
                <a:gd name="T8" fmla="*/ 1 w 7"/>
                <a:gd name="T9" fmla="*/ 5 h 5"/>
                <a:gd name="T10" fmla="*/ 1 w 7"/>
                <a:gd name="T11" fmla="*/ 5 h 5"/>
              </a:gdLst>
              <a:ahLst/>
              <a:cxnLst>
                <a:cxn ang="0">
                  <a:pos x="T0" y="T1"/>
                </a:cxn>
                <a:cxn ang="0">
                  <a:pos x="T2" y="T3"/>
                </a:cxn>
                <a:cxn ang="0">
                  <a:pos x="T4" y="T5"/>
                </a:cxn>
                <a:cxn ang="0">
                  <a:pos x="T6" y="T7"/>
                </a:cxn>
                <a:cxn ang="0">
                  <a:pos x="T8" y="T9"/>
                </a:cxn>
                <a:cxn ang="0">
                  <a:pos x="T10" y="T11"/>
                </a:cxn>
              </a:cxnLst>
              <a:rect l="0" t="0" r="r" b="b"/>
              <a:pathLst>
                <a:path w="7" h="5">
                  <a:moveTo>
                    <a:pt x="1" y="5"/>
                  </a:moveTo>
                  <a:cubicBezTo>
                    <a:pt x="0" y="4"/>
                    <a:pt x="0" y="2"/>
                    <a:pt x="0" y="1"/>
                  </a:cubicBezTo>
                  <a:cubicBezTo>
                    <a:pt x="1" y="0"/>
                    <a:pt x="3" y="1"/>
                    <a:pt x="4" y="2"/>
                  </a:cubicBezTo>
                  <a:cubicBezTo>
                    <a:pt x="4" y="2"/>
                    <a:pt x="7" y="3"/>
                    <a:pt x="7" y="4"/>
                  </a:cubicBezTo>
                  <a:cubicBezTo>
                    <a:pt x="7" y="4"/>
                    <a:pt x="2" y="5"/>
                    <a:pt x="1" y="5"/>
                  </a:cubicBezTo>
                  <a:cubicBezTo>
                    <a:pt x="0" y="4"/>
                    <a:pt x="4" y="5"/>
                    <a:pt x="1" y="5"/>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03" name="Freeform 590">
              <a:extLst>
                <a:ext uri="{FF2B5EF4-FFF2-40B4-BE49-F238E27FC236}">
                  <a16:creationId xmlns:a16="http://schemas.microsoft.com/office/drawing/2014/main" id="{ED7D9A15-6F94-A240-823E-E35761FEC3D4}"/>
                </a:ext>
              </a:extLst>
            </p:cNvPr>
            <p:cNvSpPr>
              <a:spLocks/>
            </p:cNvSpPr>
            <p:nvPr/>
          </p:nvSpPr>
          <p:spPr bwMode="auto">
            <a:xfrm>
              <a:off x="6738418" y="4347128"/>
              <a:ext cx="111465" cy="82827"/>
            </a:xfrm>
            <a:custGeom>
              <a:avLst/>
              <a:gdLst>
                <a:gd name="T0" fmla="*/ 8 w 12"/>
                <a:gd name="T1" fmla="*/ 8 h 9"/>
                <a:gd name="T2" fmla="*/ 3 w 12"/>
                <a:gd name="T3" fmla="*/ 1 h 9"/>
                <a:gd name="T4" fmla="*/ 8 w 12"/>
                <a:gd name="T5" fmla="*/ 8 h 9"/>
              </a:gdLst>
              <a:ahLst/>
              <a:cxnLst>
                <a:cxn ang="0">
                  <a:pos x="T0" y="T1"/>
                </a:cxn>
                <a:cxn ang="0">
                  <a:pos x="T2" y="T3"/>
                </a:cxn>
                <a:cxn ang="0">
                  <a:pos x="T4" y="T5"/>
                </a:cxn>
              </a:cxnLst>
              <a:rect l="0" t="0" r="r" b="b"/>
              <a:pathLst>
                <a:path w="12" h="9">
                  <a:moveTo>
                    <a:pt x="8" y="8"/>
                  </a:moveTo>
                  <a:cubicBezTo>
                    <a:pt x="6" y="9"/>
                    <a:pt x="0" y="0"/>
                    <a:pt x="3" y="1"/>
                  </a:cubicBezTo>
                  <a:cubicBezTo>
                    <a:pt x="6" y="3"/>
                    <a:pt x="12" y="8"/>
                    <a:pt x="8" y="8"/>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04" name="Freeform 591">
              <a:extLst>
                <a:ext uri="{FF2B5EF4-FFF2-40B4-BE49-F238E27FC236}">
                  <a16:creationId xmlns:a16="http://schemas.microsoft.com/office/drawing/2014/main" id="{514F3028-F9CD-704E-A385-C7867CE0084C}"/>
                </a:ext>
              </a:extLst>
            </p:cNvPr>
            <p:cNvSpPr>
              <a:spLocks/>
            </p:cNvSpPr>
            <p:nvPr/>
          </p:nvSpPr>
          <p:spPr bwMode="auto">
            <a:xfrm>
              <a:off x="6916763" y="4337573"/>
              <a:ext cx="82803" cy="28669"/>
            </a:xfrm>
            <a:custGeom>
              <a:avLst/>
              <a:gdLst>
                <a:gd name="T0" fmla="*/ 2 w 9"/>
                <a:gd name="T1" fmla="*/ 1 h 3"/>
                <a:gd name="T2" fmla="*/ 8 w 9"/>
                <a:gd name="T3" fmla="*/ 2 h 3"/>
                <a:gd name="T4" fmla="*/ 2 w 9"/>
                <a:gd name="T5" fmla="*/ 1 h 3"/>
              </a:gdLst>
              <a:ahLst/>
              <a:cxnLst>
                <a:cxn ang="0">
                  <a:pos x="T0" y="T1"/>
                </a:cxn>
                <a:cxn ang="0">
                  <a:pos x="T2" y="T3"/>
                </a:cxn>
                <a:cxn ang="0">
                  <a:pos x="T4" y="T5"/>
                </a:cxn>
              </a:cxnLst>
              <a:rect l="0" t="0" r="r" b="b"/>
              <a:pathLst>
                <a:path w="9" h="3">
                  <a:moveTo>
                    <a:pt x="2" y="1"/>
                  </a:moveTo>
                  <a:cubicBezTo>
                    <a:pt x="5" y="0"/>
                    <a:pt x="9" y="2"/>
                    <a:pt x="8" y="2"/>
                  </a:cubicBezTo>
                  <a:cubicBezTo>
                    <a:pt x="3" y="3"/>
                    <a:pt x="0" y="2"/>
                    <a:pt x="2" y="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05" name="Freeform 592">
              <a:extLst>
                <a:ext uri="{FF2B5EF4-FFF2-40B4-BE49-F238E27FC236}">
                  <a16:creationId xmlns:a16="http://schemas.microsoft.com/office/drawing/2014/main" id="{5A3D6B13-6122-7A4D-8FDB-6F61552DA8FB}"/>
                </a:ext>
              </a:extLst>
            </p:cNvPr>
            <p:cNvSpPr>
              <a:spLocks/>
            </p:cNvSpPr>
            <p:nvPr/>
          </p:nvSpPr>
          <p:spPr bwMode="auto">
            <a:xfrm>
              <a:off x="6757524" y="4187852"/>
              <a:ext cx="334396" cy="178393"/>
            </a:xfrm>
            <a:custGeom>
              <a:avLst/>
              <a:gdLst>
                <a:gd name="T0" fmla="*/ 28 w 36"/>
                <a:gd name="T1" fmla="*/ 17 h 19"/>
                <a:gd name="T2" fmla="*/ 27 w 36"/>
                <a:gd name="T3" fmla="*/ 15 h 19"/>
                <a:gd name="T4" fmla="*/ 22 w 36"/>
                <a:gd name="T5" fmla="*/ 13 h 19"/>
                <a:gd name="T6" fmla="*/ 14 w 36"/>
                <a:gd name="T7" fmla="*/ 14 h 19"/>
                <a:gd name="T8" fmla="*/ 18 w 36"/>
                <a:gd name="T9" fmla="*/ 12 h 19"/>
                <a:gd name="T10" fmla="*/ 8 w 36"/>
                <a:gd name="T11" fmla="*/ 12 h 19"/>
                <a:gd name="T12" fmla="*/ 13 w 36"/>
                <a:gd name="T13" fmla="*/ 10 h 19"/>
                <a:gd name="T14" fmla="*/ 12 w 36"/>
                <a:gd name="T15" fmla="*/ 9 h 19"/>
                <a:gd name="T16" fmla="*/ 13 w 36"/>
                <a:gd name="T17" fmla="*/ 8 h 19"/>
                <a:gd name="T18" fmla="*/ 11 w 36"/>
                <a:gd name="T19" fmla="*/ 8 h 19"/>
                <a:gd name="T20" fmla="*/ 10 w 36"/>
                <a:gd name="T21" fmla="*/ 6 h 19"/>
                <a:gd name="T22" fmla="*/ 6 w 36"/>
                <a:gd name="T23" fmla="*/ 6 h 19"/>
                <a:gd name="T24" fmla="*/ 3 w 36"/>
                <a:gd name="T25" fmla="*/ 5 h 19"/>
                <a:gd name="T26" fmla="*/ 9 w 36"/>
                <a:gd name="T27" fmla="*/ 2 h 19"/>
                <a:gd name="T28" fmla="*/ 16 w 36"/>
                <a:gd name="T29" fmla="*/ 1 h 19"/>
                <a:gd name="T30" fmla="*/ 18 w 36"/>
                <a:gd name="T31" fmla="*/ 5 h 19"/>
                <a:gd name="T32" fmla="*/ 22 w 36"/>
                <a:gd name="T33" fmla="*/ 4 h 19"/>
                <a:gd name="T34" fmla="*/ 25 w 36"/>
                <a:gd name="T35" fmla="*/ 7 h 19"/>
                <a:gd name="T36" fmla="*/ 30 w 36"/>
                <a:gd name="T37" fmla="*/ 7 h 19"/>
                <a:gd name="T38" fmla="*/ 33 w 36"/>
                <a:gd name="T39" fmla="*/ 12 h 19"/>
                <a:gd name="T40" fmla="*/ 34 w 36"/>
                <a:gd name="T41" fmla="*/ 16 h 19"/>
                <a:gd name="T42" fmla="*/ 28 w 36"/>
                <a:gd name="T43" fmla="*/ 17 h 19"/>
                <a:gd name="T44" fmla="*/ 28 w 36"/>
                <a:gd name="T45"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19">
                  <a:moveTo>
                    <a:pt x="28" y="17"/>
                  </a:moveTo>
                  <a:cubicBezTo>
                    <a:pt x="27" y="17"/>
                    <a:pt x="27" y="16"/>
                    <a:pt x="27" y="15"/>
                  </a:cubicBezTo>
                  <a:cubicBezTo>
                    <a:pt x="26" y="14"/>
                    <a:pt x="23" y="13"/>
                    <a:pt x="22" y="13"/>
                  </a:cubicBezTo>
                  <a:cubicBezTo>
                    <a:pt x="21" y="13"/>
                    <a:pt x="14" y="15"/>
                    <a:pt x="14" y="14"/>
                  </a:cubicBezTo>
                  <a:cubicBezTo>
                    <a:pt x="14" y="14"/>
                    <a:pt x="18" y="12"/>
                    <a:pt x="18" y="12"/>
                  </a:cubicBezTo>
                  <a:cubicBezTo>
                    <a:pt x="15" y="11"/>
                    <a:pt x="11" y="14"/>
                    <a:pt x="8" y="12"/>
                  </a:cubicBezTo>
                  <a:cubicBezTo>
                    <a:pt x="2" y="9"/>
                    <a:pt x="13" y="10"/>
                    <a:pt x="13" y="10"/>
                  </a:cubicBezTo>
                  <a:cubicBezTo>
                    <a:pt x="13" y="10"/>
                    <a:pt x="12" y="9"/>
                    <a:pt x="12" y="9"/>
                  </a:cubicBezTo>
                  <a:cubicBezTo>
                    <a:pt x="12" y="9"/>
                    <a:pt x="13" y="8"/>
                    <a:pt x="13" y="8"/>
                  </a:cubicBezTo>
                  <a:cubicBezTo>
                    <a:pt x="14" y="7"/>
                    <a:pt x="11" y="8"/>
                    <a:pt x="11" y="8"/>
                  </a:cubicBezTo>
                  <a:cubicBezTo>
                    <a:pt x="10" y="7"/>
                    <a:pt x="12" y="6"/>
                    <a:pt x="10" y="6"/>
                  </a:cubicBezTo>
                  <a:cubicBezTo>
                    <a:pt x="9" y="6"/>
                    <a:pt x="7" y="7"/>
                    <a:pt x="6" y="6"/>
                  </a:cubicBezTo>
                  <a:cubicBezTo>
                    <a:pt x="6" y="5"/>
                    <a:pt x="4" y="6"/>
                    <a:pt x="3" y="5"/>
                  </a:cubicBezTo>
                  <a:cubicBezTo>
                    <a:pt x="0" y="0"/>
                    <a:pt x="7" y="2"/>
                    <a:pt x="9" y="2"/>
                  </a:cubicBezTo>
                  <a:cubicBezTo>
                    <a:pt x="11" y="1"/>
                    <a:pt x="14" y="0"/>
                    <a:pt x="16" y="1"/>
                  </a:cubicBezTo>
                  <a:cubicBezTo>
                    <a:pt x="19" y="2"/>
                    <a:pt x="14" y="7"/>
                    <a:pt x="18" y="5"/>
                  </a:cubicBezTo>
                  <a:cubicBezTo>
                    <a:pt x="19" y="5"/>
                    <a:pt x="21" y="3"/>
                    <a:pt x="22" y="4"/>
                  </a:cubicBezTo>
                  <a:cubicBezTo>
                    <a:pt x="23" y="5"/>
                    <a:pt x="24" y="7"/>
                    <a:pt x="25" y="7"/>
                  </a:cubicBezTo>
                  <a:cubicBezTo>
                    <a:pt x="26" y="7"/>
                    <a:pt x="29" y="6"/>
                    <a:pt x="30" y="7"/>
                  </a:cubicBezTo>
                  <a:cubicBezTo>
                    <a:pt x="32" y="8"/>
                    <a:pt x="32" y="11"/>
                    <a:pt x="33" y="12"/>
                  </a:cubicBezTo>
                  <a:cubicBezTo>
                    <a:pt x="34" y="14"/>
                    <a:pt x="36" y="15"/>
                    <a:pt x="34" y="16"/>
                  </a:cubicBezTo>
                  <a:cubicBezTo>
                    <a:pt x="33" y="18"/>
                    <a:pt x="30" y="18"/>
                    <a:pt x="28" y="17"/>
                  </a:cubicBezTo>
                  <a:cubicBezTo>
                    <a:pt x="27" y="16"/>
                    <a:pt x="31" y="19"/>
                    <a:pt x="28" y="17"/>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06" name="Freeform 593">
              <a:extLst>
                <a:ext uri="{FF2B5EF4-FFF2-40B4-BE49-F238E27FC236}">
                  <a16:creationId xmlns:a16="http://schemas.microsoft.com/office/drawing/2014/main" id="{783B7D86-5877-3E49-8751-17D237DA87F5}"/>
                </a:ext>
              </a:extLst>
            </p:cNvPr>
            <p:cNvSpPr>
              <a:spLocks/>
            </p:cNvSpPr>
            <p:nvPr/>
          </p:nvSpPr>
          <p:spPr bwMode="auto">
            <a:xfrm>
              <a:off x="7018672" y="4101843"/>
              <a:ext cx="101909" cy="47785"/>
            </a:xfrm>
            <a:custGeom>
              <a:avLst/>
              <a:gdLst>
                <a:gd name="T0" fmla="*/ 8 w 11"/>
                <a:gd name="T1" fmla="*/ 5 h 5"/>
                <a:gd name="T2" fmla="*/ 4 w 11"/>
                <a:gd name="T3" fmla="*/ 4 h 5"/>
                <a:gd name="T4" fmla="*/ 2 w 11"/>
                <a:gd name="T5" fmla="*/ 3 h 5"/>
                <a:gd name="T6" fmla="*/ 7 w 11"/>
                <a:gd name="T7" fmla="*/ 2 h 5"/>
                <a:gd name="T8" fmla="*/ 8 w 11"/>
                <a:gd name="T9" fmla="*/ 5 h 5"/>
              </a:gdLst>
              <a:ahLst/>
              <a:cxnLst>
                <a:cxn ang="0">
                  <a:pos x="T0" y="T1"/>
                </a:cxn>
                <a:cxn ang="0">
                  <a:pos x="T2" y="T3"/>
                </a:cxn>
                <a:cxn ang="0">
                  <a:pos x="T4" y="T5"/>
                </a:cxn>
                <a:cxn ang="0">
                  <a:pos x="T6" y="T7"/>
                </a:cxn>
                <a:cxn ang="0">
                  <a:pos x="T8" y="T9"/>
                </a:cxn>
              </a:cxnLst>
              <a:rect l="0" t="0" r="r" b="b"/>
              <a:pathLst>
                <a:path w="11" h="5">
                  <a:moveTo>
                    <a:pt x="8" y="5"/>
                  </a:moveTo>
                  <a:cubicBezTo>
                    <a:pt x="6" y="5"/>
                    <a:pt x="6" y="4"/>
                    <a:pt x="4" y="4"/>
                  </a:cubicBezTo>
                  <a:cubicBezTo>
                    <a:pt x="4" y="4"/>
                    <a:pt x="0" y="4"/>
                    <a:pt x="2" y="3"/>
                  </a:cubicBezTo>
                  <a:cubicBezTo>
                    <a:pt x="3" y="1"/>
                    <a:pt x="6" y="0"/>
                    <a:pt x="7" y="2"/>
                  </a:cubicBezTo>
                  <a:cubicBezTo>
                    <a:pt x="9" y="3"/>
                    <a:pt x="11" y="5"/>
                    <a:pt x="8" y="5"/>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07" name="Freeform 594">
              <a:extLst>
                <a:ext uri="{FF2B5EF4-FFF2-40B4-BE49-F238E27FC236}">
                  <a16:creationId xmlns:a16="http://schemas.microsoft.com/office/drawing/2014/main" id="{DFA5B713-CE81-DA4F-84E5-3572E1BA6144}"/>
                </a:ext>
              </a:extLst>
            </p:cNvPr>
            <p:cNvSpPr>
              <a:spLocks/>
            </p:cNvSpPr>
            <p:nvPr/>
          </p:nvSpPr>
          <p:spPr bwMode="auto">
            <a:xfrm>
              <a:off x="7101474" y="4251563"/>
              <a:ext cx="187897" cy="105124"/>
            </a:xfrm>
            <a:custGeom>
              <a:avLst/>
              <a:gdLst>
                <a:gd name="T0" fmla="*/ 8 w 20"/>
                <a:gd name="T1" fmla="*/ 7 h 11"/>
                <a:gd name="T2" fmla="*/ 3 w 20"/>
                <a:gd name="T3" fmla="*/ 5 h 11"/>
                <a:gd name="T4" fmla="*/ 4 w 20"/>
                <a:gd name="T5" fmla="*/ 3 h 11"/>
                <a:gd name="T6" fmla="*/ 1 w 20"/>
                <a:gd name="T7" fmla="*/ 1 h 11"/>
                <a:gd name="T8" fmla="*/ 6 w 20"/>
                <a:gd name="T9" fmla="*/ 1 h 11"/>
                <a:gd name="T10" fmla="*/ 12 w 20"/>
                <a:gd name="T11" fmla="*/ 3 h 11"/>
                <a:gd name="T12" fmla="*/ 16 w 20"/>
                <a:gd name="T13" fmla="*/ 3 h 11"/>
                <a:gd name="T14" fmla="*/ 19 w 20"/>
                <a:gd name="T15" fmla="*/ 4 h 11"/>
                <a:gd name="T16" fmla="*/ 18 w 20"/>
                <a:gd name="T17" fmla="*/ 8 h 11"/>
                <a:gd name="T18" fmla="*/ 15 w 20"/>
                <a:gd name="T19" fmla="*/ 10 h 11"/>
                <a:gd name="T20" fmla="*/ 9 w 20"/>
                <a:gd name="T21" fmla="*/ 11 h 11"/>
                <a:gd name="T22" fmla="*/ 4 w 20"/>
                <a:gd name="T23" fmla="*/ 8 h 11"/>
                <a:gd name="T24" fmla="*/ 8 w 20"/>
                <a:gd name="T25" fmla="*/ 7 h 11"/>
                <a:gd name="T26" fmla="*/ 8 w 20"/>
                <a:gd name="T2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1">
                  <a:moveTo>
                    <a:pt x="8" y="7"/>
                  </a:moveTo>
                  <a:cubicBezTo>
                    <a:pt x="6" y="7"/>
                    <a:pt x="4" y="6"/>
                    <a:pt x="3" y="5"/>
                  </a:cubicBezTo>
                  <a:cubicBezTo>
                    <a:pt x="0" y="4"/>
                    <a:pt x="4" y="3"/>
                    <a:pt x="4" y="3"/>
                  </a:cubicBezTo>
                  <a:cubicBezTo>
                    <a:pt x="4" y="2"/>
                    <a:pt x="2" y="1"/>
                    <a:pt x="1" y="1"/>
                  </a:cubicBezTo>
                  <a:cubicBezTo>
                    <a:pt x="1" y="0"/>
                    <a:pt x="6" y="1"/>
                    <a:pt x="6" y="1"/>
                  </a:cubicBezTo>
                  <a:cubicBezTo>
                    <a:pt x="8" y="1"/>
                    <a:pt x="10" y="2"/>
                    <a:pt x="12" y="3"/>
                  </a:cubicBezTo>
                  <a:cubicBezTo>
                    <a:pt x="14" y="3"/>
                    <a:pt x="15" y="3"/>
                    <a:pt x="16" y="3"/>
                  </a:cubicBezTo>
                  <a:cubicBezTo>
                    <a:pt x="17" y="3"/>
                    <a:pt x="20" y="4"/>
                    <a:pt x="19" y="4"/>
                  </a:cubicBezTo>
                  <a:cubicBezTo>
                    <a:pt x="17" y="6"/>
                    <a:pt x="16" y="5"/>
                    <a:pt x="18" y="8"/>
                  </a:cubicBezTo>
                  <a:cubicBezTo>
                    <a:pt x="19" y="9"/>
                    <a:pt x="16" y="9"/>
                    <a:pt x="15" y="10"/>
                  </a:cubicBezTo>
                  <a:cubicBezTo>
                    <a:pt x="13" y="10"/>
                    <a:pt x="11" y="11"/>
                    <a:pt x="9" y="11"/>
                  </a:cubicBezTo>
                  <a:cubicBezTo>
                    <a:pt x="8" y="10"/>
                    <a:pt x="4" y="9"/>
                    <a:pt x="4" y="8"/>
                  </a:cubicBezTo>
                  <a:cubicBezTo>
                    <a:pt x="4" y="8"/>
                    <a:pt x="10" y="7"/>
                    <a:pt x="8" y="7"/>
                  </a:cubicBezTo>
                  <a:cubicBezTo>
                    <a:pt x="5" y="6"/>
                    <a:pt x="10" y="7"/>
                    <a:pt x="8" y="7"/>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08" name="Freeform 595">
              <a:extLst>
                <a:ext uri="{FF2B5EF4-FFF2-40B4-BE49-F238E27FC236}">
                  <a16:creationId xmlns:a16="http://schemas.microsoft.com/office/drawing/2014/main" id="{4B04A91E-56A6-5142-B5C6-E8E0283A93C4}"/>
                </a:ext>
              </a:extLst>
            </p:cNvPr>
            <p:cNvSpPr>
              <a:spLocks/>
            </p:cNvSpPr>
            <p:nvPr/>
          </p:nvSpPr>
          <p:spPr bwMode="auto">
            <a:xfrm>
              <a:off x="7206572" y="4347128"/>
              <a:ext cx="165604" cy="47785"/>
            </a:xfrm>
            <a:custGeom>
              <a:avLst/>
              <a:gdLst>
                <a:gd name="T0" fmla="*/ 14 w 18"/>
                <a:gd name="T1" fmla="*/ 5 h 5"/>
                <a:gd name="T2" fmla="*/ 16 w 18"/>
                <a:gd name="T3" fmla="*/ 2 h 5"/>
                <a:gd name="T4" fmla="*/ 13 w 18"/>
                <a:gd name="T5" fmla="*/ 1 h 5"/>
                <a:gd name="T6" fmla="*/ 3 w 18"/>
                <a:gd name="T7" fmla="*/ 1 h 5"/>
                <a:gd name="T8" fmla="*/ 4 w 18"/>
                <a:gd name="T9" fmla="*/ 4 h 5"/>
                <a:gd name="T10" fmla="*/ 14 w 18"/>
                <a:gd name="T11" fmla="*/ 5 h 5"/>
                <a:gd name="T12" fmla="*/ 14 w 18"/>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8" h="5">
                  <a:moveTo>
                    <a:pt x="14" y="5"/>
                  </a:moveTo>
                  <a:cubicBezTo>
                    <a:pt x="14" y="4"/>
                    <a:pt x="18" y="2"/>
                    <a:pt x="16" y="2"/>
                  </a:cubicBezTo>
                  <a:cubicBezTo>
                    <a:pt x="15" y="1"/>
                    <a:pt x="14" y="1"/>
                    <a:pt x="13" y="1"/>
                  </a:cubicBezTo>
                  <a:cubicBezTo>
                    <a:pt x="10" y="1"/>
                    <a:pt x="6" y="0"/>
                    <a:pt x="3" y="1"/>
                  </a:cubicBezTo>
                  <a:cubicBezTo>
                    <a:pt x="0" y="1"/>
                    <a:pt x="1" y="4"/>
                    <a:pt x="4" y="4"/>
                  </a:cubicBezTo>
                  <a:cubicBezTo>
                    <a:pt x="7" y="4"/>
                    <a:pt x="11" y="5"/>
                    <a:pt x="14" y="5"/>
                  </a:cubicBezTo>
                  <a:cubicBezTo>
                    <a:pt x="16" y="4"/>
                    <a:pt x="12" y="5"/>
                    <a:pt x="14" y="5"/>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09" name="Freeform 596">
              <a:extLst>
                <a:ext uri="{FF2B5EF4-FFF2-40B4-BE49-F238E27FC236}">
                  <a16:creationId xmlns:a16="http://schemas.microsoft.com/office/drawing/2014/main" id="{89C70228-9692-374D-BB6F-0AC236D82CC2}"/>
                </a:ext>
              </a:extLst>
            </p:cNvPr>
            <p:cNvSpPr>
              <a:spLocks/>
            </p:cNvSpPr>
            <p:nvPr/>
          </p:nvSpPr>
          <p:spPr bwMode="auto">
            <a:xfrm>
              <a:off x="7197019" y="4560561"/>
              <a:ext cx="156052" cy="105124"/>
            </a:xfrm>
            <a:custGeom>
              <a:avLst/>
              <a:gdLst>
                <a:gd name="T0" fmla="*/ 7 w 17"/>
                <a:gd name="T1" fmla="*/ 1 h 11"/>
                <a:gd name="T2" fmla="*/ 1 w 17"/>
                <a:gd name="T3" fmla="*/ 6 h 11"/>
                <a:gd name="T4" fmla="*/ 10 w 17"/>
                <a:gd name="T5" fmla="*/ 10 h 11"/>
                <a:gd name="T6" fmla="*/ 15 w 17"/>
                <a:gd name="T7" fmla="*/ 10 h 11"/>
                <a:gd name="T8" fmla="*/ 15 w 17"/>
                <a:gd name="T9" fmla="*/ 8 h 11"/>
                <a:gd name="T10" fmla="*/ 16 w 17"/>
                <a:gd name="T11" fmla="*/ 6 h 11"/>
                <a:gd name="T12" fmla="*/ 7 w 17"/>
                <a:gd name="T13" fmla="*/ 1 h 11"/>
                <a:gd name="T14" fmla="*/ 7 w 17"/>
                <a:gd name="T15" fmla="*/ 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1">
                  <a:moveTo>
                    <a:pt x="7" y="1"/>
                  </a:moveTo>
                  <a:cubicBezTo>
                    <a:pt x="5" y="0"/>
                    <a:pt x="2" y="4"/>
                    <a:pt x="1" y="6"/>
                  </a:cubicBezTo>
                  <a:cubicBezTo>
                    <a:pt x="0" y="8"/>
                    <a:pt x="8" y="10"/>
                    <a:pt x="10" y="10"/>
                  </a:cubicBezTo>
                  <a:cubicBezTo>
                    <a:pt x="11" y="11"/>
                    <a:pt x="14" y="11"/>
                    <a:pt x="15" y="10"/>
                  </a:cubicBezTo>
                  <a:cubicBezTo>
                    <a:pt x="16" y="10"/>
                    <a:pt x="15" y="9"/>
                    <a:pt x="15" y="8"/>
                  </a:cubicBezTo>
                  <a:cubicBezTo>
                    <a:pt x="15" y="7"/>
                    <a:pt x="15" y="6"/>
                    <a:pt x="16" y="6"/>
                  </a:cubicBezTo>
                  <a:cubicBezTo>
                    <a:pt x="17" y="4"/>
                    <a:pt x="9" y="1"/>
                    <a:pt x="7" y="1"/>
                  </a:cubicBezTo>
                  <a:cubicBezTo>
                    <a:pt x="5" y="0"/>
                    <a:pt x="8" y="1"/>
                    <a:pt x="7" y="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10" name="Freeform 597">
              <a:extLst>
                <a:ext uri="{FF2B5EF4-FFF2-40B4-BE49-F238E27FC236}">
                  <a16:creationId xmlns:a16="http://schemas.microsoft.com/office/drawing/2014/main" id="{F5C6D545-F213-2748-9582-B487D3E4DBC4}"/>
                </a:ext>
              </a:extLst>
            </p:cNvPr>
            <p:cNvSpPr>
              <a:spLocks/>
            </p:cNvSpPr>
            <p:nvPr/>
          </p:nvSpPr>
          <p:spPr bwMode="auto">
            <a:xfrm>
              <a:off x="7270266" y="4535077"/>
              <a:ext cx="38217" cy="25484"/>
            </a:xfrm>
            <a:custGeom>
              <a:avLst/>
              <a:gdLst>
                <a:gd name="T0" fmla="*/ 3 w 4"/>
                <a:gd name="T1" fmla="*/ 2 h 3"/>
                <a:gd name="T2" fmla="*/ 1 w 4"/>
                <a:gd name="T3" fmla="*/ 1 h 3"/>
                <a:gd name="T4" fmla="*/ 3 w 4"/>
                <a:gd name="T5" fmla="*/ 2 h 3"/>
              </a:gdLst>
              <a:ahLst/>
              <a:cxnLst>
                <a:cxn ang="0">
                  <a:pos x="T0" y="T1"/>
                </a:cxn>
                <a:cxn ang="0">
                  <a:pos x="T2" y="T3"/>
                </a:cxn>
                <a:cxn ang="0">
                  <a:pos x="T4" y="T5"/>
                </a:cxn>
              </a:cxnLst>
              <a:rect l="0" t="0" r="r" b="b"/>
              <a:pathLst>
                <a:path w="4" h="3">
                  <a:moveTo>
                    <a:pt x="3" y="2"/>
                  </a:moveTo>
                  <a:cubicBezTo>
                    <a:pt x="1" y="3"/>
                    <a:pt x="0" y="1"/>
                    <a:pt x="1" y="1"/>
                  </a:cubicBezTo>
                  <a:cubicBezTo>
                    <a:pt x="2" y="0"/>
                    <a:pt x="4" y="2"/>
                    <a:pt x="3" y="2"/>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11" name="Freeform 598">
              <a:extLst>
                <a:ext uri="{FF2B5EF4-FFF2-40B4-BE49-F238E27FC236}">
                  <a16:creationId xmlns:a16="http://schemas.microsoft.com/office/drawing/2014/main" id="{AF2B0670-DCC1-9740-95B4-8FE5F41D0AE8}"/>
                </a:ext>
              </a:extLst>
            </p:cNvPr>
            <p:cNvSpPr>
              <a:spLocks/>
            </p:cNvSpPr>
            <p:nvPr/>
          </p:nvSpPr>
          <p:spPr bwMode="auto">
            <a:xfrm>
              <a:off x="7439056" y="4366242"/>
              <a:ext cx="82803" cy="54153"/>
            </a:xfrm>
            <a:custGeom>
              <a:avLst/>
              <a:gdLst>
                <a:gd name="T0" fmla="*/ 1 w 9"/>
                <a:gd name="T1" fmla="*/ 5 h 6"/>
                <a:gd name="T2" fmla="*/ 1 w 9"/>
                <a:gd name="T3" fmla="*/ 1 h 6"/>
                <a:gd name="T4" fmla="*/ 5 w 9"/>
                <a:gd name="T5" fmla="*/ 1 h 6"/>
                <a:gd name="T6" fmla="*/ 9 w 9"/>
                <a:gd name="T7" fmla="*/ 3 h 6"/>
                <a:gd name="T8" fmla="*/ 5 w 9"/>
                <a:gd name="T9" fmla="*/ 5 h 6"/>
                <a:gd name="T10" fmla="*/ 1 w 9"/>
                <a:gd name="T11" fmla="*/ 5 h 6"/>
                <a:gd name="T12" fmla="*/ 1 w 9"/>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9" h="6">
                  <a:moveTo>
                    <a:pt x="1" y="5"/>
                  </a:moveTo>
                  <a:cubicBezTo>
                    <a:pt x="1" y="5"/>
                    <a:pt x="2" y="2"/>
                    <a:pt x="1" y="1"/>
                  </a:cubicBezTo>
                  <a:cubicBezTo>
                    <a:pt x="1" y="0"/>
                    <a:pt x="4" y="1"/>
                    <a:pt x="5" y="1"/>
                  </a:cubicBezTo>
                  <a:cubicBezTo>
                    <a:pt x="6" y="1"/>
                    <a:pt x="9" y="2"/>
                    <a:pt x="9" y="3"/>
                  </a:cubicBezTo>
                  <a:cubicBezTo>
                    <a:pt x="8" y="4"/>
                    <a:pt x="6" y="5"/>
                    <a:pt x="5" y="5"/>
                  </a:cubicBezTo>
                  <a:cubicBezTo>
                    <a:pt x="3" y="6"/>
                    <a:pt x="3" y="6"/>
                    <a:pt x="1" y="5"/>
                  </a:cubicBezTo>
                  <a:cubicBezTo>
                    <a:pt x="0" y="4"/>
                    <a:pt x="2" y="6"/>
                    <a:pt x="1" y="5"/>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12" name="Freeform 599">
              <a:extLst>
                <a:ext uri="{FF2B5EF4-FFF2-40B4-BE49-F238E27FC236}">
                  <a16:creationId xmlns:a16="http://schemas.microsoft.com/office/drawing/2014/main" id="{1343A188-3FBD-0648-9122-C1ADD3D02E3D}"/>
                </a:ext>
              </a:extLst>
            </p:cNvPr>
            <p:cNvSpPr>
              <a:spLocks/>
            </p:cNvSpPr>
            <p:nvPr/>
          </p:nvSpPr>
          <p:spPr bwMode="auto">
            <a:xfrm>
              <a:off x="7483641" y="4449064"/>
              <a:ext cx="28662" cy="38227"/>
            </a:xfrm>
            <a:custGeom>
              <a:avLst/>
              <a:gdLst>
                <a:gd name="T0" fmla="*/ 2 w 3"/>
                <a:gd name="T1" fmla="*/ 1 h 4"/>
                <a:gd name="T2" fmla="*/ 1 w 3"/>
                <a:gd name="T3" fmla="*/ 3 h 4"/>
                <a:gd name="T4" fmla="*/ 2 w 3"/>
                <a:gd name="T5" fmla="*/ 1 h 4"/>
              </a:gdLst>
              <a:ahLst/>
              <a:cxnLst>
                <a:cxn ang="0">
                  <a:pos x="T0" y="T1"/>
                </a:cxn>
                <a:cxn ang="0">
                  <a:pos x="T2" y="T3"/>
                </a:cxn>
                <a:cxn ang="0">
                  <a:pos x="T4" y="T5"/>
                </a:cxn>
              </a:cxnLst>
              <a:rect l="0" t="0" r="r" b="b"/>
              <a:pathLst>
                <a:path w="3" h="4">
                  <a:moveTo>
                    <a:pt x="2" y="1"/>
                  </a:moveTo>
                  <a:cubicBezTo>
                    <a:pt x="0" y="0"/>
                    <a:pt x="0" y="3"/>
                    <a:pt x="1" y="3"/>
                  </a:cubicBezTo>
                  <a:cubicBezTo>
                    <a:pt x="2" y="4"/>
                    <a:pt x="3" y="2"/>
                    <a:pt x="2" y="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13" name="Freeform 600">
              <a:extLst>
                <a:ext uri="{FF2B5EF4-FFF2-40B4-BE49-F238E27FC236}">
                  <a16:creationId xmlns:a16="http://schemas.microsoft.com/office/drawing/2014/main" id="{56947595-060D-DB4D-BB01-9FD96A480C1F}"/>
                </a:ext>
              </a:extLst>
            </p:cNvPr>
            <p:cNvSpPr>
              <a:spLocks/>
            </p:cNvSpPr>
            <p:nvPr/>
          </p:nvSpPr>
          <p:spPr bwMode="auto">
            <a:xfrm>
              <a:off x="7177908" y="4420398"/>
              <a:ext cx="831213" cy="254845"/>
            </a:xfrm>
            <a:custGeom>
              <a:avLst/>
              <a:gdLst>
                <a:gd name="T0" fmla="*/ 17 w 89"/>
                <a:gd name="T1" fmla="*/ 7 h 27"/>
                <a:gd name="T2" fmla="*/ 19 w 89"/>
                <a:gd name="T3" fmla="*/ 4 h 27"/>
                <a:gd name="T4" fmla="*/ 15 w 89"/>
                <a:gd name="T5" fmla="*/ 2 h 27"/>
                <a:gd name="T6" fmla="*/ 12 w 89"/>
                <a:gd name="T7" fmla="*/ 2 h 27"/>
                <a:gd name="T8" fmla="*/ 4 w 89"/>
                <a:gd name="T9" fmla="*/ 1 h 27"/>
                <a:gd name="T10" fmla="*/ 4 w 89"/>
                <a:gd name="T11" fmla="*/ 3 h 27"/>
                <a:gd name="T12" fmla="*/ 0 w 89"/>
                <a:gd name="T13" fmla="*/ 4 h 27"/>
                <a:gd name="T14" fmla="*/ 5 w 89"/>
                <a:gd name="T15" fmla="*/ 5 h 27"/>
                <a:gd name="T16" fmla="*/ 7 w 89"/>
                <a:gd name="T17" fmla="*/ 6 h 27"/>
                <a:gd name="T18" fmla="*/ 6 w 89"/>
                <a:gd name="T19" fmla="*/ 7 h 27"/>
                <a:gd name="T20" fmla="*/ 24 w 89"/>
                <a:gd name="T21" fmla="*/ 13 h 27"/>
                <a:gd name="T22" fmla="*/ 25 w 89"/>
                <a:gd name="T23" fmla="*/ 16 h 27"/>
                <a:gd name="T24" fmla="*/ 24 w 89"/>
                <a:gd name="T25" fmla="*/ 21 h 27"/>
                <a:gd name="T26" fmla="*/ 27 w 89"/>
                <a:gd name="T27" fmla="*/ 25 h 27"/>
                <a:gd name="T28" fmla="*/ 30 w 89"/>
                <a:gd name="T29" fmla="*/ 24 h 27"/>
                <a:gd name="T30" fmla="*/ 33 w 89"/>
                <a:gd name="T31" fmla="*/ 26 h 27"/>
                <a:gd name="T32" fmla="*/ 38 w 89"/>
                <a:gd name="T33" fmla="*/ 26 h 27"/>
                <a:gd name="T34" fmla="*/ 42 w 89"/>
                <a:gd name="T35" fmla="*/ 23 h 27"/>
                <a:gd name="T36" fmla="*/ 45 w 89"/>
                <a:gd name="T37" fmla="*/ 26 h 27"/>
                <a:gd name="T38" fmla="*/ 52 w 89"/>
                <a:gd name="T39" fmla="*/ 27 h 27"/>
                <a:gd name="T40" fmla="*/ 62 w 89"/>
                <a:gd name="T41" fmla="*/ 27 h 27"/>
                <a:gd name="T42" fmla="*/ 65 w 89"/>
                <a:gd name="T43" fmla="*/ 27 h 27"/>
                <a:gd name="T44" fmla="*/ 67 w 89"/>
                <a:gd name="T45" fmla="*/ 24 h 27"/>
                <a:gd name="T46" fmla="*/ 70 w 89"/>
                <a:gd name="T47" fmla="*/ 25 h 27"/>
                <a:gd name="T48" fmla="*/ 76 w 89"/>
                <a:gd name="T49" fmla="*/ 27 h 27"/>
                <a:gd name="T50" fmla="*/ 82 w 89"/>
                <a:gd name="T51" fmla="*/ 26 h 27"/>
                <a:gd name="T52" fmla="*/ 85 w 89"/>
                <a:gd name="T53" fmla="*/ 24 h 27"/>
                <a:gd name="T54" fmla="*/ 85 w 89"/>
                <a:gd name="T55" fmla="*/ 22 h 27"/>
                <a:gd name="T56" fmla="*/ 82 w 89"/>
                <a:gd name="T57" fmla="*/ 22 h 27"/>
                <a:gd name="T58" fmla="*/ 85 w 89"/>
                <a:gd name="T59" fmla="*/ 17 h 27"/>
                <a:gd name="T60" fmla="*/ 80 w 89"/>
                <a:gd name="T61" fmla="*/ 16 h 27"/>
                <a:gd name="T62" fmla="*/ 78 w 89"/>
                <a:gd name="T63" fmla="*/ 14 h 27"/>
                <a:gd name="T64" fmla="*/ 70 w 89"/>
                <a:gd name="T65" fmla="*/ 14 h 27"/>
                <a:gd name="T66" fmla="*/ 65 w 89"/>
                <a:gd name="T67" fmla="*/ 14 h 27"/>
                <a:gd name="T68" fmla="*/ 55 w 89"/>
                <a:gd name="T69" fmla="*/ 17 h 27"/>
                <a:gd name="T70" fmla="*/ 56 w 89"/>
                <a:gd name="T71" fmla="*/ 18 h 27"/>
                <a:gd name="T72" fmla="*/ 52 w 89"/>
                <a:gd name="T73" fmla="*/ 18 h 27"/>
                <a:gd name="T74" fmla="*/ 49 w 89"/>
                <a:gd name="T75" fmla="*/ 16 h 27"/>
                <a:gd name="T76" fmla="*/ 46 w 89"/>
                <a:gd name="T77" fmla="*/ 17 h 27"/>
                <a:gd name="T78" fmla="*/ 42 w 89"/>
                <a:gd name="T79" fmla="*/ 16 h 27"/>
                <a:gd name="T80" fmla="*/ 41 w 89"/>
                <a:gd name="T81" fmla="*/ 18 h 27"/>
                <a:gd name="T82" fmla="*/ 38 w 89"/>
                <a:gd name="T83" fmla="*/ 16 h 27"/>
                <a:gd name="T84" fmla="*/ 39 w 89"/>
                <a:gd name="T85" fmla="*/ 14 h 27"/>
                <a:gd name="T86" fmla="*/ 34 w 89"/>
                <a:gd name="T87" fmla="*/ 12 h 27"/>
                <a:gd name="T88" fmla="*/ 30 w 89"/>
                <a:gd name="T89" fmla="*/ 13 h 27"/>
                <a:gd name="T90" fmla="*/ 32 w 89"/>
                <a:gd name="T91" fmla="*/ 12 h 27"/>
                <a:gd name="T92" fmla="*/ 28 w 89"/>
                <a:gd name="T93" fmla="*/ 9 h 27"/>
                <a:gd name="T94" fmla="*/ 38 w 89"/>
                <a:gd name="T95" fmla="*/ 10 h 27"/>
                <a:gd name="T96" fmla="*/ 33 w 89"/>
                <a:gd name="T97" fmla="*/ 7 h 27"/>
                <a:gd name="T98" fmla="*/ 28 w 89"/>
                <a:gd name="T99" fmla="*/ 7 h 27"/>
                <a:gd name="T100" fmla="*/ 32 w 89"/>
                <a:gd name="T101" fmla="*/ 6 h 27"/>
                <a:gd name="T102" fmla="*/ 27 w 89"/>
                <a:gd name="T103" fmla="*/ 5 h 27"/>
                <a:gd name="T104" fmla="*/ 17 w 89"/>
                <a:gd name="T105" fmla="*/ 7 h 27"/>
                <a:gd name="T106" fmla="*/ 17 w 89"/>
                <a:gd name="T107"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9" h="27">
                  <a:moveTo>
                    <a:pt x="17" y="7"/>
                  </a:moveTo>
                  <a:cubicBezTo>
                    <a:pt x="18" y="7"/>
                    <a:pt x="20" y="5"/>
                    <a:pt x="19" y="4"/>
                  </a:cubicBezTo>
                  <a:cubicBezTo>
                    <a:pt x="18" y="3"/>
                    <a:pt x="16" y="2"/>
                    <a:pt x="15" y="2"/>
                  </a:cubicBezTo>
                  <a:cubicBezTo>
                    <a:pt x="14" y="2"/>
                    <a:pt x="13" y="2"/>
                    <a:pt x="12" y="2"/>
                  </a:cubicBezTo>
                  <a:cubicBezTo>
                    <a:pt x="9" y="1"/>
                    <a:pt x="7" y="0"/>
                    <a:pt x="4" y="1"/>
                  </a:cubicBezTo>
                  <a:cubicBezTo>
                    <a:pt x="0" y="2"/>
                    <a:pt x="3" y="2"/>
                    <a:pt x="4" y="3"/>
                  </a:cubicBezTo>
                  <a:cubicBezTo>
                    <a:pt x="4" y="3"/>
                    <a:pt x="0" y="3"/>
                    <a:pt x="0" y="4"/>
                  </a:cubicBezTo>
                  <a:cubicBezTo>
                    <a:pt x="0" y="5"/>
                    <a:pt x="4" y="5"/>
                    <a:pt x="5" y="5"/>
                  </a:cubicBezTo>
                  <a:cubicBezTo>
                    <a:pt x="5" y="6"/>
                    <a:pt x="7" y="6"/>
                    <a:pt x="7" y="6"/>
                  </a:cubicBezTo>
                  <a:cubicBezTo>
                    <a:pt x="7" y="7"/>
                    <a:pt x="6" y="7"/>
                    <a:pt x="6" y="7"/>
                  </a:cubicBezTo>
                  <a:cubicBezTo>
                    <a:pt x="12" y="11"/>
                    <a:pt x="21" y="5"/>
                    <a:pt x="24" y="13"/>
                  </a:cubicBezTo>
                  <a:cubicBezTo>
                    <a:pt x="24" y="14"/>
                    <a:pt x="26" y="15"/>
                    <a:pt x="25" y="16"/>
                  </a:cubicBezTo>
                  <a:cubicBezTo>
                    <a:pt x="24" y="18"/>
                    <a:pt x="23" y="19"/>
                    <a:pt x="24" y="21"/>
                  </a:cubicBezTo>
                  <a:cubicBezTo>
                    <a:pt x="24" y="21"/>
                    <a:pt x="26" y="25"/>
                    <a:pt x="27" y="25"/>
                  </a:cubicBezTo>
                  <a:cubicBezTo>
                    <a:pt x="28" y="26"/>
                    <a:pt x="30" y="23"/>
                    <a:pt x="30" y="24"/>
                  </a:cubicBezTo>
                  <a:cubicBezTo>
                    <a:pt x="31" y="24"/>
                    <a:pt x="32" y="26"/>
                    <a:pt x="33" y="26"/>
                  </a:cubicBezTo>
                  <a:cubicBezTo>
                    <a:pt x="35" y="27"/>
                    <a:pt x="37" y="26"/>
                    <a:pt x="38" y="26"/>
                  </a:cubicBezTo>
                  <a:cubicBezTo>
                    <a:pt x="39" y="25"/>
                    <a:pt x="41" y="23"/>
                    <a:pt x="42" y="23"/>
                  </a:cubicBezTo>
                  <a:cubicBezTo>
                    <a:pt x="42" y="23"/>
                    <a:pt x="44" y="26"/>
                    <a:pt x="45" y="26"/>
                  </a:cubicBezTo>
                  <a:cubicBezTo>
                    <a:pt x="47" y="27"/>
                    <a:pt x="50" y="27"/>
                    <a:pt x="52" y="27"/>
                  </a:cubicBezTo>
                  <a:cubicBezTo>
                    <a:pt x="56" y="27"/>
                    <a:pt x="59" y="27"/>
                    <a:pt x="62" y="27"/>
                  </a:cubicBezTo>
                  <a:cubicBezTo>
                    <a:pt x="63" y="27"/>
                    <a:pt x="64" y="27"/>
                    <a:pt x="65" y="27"/>
                  </a:cubicBezTo>
                  <a:cubicBezTo>
                    <a:pt x="67" y="26"/>
                    <a:pt x="66" y="24"/>
                    <a:pt x="67" y="24"/>
                  </a:cubicBezTo>
                  <a:cubicBezTo>
                    <a:pt x="68" y="23"/>
                    <a:pt x="69" y="24"/>
                    <a:pt x="70" y="25"/>
                  </a:cubicBezTo>
                  <a:cubicBezTo>
                    <a:pt x="71" y="26"/>
                    <a:pt x="74" y="27"/>
                    <a:pt x="76" y="27"/>
                  </a:cubicBezTo>
                  <a:cubicBezTo>
                    <a:pt x="78" y="27"/>
                    <a:pt x="80" y="27"/>
                    <a:pt x="82" y="26"/>
                  </a:cubicBezTo>
                  <a:cubicBezTo>
                    <a:pt x="84" y="26"/>
                    <a:pt x="83" y="24"/>
                    <a:pt x="85" y="24"/>
                  </a:cubicBezTo>
                  <a:cubicBezTo>
                    <a:pt x="86" y="24"/>
                    <a:pt x="87" y="21"/>
                    <a:pt x="85" y="22"/>
                  </a:cubicBezTo>
                  <a:cubicBezTo>
                    <a:pt x="85" y="22"/>
                    <a:pt x="83" y="22"/>
                    <a:pt x="82" y="22"/>
                  </a:cubicBezTo>
                  <a:cubicBezTo>
                    <a:pt x="82" y="22"/>
                    <a:pt x="89" y="18"/>
                    <a:pt x="85" y="17"/>
                  </a:cubicBezTo>
                  <a:cubicBezTo>
                    <a:pt x="84" y="17"/>
                    <a:pt x="82" y="16"/>
                    <a:pt x="80" y="16"/>
                  </a:cubicBezTo>
                  <a:cubicBezTo>
                    <a:pt x="78" y="16"/>
                    <a:pt x="80" y="14"/>
                    <a:pt x="78" y="14"/>
                  </a:cubicBezTo>
                  <a:cubicBezTo>
                    <a:pt x="75" y="14"/>
                    <a:pt x="73" y="14"/>
                    <a:pt x="70" y="14"/>
                  </a:cubicBezTo>
                  <a:cubicBezTo>
                    <a:pt x="68" y="14"/>
                    <a:pt x="67" y="13"/>
                    <a:pt x="65" y="14"/>
                  </a:cubicBezTo>
                  <a:cubicBezTo>
                    <a:pt x="64" y="14"/>
                    <a:pt x="55" y="16"/>
                    <a:pt x="55" y="17"/>
                  </a:cubicBezTo>
                  <a:cubicBezTo>
                    <a:pt x="55" y="17"/>
                    <a:pt x="56" y="17"/>
                    <a:pt x="56" y="18"/>
                  </a:cubicBezTo>
                  <a:cubicBezTo>
                    <a:pt x="56" y="18"/>
                    <a:pt x="53" y="18"/>
                    <a:pt x="52" y="18"/>
                  </a:cubicBezTo>
                  <a:cubicBezTo>
                    <a:pt x="51" y="18"/>
                    <a:pt x="50" y="17"/>
                    <a:pt x="49" y="16"/>
                  </a:cubicBezTo>
                  <a:cubicBezTo>
                    <a:pt x="48" y="16"/>
                    <a:pt x="47" y="17"/>
                    <a:pt x="46" y="17"/>
                  </a:cubicBezTo>
                  <a:cubicBezTo>
                    <a:pt x="45" y="17"/>
                    <a:pt x="43" y="16"/>
                    <a:pt x="42" y="16"/>
                  </a:cubicBezTo>
                  <a:cubicBezTo>
                    <a:pt x="41" y="16"/>
                    <a:pt x="42" y="18"/>
                    <a:pt x="41" y="18"/>
                  </a:cubicBezTo>
                  <a:cubicBezTo>
                    <a:pt x="40" y="18"/>
                    <a:pt x="39" y="16"/>
                    <a:pt x="38" y="16"/>
                  </a:cubicBezTo>
                  <a:cubicBezTo>
                    <a:pt x="35" y="16"/>
                    <a:pt x="39" y="15"/>
                    <a:pt x="39" y="14"/>
                  </a:cubicBezTo>
                  <a:cubicBezTo>
                    <a:pt x="39" y="13"/>
                    <a:pt x="35" y="12"/>
                    <a:pt x="34" y="12"/>
                  </a:cubicBezTo>
                  <a:cubicBezTo>
                    <a:pt x="34" y="12"/>
                    <a:pt x="30" y="13"/>
                    <a:pt x="30" y="13"/>
                  </a:cubicBezTo>
                  <a:cubicBezTo>
                    <a:pt x="30" y="12"/>
                    <a:pt x="32" y="12"/>
                    <a:pt x="32" y="12"/>
                  </a:cubicBezTo>
                  <a:cubicBezTo>
                    <a:pt x="32" y="11"/>
                    <a:pt x="27" y="10"/>
                    <a:pt x="28" y="9"/>
                  </a:cubicBezTo>
                  <a:cubicBezTo>
                    <a:pt x="28" y="9"/>
                    <a:pt x="38" y="10"/>
                    <a:pt x="38" y="10"/>
                  </a:cubicBezTo>
                  <a:cubicBezTo>
                    <a:pt x="38" y="9"/>
                    <a:pt x="34" y="8"/>
                    <a:pt x="33" y="7"/>
                  </a:cubicBezTo>
                  <a:cubicBezTo>
                    <a:pt x="32" y="7"/>
                    <a:pt x="30" y="7"/>
                    <a:pt x="28" y="7"/>
                  </a:cubicBezTo>
                  <a:cubicBezTo>
                    <a:pt x="29" y="7"/>
                    <a:pt x="31" y="7"/>
                    <a:pt x="32" y="6"/>
                  </a:cubicBezTo>
                  <a:cubicBezTo>
                    <a:pt x="32" y="5"/>
                    <a:pt x="27" y="5"/>
                    <a:pt x="27" y="5"/>
                  </a:cubicBezTo>
                  <a:cubicBezTo>
                    <a:pt x="23" y="5"/>
                    <a:pt x="21" y="6"/>
                    <a:pt x="17" y="7"/>
                  </a:cubicBezTo>
                  <a:cubicBezTo>
                    <a:pt x="17" y="7"/>
                    <a:pt x="18" y="7"/>
                    <a:pt x="17" y="7"/>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14" name="Freeform 601">
              <a:extLst>
                <a:ext uri="{FF2B5EF4-FFF2-40B4-BE49-F238E27FC236}">
                  <a16:creationId xmlns:a16="http://schemas.microsoft.com/office/drawing/2014/main" id="{70DD43A8-0170-5940-B24C-4C6A317D2FAA}"/>
                </a:ext>
              </a:extLst>
            </p:cNvPr>
            <p:cNvSpPr>
              <a:spLocks/>
            </p:cNvSpPr>
            <p:nvPr/>
          </p:nvSpPr>
          <p:spPr bwMode="auto">
            <a:xfrm>
              <a:off x="7197019" y="3980793"/>
              <a:ext cx="550957" cy="347224"/>
            </a:xfrm>
            <a:custGeom>
              <a:avLst/>
              <a:gdLst>
                <a:gd name="T0" fmla="*/ 55 w 59"/>
                <a:gd name="T1" fmla="*/ 21 h 37"/>
                <a:gd name="T2" fmla="*/ 46 w 59"/>
                <a:gd name="T3" fmla="*/ 20 h 37"/>
                <a:gd name="T4" fmla="*/ 46 w 59"/>
                <a:gd name="T5" fmla="*/ 18 h 37"/>
                <a:gd name="T6" fmla="*/ 44 w 59"/>
                <a:gd name="T7" fmla="*/ 15 h 37"/>
                <a:gd name="T8" fmla="*/ 44 w 59"/>
                <a:gd name="T9" fmla="*/ 11 h 37"/>
                <a:gd name="T10" fmla="*/ 43 w 59"/>
                <a:gd name="T11" fmla="*/ 15 h 37"/>
                <a:gd name="T12" fmla="*/ 35 w 59"/>
                <a:gd name="T13" fmla="*/ 10 h 37"/>
                <a:gd name="T14" fmla="*/ 24 w 59"/>
                <a:gd name="T15" fmla="*/ 2 h 37"/>
                <a:gd name="T16" fmla="*/ 12 w 59"/>
                <a:gd name="T17" fmla="*/ 1 h 37"/>
                <a:gd name="T18" fmla="*/ 12 w 59"/>
                <a:gd name="T19" fmla="*/ 3 h 37"/>
                <a:gd name="T20" fmla="*/ 6 w 59"/>
                <a:gd name="T21" fmla="*/ 5 h 37"/>
                <a:gd name="T22" fmla="*/ 11 w 59"/>
                <a:gd name="T23" fmla="*/ 9 h 37"/>
                <a:gd name="T24" fmla="*/ 6 w 59"/>
                <a:gd name="T25" fmla="*/ 9 h 37"/>
                <a:gd name="T26" fmla="*/ 5 w 59"/>
                <a:gd name="T27" fmla="*/ 11 h 37"/>
                <a:gd name="T28" fmla="*/ 6 w 59"/>
                <a:gd name="T29" fmla="*/ 14 h 37"/>
                <a:gd name="T30" fmla="*/ 10 w 59"/>
                <a:gd name="T31" fmla="*/ 14 h 37"/>
                <a:gd name="T32" fmla="*/ 0 w 59"/>
                <a:gd name="T33" fmla="*/ 15 h 37"/>
                <a:gd name="T34" fmla="*/ 7 w 59"/>
                <a:gd name="T35" fmla="*/ 20 h 37"/>
                <a:gd name="T36" fmla="*/ 8 w 59"/>
                <a:gd name="T37" fmla="*/ 23 h 37"/>
                <a:gd name="T38" fmla="*/ 14 w 59"/>
                <a:gd name="T39" fmla="*/ 23 h 37"/>
                <a:gd name="T40" fmla="*/ 26 w 59"/>
                <a:gd name="T41" fmla="*/ 23 h 37"/>
                <a:gd name="T42" fmla="*/ 28 w 59"/>
                <a:gd name="T43" fmla="*/ 24 h 37"/>
                <a:gd name="T44" fmla="*/ 16 w 59"/>
                <a:gd name="T45" fmla="*/ 25 h 37"/>
                <a:gd name="T46" fmla="*/ 16 w 59"/>
                <a:gd name="T47" fmla="*/ 30 h 37"/>
                <a:gd name="T48" fmla="*/ 19 w 59"/>
                <a:gd name="T49" fmla="*/ 33 h 37"/>
                <a:gd name="T50" fmla="*/ 32 w 59"/>
                <a:gd name="T51" fmla="*/ 35 h 37"/>
                <a:gd name="T52" fmla="*/ 34 w 59"/>
                <a:gd name="T53" fmla="*/ 36 h 37"/>
                <a:gd name="T54" fmla="*/ 40 w 59"/>
                <a:gd name="T55" fmla="*/ 35 h 37"/>
                <a:gd name="T56" fmla="*/ 41 w 59"/>
                <a:gd name="T57" fmla="*/ 35 h 37"/>
                <a:gd name="T58" fmla="*/ 41 w 59"/>
                <a:gd name="T59" fmla="*/ 29 h 37"/>
                <a:gd name="T60" fmla="*/ 46 w 59"/>
                <a:gd name="T61" fmla="*/ 30 h 37"/>
                <a:gd name="T62" fmla="*/ 51 w 59"/>
                <a:gd name="T63" fmla="*/ 28 h 37"/>
                <a:gd name="T64" fmla="*/ 54 w 59"/>
                <a:gd name="T65" fmla="*/ 26 h 37"/>
                <a:gd name="T66" fmla="*/ 58 w 59"/>
                <a:gd name="T67" fmla="*/ 2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 h="37">
                  <a:moveTo>
                    <a:pt x="58" y="24"/>
                  </a:moveTo>
                  <a:cubicBezTo>
                    <a:pt x="58" y="22"/>
                    <a:pt x="56" y="22"/>
                    <a:pt x="55" y="21"/>
                  </a:cubicBezTo>
                  <a:cubicBezTo>
                    <a:pt x="54" y="20"/>
                    <a:pt x="53" y="22"/>
                    <a:pt x="52" y="21"/>
                  </a:cubicBezTo>
                  <a:cubicBezTo>
                    <a:pt x="50" y="19"/>
                    <a:pt x="48" y="21"/>
                    <a:pt x="46" y="20"/>
                  </a:cubicBezTo>
                  <a:cubicBezTo>
                    <a:pt x="46" y="20"/>
                    <a:pt x="48" y="19"/>
                    <a:pt x="48" y="18"/>
                  </a:cubicBezTo>
                  <a:cubicBezTo>
                    <a:pt x="48" y="18"/>
                    <a:pt x="46" y="18"/>
                    <a:pt x="46" y="18"/>
                  </a:cubicBezTo>
                  <a:cubicBezTo>
                    <a:pt x="46" y="17"/>
                    <a:pt x="47" y="17"/>
                    <a:pt x="47" y="16"/>
                  </a:cubicBezTo>
                  <a:cubicBezTo>
                    <a:pt x="47" y="15"/>
                    <a:pt x="44" y="16"/>
                    <a:pt x="44" y="15"/>
                  </a:cubicBezTo>
                  <a:cubicBezTo>
                    <a:pt x="43" y="15"/>
                    <a:pt x="45" y="14"/>
                    <a:pt x="45" y="14"/>
                  </a:cubicBezTo>
                  <a:cubicBezTo>
                    <a:pt x="46" y="13"/>
                    <a:pt x="44" y="12"/>
                    <a:pt x="44" y="11"/>
                  </a:cubicBezTo>
                  <a:cubicBezTo>
                    <a:pt x="43" y="10"/>
                    <a:pt x="38" y="11"/>
                    <a:pt x="38" y="11"/>
                  </a:cubicBezTo>
                  <a:cubicBezTo>
                    <a:pt x="38" y="12"/>
                    <a:pt x="43" y="14"/>
                    <a:pt x="43" y="15"/>
                  </a:cubicBezTo>
                  <a:cubicBezTo>
                    <a:pt x="42" y="16"/>
                    <a:pt x="39" y="14"/>
                    <a:pt x="38" y="13"/>
                  </a:cubicBezTo>
                  <a:cubicBezTo>
                    <a:pt x="36" y="12"/>
                    <a:pt x="39" y="10"/>
                    <a:pt x="35" y="10"/>
                  </a:cubicBezTo>
                  <a:cubicBezTo>
                    <a:pt x="33" y="10"/>
                    <a:pt x="30" y="10"/>
                    <a:pt x="29" y="8"/>
                  </a:cubicBezTo>
                  <a:cubicBezTo>
                    <a:pt x="28" y="6"/>
                    <a:pt x="26" y="3"/>
                    <a:pt x="24" y="2"/>
                  </a:cubicBezTo>
                  <a:cubicBezTo>
                    <a:pt x="21" y="1"/>
                    <a:pt x="18" y="0"/>
                    <a:pt x="16" y="0"/>
                  </a:cubicBezTo>
                  <a:cubicBezTo>
                    <a:pt x="15" y="0"/>
                    <a:pt x="10" y="0"/>
                    <a:pt x="12" y="1"/>
                  </a:cubicBezTo>
                  <a:cubicBezTo>
                    <a:pt x="13" y="1"/>
                    <a:pt x="17" y="2"/>
                    <a:pt x="17" y="2"/>
                  </a:cubicBezTo>
                  <a:cubicBezTo>
                    <a:pt x="17" y="4"/>
                    <a:pt x="13" y="3"/>
                    <a:pt x="12" y="3"/>
                  </a:cubicBezTo>
                  <a:cubicBezTo>
                    <a:pt x="12" y="3"/>
                    <a:pt x="13" y="4"/>
                    <a:pt x="13" y="4"/>
                  </a:cubicBezTo>
                  <a:cubicBezTo>
                    <a:pt x="13" y="5"/>
                    <a:pt x="7" y="2"/>
                    <a:pt x="6" y="5"/>
                  </a:cubicBezTo>
                  <a:cubicBezTo>
                    <a:pt x="6" y="5"/>
                    <a:pt x="11" y="7"/>
                    <a:pt x="12" y="7"/>
                  </a:cubicBezTo>
                  <a:cubicBezTo>
                    <a:pt x="10" y="6"/>
                    <a:pt x="11" y="9"/>
                    <a:pt x="11" y="9"/>
                  </a:cubicBezTo>
                  <a:cubicBezTo>
                    <a:pt x="11" y="10"/>
                    <a:pt x="4" y="7"/>
                    <a:pt x="3" y="8"/>
                  </a:cubicBezTo>
                  <a:cubicBezTo>
                    <a:pt x="3" y="7"/>
                    <a:pt x="6" y="8"/>
                    <a:pt x="6" y="9"/>
                  </a:cubicBezTo>
                  <a:cubicBezTo>
                    <a:pt x="6" y="8"/>
                    <a:pt x="4" y="9"/>
                    <a:pt x="4" y="9"/>
                  </a:cubicBezTo>
                  <a:cubicBezTo>
                    <a:pt x="3" y="10"/>
                    <a:pt x="5" y="11"/>
                    <a:pt x="5" y="11"/>
                  </a:cubicBezTo>
                  <a:cubicBezTo>
                    <a:pt x="6" y="12"/>
                    <a:pt x="2" y="12"/>
                    <a:pt x="1" y="12"/>
                  </a:cubicBezTo>
                  <a:cubicBezTo>
                    <a:pt x="2" y="12"/>
                    <a:pt x="4" y="13"/>
                    <a:pt x="6" y="14"/>
                  </a:cubicBezTo>
                  <a:cubicBezTo>
                    <a:pt x="8" y="14"/>
                    <a:pt x="10" y="13"/>
                    <a:pt x="12" y="13"/>
                  </a:cubicBezTo>
                  <a:cubicBezTo>
                    <a:pt x="12" y="13"/>
                    <a:pt x="10" y="14"/>
                    <a:pt x="10" y="14"/>
                  </a:cubicBezTo>
                  <a:cubicBezTo>
                    <a:pt x="10" y="15"/>
                    <a:pt x="11" y="15"/>
                    <a:pt x="11" y="15"/>
                  </a:cubicBezTo>
                  <a:cubicBezTo>
                    <a:pt x="11" y="16"/>
                    <a:pt x="0" y="15"/>
                    <a:pt x="0" y="15"/>
                  </a:cubicBezTo>
                  <a:cubicBezTo>
                    <a:pt x="0" y="15"/>
                    <a:pt x="2" y="18"/>
                    <a:pt x="2" y="18"/>
                  </a:cubicBezTo>
                  <a:cubicBezTo>
                    <a:pt x="3" y="19"/>
                    <a:pt x="7" y="21"/>
                    <a:pt x="7" y="20"/>
                  </a:cubicBezTo>
                  <a:cubicBezTo>
                    <a:pt x="7" y="21"/>
                    <a:pt x="5" y="20"/>
                    <a:pt x="6" y="22"/>
                  </a:cubicBezTo>
                  <a:cubicBezTo>
                    <a:pt x="6" y="22"/>
                    <a:pt x="7" y="23"/>
                    <a:pt x="8" y="23"/>
                  </a:cubicBezTo>
                  <a:cubicBezTo>
                    <a:pt x="9" y="24"/>
                    <a:pt x="10" y="23"/>
                    <a:pt x="11" y="23"/>
                  </a:cubicBezTo>
                  <a:cubicBezTo>
                    <a:pt x="12" y="22"/>
                    <a:pt x="13" y="24"/>
                    <a:pt x="14" y="23"/>
                  </a:cubicBezTo>
                  <a:cubicBezTo>
                    <a:pt x="17" y="22"/>
                    <a:pt x="19" y="21"/>
                    <a:pt x="21" y="22"/>
                  </a:cubicBezTo>
                  <a:cubicBezTo>
                    <a:pt x="23" y="23"/>
                    <a:pt x="24" y="23"/>
                    <a:pt x="26" y="23"/>
                  </a:cubicBezTo>
                  <a:cubicBezTo>
                    <a:pt x="25" y="23"/>
                    <a:pt x="23" y="23"/>
                    <a:pt x="21" y="23"/>
                  </a:cubicBezTo>
                  <a:cubicBezTo>
                    <a:pt x="23" y="23"/>
                    <a:pt x="27" y="23"/>
                    <a:pt x="28" y="24"/>
                  </a:cubicBezTo>
                  <a:cubicBezTo>
                    <a:pt x="28" y="24"/>
                    <a:pt x="23" y="25"/>
                    <a:pt x="23" y="25"/>
                  </a:cubicBezTo>
                  <a:cubicBezTo>
                    <a:pt x="21" y="25"/>
                    <a:pt x="18" y="25"/>
                    <a:pt x="16" y="25"/>
                  </a:cubicBezTo>
                  <a:cubicBezTo>
                    <a:pt x="16" y="26"/>
                    <a:pt x="12" y="27"/>
                    <a:pt x="13" y="27"/>
                  </a:cubicBezTo>
                  <a:cubicBezTo>
                    <a:pt x="14" y="28"/>
                    <a:pt x="15" y="28"/>
                    <a:pt x="16" y="30"/>
                  </a:cubicBezTo>
                  <a:cubicBezTo>
                    <a:pt x="16" y="32"/>
                    <a:pt x="22" y="30"/>
                    <a:pt x="23" y="32"/>
                  </a:cubicBezTo>
                  <a:cubicBezTo>
                    <a:pt x="23" y="32"/>
                    <a:pt x="19" y="32"/>
                    <a:pt x="19" y="33"/>
                  </a:cubicBezTo>
                  <a:cubicBezTo>
                    <a:pt x="20" y="34"/>
                    <a:pt x="25" y="36"/>
                    <a:pt x="26" y="36"/>
                  </a:cubicBezTo>
                  <a:cubicBezTo>
                    <a:pt x="26" y="36"/>
                    <a:pt x="32" y="36"/>
                    <a:pt x="32" y="35"/>
                  </a:cubicBezTo>
                  <a:cubicBezTo>
                    <a:pt x="32" y="35"/>
                    <a:pt x="31" y="35"/>
                    <a:pt x="31" y="35"/>
                  </a:cubicBezTo>
                  <a:cubicBezTo>
                    <a:pt x="31" y="33"/>
                    <a:pt x="35" y="36"/>
                    <a:pt x="34" y="36"/>
                  </a:cubicBezTo>
                  <a:cubicBezTo>
                    <a:pt x="35" y="36"/>
                    <a:pt x="33" y="33"/>
                    <a:pt x="33" y="32"/>
                  </a:cubicBezTo>
                  <a:cubicBezTo>
                    <a:pt x="35" y="31"/>
                    <a:pt x="37" y="37"/>
                    <a:pt x="40" y="35"/>
                  </a:cubicBezTo>
                  <a:cubicBezTo>
                    <a:pt x="41" y="34"/>
                    <a:pt x="39" y="32"/>
                    <a:pt x="40" y="32"/>
                  </a:cubicBezTo>
                  <a:cubicBezTo>
                    <a:pt x="41" y="32"/>
                    <a:pt x="41" y="34"/>
                    <a:pt x="41" y="35"/>
                  </a:cubicBezTo>
                  <a:cubicBezTo>
                    <a:pt x="42" y="35"/>
                    <a:pt x="43" y="31"/>
                    <a:pt x="42" y="31"/>
                  </a:cubicBezTo>
                  <a:cubicBezTo>
                    <a:pt x="42" y="30"/>
                    <a:pt x="42" y="29"/>
                    <a:pt x="41" y="29"/>
                  </a:cubicBezTo>
                  <a:cubicBezTo>
                    <a:pt x="41" y="28"/>
                    <a:pt x="42" y="26"/>
                    <a:pt x="43" y="27"/>
                  </a:cubicBezTo>
                  <a:cubicBezTo>
                    <a:pt x="44" y="28"/>
                    <a:pt x="43" y="32"/>
                    <a:pt x="46" y="30"/>
                  </a:cubicBezTo>
                  <a:cubicBezTo>
                    <a:pt x="47" y="29"/>
                    <a:pt x="50" y="25"/>
                    <a:pt x="52" y="27"/>
                  </a:cubicBezTo>
                  <a:cubicBezTo>
                    <a:pt x="53" y="27"/>
                    <a:pt x="51" y="28"/>
                    <a:pt x="51" y="28"/>
                  </a:cubicBezTo>
                  <a:cubicBezTo>
                    <a:pt x="51" y="28"/>
                    <a:pt x="56" y="27"/>
                    <a:pt x="56" y="27"/>
                  </a:cubicBezTo>
                  <a:cubicBezTo>
                    <a:pt x="56" y="27"/>
                    <a:pt x="54" y="27"/>
                    <a:pt x="54" y="26"/>
                  </a:cubicBezTo>
                  <a:cubicBezTo>
                    <a:pt x="54" y="25"/>
                    <a:pt x="59" y="25"/>
                    <a:pt x="58" y="24"/>
                  </a:cubicBezTo>
                  <a:cubicBezTo>
                    <a:pt x="58" y="22"/>
                    <a:pt x="58" y="25"/>
                    <a:pt x="58" y="24"/>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15" name="Freeform 602">
              <a:extLst>
                <a:ext uri="{FF2B5EF4-FFF2-40B4-BE49-F238E27FC236}">
                  <a16:creationId xmlns:a16="http://schemas.microsoft.com/office/drawing/2014/main" id="{4A2D3309-7BBF-6D44-8BDC-C7D2A04CA09F}"/>
                </a:ext>
              </a:extLst>
            </p:cNvPr>
            <p:cNvSpPr>
              <a:spLocks/>
            </p:cNvSpPr>
            <p:nvPr/>
          </p:nvSpPr>
          <p:spPr bwMode="auto">
            <a:xfrm>
              <a:off x="7419947" y="3767363"/>
              <a:ext cx="1455419" cy="758158"/>
            </a:xfrm>
            <a:custGeom>
              <a:avLst/>
              <a:gdLst>
                <a:gd name="T0" fmla="*/ 15 w 156"/>
                <a:gd name="T1" fmla="*/ 77 h 81"/>
                <a:gd name="T2" fmla="*/ 27 w 156"/>
                <a:gd name="T3" fmla="*/ 76 h 81"/>
                <a:gd name="T4" fmla="*/ 37 w 156"/>
                <a:gd name="T5" fmla="*/ 78 h 81"/>
                <a:gd name="T6" fmla="*/ 48 w 156"/>
                <a:gd name="T7" fmla="*/ 77 h 81"/>
                <a:gd name="T8" fmla="*/ 65 w 156"/>
                <a:gd name="T9" fmla="*/ 76 h 81"/>
                <a:gd name="T10" fmla="*/ 59 w 156"/>
                <a:gd name="T11" fmla="*/ 70 h 81"/>
                <a:gd name="T12" fmla="*/ 50 w 156"/>
                <a:gd name="T13" fmla="*/ 65 h 81"/>
                <a:gd name="T14" fmla="*/ 73 w 156"/>
                <a:gd name="T15" fmla="*/ 61 h 81"/>
                <a:gd name="T16" fmla="*/ 76 w 156"/>
                <a:gd name="T17" fmla="*/ 55 h 81"/>
                <a:gd name="T18" fmla="*/ 71 w 156"/>
                <a:gd name="T19" fmla="*/ 50 h 81"/>
                <a:gd name="T20" fmla="*/ 72 w 156"/>
                <a:gd name="T21" fmla="*/ 48 h 81"/>
                <a:gd name="T22" fmla="*/ 78 w 156"/>
                <a:gd name="T23" fmla="*/ 45 h 81"/>
                <a:gd name="T24" fmla="*/ 90 w 156"/>
                <a:gd name="T25" fmla="*/ 44 h 81"/>
                <a:gd name="T26" fmla="*/ 105 w 156"/>
                <a:gd name="T27" fmla="*/ 37 h 81"/>
                <a:gd name="T28" fmla="*/ 105 w 156"/>
                <a:gd name="T29" fmla="*/ 32 h 81"/>
                <a:gd name="T30" fmla="*/ 136 w 156"/>
                <a:gd name="T31" fmla="*/ 21 h 81"/>
                <a:gd name="T32" fmla="*/ 115 w 156"/>
                <a:gd name="T33" fmla="*/ 23 h 81"/>
                <a:gd name="T34" fmla="*/ 134 w 156"/>
                <a:gd name="T35" fmla="*/ 18 h 81"/>
                <a:gd name="T36" fmla="*/ 146 w 156"/>
                <a:gd name="T37" fmla="*/ 10 h 81"/>
                <a:gd name="T38" fmla="*/ 133 w 156"/>
                <a:gd name="T39" fmla="*/ 5 h 81"/>
                <a:gd name="T40" fmla="*/ 121 w 156"/>
                <a:gd name="T41" fmla="*/ 5 h 81"/>
                <a:gd name="T42" fmla="*/ 100 w 156"/>
                <a:gd name="T43" fmla="*/ 2 h 81"/>
                <a:gd name="T44" fmla="*/ 91 w 156"/>
                <a:gd name="T45" fmla="*/ 5 h 81"/>
                <a:gd name="T46" fmla="*/ 80 w 156"/>
                <a:gd name="T47" fmla="*/ 8 h 81"/>
                <a:gd name="T48" fmla="*/ 58 w 156"/>
                <a:gd name="T49" fmla="*/ 4 h 81"/>
                <a:gd name="T50" fmla="*/ 52 w 156"/>
                <a:gd name="T51" fmla="*/ 5 h 81"/>
                <a:gd name="T52" fmla="*/ 46 w 156"/>
                <a:gd name="T53" fmla="*/ 10 h 81"/>
                <a:gd name="T54" fmla="*/ 45 w 156"/>
                <a:gd name="T55" fmla="*/ 12 h 81"/>
                <a:gd name="T56" fmla="*/ 31 w 156"/>
                <a:gd name="T57" fmla="*/ 10 h 81"/>
                <a:gd name="T58" fmla="*/ 34 w 156"/>
                <a:gd name="T59" fmla="*/ 16 h 81"/>
                <a:gd name="T60" fmla="*/ 23 w 156"/>
                <a:gd name="T61" fmla="*/ 16 h 81"/>
                <a:gd name="T62" fmla="*/ 5 w 156"/>
                <a:gd name="T63" fmla="*/ 17 h 81"/>
                <a:gd name="T64" fmla="*/ 11 w 156"/>
                <a:gd name="T65" fmla="*/ 21 h 81"/>
                <a:gd name="T66" fmla="*/ 13 w 156"/>
                <a:gd name="T67" fmla="*/ 26 h 81"/>
                <a:gd name="T68" fmla="*/ 23 w 156"/>
                <a:gd name="T69" fmla="*/ 27 h 81"/>
                <a:gd name="T70" fmla="*/ 20 w 156"/>
                <a:gd name="T71" fmla="*/ 31 h 81"/>
                <a:gd name="T72" fmla="*/ 26 w 156"/>
                <a:gd name="T73" fmla="*/ 30 h 81"/>
                <a:gd name="T74" fmla="*/ 42 w 156"/>
                <a:gd name="T75" fmla="*/ 30 h 81"/>
                <a:gd name="T76" fmla="*/ 52 w 156"/>
                <a:gd name="T77" fmla="*/ 31 h 81"/>
                <a:gd name="T78" fmla="*/ 73 w 156"/>
                <a:gd name="T79" fmla="*/ 21 h 81"/>
                <a:gd name="T80" fmla="*/ 60 w 156"/>
                <a:gd name="T81" fmla="*/ 31 h 81"/>
                <a:gd name="T82" fmla="*/ 44 w 156"/>
                <a:gd name="T83" fmla="*/ 35 h 81"/>
                <a:gd name="T84" fmla="*/ 58 w 156"/>
                <a:gd name="T85" fmla="*/ 42 h 81"/>
                <a:gd name="T86" fmla="*/ 32 w 156"/>
                <a:gd name="T87" fmla="*/ 39 h 81"/>
                <a:gd name="T88" fmla="*/ 42 w 156"/>
                <a:gd name="T89" fmla="*/ 50 h 81"/>
                <a:gd name="T90" fmla="*/ 44 w 156"/>
                <a:gd name="T91" fmla="*/ 52 h 81"/>
                <a:gd name="T92" fmla="*/ 30 w 156"/>
                <a:gd name="T93" fmla="*/ 52 h 81"/>
                <a:gd name="T94" fmla="*/ 27 w 156"/>
                <a:gd name="T95" fmla="*/ 59 h 81"/>
                <a:gd name="T96" fmla="*/ 36 w 156"/>
                <a:gd name="T97" fmla="*/ 57 h 81"/>
                <a:gd name="T98" fmla="*/ 34 w 156"/>
                <a:gd name="T99" fmla="*/ 60 h 81"/>
                <a:gd name="T100" fmla="*/ 37 w 156"/>
                <a:gd name="T101" fmla="*/ 65 h 81"/>
                <a:gd name="T102" fmla="*/ 38 w 156"/>
                <a:gd name="T103" fmla="*/ 68 h 81"/>
                <a:gd name="T104" fmla="*/ 19 w 156"/>
                <a:gd name="T105" fmla="*/ 6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81">
                  <a:moveTo>
                    <a:pt x="26" y="70"/>
                  </a:moveTo>
                  <a:cubicBezTo>
                    <a:pt x="22" y="70"/>
                    <a:pt x="17" y="70"/>
                    <a:pt x="13" y="71"/>
                  </a:cubicBezTo>
                  <a:cubicBezTo>
                    <a:pt x="11" y="72"/>
                    <a:pt x="11" y="75"/>
                    <a:pt x="12" y="76"/>
                  </a:cubicBezTo>
                  <a:cubicBezTo>
                    <a:pt x="13" y="77"/>
                    <a:pt x="15" y="78"/>
                    <a:pt x="15" y="77"/>
                  </a:cubicBezTo>
                  <a:cubicBezTo>
                    <a:pt x="17" y="77"/>
                    <a:pt x="16" y="76"/>
                    <a:pt x="17" y="75"/>
                  </a:cubicBezTo>
                  <a:cubicBezTo>
                    <a:pt x="17" y="75"/>
                    <a:pt x="17" y="78"/>
                    <a:pt x="17" y="78"/>
                  </a:cubicBezTo>
                  <a:cubicBezTo>
                    <a:pt x="19" y="78"/>
                    <a:pt x="22" y="78"/>
                    <a:pt x="24" y="78"/>
                  </a:cubicBezTo>
                  <a:cubicBezTo>
                    <a:pt x="26" y="78"/>
                    <a:pt x="26" y="76"/>
                    <a:pt x="27" y="76"/>
                  </a:cubicBezTo>
                  <a:cubicBezTo>
                    <a:pt x="29" y="76"/>
                    <a:pt x="27" y="78"/>
                    <a:pt x="27" y="78"/>
                  </a:cubicBezTo>
                  <a:cubicBezTo>
                    <a:pt x="27" y="78"/>
                    <a:pt x="37" y="79"/>
                    <a:pt x="37" y="78"/>
                  </a:cubicBezTo>
                  <a:cubicBezTo>
                    <a:pt x="37" y="78"/>
                    <a:pt x="35" y="77"/>
                    <a:pt x="34" y="76"/>
                  </a:cubicBezTo>
                  <a:cubicBezTo>
                    <a:pt x="34" y="76"/>
                    <a:pt x="38" y="77"/>
                    <a:pt x="37" y="78"/>
                  </a:cubicBezTo>
                  <a:cubicBezTo>
                    <a:pt x="38" y="77"/>
                    <a:pt x="37" y="76"/>
                    <a:pt x="38" y="76"/>
                  </a:cubicBezTo>
                  <a:cubicBezTo>
                    <a:pt x="38" y="76"/>
                    <a:pt x="40" y="77"/>
                    <a:pt x="41" y="77"/>
                  </a:cubicBezTo>
                  <a:cubicBezTo>
                    <a:pt x="43" y="79"/>
                    <a:pt x="41" y="76"/>
                    <a:pt x="42" y="75"/>
                  </a:cubicBezTo>
                  <a:cubicBezTo>
                    <a:pt x="42" y="75"/>
                    <a:pt x="48" y="78"/>
                    <a:pt x="48" y="77"/>
                  </a:cubicBezTo>
                  <a:cubicBezTo>
                    <a:pt x="48" y="76"/>
                    <a:pt x="46" y="76"/>
                    <a:pt x="46" y="75"/>
                  </a:cubicBezTo>
                  <a:cubicBezTo>
                    <a:pt x="46" y="75"/>
                    <a:pt x="53" y="76"/>
                    <a:pt x="53" y="76"/>
                  </a:cubicBezTo>
                  <a:cubicBezTo>
                    <a:pt x="57" y="76"/>
                    <a:pt x="52" y="79"/>
                    <a:pt x="52" y="80"/>
                  </a:cubicBezTo>
                  <a:cubicBezTo>
                    <a:pt x="52" y="81"/>
                    <a:pt x="64" y="76"/>
                    <a:pt x="65" y="76"/>
                  </a:cubicBezTo>
                  <a:cubicBezTo>
                    <a:pt x="67" y="76"/>
                    <a:pt x="72" y="73"/>
                    <a:pt x="68" y="72"/>
                  </a:cubicBezTo>
                  <a:cubicBezTo>
                    <a:pt x="66" y="71"/>
                    <a:pt x="63" y="73"/>
                    <a:pt x="61" y="72"/>
                  </a:cubicBezTo>
                  <a:cubicBezTo>
                    <a:pt x="61" y="72"/>
                    <a:pt x="63" y="70"/>
                    <a:pt x="63" y="70"/>
                  </a:cubicBezTo>
                  <a:cubicBezTo>
                    <a:pt x="63" y="69"/>
                    <a:pt x="60" y="70"/>
                    <a:pt x="59" y="70"/>
                  </a:cubicBezTo>
                  <a:cubicBezTo>
                    <a:pt x="57" y="70"/>
                    <a:pt x="56" y="68"/>
                    <a:pt x="54" y="68"/>
                  </a:cubicBezTo>
                  <a:cubicBezTo>
                    <a:pt x="53" y="69"/>
                    <a:pt x="50" y="70"/>
                    <a:pt x="48" y="69"/>
                  </a:cubicBezTo>
                  <a:cubicBezTo>
                    <a:pt x="49" y="69"/>
                    <a:pt x="50" y="69"/>
                    <a:pt x="51" y="69"/>
                  </a:cubicBezTo>
                  <a:cubicBezTo>
                    <a:pt x="52" y="68"/>
                    <a:pt x="50" y="66"/>
                    <a:pt x="50" y="65"/>
                  </a:cubicBezTo>
                  <a:cubicBezTo>
                    <a:pt x="50" y="67"/>
                    <a:pt x="59" y="68"/>
                    <a:pt x="60" y="68"/>
                  </a:cubicBezTo>
                  <a:cubicBezTo>
                    <a:pt x="61" y="68"/>
                    <a:pt x="63" y="68"/>
                    <a:pt x="65" y="68"/>
                  </a:cubicBezTo>
                  <a:cubicBezTo>
                    <a:pt x="67" y="68"/>
                    <a:pt x="69" y="65"/>
                    <a:pt x="68" y="64"/>
                  </a:cubicBezTo>
                  <a:cubicBezTo>
                    <a:pt x="65" y="61"/>
                    <a:pt x="71" y="61"/>
                    <a:pt x="73" y="61"/>
                  </a:cubicBezTo>
                  <a:cubicBezTo>
                    <a:pt x="74" y="61"/>
                    <a:pt x="79" y="61"/>
                    <a:pt x="80" y="60"/>
                  </a:cubicBezTo>
                  <a:cubicBezTo>
                    <a:pt x="80" y="60"/>
                    <a:pt x="75" y="58"/>
                    <a:pt x="75" y="58"/>
                  </a:cubicBezTo>
                  <a:cubicBezTo>
                    <a:pt x="77" y="57"/>
                    <a:pt x="81" y="59"/>
                    <a:pt x="82" y="57"/>
                  </a:cubicBezTo>
                  <a:cubicBezTo>
                    <a:pt x="83" y="56"/>
                    <a:pt x="77" y="55"/>
                    <a:pt x="76" y="55"/>
                  </a:cubicBezTo>
                  <a:cubicBezTo>
                    <a:pt x="77" y="55"/>
                    <a:pt x="84" y="54"/>
                    <a:pt x="85" y="53"/>
                  </a:cubicBezTo>
                  <a:cubicBezTo>
                    <a:pt x="87" y="52"/>
                    <a:pt x="77" y="50"/>
                    <a:pt x="77" y="51"/>
                  </a:cubicBezTo>
                  <a:cubicBezTo>
                    <a:pt x="77" y="50"/>
                    <a:pt x="79" y="50"/>
                    <a:pt x="79" y="50"/>
                  </a:cubicBezTo>
                  <a:cubicBezTo>
                    <a:pt x="79" y="49"/>
                    <a:pt x="72" y="50"/>
                    <a:pt x="71" y="50"/>
                  </a:cubicBezTo>
                  <a:cubicBezTo>
                    <a:pt x="69" y="50"/>
                    <a:pt x="68" y="51"/>
                    <a:pt x="66" y="52"/>
                  </a:cubicBezTo>
                  <a:cubicBezTo>
                    <a:pt x="67" y="52"/>
                    <a:pt x="70" y="49"/>
                    <a:pt x="68" y="49"/>
                  </a:cubicBezTo>
                  <a:cubicBezTo>
                    <a:pt x="68" y="49"/>
                    <a:pt x="64" y="49"/>
                    <a:pt x="64" y="48"/>
                  </a:cubicBezTo>
                  <a:cubicBezTo>
                    <a:pt x="64" y="48"/>
                    <a:pt x="71" y="48"/>
                    <a:pt x="72" y="48"/>
                  </a:cubicBezTo>
                  <a:cubicBezTo>
                    <a:pt x="71" y="48"/>
                    <a:pt x="68" y="47"/>
                    <a:pt x="68" y="47"/>
                  </a:cubicBezTo>
                  <a:cubicBezTo>
                    <a:pt x="69" y="46"/>
                    <a:pt x="72" y="48"/>
                    <a:pt x="74" y="47"/>
                  </a:cubicBezTo>
                  <a:cubicBezTo>
                    <a:pt x="73" y="47"/>
                    <a:pt x="69" y="46"/>
                    <a:pt x="69" y="46"/>
                  </a:cubicBezTo>
                  <a:cubicBezTo>
                    <a:pt x="69" y="45"/>
                    <a:pt x="77" y="46"/>
                    <a:pt x="78" y="45"/>
                  </a:cubicBezTo>
                  <a:cubicBezTo>
                    <a:pt x="78" y="45"/>
                    <a:pt x="75" y="44"/>
                    <a:pt x="75" y="44"/>
                  </a:cubicBezTo>
                  <a:cubicBezTo>
                    <a:pt x="74" y="44"/>
                    <a:pt x="77" y="44"/>
                    <a:pt x="77" y="44"/>
                  </a:cubicBezTo>
                  <a:cubicBezTo>
                    <a:pt x="79" y="45"/>
                    <a:pt x="80" y="46"/>
                    <a:pt x="82" y="46"/>
                  </a:cubicBezTo>
                  <a:cubicBezTo>
                    <a:pt x="84" y="46"/>
                    <a:pt x="87" y="45"/>
                    <a:pt x="90" y="44"/>
                  </a:cubicBezTo>
                  <a:cubicBezTo>
                    <a:pt x="98" y="43"/>
                    <a:pt x="85" y="42"/>
                    <a:pt x="84" y="40"/>
                  </a:cubicBezTo>
                  <a:cubicBezTo>
                    <a:pt x="84" y="39"/>
                    <a:pt x="93" y="40"/>
                    <a:pt x="94" y="41"/>
                  </a:cubicBezTo>
                  <a:cubicBezTo>
                    <a:pt x="96" y="42"/>
                    <a:pt x="97" y="42"/>
                    <a:pt x="100" y="41"/>
                  </a:cubicBezTo>
                  <a:cubicBezTo>
                    <a:pt x="101" y="41"/>
                    <a:pt x="106" y="39"/>
                    <a:pt x="105" y="37"/>
                  </a:cubicBezTo>
                  <a:cubicBezTo>
                    <a:pt x="105" y="36"/>
                    <a:pt x="94" y="41"/>
                    <a:pt x="97" y="36"/>
                  </a:cubicBezTo>
                  <a:cubicBezTo>
                    <a:pt x="96" y="37"/>
                    <a:pt x="101" y="37"/>
                    <a:pt x="101" y="37"/>
                  </a:cubicBezTo>
                  <a:cubicBezTo>
                    <a:pt x="104" y="37"/>
                    <a:pt x="106" y="36"/>
                    <a:pt x="108" y="36"/>
                  </a:cubicBezTo>
                  <a:cubicBezTo>
                    <a:pt x="108" y="35"/>
                    <a:pt x="105" y="32"/>
                    <a:pt x="105" y="32"/>
                  </a:cubicBezTo>
                  <a:cubicBezTo>
                    <a:pt x="106" y="32"/>
                    <a:pt x="107" y="33"/>
                    <a:pt x="107" y="34"/>
                  </a:cubicBezTo>
                  <a:cubicBezTo>
                    <a:pt x="108" y="35"/>
                    <a:pt x="110" y="34"/>
                    <a:pt x="111" y="34"/>
                  </a:cubicBezTo>
                  <a:cubicBezTo>
                    <a:pt x="114" y="32"/>
                    <a:pt x="116" y="30"/>
                    <a:pt x="119" y="29"/>
                  </a:cubicBezTo>
                  <a:cubicBezTo>
                    <a:pt x="121" y="28"/>
                    <a:pt x="136" y="22"/>
                    <a:pt x="136" y="21"/>
                  </a:cubicBezTo>
                  <a:cubicBezTo>
                    <a:pt x="136" y="20"/>
                    <a:pt x="123" y="23"/>
                    <a:pt x="122" y="23"/>
                  </a:cubicBezTo>
                  <a:cubicBezTo>
                    <a:pt x="119" y="24"/>
                    <a:pt x="116" y="24"/>
                    <a:pt x="112" y="25"/>
                  </a:cubicBezTo>
                  <a:cubicBezTo>
                    <a:pt x="112" y="25"/>
                    <a:pt x="108" y="25"/>
                    <a:pt x="108" y="25"/>
                  </a:cubicBezTo>
                  <a:cubicBezTo>
                    <a:pt x="108" y="24"/>
                    <a:pt x="114" y="24"/>
                    <a:pt x="115" y="23"/>
                  </a:cubicBezTo>
                  <a:cubicBezTo>
                    <a:pt x="116" y="23"/>
                    <a:pt x="123" y="22"/>
                    <a:pt x="123" y="21"/>
                  </a:cubicBezTo>
                  <a:cubicBezTo>
                    <a:pt x="123" y="22"/>
                    <a:pt x="113" y="20"/>
                    <a:pt x="114" y="19"/>
                  </a:cubicBezTo>
                  <a:cubicBezTo>
                    <a:pt x="114" y="19"/>
                    <a:pt x="126" y="20"/>
                    <a:pt x="127" y="19"/>
                  </a:cubicBezTo>
                  <a:cubicBezTo>
                    <a:pt x="129" y="19"/>
                    <a:pt x="132" y="18"/>
                    <a:pt x="134" y="18"/>
                  </a:cubicBezTo>
                  <a:cubicBezTo>
                    <a:pt x="135" y="18"/>
                    <a:pt x="137" y="18"/>
                    <a:pt x="138" y="18"/>
                  </a:cubicBezTo>
                  <a:cubicBezTo>
                    <a:pt x="142" y="17"/>
                    <a:pt x="146" y="16"/>
                    <a:pt x="149" y="15"/>
                  </a:cubicBezTo>
                  <a:cubicBezTo>
                    <a:pt x="149" y="15"/>
                    <a:pt x="156" y="11"/>
                    <a:pt x="153" y="10"/>
                  </a:cubicBezTo>
                  <a:cubicBezTo>
                    <a:pt x="151" y="10"/>
                    <a:pt x="148" y="10"/>
                    <a:pt x="146" y="10"/>
                  </a:cubicBezTo>
                  <a:cubicBezTo>
                    <a:pt x="145" y="9"/>
                    <a:pt x="143" y="10"/>
                    <a:pt x="143" y="9"/>
                  </a:cubicBezTo>
                  <a:cubicBezTo>
                    <a:pt x="143" y="7"/>
                    <a:pt x="141" y="7"/>
                    <a:pt x="141" y="5"/>
                  </a:cubicBezTo>
                  <a:cubicBezTo>
                    <a:pt x="141" y="5"/>
                    <a:pt x="137" y="6"/>
                    <a:pt x="136" y="6"/>
                  </a:cubicBezTo>
                  <a:cubicBezTo>
                    <a:pt x="135" y="5"/>
                    <a:pt x="134" y="3"/>
                    <a:pt x="133" y="5"/>
                  </a:cubicBezTo>
                  <a:cubicBezTo>
                    <a:pt x="133" y="5"/>
                    <a:pt x="127" y="6"/>
                    <a:pt x="126" y="6"/>
                  </a:cubicBezTo>
                  <a:cubicBezTo>
                    <a:pt x="124" y="7"/>
                    <a:pt x="122" y="7"/>
                    <a:pt x="120" y="7"/>
                  </a:cubicBezTo>
                  <a:cubicBezTo>
                    <a:pt x="120" y="7"/>
                    <a:pt x="116" y="7"/>
                    <a:pt x="116" y="7"/>
                  </a:cubicBezTo>
                  <a:cubicBezTo>
                    <a:pt x="116" y="6"/>
                    <a:pt x="120" y="6"/>
                    <a:pt x="121" y="5"/>
                  </a:cubicBezTo>
                  <a:cubicBezTo>
                    <a:pt x="123" y="5"/>
                    <a:pt x="125" y="4"/>
                    <a:pt x="126" y="3"/>
                  </a:cubicBezTo>
                  <a:cubicBezTo>
                    <a:pt x="124" y="6"/>
                    <a:pt x="103" y="0"/>
                    <a:pt x="102" y="2"/>
                  </a:cubicBezTo>
                  <a:cubicBezTo>
                    <a:pt x="102" y="3"/>
                    <a:pt x="104" y="3"/>
                    <a:pt x="105" y="4"/>
                  </a:cubicBezTo>
                  <a:cubicBezTo>
                    <a:pt x="105" y="5"/>
                    <a:pt x="100" y="2"/>
                    <a:pt x="100" y="2"/>
                  </a:cubicBezTo>
                  <a:cubicBezTo>
                    <a:pt x="98" y="1"/>
                    <a:pt x="95" y="2"/>
                    <a:pt x="94" y="2"/>
                  </a:cubicBezTo>
                  <a:cubicBezTo>
                    <a:pt x="93" y="2"/>
                    <a:pt x="90" y="2"/>
                    <a:pt x="91" y="3"/>
                  </a:cubicBezTo>
                  <a:cubicBezTo>
                    <a:pt x="92" y="4"/>
                    <a:pt x="94" y="7"/>
                    <a:pt x="95" y="6"/>
                  </a:cubicBezTo>
                  <a:cubicBezTo>
                    <a:pt x="95" y="7"/>
                    <a:pt x="91" y="6"/>
                    <a:pt x="91" y="5"/>
                  </a:cubicBezTo>
                  <a:cubicBezTo>
                    <a:pt x="88" y="5"/>
                    <a:pt x="87" y="2"/>
                    <a:pt x="85" y="2"/>
                  </a:cubicBezTo>
                  <a:cubicBezTo>
                    <a:pt x="81" y="2"/>
                    <a:pt x="78" y="2"/>
                    <a:pt x="75" y="2"/>
                  </a:cubicBezTo>
                  <a:cubicBezTo>
                    <a:pt x="70" y="3"/>
                    <a:pt x="73" y="4"/>
                    <a:pt x="76" y="5"/>
                  </a:cubicBezTo>
                  <a:cubicBezTo>
                    <a:pt x="77" y="6"/>
                    <a:pt x="79" y="7"/>
                    <a:pt x="80" y="8"/>
                  </a:cubicBezTo>
                  <a:cubicBezTo>
                    <a:pt x="80" y="8"/>
                    <a:pt x="77" y="10"/>
                    <a:pt x="77" y="10"/>
                  </a:cubicBezTo>
                  <a:cubicBezTo>
                    <a:pt x="76" y="10"/>
                    <a:pt x="78" y="9"/>
                    <a:pt x="78" y="9"/>
                  </a:cubicBezTo>
                  <a:cubicBezTo>
                    <a:pt x="78" y="8"/>
                    <a:pt x="71" y="4"/>
                    <a:pt x="70" y="4"/>
                  </a:cubicBezTo>
                  <a:cubicBezTo>
                    <a:pt x="66" y="4"/>
                    <a:pt x="62" y="3"/>
                    <a:pt x="58" y="4"/>
                  </a:cubicBezTo>
                  <a:cubicBezTo>
                    <a:pt x="58" y="4"/>
                    <a:pt x="60" y="6"/>
                    <a:pt x="61" y="6"/>
                  </a:cubicBezTo>
                  <a:cubicBezTo>
                    <a:pt x="62" y="6"/>
                    <a:pt x="64" y="7"/>
                    <a:pt x="66" y="6"/>
                  </a:cubicBezTo>
                  <a:cubicBezTo>
                    <a:pt x="64" y="7"/>
                    <a:pt x="61" y="8"/>
                    <a:pt x="59" y="7"/>
                  </a:cubicBezTo>
                  <a:cubicBezTo>
                    <a:pt x="58" y="7"/>
                    <a:pt x="51" y="4"/>
                    <a:pt x="52" y="5"/>
                  </a:cubicBezTo>
                  <a:cubicBezTo>
                    <a:pt x="52" y="4"/>
                    <a:pt x="57" y="10"/>
                    <a:pt x="53" y="9"/>
                  </a:cubicBezTo>
                  <a:cubicBezTo>
                    <a:pt x="52" y="8"/>
                    <a:pt x="49" y="7"/>
                    <a:pt x="47" y="8"/>
                  </a:cubicBezTo>
                  <a:cubicBezTo>
                    <a:pt x="48" y="8"/>
                    <a:pt x="51" y="9"/>
                    <a:pt x="51" y="9"/>
                  </a:cubicBezTo>
                  <a:cubicBezTo>
                    <a:pt x="50" y="10"/>
                    <a:pt x="46" y="8"/>
                    <a:pt x="46" y="10"/>
                  </a:cubicBezTo>
                  <a:cubicBezTo>
                    <a:pt x="46" y="11"/>
                    <a:pt x="50" y="12"/>
                    <a:pt x="51" y="13"/>
                  </a:cubicBezTo>
                  <a:cubicBezTo>
                    <a:pt x="54" y="13"/>
                    <a:pt x="61" y="14"/>
                    <a:pt x="61" y="17"/>
                  </a:cubicBezTo>
                  <a:cubicBezTo>
                    <a:pt x="61" y="16"/>
                    <a:pt x="54" y="15"/>
                    <a:pt x="52" y="14"/>
                  </a:cubicBezTo>
                  <a:cubicBezTo>
                    <a:pt x="50" y="14"/>
                    <a:pt x="47" y="11"/>
                    <a:pt x="45" y="12"/>
                  </a:cubicBezTo>
                  <a:cubicBezTo>
                    <a:pt x="45" y="12"/>
                    <a:pt x="48" y="14"/>
                    <a:pt x="48" y="14"/>
                  </a:cubicBezTo>
                  <a:cubicBezTo>
                    <a:pt x="48" y="14"/>
                    <a:pt x="45" y="15"/>
                    <a:pt x="45" y="14"/>
                  </a:cubicBezTo>
                  <a:cubicBezTo>
                    <a:pt x="43" y="13"/>
                    <a:pt x="42" y="12"/>
                    <a:pt x="40" y="11"/>
                  </a:cubicBezTo>
                  <a:cubicBezTo>
                    <a:pt x="39" y="10"/>
                    <a:pt x="31" y="10"/>
                    <a:pt x="31" y="10"/>
                  </a:cubicBezTo>
                  <a:cubicBezTo>
                    <a:pt x="31" y="11"/>
                    <a:pt x="34" y="11"/>
                    <a:pt x="31" y="12"/>
                  </a:cubicBezTo>
                  <a:cubicBezTo>
                    <a:pt x="30" y="12"/>
                    <a:pt x="25" y="14"/>
                    <a:pt x="25" y="14"/>
                  </a:cubicBezTo>
                  <a:cubicBezTo>
                    <a:pt x="26" y="14"/>
                    <a:pt x="29" y="13"/>
                    <a:pt x="29" y="13"/>
                  </a:cubicBezTo>
                  <a:cubicBezTo>
                    <a:pt x="30" y="14"/>
                    <a:pt x="34" y="16"/>
                    <a:pt x="34" y="16"/>
                  </a:cubicBezTo>
                  <a:cubicBezTo>
                    <a:pt x="34" y="16"/>
                    <a:pt x="31" y="15"/>
                    <a:pt x="31" y="16"/>
                  </a:cubicBezTo>
                  <a:cubicBezTo>
                    <a:pt x="31" y="16"/>
                    <a:pt x="32" y="19"/>
                    <a:pt x="30" y="17"/>
                  </a:cubicBezTo>
                  <a:cubicBezTo>
                    <a:pt x="29" y="16"/>
                    <a:pt x="28" y="14"/>
                    <a:pt x="26" y="15"/>
                  </a:cubicBezTo>
                  <a:cubicBezTo>
                    <a:pt x="25" y="15"/>
                    <a:pt x="24" y="17"/>
                    <a:pt x="23" y="16"/>
                  </a:cubicBezTo>
                  <a:cubicBezTo>
                    <a:pt x="22" y="15"/>
                    <a:pt x="21" y="14"/>
                    <a:pt x="19" y="14"/>
                  </a:cubicBezTo>
                  <a:cubicBezTo>
                    <a:pt x="18" y="14"/>
                    <a:pt x="15" y="15"/>
                    <a:pt x="14" y="16"/>
                  </a:cubicBezTo>
                  <a:cubicBezTo>
                    <a:pt x="12" y="17"/>
                    <a:pt x="13" y="18"/>
                    <a:pt x="10" y="17"/>
                  </a:cubicBezTo>
                  <a:cubicBezTo>
                    <a:pt x="8" y="16"/>
                    <a:pt x="7" y="17"/>
                    <a:pt x="5" y="17"/>
                  </a:cubicBezTo>
                  <a:cubicBezTo>
                    <a:pt x="4" y="18"/>
                    <a:pt x="0" y="18"/>
                    <a:pt x="0" y="19"/>
                  </a:cubicBezTo>
                  <a:cubicBezTo>
                    <a:pt x="0" y="21"/>
                    <a:pt x="9" y="19"/>
                    <a:pt x="9" y="20"/>
                  </a:cubicBezTo>
                  <a:cubicBezTo>
                    <a:pt x="9" y="21"/>
                    <a:pt x="6" y="21"/>
                    <a:pt x="5" y="22"/>
                  </a:cubicBezTo>
                  <a:cubicBezTo>
                    <a:pt x="5" y="21"/>
                    <a:pt x="10" y="21"/>
                    <a:pt x="11" y="21"/>
                  </a:cubicBezTo>
                  <a:cubicBezTo>
                    <a:pt x="12" y="21"/>
                    <a:pt x="17" y="21"/>
                    <a:pt x="17" y="21"/>
                  </a:cubicBezTo>
                  <a:cubicBezTo>
                    <a:pt x="17" y="21"/>
                    <a:pt x="15" y="22"/>
                    <a:pt x="14" y="22"/>
                  </a:cubicBezTo>
                  <a:cubicBezTo>
                    <a:pt x="12" y="22"/>
                    <a:pt x="11" y="22"/>
                    <a:pt x="9" y="24"/>
                  </a:cubicBezTo>
                  <a:cubicBezTo>
                    <a:pt x="5" y="26"/>
                    <a:pt x="12" y="26"/>
                    <a:pt x="13" y="26"/>
                  </a:cubicBezTo>
                  <a:cubicBezTo>
                    <a:pt x="17" y="27"/>
                    <a:pt x="20" y="27"/>
                    <a:pt x="24" y="26"/>
                  </a:cubicBezTo>
                  <a:cubicBezTo>
                    <a:pt x="26" y="25"/>
                    <a:pt x="31" y="22"/>
                    <a:pt x="34" y="24"/>
                  </a:cubicBezTo>
                  <a:cubicBezTo>
                    <a:pt x="34" y="24"/>
                    <a:pt x="29" y="26"/>
                    <a:pt x="29" y="26"/>
                  </a:cubicBezTo>
                  <a:cubicBezTo>
                    <a:pt x="27" y="26"/>
                    <a:pt x="25" y="26"/>
                    <a:pt x="23" y="27"/>
                  </a:cubicBezTo>
                  <a:cubicBezTo>
                    <a:pt x="22" y="27"/>
                    <a:pt x="20" y="27"/>
                    <a:pt x="18" y="27"/>
                  </a:cubicBezTo>
                  <a:cubicBezTo>
                    <a:pt x="16" y="28"/>
                    <a:pt x="14" y="27"/>
                    <a:pt x="12" y="28"/>
                  </a:cubicBezTo>
                  <a:cubicBezTo>
                    <a:pt x="13" y="28"/>
                    <a:pt x="16" y="29"/>
                    <a:pt x="16" y="29"/>
                  </a:cubicBezTo>
                  <a:cubicBezTo>
                    <a:pt x="17" y="30"/>
                    <a:pt x="18" y="31"/>
                    <a:pt x="20" y="31"/>
                  </a:cubicBezTo>
                  <a:cubicBezTo>
                    <a:pt x="24" y="31"/>
                    <a:pt x="26" y="28"/>
                    <a:pt x="30" y="27"/>
                  </a:cubicBezTo>
                  <a:cubicBezTo>
                    <a:pt x="31" y="27"/>
                    <a:pt x="44" y="26"/>
                    <a:pt x="44" y="25"/>
                  </a:cubicBezTo>
                  <a:cubicBezTo>
                    <a:pt x="44" y="26"/>
                    <a:pt x="38" y="26"/>
                    <a:pt x="37" y="26"/>
                  </a:cubicBezTo>
                  <a:cubicBezTo>
                    <a:pt x="34" y="27"/>
                    <a:pt x="29" y="28"/>
                    <a:pt x="26" y="30"/>
                  </a:cubicBezTo>
                  <a:cubicBezTo>
                    <a:pt x="23" y="33"/>
                    <a:pt x="32" y="32"/>
                    <a:pt x="33" y="32"/>
                  </a:cubicBezTo>
                  <a:cubicBezTo>
                    <a:pt x="35" y="32"/>
                    <a:pt x="37" y="33"/>
                    <a:pt x="39" y="31"/>
                  </a:cubicBezTo>
                  <a:cubicBezTo>
                    <a:pt x="40" y="31"/>
                    <a:pt x="40" y="30"/>
                    <a:pt x="40" y="29"/>
                  </a:cubicBezTo>
                  <a:cubicBezTo>
                    <a:pt x="41" y="29"/>
                    <a:pt x="42" y="29"/>
                    <a:pt x="42" y="30"/>
                  </a:cubicBezTo>
                  <a:cubicBezTo>
                    <a:pt x="42" y="30"/>
                    <a:pt x="42" y="30"/>
                    <a:pt x="41" y="30"/>
                  </a:cubicBezTo>
                  <a:cubicBezTo>
                    <a:pt x="43" y="30"/>
                    <a:pt x="48" y="28"/>
                    <a:pt x="50" y="29"/>
                  </a:cubicBezTo>
                  <a:cubicBezTo>
                    <a:pt x="49" y="28"/>
                    <a:pt x="44" y="32"/>
                    <a:pt x="43" y="32"/>
                  </a:cubicBezTo>
                  <a:cubicBezTo>
                    <a:pt x="44" y="33"/>
                    <a:pt x="50" y="31"/>
                    <a:pt x="52" y="31"/>
                  </a:cubicBezTo>
                  <a:cubicBezTo>
                    <a:pt x="55" y="31"/>
                    <a:pt x="58" y="30"/>
                    <a:pt x="61" y="28"/>
                  </a:cubicBezTo>
                  <a:cubicBezTo>
                    <a:pt x="62" y="27"/>
                    <a:pt x="62" y="25"/>
                    <a:pt x="62" y="25"/>
                  </a:cubicBezTo>
                  <a:cubicBezTo>
                    <a:pt x="64" y="25"/>
                    <a:pt x="64" y="25"/>
                    <a:pt x="65" y="24"/>
                  </a:cubicBezTo>
                  <a:cubicBezTo>
                    <a:pt x="66" y="24"/>
                    <a:pt x="73" y="20"/>
                    <a:pt x="73" y="21"/>
                  </a:cubicBezTo>
                  <a:cubicBezTo>
                    <a:pt x="73" y="21"/>
                    <a:pt x="69" y="24"/>
                    <a:pt x="69" y="24"/>
                  </a:cubicBezTo>
                  <a:cubicBezTo>
                    <a:pt x="68" y="25"/>
                    <a:pt x="64" y="27"/>
                    <a:pt x="64" y="28"/>
                  </a:cubicBezTo>
                  <a:cubicBezTo>
                    <a:pt x="64" y="29"/>
                    <a:pt x="75" y="28"/>
                    <a:pt x="75" y="29"/>
                  </a:cubicBezTo>
                  <a:cubicBezTo>
                    <a:pt x="75" y="28"/>
                    <a:pt x="60" y="32"/>
                    <a:pt x="60" y="31"/>
                  </a:cubicBezTo>
                  <a:cubicBezTo>
                    <a:pt x="60" y="31"/>
                    <a:pt x="69" y="32"/>
                    <a:pt x="68" y="32"/>
                  </a:cubicBezTo>
                  <a:cubicBezTo>
                    <a:pt x="68" y="33"/>
                    <a:pt x="64" y="33"/>
                    <a:pt x="63" y="33"/>
                  </a:cubicBezTo>
                  <a:cubicBezTo>
                    <a:pt x="61" y="33"/>
                    <a:pt x="58" y="33"/>
                    <a:pt x="56" y="34"/>
                  </a:cubicBezTo>
                  <a:cubicBezTo>
                    <a:pt x="52" y="34"/>
                    <a:pt x="48" y="34"/>
                    <a:pt x="44" y="35"/>
                  </a:cubicBezTo>
                  <a:cubicBezTo>
                    <a:pt x="43" y="35"/>
                    <a:pt x="43" y="36"/>
                    <a:pt x="45" y="36"/>
                  </a:cubicBezTo>
                  <a:cubicBezTo>
                    <a:pt x="46" y="37"/>
                    <a:pt x="49" y="38"/>
                    <a:pt x="50" y="39"/>
                  </a:cubicBezTo>
                  <a:cubicBezTo>
                    <a:pt x="52" y="41"/>
                    <a:pt x="50" y="43"/>
                    <a:pt x="53" y="43"/>
                  </a:cubicBezTo>
                  <a:cubicBezTo>
                    <a:pt x="54" y="42"/>
                    <a:pt x="57" y="43"/>
                    <a:pt x="58" y="42"/>
                  </a:cubicBezTo>
                  <a:cubicBezTo>
                    <a:pt x="49" y="47"/>
                    <a:pt x="44" y="36"/>
                    <a:pt x="37" y="36"/>
                  </a:cubicBezTo>
                  <a:cubicBezTo>
                    <a:pt x="35" y="36"/>
                    <a:pt x="26" y="34"/>
                    <a:pt x="26" y="36"/>
                  </a:cubicBezTo>
                  <a:cubicBezTo>
                    <a:pt x="26" y="36"/>
                    <a:pt x="25" y="38"/>
                    <a:pt x="25" y="38"/>
                  </a:cubicBezTo>
                  <a:cubicBezTo>
                    <a:pt x="26" y="38"/>
                    <a:pt x="32" y="38"/>
                    <a:pt x="32" y="39"/>
                  </a:cubicBezTo>
                  <a:cubicBezTo>
                    <a:pt x="32" y="39"/>
                    <a:pt x="26" y="39"/>
                    <a:pt x="26" y="41"/>
                  </a:cubicBezTo>
                  <a:cubicBezTo>
                    <a:pt x="26" y="42"/>
                    <a:pt x="32" y="42"/>
                    <a:pt x="34" y="43"/>
                  </a:cubicBezTo>
                  <a:cubicBezTo>
                    <a:pt x="35" y="44"/>
                    <a:pt x="36" y="45"/>
                    <a:pt x="37" y="46"/>
                  </a:cubicBezTo>
                  <a:cubicBezTo>
                    <a:pt x="38" y="48"/>
                    <a:pt x="40" y="49"/>
                    <a:pt x="42" y="50"/>
                  </a:cubicBezTo>
                  <a:cubicBezTo>
                    <a:pt x="44" y="51"/>
                    <a:pt x="45" y="51"/>
                    <a:pt x="47" y="50"/>
                  </a:cubicBezTo>
                  <a:cubicBezTo>
                    <a:pt x="48" y="50"/>
                    <a:pt x="50" y="49"/>
                    <a:pt x="51" y="50"/>
                  </a:cubicBezTo>
                  <a:cubicBezTo>
                    <a:pt x="51" y="50"/>
                    <a:pt x="50" y="52"/>
                    <a:pt x="50" y="52"/>
                  </a:cubicBezTo>
                  <a:cubicBezTo>
                    <a:pt x="48" y="52"/>
                    <a:pt x="45" y="51"/>
                    <a:pt x="44" y="52"/>
                  </a:cubicBezTo>
                  <a:cubicBezTo>
                    <a:pt x="44" y="51"/>
                    <a:pt x="48" y="54"/>
                    <a:pt x="48" y="54"/>
                  </a:cubicBezTo>
                  <a:cubicBezTo>
                    <a:pt x="48" y="55"/>
                    <a:pt x="43" y="53"/>
                    <a:pt x="43" y="53"/>
                  </a:cubicBezTo>
                  <a:cubicBezTo>
                    <a:pt x="40" y="51"/>
                    <a:pt x="38" y="51"/>
                    <a:pt x="35" y="51"/>
                  </a:cubicBezTo>
                  <a:cubicBezTo>
                    <a:pt x="33" y="51"/>
                    <a:pt x="32" y="51"/>
                    <a:pt x="30" y="52"/>
                  </a:cubicBezTo>
                  <a:cubicBezTo>
                    <a:pt x="28" y="53"/>
                    <a:pt x="27" y="52"/>
                    <a:pt x="26" y="53"/>
                  </a:cubicBezTo>
                  <a:cubicBezTo>
                    <a:pt x="25" y="54"/>
                    <a:pt x="25" y="55"/>
                    <a:pt x="23" y="55"/>
                  </a:cubicBezTo>
                  <a:cubicBezTo>
                    <a:pt x="22" y="56"/>
                    <a:pt x="21" y="59"/>
                    <a:pt x="23" y="59"/>
                  </a:cubicBezTo>
                  <a:cubicBezTo>
                    <a:pt x="25" y="59"/>
                    <a:pt x="27" y="58"/>
                    <a:pt x="27" y="59"/>
                  </a:cubicBezTo>
                  <a:cubicBezTo>
                    <a:pt x="28" y="61"/>
                    <a:pt x="32" y="60"/>
                    <a:pt x="32" y="59"/>
                  </a:cubicBezTo>
                  <a:cubicBezTo>
                    <a:pt x="33" y="59"/>
                    <a:pt x="35" y="56"/>
                    <a:pt x="35" y="55"/>
                  </a:cubicBezTo>
                  <a:cubicBezTo>
                    <a:pt x="35" y="56"/>
                    <a:pt x="35" y="56"/>
                    <a:pt x="35" y="57"/>
                  </a:cubicBezTo>
                  <a:cubicBezTo>
                    <a:pt x="35" y="57"/>
                    <a:pt x="36" y="57"/>
                    <a:pt x="36" y="57"/>
                  </a:cubicBezTo>
                  <a:cubicBezTo>
                    <a:pt x="36" y="57"/>
                    <a:pt x="35" y="58"/>
                    <a:pt x="35" y="59"/>
                  </a:cubicBezTo>
                  <a:cubicBezTo>
                    <a:pt x="35" y="59"/>
                    <a:pt x="35" y="59"/>
                    <a:pt x="36" y="59"/>
                  </a:cubicBezTo>
                  <a:cubicBezTo>
                    <a:pt x="36" y="59"/>
                    <a:pt x="33" y="60"/>
                    <a:pt x="34" y="60"/>
                  </a:cubicBezTo>
                  <a:cubicBezTo>
                    <a:pt x="34" y="60"/>
                    <a:pt x="34" y="60"/>
                    <a:pt x="34" y="60"/>
                  </a:cubicBezTo>
                  <a:cubicBezTo>
                    <a:pt x="34" y="61"/>
                    <a:pt x="31" y="60"/>
                    <a:pt x="30" y="61"/>
                  </a:cubicBezTo>
                  <a:cubicBezTo>
                    <a:pt x="31" y="61"/>
                    <a:pt x="35" y="61"/>
                    <a:pt x="36" y="62"/>
                  </a:cubicBezTo>
                  <a:cubicBezTo>
                    <a:pt x="36" y="62"/>
                    <a:pt x="31" y="65"/>
                    <a:pt x="32" y="65"/>
                  </a:cubicBezTo>
                  <a:cubicBezTo>
                    <a:pt x="32" y="66"/>
                    <a:pt x="37" y="65"/>
                    <a:pt x="37" y="65"/>
                  </a:cubicBezTo>
                  <a:cubicBezTo>
                    <a:pt x="37" y="65"/>
                    <a:pt x="36" y="65"/>
                    <a:pt x="36" y="65"/>
                  </a:cubicBezTo>
                  <a:cubicBezTo>
                    <a:pt x="36" y="66"/>
                    <a:pt x="41" y="65"/>
                    <a:pt x="42" y="64"/>
                  </a:cubicBezTo>
                  <a:cubicBezTo>
                    <a:pt x="42" y="64"/>
                    <a:pt x="46" y="59"/>
                    <a:pt x="47" y="60"/>
                  </a:cubicBezTo>
                  <a:cubicBezTo>
                    <a:pt x="48" y="61"/>
                    <a:pt x="40" y="67"/>
                    <a:pt x="38" y="68"/>
                  </a:cubicBezTo>
                  <a:cubicBezTo>
                    <a:pt x="35" y="68"/>
                    <a:pt x="33" y="68"/>
                    <a:pt x="30" y="66"/>
                  </a:cubicBezTo>
                  <a:cubicBezTo>
                    <a:pt x="28" y="65"/>
                    <a:pt x="28" y="63"/>
                    <a:pt x="26" y="63"/>
                  </a:cubicBezTo>
                  <a:cubicBezTo>
                    <a:pt x="24" y="62"/>
                    <a:pt x="22" y="62"/>
                    <a:pt x="20" y="62"/>
                  </a:cubicBezTo>
                  <a:cubicBezTo>
                    <a:pt x="17" y="62"/>
                    <a:pt x="17" y="63"/>
                    <a:pt x="19" y="65"/>
                  </a:cubicBezTo>
                  <a:cubicBezTo>
                    <a:pt x="20" y="66"/>
                    <a:pt x="20" y="67"/>
                    <a:pt x="22" y="67"/>
                  </a:cubicBezTo>
                  <a:cubicBezTo>
                    <a:pt x="25" y="67"/>
                    <a:pt x="22" y="67"/>
                    <a:pt x="22" y="68"/>
                  </a:cubicBezTo>
                  <a:cubicBezTo>
                    <a:pt x="22" y="68"/>
                    <a:pt x="26" y="70"/>
                    <a:pt x="26" y="7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16" name="Freeform 604">
              <a:extLst>
                <a:ext uri="{FF2B5EF4-FFF2-40B4-BE49-F238E27FC236}">
                  <a16:creationId xmlns:a16="http://schemas.microsoft.com/office/drawing/2014/main" id="{782D568B-0DC4-1948-B9D9-034C8CC78FCE}"/>
                </a:ext>
              </a:extLst>
            </p:cNvPr>
            <p:cNvSpPr>
              <a:spLocks/>
            </p:cNvSpPr>
            <p:nvPr/>
          </p:nvSpPr>
          <p:spPr bwMode="auto">
            <a:xfrm>
              <a:off x="8101480" y="4187852"/>
              <a:ext cx="130574" cy="47785"/>
            </a:xfrm>
            <a:custGeom>
              <a:avLst/>
              <a:gdLst>
                <a:gd name="T0" fmla="*/ 13 w 14"/>
                <a:gd name="T1" fmla="*/ 4 h 5"/>
                <a:gd name="T2" fmla="*/ 11 w 14"/>
                <a:gd name="T3" fmla="*/ 2 h 5"/>
                <a:gd name="T4" fmla="*/ 8 w 14"/>
                <a:gd name="T5" fmla="*/ 2 h 5"/>
                <a:gd name="T6" fmla="*/ 1 w 14"/>
                <a:gd name="T7" fmla="*/ 1 h 5"/>
                <a:gd name="T8" fmla="*/ 2 w 14"/>
                <a:gd name="T9" fmla="*/ 2 h 5"/>
                <a:gd name="T10" fmla="*/ 0 w 14"/>
                <a:gd name="T11" fmla="*/ 3 h 5"/>
                <a:gd name="T12" fmla="*/ 3 w 14"/>
                <a:gd name="T13" fmla="*/ 3 h 5"/>
                <a:gd name="T14" fmla="*/ 8 w 14"/>
                <a:gd name="T15" fmla="*/ 4 h 5"/>
                <a:gd name="T16" fmla="*/ 13 w 14"/>
                <a:gd name="T17" fmla="*/ 4 h 5"/>
                <a:gd name="T18" fmla="*/ 13 w 14"/>
                <a:gd name="T1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5">
                  <a:moveTo>
                    <a:pt x="13" y="4"/>
                  </a:moveTo>
                  <a:cubicBezTo>
                    <a:pt x="12" y="3"/>
                    <a:pt x="13" y="3"/>
                    <a:pt x="11" y="2"/>
                  </a:cubicBezTo>
                  <a:cubicBezTo>
                    <a:pt x="10" y="2"/>
                    <a:pt x="9" y="2"/>
                    <a:pt x="8" y="2"/>
                  </a:cubicBezTo>
                  <a:cubicBezTo>
                    <a:pt x="7" y="2"/>
                    <a:pt x="2" y="0"/>
                    <a:pt x="1" y="1"/>
                  </a:cubicBezTo>
                  <a:cubicBezTo>
                    <a:pt x="1" y="1"/>
                    <a:pt x="3" y="2"/>
                    <a:pt x="2" y="2"/>
                  </a:cubicBezTo>
                  <a:cubicBezTo>
                    <a:pt x="2" y="3"/>
                    <a:pt x="0" y="4"/>
                    <a:pt x="0" y="3"/>
                  </a:cubicBezTo>
                  <a:cubicBezTo>
                    <a:pt x="0" y="4"/>
                    <a:pt x="2" y="3"/>
                    <a:pt x="3" y="3"/>
                  </a:cubicBezTo>
                  <a:cubicBezTo>
                    <a:pt x="4" y="3"/>
                    <a:pt x="6" y="4"/>
                    <a:pt x="8" y="4"/>
                  </a:cubicBezTo>
                  <a:cubicBezTo>
                    <a:pt x="9" y="4"/>
                    <a:pt x="13" y="4"/>
                    <a:pt x="13" y="4"/>
                  </a:cubicBezTo>
                  <a:cubicBezTo>
                    <a:pt x="12" y="3"/>
                    <a:pt x="14" y="5"/>
                    <a:pt x="13" y="4"/>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17" name="Freeform 605">
              <a:extLst>
                <a:ext uri="{FF2B5EF4-FFF2-40B4-BE49-F238E27FC236}">
                  <a16:creationId xmlns:a16="http://schemas.microsoft.com/office/drawing/2014/main" id="{3F58273A-71AA-A34D-8A95-39D45CD28AC3}"/>
                </a:ext>
              </a:extLst>
            </p:cNvPr>
            <p:cNvSpPr>
              <a:spLocks/>
            </p:cNvSpPr>
            <p:nvPr/>
          </p:nvSpPr>
          <p:spPr bwMode="auto">
            <a:xfrm>
              <a:off x="7738420" y="4226077"/>
              <a:ext cx="54142" cy="19114"/>
            </a:xfrm>
            <a:custGeom>
              <a:avLst/>
              <a:gdLst>
                <a:gd name="T0" fmla="*/ 5 w 6"/>
                <a:gd name="T1" fmla="*/ 1 h 2"/>
                <a:gd name="T2" fmla="*/ 2 w 6"/>
                <a:gd name="T3" fmla="*/ 0 h 2"/>
                <a:gd name="T4" fmla="*/ 5 w 6"/>
                <a:gd name="T5" fmla="*/ 1 h 2"/>
              </a:gdLst>
              <a:ahLst/>
              <a:cxnLst>
                <a:cxn ang="0">
                  <a:pos x="T0" y="T1"/>
                </a:cxn>
                <a:cxn ang="0">
                  <a:pos x="T2" y="T3"/>
                </a:cxn>
                <a:cxn ang="0">
                  <a:pos x="T4" y="T5"/>
                </a:cxn>
              </a:cxnLst>
              <a:rect l="0" t="0" r="r" b="b"/>
              <a:pathLst>
                <a:path w="6" h="2">
                  <a:moveTo>
                    <a:pt x="5" y="1"/>
                  </a:moveTo>
                  <a:cubicBezTo>
                    <a:pt x="4" y="2"/>
                    <a:pt x="0" y="0"/>
                    <a:pt x="2" y="0"/>
                  </a:cubicBezTo>
                  <a:cubicBezTo>
                    <a:pt x="3" y="0"/>
                    <a:pt x="6" y="1"/>
                    <a:pt x="5" y="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18" name="Freeform 606">
              <a:extLst>
                <a:ext uri="{FF2B5EF4-FFF2-40B4-BE49-F238E27FC236}">
                  <a16:creationId xmlns:a16="http://schemas.microsoft.com/office/drawing/2014/main" id="{3BC0F36E-9FA6-B741-AC37-D27ACC21145E}"/>
                </a:ext>
              </a:extLst>
            </p:cNvPr>
            <p:cNvSpPr>
              <a:spLocks/>
            </p:cNvSpPr>
            <p:nvPr/>
          </p:nvSpPr>
          <p:spPr bwMode="auto">
            <a:xfrm>
              <a:off x="7980459" y="4515963"/>
              <a:ext cx="54142" cy="28672"/>
            </a:xfrm>
            <a:custGeom>
              <a:avLst/>
              <a:gdLst>
                <a:gd name="T0" fmla="*/ 4 w 6"/>
                <a:gd name="T1" fmla="*/ 1 h 3"/>
                <a:gd name="T2" fmla="*/ 1 w 6"/>
                <a:gd name="T3" fmla="*/ 2 h 3"/>
                <a:gd name="T4" fmla="*/ 4 w 6"/>
                <a:gd name="T5" fmla="*/ 1 h 3"/>
              </a:gdLst>
              <a:ahLst/>
              <a:cxnLst>
                <a:cxn ang="0">
                  <a:pos x="T0" y="T1"/>
                </a:cxn>
                <a:cxn ang="0">
                  <a:pos x="T2" y="T3"/>
                </a:cxn>
                <a:cxn ang="0">
                  <a:pos x="T4" y="T5"/>
                </a:cxn>
              </a:cxnLst>
              <a:rect l="0" t="0" r="r" b="b"/>
              <a:pathLst>
                <a:path w="6" h="3">
                  <a:moveTo>
                    <a:pt x="4" y="1"/>
                  </a:moveTo>
                  <a:cubicBezTo>
                    <a:pt x="3" y="0"/>
                    <a:pt x="0" y="2"/>
                    <a:pt x="1" y="2"/>
                  </a:cubicBezTo>
                  <a:cubicBezTo>
                    <a:pt x="2" y="3"/>
                    <a:pt x="6" y="1"/>
                    <a:pt x="4" y="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19" name="Freeform 607">
              <a:extLst>
                <a:ext uri="{FF2B5EF4-FFF2-40B4-BE49-F238E27FC236}">
                  <a16:creationId xmlns:a16="http://schemas.microsoft.com/office/drawing/2014/main" id="{3159FF57-ED90-C241-B137-7BF036F760A4}"/>
                </a:ext>
              </a:extLst>
            </p:cNvPr>
            <p:cNvSpPr>
              <a:spLocks/>
            </p:cNvSpPr>
            <p:nvPr/>
          </p:nvSpPr>
          <p:spPr bwMode="auto">
            <a:xfrm>
              <a:off x="4805290" y="5815664"/>
              <a:ext cx="47770" cy="38227"/>
            </a:xfrm>
            <a:custGeom>
              <a:avLst/>
              <a:gdLst>
                <a:gd name="T0" fmla="*/ 4 w 5"/>
                <a:gd name="T1" fmla="*/ 1 h 4"/>
                <a:gd name="T2" fmla="*/ 1 w 5"/>
                <a:gd name="T3" fmla="*/ 4 h 4"/>
                <a:gd name="T4" fmla="*/ 4 w 5"/>
                <a:gd name="T5" fmla="*/ 1 h 4"/>
              </a:gdLst>
              <a:ahLst/>
              <a:cxnLst>
                <a:cxn ang="0">
                  <a:pos x="T0" y="T1"/>
                </a:cxn>
                <a:cxn ang="0">
                  <a:pos x="T2" y="T3"/>
                </a:cxn>
                <a:cxn ang="0">
                  <a:pos x="T4" y="T5"/>
                </a:cxn>
              </a:cxnLst>
              <a:rect l="0" t="0" r="r" b="b"/>
              <a:pathLst>
                <a:path w="5" h="4">
                  <a:moveTo>
                    <a:pt x="4" y="1"/>
                  </a:moveTo>
                  <a:cubicBezTo>
                    <a:pt x="3" y="0"/>
                    <a:pt x="0" y="4"/>
                    <a:pt x="1" y="4"/>
                  </a:cubicBezTo>
                  <a:cubicBezTo>
                    <a:pt x="1" y="4"/>
                    <a:pt x="5" y="1"/>
                    <a:pt x="4" y="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20" name="Freeform 608">
              <a:extLst>
                <a:ext uri="{FF2B5EF4-FFF2-40B4-BE49-F238E27FC236}">
                  <a16:creationId xmlns:a16="http://schemas.microsoft.com/office/drawing/2014/main" id="{4D992408-5FEB-B74F-A737-D0DD12EA9BED}"/>
                </a:ext>
              </a:extLst>
            </p:cNvPr>
            <p:cNvSpPr>
              <a:spLocks/>
            </p:cNvSpPr>
            <p:nvPr/>
          </p:nvSpPr>
          <p:spPr bwMode="auto">
            <a:xfrm>
              <a:off x="4872172" y="5806107"/>
              <a:ext cx="9556" cy="9558"/>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0"/>
                    <a:pt x="0" y="0"/>
                    <a:pt x="0" y="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21" name="Freeform 609">
              <a:extLst>
                <a:ext uri="{FF2B5EF4-FFF2-40B4-BE49-F238E27FC236}">
                  <a16:creationId xmlns:a16="http://schemas.microsoft.com/office/drawing/2014/main" id="{ACE2CD45-2D93-764F-8FDE-3231E5EC9721}"/>
                </a:ext>
              </a:extLst>
            </p:cNvPr>
            <p:cNvSpPr>
              <a:spLocks/>
            </p:cNvSpPr>
            <p:nvPr/>
          </p:nvSpPr>
          <p:spPr bwMode="auto">
            <a:xfrm>
              <a:off x="3919938" y="5815664"/>
              <a:ext cx="63695" cy="57338"/>
            </a:xfrm>
            <a:custGeom>
              <a:avLst/>
              <a:gdLst>
                <a:gd name="T0" fmla="*/ 5 w 7"/>
                <a:gd name="T1" fmla="*/ 2 h 6"/>
                <a:gd name="T2" fmla="*/ 1 w 7"/>
                <a:gd name="T3" fmla="*/ 2 h 6"/>
                <a:gd name="T4" fmla="*/ 5 w 7"/>
                <a:gd name="T5" fmla="*/ 2 h 6"/>
                <a:gd name="T6" fmla="*/ 5 w 7"/>
                <a:gd name="T7" fmla="*/ 2 h 6"/>
              </a:gdLst>
              <a:ahLst/>
              <a:cxnLst>
                <a:cxn ang="0">
                  <a:pos x="T0" y="T1"/>
                </a:cxn>
                <a:cxn ang="0">
                  <a:pos x="T2" y="T3"/>
                </a:cxn>
                <a:cxn ang="0">
                  <a:pos x="T4" y="T5"/>
                </a:cxn>
                <a:cxn ang="0">
                  <a:pos x="T6" y="T7"/>
                </a:cxn>
              </a:cxnLst>
              <a:rect l="0" t="0" r="r" b="b"/>
              <a:pathLst>
                <a:path w="7" h="6">
                  <a:moveTo>
                    <a:pt x="5" y="2"/>
                  </a:moveTo>
                  <a:cubicBezTo>
                    <a:pt x="7" y="0"/>
                    <a:pt x="2" y="0"/>
                    <a:pt x="1" y="2"/>
                  </a:cubicBezTo>
                  <a:cubicBezTo>
                    <a:pt x="0" y="3"/>
                    <a:pt x="4" y="5"/>
                    <a:pt x="5" y="2"/>
                  </a:cubicBezTo>
                  <a:cubicBezTo>
                    <a:pt x="6" y="1"/>
                    <a:pt x="3" y="6"/>
                    <a:pt x="5" y="2"/>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22" name="Freeform 610">
              <a:extLst>
                <a:ext uri="{FF2B5EF4-FFF2-40B4-BE49-F238E27FC236}">
                  <a16:creationId xmlns:a16="http://schemas.microsoft.com/office/drawing/2014/main" id="{92EFF36D-5166-184B-8A40-56BBA44D9D0C}"/>
                </a:ext>
              </a:extLst>
            </p:cNvPr>
            <p:cNvSpPr>
              <a:spLocks/>
            </p:cNvSpPr>
            <p:nvPr/>
          </p:nvSpPr>
          <p:spPr bwMode="auto">
            <a:xfrm>
              <a:off x="17662009" y="9138184"/>
              <a:ext cx="19109" cy="9558"/>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2" y="1"/>
                    <a:pt x="0" y="0"/>
                    <a:pt x="0" y="0"/>
                  </a:cubicBezTo>
                  <a:cubicBezTo>
                    <a:pt x="1" y="0"/>
                    <a:pt x="2" y="0"/>
                    <a:pt x="2" y="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23" name="Freeform 611">
              <a:extLst>
                <a:ext uri="{FF2B5EF4-FFF2-40B4-BE49-F238E27FC236}">
                  <a16:creationId xmlns:a16="http://schemas.microsoft.com/office/drawing/2014/main" id="{0D435FDC-5BDA-274B-B0FB-7780A0015E3C}"/>
                </a:ext>
              </a:extLst>
            </p:cNvPr>
            <p:cNvSpPr>
              <a:spLocks/>
            </p:cNvSpPr>
            <p:nvPr/>
          </p:nvSpPr>
          <p:spPr bwMode="auto">
            <a:xfrm>
              <a:off x="17540990" y="9119070"/>
              <a:ext cx="19109" cy="19114"/>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2" y="1"/>
                    <a:pt x="0" y="2"/>
                    <a:pt x="0" y="1"/>
                  </a:cubicBezTo>
                  <a:cubicBezTo>
                    <a:pt x="0" y="0"/>
                    <a:pt x="2" y="0"/>
                    <a:pt x="2" y="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24" name="Freeform 612">
              <a:extLst>
                <a:ext uri="{FF2B5EF4-FFF2-40B4-BE49-F238E27FC236}">
                  <a16:creationId xmlns:a16="http://schemas.microsoft.com/office/drawing/2014/main" id="{04BEA0E8-C117-B545-B552-747D19ED7A34}"/>
                </a:ext>
              </a:extLst>
            </p:cNvPr>
            <p:cNvSpPr>
              <a:spLocks/>
            </p:cNvSpPr>
            <p:nvPr/>
          </p:nvSpPr>
          <p:spPr bwMode="auto">
            <a:xfrm>
              <a:off x="17961374" y="10785110"/>
              <a:ext cx="63695" cy="47785"/>
            </a:xfrm>
            <a:custGeom>
              <a:avLst/>
              <a:gdLst>
                <a:gd name="T0" fmla="*/ 6 w 7"/>
                <a:gd name="T1" fmla="*/ 2 h 5"/>
                <a:gd name="T2" fmla="*/ 1 w 7"/>
                <a:gd name="T3" fmla="*/ 2 h 5"/>
                <a:gd name="T4" fmla="*/ 6 w 7"/>
                <a:gd name="T5" fmla="*/ 2 h 5"/>
              </a:gdLst>
              <a:ahLst/>
              <a:cxnLst>
                <a:cxn ang="0">
                  <a:pos x="T0" y="T1"/>
                </a:cxn>
                <a:cxn ang="0">
                  <a:pos x="T2" y="T3"/>
                </a:cxn>
                <a:cxn ang="0">
                  <a:pos x="T4" y="T5"/>
                </a:cxn>
              </a:cxnLst>
              <a:rect l="0" t="0" r="r" b="b"/>
              <a:pathLst>
                <a:path w="7" h="5">
                  <a:moveTo>
                    <a:pt x="6" y="2"/>
                  </a:moveTo>
                  <a:cubicBezTo>
                    <a:pt x="7" y="0"/>
                    <a:pt x="0" y="1"/>
                    <a:pt x="1" y="2"/>
                  </a:cubicBezTo>
                  <a:cubicBezTo>
                    <a:pt x="1" y="3"/>
                    <a:pt x="5" y="5"/>
                    <a:pt x="6" y="2"/>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25" name="Rectangle 613">
              <a:extLst>
                <a:ext uri="{FF2B5EF4-FFF2-40B4-BE49-F238E27FC236}">
                  <a16:creationId xmlns:a16="http://schemas.microsoft.com/office/drawing/2014/main" id="{82D12DDC-907D-C141-A1D7-BA77D2FB4A0D}"/>
                </a:ext>
              </a:extLst>
            </p:cNvPr>
            <p:cNvSpPr>
              <a:spLocks noChangeArrowheads="1"/>
            </p:cNvSpPr>
            <p:nvPr/>
          </p:nvSpPr>
          <p:spPr bwMode="auto">
            <a:xfrm>
              <a:off x="12451809" y="5197669"/>
              <a:ext cx="3187" cy="3188"/>
            </a:xfrm>
            <a:prstGeom prst="rect">
              <a:avLst/>
            </a:pr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26" name="Freeform 614">
              <a:extLst>
                <a:ext uri="{FF2B5EF4-FFF2-40B4-BE49-F238E27FC236}">
                  <a16:creationId xmlns:a16="http://schemas.microsoft.com/office/drawing/2014/main" id="{8F7F9C13-7797-C142-B21B-390603748F05}"/>
                </a:ext>
              </a:extLst>
            </p:cNvPr>
            <p:cNvSpPr>
              <a:spLocks/>
            </p:cNvSpPr>
            <p:nvPr/>
          </p:nvSpPr>
          <p:spPr bwMode="auto">
            <a:xfrm>
              <a:off x="9257531" y="10504784"/>
              <a:ext cx="95541" cy="82827"/>
            </a:xfrm>
            <a:custGeom>
              <a:avLst/>
              <a:gdLst>
                <a:gd name="T0" fmla="*/ 4 w 10"/>
                <a:gd name="T1" fmla="*/ 4 h 9"/>
                <a:gd name="T2" fmla="*/ 0 w 10"/>
                <a:gd name="T3" fmla="*/ 8 h 9"/>
                <a:gd name="T4" fmla="*/ 2 w 10"/>
                <a:gd name="T5" fmla="*/ 8 h 9"/>
                <a:gd name="T6" fmla="*/ 5 w 10"/>
                <a:gd name="T7" fmla="*/ 5 h 9"/>
                <a:gd name="T8" fmla="*/ 8 w 10"/>
                <a:gd name="T9" fmla="*/ 0 h 9"/>
                <a:gd name="T10" fmla="*/ 4 w 10"/>
                <a:gd name="T11" fmla="*/ 4 h 9"/>
                <a:gd name="T12" fmla="*/ 4 w 10"/>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4" y="4"/>
                  </a:moveTo>
                  <a:cubicBezTo>
                    <a:pt x="4" y="5"/>
                    <a:pt x="1" y="7"/>
                    <a:pt x="0" y="8"/>
                  </a:cubicBezTo>
                  <a:cubicBezTo>
                    <a:pt x="0" y="9"/>
                    <a:pt x="2" y="8"/>
                    <a:pt x="2" y="8"/>
                  </a:cubicBezTo>
                  <a:cubicBezTo>
                    <a:pt x="3" y="7"/>
                    <a:pt x="4" y="6"/>
                    <a:pt x="5" y="5"/>
                  </a:cubicBezTo>
                  <a:cubicBezTo>
                    <a:pt x="6" y="4"/>
                    <a:pt x="10" y="0"/>
                    <a:pt x="8" y="0"/>
                  </a:cubicBezTo>
                  <a:cubicBezTo>
                    <a:pt x="7" y="0"/>
                    <a:pt x="4" y="3"/>
                    <a:pt x="4" y="4"/>
                  </a:cubicBezTo>
                  <a:cubicBezTo>
                    <a:pt x="4" y="5"/>
                    <a:pt x="4" y="3"/>
                    <a:pt x="4" y="4"/>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27" name="Freeform 615">
              <a:extLst>
                <a:ext uri="{FF2B5EF4-FFF2-40B4-BE49-F238E27FC236}">
                  <a16:creationId xmlns:a16="http://schemas.microsoft.com/office/drawing/2014/main" id="{94F0B8F0-2736-604F-9723-1BB97F86B459}"/>
                </a:ext>
              </a:extLst>
            </p:cNvPr>
            <p:cNvSpPr>
              <a:spLocks/>
            </p:cNvSpPr>
            <p:nvPr/>
          </p:nvSpPr>
          <p:spPr bwMode="auto">
            <a:xfrm>
              <a:off x="7821224" y="6733102"/>
              <a:ext cx="66879" cy="28672"/>
            </a:xfrm>
            <a:custGeom>
              <a:avLst/>
              <a:gdLst>
                <a:gd name="T0" fmla="*/ 7 w 7"/>
                <a:gd name="T1" fmla="*/ 1 h 3"/>
                <a:gd name="T2" fmla="*/ 1 w 7"/>
                <a:gd name="T3" fmla="*/ 0 h 3"/>
                <a:gd name="T4" fmla="*/ 7 w 7"/>
                <a:gd name="T5" fmla="*/ 1 h 3"/>
              </a:gdLst>
              <a:ahLst/>
              <a:cxnLst>
                <a:cxn ang="0">
                  <a:pos x="T0" y="T1"/>
                </a:cxn>
                <a:cxn ang="0">
                  <a:pos x="T2" y="T3"/>
                </a:cxn>
                <a:cxn ang="0">
                  <a:pos x="T4" y="T5"/>
                </a:cxn>
              </a:cxnLst>
              <a:rect l="0" t="0" r="r" b="b"/>
              <a:pathLst>
                <a:path w="7" h="3">
                  <a:moveTo>
                    <a:pt x="7" y="1"/>
                  </a:moveTo>
                  <a:cubicBezTo>
                    <a:pt x="7" y="0"/>
                    <a:pt x="0" y="0"/>
                    <a:pt x="1" y="0"/>
                  </a:cubicBezTo>
                  <a:cubicBezTo>
                    <a:pt x="2" y="0"/>
                    <a:pt x="6" y="3"/>
                    <a:pt x="7" y="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28" name="Freeform 616">
              <a:extLst>
                <a:ext uri="{FF2B5EF4-FFF2-40B4-BE49-F238E27FC236}">
                  <a16:creationId xmlns:a16="http://schemas.microsoft.com/office/drawing/2014/main" id="{69137388-792B-2A4D-8EF8-8785D92A79A0}"/>
                </a:ext>
              </a:extLst>
            </p:cNvPr>
            <p:cNvSpPr>
              <a:spLocks/>
            </p:cNvSpPr>
            <p:nvPr/>
          </p:nvSpPr>
          <p:spPr bwMode="auto">
            <a:xfrm>
              <a:off x="8483643" y="11766256"/>
              <a:ext cx="168791" cy="149721"/>
            </a:xfrm>
            <a:custGeom>
              <a:avLst/>
              <a:gdLst>
                <a:gd name="T0" fmla="*/ 17 w 18"/>
                <a:gd name="T1" fmla="*/ 14 h 16"/>
                <a:gd name="T2" fmla="*/ 8 w 18"/>
                <a:gd name="T3" fmla="*/ 9 h 16"/>
                <a:gd name="T4" fmla="*/ 4 w 18"/>
                <a:gd name="T5" fmla="*/ 5 h 16"/>
                <a:gd name="T6" fmla="*/ 1 w 18"/>
                <a:gd name="T7" fmla="*/ 3 h 16"/>
                <a:gd name="T8" fmla="*/ 2 w 18"/>
                <a:gd name="T9" fmla="*/ 2 h 16"/>
                <a:gd name="T10" fmla="*/ 0 w 18"/>
                <a:gd name="T11" fmla="*/ 0 h 16"/>
                <a:gd name="T12" fmla="*/ 0 w 18"/>
                <a:gd name="T13" fmla="*/ 14 h 16"/>
                <a:gd name="T14" fmla="*/ 7 w 18"/>
                <a:gd name="T15" fmla="*/ 15 h 16"/>
                <a:gd name="T16" fmla="*/ 10 w 18"/>
                <a:gd name="T17" fmla="*/ 16 h 16"/>
                <a:gd name="T18" fmla="*/ 13 w 18"/>
                <a:gd name="T19" fmla="*/ 15 h 16"/>
                <a:gd name="T20" fmla="*/ 18 w 18"/>
                <a:gd name="T21" fmla="*/ 14 h 16"/>
                <a:gd name="T22" fmla="*/ 17 w 18"/>
                <a:gd name="T23"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6">
                  <a:moveTo>
                    <a:pt x="17" y="14"/>
                  </a:moveTo>
                  <a:cubicBezTo>
                    <a:pt x="13" y="14"/>
                    <a:pt x="11" y="11"/>
                    <a:pt x="8" y="9"/>
                  </a:cubicBezTo>
                  <a:cubicBezTo>
                    <a:pt x="7" y="7"/>
                    <a:pt x="5" y="6"/>
                    <a:pt x="4" y="5"/>
                  </a:cubicBezTo>
                  <a:cubicBezTo>
                    <a:pt x="3" y="5"/>
                    <a:pt x="1" y="4"/>
                    <a:pt x="1" y="3"/>
                  </a:cubicBezTo>
                  <a:cubicBezTo>
                    <a:pt x="1" y="3"/>
                    <a:pt x="2" y="3"/>
                    <a:pt x="2" y="2"/>
                  </a:cubicBezTo>
                  <a:cubicBezTo>
                    <a:pt x="3" y="2"/>
                    <a:pt x="1" y="0"/>
                    <a:pt x="0" y="0"/>
                  </a:cubicBezTo>
                  <a:cubicBezTo>
                    <a:pt x="0" y="5"/>
                    <a:pt x="0" y="10"/>
                    <a:pt x="0" y="14"/>
                  </a:cubicBezTo>
                  <a:cubicBezTo>
                    <a:pt x="0" y="15"/>
                    <a:pt x="6" y="15"/>
                    <a:pt x="7" y="15"/>
                  </a:cubicBezTo>
                  <a:cubicBezTo>
                    <a:pt x="8" y="15"/>
                    <a:pt x="9" y="15"/>
                    <a:pt x="10" y="16"/>
                  </a:cubicBezTo>
                  <a:cubicBezTo>
                    <a:pt x="12" y="16"/>
                    <a:pt x="12" y="16"/>
                    <a:pt x="13" y="15"/>
                  </a:cubicBezTo>
                  <a:cubicBezTo>
                    <a:pt x="14" y="15"/>
                    <a:pt x="18" y="15"/>
                    <a:pt x="18" y="14"/>
                  </a:cubicBezTo>
                  <a:cubicBezTo>
                    <a:pt x="18" y="14"/>
                    <a:pt x="18" y="13"/>
                    <a:pt x="17" y="14"/>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29" name="Freeform 617">
              <a:extLst>
                <a:ext uri="{FF2B5EF4-FFF2-40B4-BE49-F238E27FC236}">
                  <a16:creationId xmlns:a16="http://schemas.microsoft.com/office/drawing/2014/main" id="{DF124631-2DA6-CE4D-9159-D6D6C9115DB7}"/>
                </a:ext>
              </a:extLst>
            </p:cNvPr>
            <p:cNvSpPr>
              <a:spLocks/>
            </p:cNvSpPr>
            <p:nvPr/>
          </p:nvSpPr>
          <p:spPr bwMode="auto">
            <a:xfrm>
              <a:off x="8305301" y="11747147"/>
              <a:ext cx="280257" cy="216615"/>
            </a:xfrm>
            <a:custGeom>
              <a:avLst/>
              <a:gdLst>
                <a:gd name="T0" fmla="*/ 19 w 30"/>
                <a:gd name="T1" fmla="*/ 17 h 23"/>
                <a:gd name="T2" fmla="*/ 19 w 30"/>
                <a:gd name="T3" fmla="*/ 7 h 23"/>
                <a:gd name="T4" fmla="*/ 19 w 30"/>
                <a:gd name="T5" fmla="*/ 3 h 23"/>
                <a:gd name="T6" fmla="*/ 15 w 30"/>
                <a:gd name="T7" fmla="*/ 1 h 23"/>
                <a:gd name="T8" fmla="*/ 12 w 30"/>
                <a:gd name="T9" fmla="*/ 3 h 23"/>
                <a:gd name="T10" fmla="*/ 13 w 30"/>
                <a:gd name="T11" fmla="*/ 6 h 23"/>
                <a:gd name="T12" fmla="*/ 15 w 30"/>
                <a:gd name="T13" fmla="*/ 6 h 23"/>
                <a:gd name="T14" fmla="*/ 14 w 30"/>
                <a:gd name="T15" fmla="*/ 8 h 23"/>
                <a:gd name="T16" fmla="*/ 13 w 30"/>
                <a:gd name="T17" fmla="*/ 11 h 23"/>
                <a:gd name="T18" fmla="*/ 16 w 30"/>
                <a:gd name="T19" fmla="*/ 13 h 23"/>
                <a:gd name="T20" fmla="*/ 12 w 30"/>
                <a:gd name="T21" fmla="*/ 13 h 23"/>
                <a:gd name="T22" fmla="*/ 9 w 30"/>
                <a:gd name="T23" fmla="*/ 12 h 23"/>
                <a:gd name="T24" fmla="*/ 10 w 30"/>
                <a:gd name="T25" fmla="*/ 12 h 23"/>
                <a:gd name="T26" fmla="*/ 10 w 30"/>
                <a:gd name="T27" fmla="*/ 9 h 23"/>
                <a:gd name="T28" fmla="*/ 8 w 30"/>
                <a:gd name="T29" fmla="*/ 11 h 23"/>
                <a:gd name="T30" fmla="*/ 5 w 30"/>
                <a:gd name="T31" fmla="*/ 11 h 23"/>
                <a:gd name="T32" fmla="*/ 0 w 30"/>
                <a:gd name="T33" fmla="*/ 12 h 23"/>
                <a:gd name="T34" fmla="*/ 2 w 30"/>
                <a:gd name="T35" fmla="*/ 12 h 23"/>
                <a:gd name="T36" fmla="*/ 3 w 30"/>
                <a:gd name="T37" fmla="*/ 12 h 23"/>
                <a:gd name="T38" fmla="*/ 5 w 30"/>
                <a:gd name="T39" fmla="*/ 12 h 23"/>
                <a:gd name="T40" fmla="*/ 6 w 30"/>
                <a:gd name="T41" fmla="*/ 13 h 23"/>
                <a:gd name="T42" fmla="*/ 4 w 30"/>
                <a:gd name="T43" fmla="*/ 15 h 23"/>
                <a:gd name="T44" fmla="*/ 6 w 30"/>
                <a:gd name="T45" fmla="*/ 15 h 23"/>
                <a:gd name="T46" fmla="*/ 8 w 30"/>
                <a:gd name="T47" fmla="*/ 16 h 23"/>
                <a:gd name="T48" fmla="*/ 7 w 30"/>
                <a:gd name="T49" fmla="*/ 16 h 23"/>
                <a:gd name="T50" fmla="*/ 10 w 30"/>
                <a:gd name="T51" fmla="*/ 17 h 23"/>
                <a:gd name="T52" fmla="*/ 12 w 30"/>
                <a:gd name="T53" fmla="*/ 17 h 23"/>
                <a:gd name="T54" fmla="*/ 17 w 30"/>
                <a:gd name="T55" fmla="*/ 21 h 23"/>
                <a:gd name="T56" fmla="*/ 16 w 30"/>
                <a:gd name="T57" fmla="*/ 20 h 23"/>
                <a:gd name="T58" fmla="*/ 23 w 30"/>
                <a:gd name="T59" fmla="*/ 23 h 23"/>
                <a:gd name="T60" fmla="*/ 19 w 30"/>
                <a:gd name="T61" fmla="*/ 18 h 23"/>
                <a:gd name="T62" fmla="*/ 24 w 30"/>
                <a:gd name="T63" fmla="*/ 19 h 23"/>
                <a:gd name="T64" fmla="*/ 30 w 30"/>
                <a:gd name="T65" fmla="*/ 18 h 23"/>
                <a:gd name="T66" fmla="*/ 19 w 30"/>
                <a:gd name="T67"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 h="23">
                  <a:moveTo>
                    <a:pt x="19" y="17"/>
                  </a:moveTo>
                  <a:cubicBezTo>
                    <a:pt x="19" y="13"/>
                    <a:pt x="19" y="10"/>
                    <a:pt x="19" y="7"/>
                  </a:cubicBezTo>
                  <a:cubicBezTo>
                    <a:pt x="19" y="6"/>
                    <a:pt x="19" y="4"/>
                    <a:pt x="19" y="3"/>
                  </a:cubicBezTo>
                  <a:cubicBezTo>
                    <a:pt x="19" y="2"/>
                    <a:pt x="16" y="0"/>
                    <a:pt x="15" y="1"/>
                  </a:cubicBezTo>
                  <a:cubicBezTo>
                    <a:pt x="14" y="2"/>
                    <a:pt x="12" y="1"/>
                    <a:pt x="12" y="3"/>
                  </a:cubicBezTo>
                  <a:cubicBezTo>
                    <a:pt x="11" y="5"/>
                    <a:pt x="9" y="7"/>
                    <a:pt x="13" y="6"/>
                  </a:cubicBezTo>
                  <a:cubicBezTo>
                    <a:pt x="13" y="6"/>
                    <a:pt x="15" y="6"/>
                    <a:pt x="15" y="6"/>
                  </a:cubicBezTo>
                  <a:cubicBezTo>
                    <a:pt x="16" y="6"/>
                    <a:pt x="14" y="8"/>
                    <a:pt x="14" y="8"/>
                  </a:cubicBezTo>
                  <a:cubicBezTo>
                    <a:pt x="13" y="8"/>
                    <a:pt x="11" y="10"/>
                    <a:pt x="13" y="11"/>
                  </a:cubicBezTo>
                  <a:cubicBezTo>
                    <a:pt x="13" y="12"/>
                    <a:pt x="16" y="12"/>
                    <a:pt x="16" y="13"/>
                  </a:cubicBezTo>
                  <a:cubicBezTo>
                    <a:pt x="16" y="13"/>
                    <a:pt x="12" y="13"/>
                    <a:pt x="12" y="13"/>
                  </a:cubicBezTo>
                  <a:cubicBezTo>
                    <a:pt x="11" y="13"/>
                    <a:pt x="9" y="12"/>
                    <a:pt x="9" y="12"/>
                  </a:cubicBezTo>
                  <a:cubicBezTo>
                    <a:pt x="9" y="12"/>
                    <a:pt x="10" y="13"/>
                    <a:pt x="10" y="12"/>
                  </a:cubicBezTo>
                  <a:cubicBezTo>
                    <a:pt x="10" y="11"/>
                    <a:pt x="11" y="10"/>
                    <a:pt x="10" y="9"/>
                  </a:cubicBezTo>
                  <a:cubicBezTo>
                    <a:pt x="10" y="9"/>
                    <a:pt x="8" y="11"/>
                    <a:pt x="8" y="11"/>
                  </a:cubicBezTo>
                  <a:cubicBezTo>
                    <a:pt x="7" y="12"/>
                    <a:pt x="6" y="11"/>
                    <a:pt x="5" y="11"/>
                  </a:cubicBezTo>
                  <a:cubicBezTo>
                    <a:pt x="4" y="11"/>
                    <a:pt x="0" y="10"/>
                    <a:pt x="0" y="12"/>
                  </a:cubicBezTo>
                  <a:cubicBezTo>
                    <a:pt x="0" y="13"/>
                    <a:pt x="2" y="12"/>
                    <a:pt x="2" y="12"/>
                  </a:cubicBezTo>
                  <a:cubicBezTo>
                    <a:pt x="3" y="11"/>
                    <a:pt x="2" y="12"/>
                    <a:pt x="3" y="12"/>
                  </a:cubicBezTo>
                  <a:cubicBezTo>
                    <a:pt x="4" y="13"/>
                    <a:pt x="4" y="11"/>
                    <a:pt x="5" y="12"/>
                  </a:cubicBezTo>
                  <a:cubicBezTo>
                    <a:pt x="5" y="12"/>
                    <a:pt x="6" y="13"/>
                    <a:pt x="6" y="13"/>
                  </a:cubicBezTo>
                  <a:cubicBezTo>
                    <a:pt x="6" y="13"/>
                    <a:pt x="2" y="14"/>
                    <a:pt x="4" y="15"/>
                  </a:cubicBezTo>
                  <a:cubicBezTo>
                    <a:pt x="5" y="16"/>
                    <a:pt x="6" y="14"/>
                    <a:pt x="6" y="15"/>
                  </a:cubicBezTo>
                  <a:cubicBezTo>
                    <a:pt x="7" y="15"/>
                    <a:pt x="8" y="16"/>
                    <a:pt x="8" y="16"/>
                  </a:cubicBezTo>
                  <a:cubicBezTo>
                    <a:pt x="8" y="16"/>
                    <a:pt x="8" y="16"/>
                    <a:pt x="7" y="16"/>
                  </a:cubicBezTo>
                  <a:cubicBezTo>
                    <a:pt x="7" y="17"/>
                    <a:pt x="9" y="17"/>
                    <a:pt x="10" y="17"/>
                  </a:cubicBezTo>
                  <a:cubicBezTo>
                    <a:pt x="11" y="17"/>
                    <a:pt x="11" y="15"/>
                    <a:pt x="12" y="17"/>
                  </a:cubicBezTo>
                  <a:cubicBezTo>
                    <a:pt x="12" y="17"/>
                    <a:pt x="16" y="22"/>
                    <a:pt x="17" y="21"/>
                  </a:cubicBezTo>
                  <a:cubicBezTo>
                    <a:pt x="17" y="21"/>
                    <a:pt x="16" y="20"/>
                    <a:pt x="16" y="20"/>
                  </a:cubicBezTo>
                  <a:cubicBezTo>
                    <a:pt x="16" y="19"/>
                    <a:pt x="22" y="23"/>
                    <a:pt x="23" y="23"/>
                  </a:cubicBezTo>
                  <a:cubicBezTo>
                    <a:pt x="23" y="22"/>
                    <a:pt x="19" y="19"/>
                    <a:pt x="19" y="18"/>
                  </a:cubicBezTo>
                  <a:cubicBezTo>
                    <a:pt x="20" y="18"/>
                    <a:pt x="24" y="19"/>
                    <a:pt x="24" y="19"/>
                  </a:cubicBezTo>
                  <a:cubicBezTo>
                    <a:pt x="26" y="19"/>
                    <a:pt x="28" y="19"/>
                    <a:pt x="30" y="18"/>
                  </a:cubicBezTo>
                  <a:cubicBezTo>
                    <a:pt x="27" y="16"/>
                    <a:pt x="23" y="17"/>
                    <a:pt x="19" y="17"/>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30" name="Freeform 618">
              <a:extLst>
                <a:ext uri="{FF2B5EF4-FFF2-40B4-BE49-F238E27FC236}">
                  <a16:creationId xmlns:a16="http://schemas.microsoft.com/office/drawing/2014/main" id="{1BB6F5D9-E043-5E45-B193-EEE9254F6F9A}"/>
                </a:ext>
              </a:extLst>
            </p:cNvPr>
            <p:cNvSpPr>
              <a:spLocks/>
            </p:cNvSpPr>
            <p:nvPr/>
          </p:nvSpPr>
          <p:spPr bwMode="auto">
            <a:xfrm>
              <a:off x="8260713" y="8501075"/>
              <a:ext cx="710195" cy="516056"/>
            </a:xfrm>
            <a:custGeom>
              <a:avLst/>
              <a:gdLst>
                <a:gd name="T0" fmla="*/ 63 w 76"/>
                <a:gd name="T1" fmla="*/ 28 h 55"/>
                <a:gd name="T2" fmla="*/ 66 w 76"/>
                <a:gd name="T3" fmla="*/ 24 h 55"/>
                <a:gd name="T4" fmla="*/ 67 w 76"/>
                <a:gd name="T5" fmla="*/ 22 h 55"/>
                <a:gd name="T6" fmla="*/ 67 w 76"/>
                <a:gd name="T7" fmla="*/ 18 h 55"/>
                <a:gd name="T8" fmla="*/ 61 w 76"/>
                <a:gd name="T9" fmla="*/ 15 h 55"/>
                <a:gd name="T10" fmla="*/ 63 w 76"/>
                <a:gd name="T11" fmla="*/ 14 h 55"/>
                <a:gd name="T12" fmla="*/ 64 w 76"/>
                <a:gd name="T13" fmla="*/ 11 h 55"/>
                <a:gd name="T14" fmla="*/ 60 w 76"/>
                <a:gd name="T15" fmla="*/ 9 h 55"/>
                <a:gd name="T16" fmla="*/ 59 w 76"/>
                <a:gd name="T17" fmla="*/ 8 h 55"/>
                <a:gd name="T18" fmla="*/ 57 w 76"/>
                <a:gd name="T19" fmla="*/ 9 h 55"/>
                <a:gd name="T20" fmla="*/ 57 w 76"/>
                <a:gd name="T21" fmla="*/ 7 h 55"/>
                <a:gd name="T22" fmla="*/ 54 w 76"/>
                <a:gd name="T23" fmla="*/ 8 h 55"/>
                <a:gd name="T24" fmla="*/ 54 w 76"/>
                <a:gd name="T25" fmla="*/ 6 h 55"/>
                <a:gd name="T26" fmla="*/ 58 w 76"/>
                <a:gd name="T27" fmla="*/ 5 h 55"/>
                <a:gd name="T28" fmla="*/ 55 w 76"/>
                <a:gd name="T29" fmla="*/ 4 h 55"/>
                <a:gd name="T30" fmla="*/ 49 w 76"/>
                <a:gd name="T31" fmla="*/ 4 h 55"/>
                <a:gd name="T32" fmla="*/ 44 w 76"/>
                <a:gd name="T33" fmla="*/ 7 h 55"/>
                <a:gd name="T34" fmla="*/ 38 w 76"/>
                <a:gd name="T35" fmla="*/ 5 h 55"/>
                <a:gd name="T36" fmla="*/ 29 w 76"/>
                <a:gd name="T37" fmla="*/ 5 h 55"/>
                <a:gd name="T38" fmla="*/ 26 w 76"/>
                <a:gd name="T39" fmla="*/ 2 h 55"/>
                <a:gd name="T40" fmla="*/ 20 w 76"/>
                <a:gd name="T41" fmla="*/ 0 h 55"/>
                <a:gd name="T42" fmla="*/ 11 w 76"/>
                <a:gd name="T43" fmla="*/ 4 h 55"/>
                <a:gd name="T44" fmla="*/ 13 w 76"/>
                <a:gd name="T45" fmla="*/ 12 h 55"/>
                <a:gd name="T46" fmla="*/ 8 w 76"/>
                <a:gd name="T47" fmla="*/ 8 h 55"/>
                <a:gd name="T48" fmla="*/ 10 w 76"/>
                <a:gd name="T49" fmla="*/ 5 h 55"/>
                <a:gd name="T50" fmla="*/ 8 w 76"/>
                <a:gd name="T51" fmla="*/ 1 h 55"/>
                <a:gd name="T52" fmla="*/ 4 w 76"/>
                <a:gd name="T53" fmla="*/ 7 h 55"/>
                <a:gd name="T54" fmla="*/ 3 w 76"/>
                <a:gd name="T55" fmla="*/ 12 h 55"/>
                <a:gd name="T56" fmla="*/ 5 w 76"/>
                <a:gd name="T57" fmla="*/ 13 h 55"/>
                <a:gd name="T58" fmla="*/ 7 w 76"/>
                <a:gd name="T59" fmla="*/ 16 h 55"/>
                <a:gd name="T60" fmla="*/ 10 w 76"/>
                <a:gd name="T61" fmla="*/ 23 h 55"/>
                <a:gd name="T62" fmla="*/ 13 w 76"/>
                <a:gd name="T63" fmla="*/ 23 h 55"/>
                <a:gd name="T64" fmla="*/ 15 w 76"/>
                <a:gd name="T65" fmla="*/ 22 h 55"/>
                <a:gd name="T66" fmla="*/ 21 w 76"/>
                <a:gd name="T67" fmla="*/ 27 h 55"/>
                <a:gd name="T68" fmla="*/ 23 w 76"/>
                <a:gd name="T69" fmla="*/ 27 h 55"/>
                <a:gd name="T70" fmla="*/ 26 w 76"/>
                <a:gd name="T71" fmla="*/ 27 h 55"/>
                <a:gd name="T72" fmla="*/ 31 w 76"/>
                <a:gd name="T73" fmla="*/ 29 h 55"/>
                <a:gd name="T74" fmla="*/ 31 w 76"/>
                <a:gd name="T75" fmla="*/ 38 h 55"/>
                <a:gd name="T76" fmla="*/ 32 w 76"/>
                <a:gd name="T77" fmla="*/ 41 h 55"/>
                <a:gd name="T78" fmla="*/ 30 w 76"/>
                <a:gd name="T79" fmla="*/ 44 h 55"/>
                <a:gd name="T80" fmla="*/ 40 w 76"/>
                <a:gd name="T81" fmla="*/ 53 h 55"/>
                <a:gd name="T82" fmla="*/ 42 w 76"/>
                <a:gd name="T83" fmla="*/ 54 h 55"/>
                <a:gd name="T84" fmla="*/ 45 w 76"/>
                <a:gd name="T85" fmla="*/ 52 h 55"/>
                <a:gd name="T86" fmla="*/ 51 w 76"/>
                <a:gd name="T87" fmla="*/ 47 h 55"/>
                <a:gd name="T88" fmla="*/ 49 w 76"/>
                <a:gd name="T89" fmla="*/ 44 h 55"/>
                <a:gd name="T90" fmla="*/ 48 w 76"/>
                <a:gd name="T91" fmla="*/ 41 h 55"/>
                <a:gd name="T92" fmla="*/ 45 w 76"/>
                <a:gd name="T93" fmla="*/ 38 h 55"/>
                <a:gd name="T94" fmla="*/ 52 w 76"/>
                <a:gd name="T95" fmla="*/ 38 h 55"/>
                <a:gd name="T96" fmla="*/ 54 w 76"/>
                <a:gd name="T97" fmla="*/ 40 h 55"/>
                <a:gd name="T98" fmla="*/ 56 w 76"/>
                <a:gd name="T99" fmla="*/ 38 h 55"/>
                <a:gd name="T100" fmla="*/ 62 w 76"/>
                <a:gd name="T101" fmla="*/ 36 h 55"/>
                <a:gd name="T102" fmla="*/ 67 w 76"/>
                <a:gd name="T103" fmla="*/ 33 h 55"/>
                <a:gd name="T104" fmla="*/ 63 w 76"/>
                <a:gd name="T105"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6" h="55">
                  <a:moveTo>
                    <a:pt x="63" y="28"/>
                  </a:moveTo>
                  <a:cubicBezTo>
                    <a:pt x="63" y="26"/>
                    <a:pt x="63" y="25"/>
                    <a:pt x="66" y="24"/>
                  </a:cubicBezTo>
                  <a:cubicBezTo>
                    <a:pt x="66" y="23"/>
                    <a:pt x="68" y="23"/>
                    <a:pt x="67" y="22"/>
                  </a:cubicBezTo>
                  <a:cubicBezTo>
                    <a:pt x="66" y="21"/>
                    <a:pt x="65" y="19"/>
                    <a:pt x="67" y="18"/>
                  </a:cubicBezTo>
                  <a:cubicBezTo>
                    <a:pt x="76" y="14"/>
                    <a:pt x="61" y="15"/>
                    <a:pt x="61" y="15"/>
                  </a:cubicBezTo>
                  <a:cubicBezTo>
                    <a:pt x="61" y="14"/>
                    <a:pt x="62" y="14"/>
                    <a:pt x="63" y="14"/>
                  </a:cubicBezTo>
                  <a:cubicBezTo>
                    <a:pt x="64" y="14"/>
                    <a:pt x="64" y="12"/>
                    <a:pt x="64" y="11"/>
                  </a:cubicBezTo>
                  <a:cubicBezTo>
                    <a:pt x="64" y="10"/>
                    <a:pt x="60" y="8"/>
                    <a:pt x="60" y="9"/>
                  </a:cubicBezTo>
                  <a:cubicBezTo>
                    <a:pt x="60" y="10"/>
                    <a:pt x="59" y="8"/>
                    <a:pt x="59" y="8"/>
                  </a:cubicBezTo>
                  <a:cubicBezTo>
                    <a:pt x="58" y="8"/>
                    <a:pt x="58" y="10"/>
                    <a:pt x="57" y="9"/>
                  </a:cubicBezTo>
                  <a:cubicBezTo>
                    <a:pt x="57" y="9"/>
                    <a:pt x="57" y="8"/>
                    <a:pt x="57" y="7"/>
                  </a:cubicBezTo>
                  <a:cubicBezTo>
                    <a:pt x="56" y="6"/>
                    <a:pt x="55" y="8"/>
                    <a:pt x="54" y="8"/>
                  </a:cubicBezTo>
                  <a:cubicBezTo>
                    <a:pt x="54" y="8"/>
                    <a:pt x="54" y="6"/>
                    <a:pt x="54" y="6"/>
                  </a:cubicBezTo>
                  <a:cubicBezTo>
                    <a:pt x="54" y="4"/>
                    <a:pt x="57" y="5"/>
                    <a:pt x="58" y="5"/>
                  </a:cubicBezTo>
                  <a:cubicBezTo>
                    <a:pt x="59" y="4"/>
                    <a:pt x="55" y="4"/>
                    <a:pt x="55" y="4"/>
                  </a:cubicBezTo>
                  <a:cubicBezTo>
                    <a:pt x="53" y="4"/>
                    <a:pt x="51" y="3"/>
                    <a:pt x="49" y="4"/>
                  </a:cubicBezTo>
                  <a:cubicBezTo>
                    <a:pt x="47" y="5"/>
                    <a:pt x="46" y="8"/>
                    <a:pt x="44" y="7"/>
                  </a:cubicBezTo>
                  <a:cubicBezTo>
                    <a:pt x="41" y="7"/>
                    <a:pt x="40" y="7"/>
                    <a:pt x="38" y="5"/>
                  </a:cubicBezTo>
                  <a:cubicBezTo>
                    <a:pt x="36" y="3"/>
                    <a:pt x="32" y="5"/>
                    <a:pt x="29" y="5"/>
                  </a:cubicBezTo>
                  <a:cubicBezTo>
                    <a:pt x="27" y="5"/>
                    <a:pt x="27" y="4"/>
                    <a:pt x="26" y="2"/>
                  </a:cubicBezTo>
                  <a:cubicBezTo>
                    <a:pt x="25" y="0"/>
                    <a:pt x="23" y="0"/>
                    <a:pt x="20" y="0"/>
                  </a:cubicBezTo>
                  <a:cubicBezTo>
                    <a:pt x="19" y="0"/>
                    <a:pt x="11" y="1"/>
                    <a:pt x="11" y="4"/>
                  </a:cubicBezTo>
                  <a:cubicBezTo>
                    <a:pt x="11" y="7"/>
                    <a:pt x="15" y="8"/>
                    <a:pt x="13" y="12"/>
                  </a:cubicBezTo>
                  <a:cubicBezTo>
                    <a:pt x="11" y="14"/>
                    <a:pt x="7" y="10"/>
                    <a:pt x="8" y="8"/>
                  </a:cubicBezTo>
                  <a:cubicBezTo>
                    <a:pt x="8" y="7"/>
                    <a:pt x="10" y="6"/>
                    <a:pt x="10" y="5"/>
                  </a:cubicBezTo>
                  <a:cubicBezTo>
                    <a:pt x="11" y="3"/>
                    <a:pt x="8" y="2"/>
                    <a:pt x="8" y="1"/>
                  </a:cubicBezTo>
                  <a:cubicBezTo>
                    <a:pt x="5" y="3"/>
                    <a:pt x="4" y="4"/>
                    <a:pt x="4" y="7"/>
                  </a:cubicBezTo>
                  <a:cubicBezTo>
                    <a:pt x="3" y="8"/>
                    <a:pt x="0" y="12"/>
                    <a:pt x="3" y="12"/>
                  </a:cubicBezTo>
                  <a:cubicBezTo>
                    <a:pt x="3" y="12"/>
                    <a:pt x="4" y="12"/>
                    <a:pt x="5" y="13"/>
                  </a:cubicBezTo>
                  <a:cubicBezTo>
                    <a:pt x="5" y="14"/>
                    <a:pt x="6" y="15"/>
                    <a:pt x="7" y="16"/>
                  </a:cubicBezTo>
                  <a:cubicBezTo>
                    <a:pt x="9" y="18"/>
                    <a:pt x="5" y="22"/>
                    <a:pt x="10" y="23"/>
                  </a:cubicBezTo>
                  <a:cubicBezTo>
                    <a:pt x="10" y="23"/>
                    <a:pt x="12" y="23"/>
                    <a:pt x="13" y="23"/>
                  </a:cubicBezTo>
                  <a:cubicBezTo>
                    <a:pt x="14" y="23"/>
                    <a:pt x="14" y="22"/>
                    <a:pt x="15" y="22"/>
                  </a:cubicBezTo>
                  <a:cubicBezTo>
                    <a:pt x="18" y="22"/>
                    <a:pt x="19" y="25"/>
                    <a:pt x="21" y="27"/>
                  </a:cubicBezTo>
                  <a:cubicBezTo>
                    <a:pt x="21" y="27"/>
                    <a:pt x="22" y="28"/>
                    <a:pt x="23" y="27"/>
                  </a:cubicBezTo>
                  <a:cubicBezTo>
                    <a:pt x="23" y="26"/>
                    <a:pt x="24" y="27"/>
                    <a:pt x="26" y="27"/>
                  </a:cubicBezTo>
                  <a:cubicBezTo>
                    <a:pt x="28" y="28"/>
                    <a:pt x="33" y="25"/>
                    <a:pt x="31" y="29"/>
                  </a:cubicBezTo>
                  <a:cubicBezTo>
                    <a:pt x="29" y="32"/>
                    <a:pt x="29" y="35"/>
                    <a:pt x="31" y="38"/>
                  </a:cubicBezTo>
                  <a:cubicBezTo>
                    <a:pt x="31" y="39"/>
                    <a:pt x="32" y="40"/>
                    <a:pt x="32" y="41"/>
                  </a:cubicBezTo>
                  <a:cubicBezTo>
                    <a:pt x="32" y="42"/>
                    <a:pt x="29" y="43"/>
                    <a:pt x="30" y="44"/>
                  </a:cubicBezTo>
                  <a:cubicBezTo>
                    <a:pt x="33" y="47"/>
                    <a:pt x="34" y="55"/>
                    <a:pt x="40" y="53"/>
                  </a:cubicBezTo>
                  <a:cubicBezTo>
                    <a:pt x="41" y="53"/>
                    <a:pt x="41" y="54"/>
                    <a:pt x="42" y="54"/>
                  </a:cubicBezTo>
                  <a:cubicBezTo>
                    <a:pt x="43" y="54"/>
                    <a:pt x="44" y="53"/>
                    <a:pt x="45" y="52"/>
                  </a:cubicBezTo>
                  <a:cubicBezTo>
                    <a:pt x="47" y="51"/>
                    <a:pt x="48" y="49"/>
                    <a:pt x="51" y="47"/>
                  </a:cubicBezTo>
                  <a:cubicBezTo>
                    <a:pt x="53" y="46"/>
                    <a:pt x="49" y="46"/>
                    <a:pt x="49" y="44"/>
                  </a:cubicBezTo>
                  <a:cubicBezTo>
                    <a:pt x="49" y="43"/>
                    <a:pt x="48" y="42"/>
                    <a:pt x="48" y="41"/>
                  </a:cubicBezTo>
                  <a:cubicBezTo>
                    <a:pt x="48" y="40"/>
                    <a:pt x="45" y="39"/>
                    <a:pt x="45" y="38"/>
                  </a:cubicBezTo>
                  <a:cubicBezTo>
                    <a:pt x="45" y="37"/>
                    <a:pt x="51" y="38"/>
                    <a:pt x="52" y="38"/>
                  </a:cubicBezTo>
                  <a:cubicBezTo>
                    <a:pt x="54" y="38"/>
                    <a:pt x="53" y="39"/>
                    <a:pt x="54" y="40"/>
                  </a:cubicBezTo>
                  <a:cubicBezTo>
                    <a:pt x="55" y="40"/>
                    <a:pt x="55" y="38"/>
                    <a:pt x="56" y="38"/>
                  </a:cubicBezTo>
                  <a:cubicBezTo>
                    <a:pt x="57" y="37"/>
                    <a:pt x="60" y="37"/>
                    <a:pt x="62" y="36"/>
                  </a:cubicBezTo>
                  <a:cubicBezTo>
                    <a:pt x="63" y="35"/>
                    <a:pt x="65" y="34"/>
                    <a:pt x="67" y="33"/>
                  </a:cubicBezTo>
                  <a:cubicBezTo>
                    <a:pt x="66" y="31"/>
                    <a:pt x="63" y="30"/>
                    <a:pt x="63" y="28"/>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31" name="Freeform 619">
              <a:extLst>
                <a:ext uri="{FF2B5EF4-FFF2-40B4-BE49-F238E27FC236}">
                  <a16:creationId xmlns:a16="http://schemas.microsoft.com/office/drawing/2014/main" id="{51523193-FD1A-794B-8251-BC1BCEC29D69}"/>
                </a:ext>
              </a:extLst>
            </p:cNvPr>
            <p:cNvSpPr>
              <a:spLocks/>
            </p:cNvSpPr>
            <p:nvPr/>
          </p:nvSpPr>
          <p:spPr bwMode="auto">
            <a:xfrm>
              <a:off x="8830779" y="8641240"/>
              <a:ext cx="242036" cy="356780"/>
            </a:xfrm>
            <a:custGeom>
              <a:avLst/>
              <a:gdLst>
                <a:gd name="T0" fmla="*/ 22 w 26"/>
                <a:gd name="T1" fmla="*/ 29 h 38"/>
                <a:gd name="T2" fmla="*/ 18 w 26"/>
                <a:gd name="T3" fmla="*/ 21 h 38"/>
                <a:gd name="T4" fmla="*/ 20 w 26"/>
                <a:gd name="T5" fmla="*/ 18 h 38"/>
                <a:gd name="T6" fmla="*/ 22 w 26"/>
                <a:gd name="T7" fmla="*/ 15 h 38"/>
                <a:gd name="T8" fmla="*/ 22 w 26"/>
                <a:gd name="T9" fmla="*/ 13 h 38"/>
                <a:gd name="T10" fmla="*/ 20 w 26"/>
                <a:gd name="T11" fmla="*/ 11 h 38"/>
                <a:gd name="T12" fmla="*/ 16 w 26"/>
                <a:gd name="T13" fmla="*/ 7 h 38"/>
                <a:gd name="T14" fmla="*/ 9 w 26"/>
                <a:gd name="T15" fmla="*/ 0 h 38"/>
                <a:gd name="T16" fmla="*/ 5 w 26"/>
                <a:gd name="T17" fmla="*/ 5 h 38"/>
                <a:gd name="T18" fmla="*/ 6 w 26"/>
                <a:gd name="T19" fmla="*/ 8 h 38"/>
                <a:gd name="T20" fmla="*/ 3 w 26"/>
                <a:gd name="T21" fmla="*/ 10 h 38"/>
                <a:gd name="T22" fmla="*/ 4 w 26"/>
                <a:gd name="T23" fmla="*/ 16 h 38"/>
                <a:gd name="T24" fmla="*/ 7 w 26"/>
                <a:gd name="T25" fmla="*/ 18 h 38"/>
                <a:gd name="T26" fmla="*/ 8 w 26"/>
                <a:gd name="T27" fmla="*/ 20 h 38"/>
                <a:gd name="T28" fmla="*/ 8 w 26"/>
                <a:gd name="T29" fmla="*/ 27 h 38"/>
                <a:gd name="T30" fmla="*/ 11 w 26"/>
                <a:gd name="T31" fmla="*/ 35 h 38"/>
                <a:gd name="T32" fmla="*/ 17 w 26"/>
                <a:gd name="T33" fmla="*/ 35 h 38"/>
                <a:gd name="T34" fmla="*/ 21 w 26"/>
                <a:gd name="T35" fmla="*/ 34 h 38"/>
                <a:gd name="T36" fmla="*/ 26 w 26"/>
                <a:gd name="T37" fmla="*/ 34 h 38"/>
                <a:gd name="T38" fmla="*/ 22 w 26"/>
                <a:gd name="T39" fmla="*/ 29 h 38"/>
                <a:gd name="T40" fmla="*/ 22 w 26"/>
                <a:gd name="T41"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38">
                  <a:moveTo>
                    <a:pt x="22" y="29"/>
                  </a:moveTo>
                  <a:cubicBezTo>
                    <a:pt x="22" y="28"/>
                    <a:pt x="17" y="22"/>
                    <a:pt x="18" y="21"/>
                  </a:cubicBezTo>
                  <a:cubicBezTo>
                    <a:pt x="19" y="20"/>
                    <a:pt x="18" y="19"/>
                    <a:pt x="20" y="18"/>
                  </a:cubicBezTo>
                  <a:cubicBezTo>
                    <a:pt x="23" y="18"/>
                    <a:pt x="22" y="16"/>
                    <a:pt x="22" y="15"/>
                  </a:cubicBezTo>
                  <a:cubicBezTo>
                    <a:pt x="22" y="14"/>
                    <a:pt x="22" y="13"/>
                    <a:pt x="22" y="13"/>
                  </a:cubicBezTo>
                  <a:cubicBezTo>
                    <a:pt x="22" y="12"/>
                    <a:pt x="21" y="12"/>
                    <a:pt x="20" y="11"/>
                  </a:cubicBezTo>
                  <a:cubicBezTo>
                    <a:pt x="19" y="9"/>
                    <a:pt x="16" y="9"/>
                    <a:pt x="16" y="7"/>
                  </a:cubicBezTo>
                  <a:cubicBezTo>
                    <a:pt x="15" y="4"/>
                    <a:pt x="11" y="1"/>
                    <a:pt x="9" y="0"/>
                  </a:cubicBezTo>
                  <a:cubicBezTo>
                    <a:pt x="9" y="3"/>
                    <a:pt x="4" y="3"/>
                    <a:pt x="5" y="5"/>
                  </a:cubicBezTo>
                  <a:cubicBezTo>
                    <a:pt x="5" y="6"/>
                    <a:pt x="7" y="7"/>
                    <a:pt x="6" y="8"/>
                  </a:cubicBezTo>
                  <a:cubicBezTo>
                    <a:pt x="5" y="8"/>
                    <a:pt x="3" y="9"/>
                    <a:pt x="3" y="10"/>
                  </a:cubicBezTo>
                  <a:cubicBezTo>
                    <a:pt x="0" y="11"/>
                    <a:pt x="2" y="14"/>
                    <a:pt x="4" y="16"/>
                  </a:cubicBezTo>
                  <a:cubicBezTo>
                    <a:pt x="5" y="17"/>
                    <a:pt x="5" y="18"/>
                    <a:pt x="7" y="18"/>
                  </a:cubicBezTo>
                  <a:cubicBezTo>
                    <a:pt x="8" y="18"/>
                    <a:pt x="7" y="19"/>
                    <a:pt x="8" y="20"/>
                  </a:cubicBezTo>
                  <a:cubicBezTo>
                    <a:pt x="10" y="23"/>
                    <a:pt x="9" y="24"/>
                    <a:pt x="8" y="27"/>
                  </a:cubicBezTo>
                  <a:cubicBezTo>
                    <a:pt x="8" y="30"/>
                    <a:pt x="10" y="33"/>
                    <a:pt x="11" y="35"/>
                  </a:cubicBezTo>
                  <a:cubicBezTo>
                    <a:pt x="14" y="38"/>
                    <a:pt x="15" y="35"/>
                    <a:pt x="17" y="35"/>
                  </a:cubicBezTo>
                  <a:cubicBezTo>
                    <a:pt x="19" y="35"/>
                    <a:pt x="20" y="34"/>
                    <a:pt x="21" y="34"/>
                  </a:cubicBezTo>
                  <a:cubicBezTo>
                    <a:pt x="23" y="33"/>
                    <a:pt x="24" y="33"/>
                    <a:pt x="26" y="34"/>
                  </a:cubicBezTo>
                  <a:cubicBezTo>
                    <a:pt x="25" y="32"/>
                    <a:pt x="24" y="30"/>
                    <a:pt x="22" y="29"/>
                  </a:cubicBezTo>
                  <a:cubicBezTo>
                    <a:pt x="21" y="27"/>
                    <a:pt x="23" y="29"/>
                    <a:pt x="22" y="29"/>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32" name="Freeform 620">
              <a:extLst>
                <a:ext uri="{FF2B5EF4-FFF2-40B4-BE49-F238E27FC236}">
                  <a16:creationId xmlns:a16="http://schemas.microsoft.com/office/drawing/2014/main" id="{C66B1A94-FFF8-B24C-8589-8FA0F5DC71D9}"/>
                </a:ext>
              </a:extLst>
            </p:cNvPr>
            <p:cNvSpPr>
              <a:spLocks/>
            </p:cNvSpPr>
            <p:nvPr/>
          </p:nvSpPr>
          <p:spPr bwMode="auto">
            <a:xfrm>
              <a:off x="8986830" y="8752734"/>
              <a:ext cx="207006" cy="216615"/>
            </a:xfrm>
            <a:custGeom>
              <a:avLst/>
              <a:gdLst>
                <a:gd name="T0" fmla="*/ 19 w 22"/>
                <a:gd name="T1" fmla="*/ 7 h 23"/>
                <a:gd name="T2" fmla="*/ 22 w 22"/>
                <a:gd name="T3" fmla="*/ 2 h 23"/>
                <a:gd name="T4" fmla="*/ 12 w 22"/>
                <a:gd name="T5" fmla="*/ 2 h 23"/>
                <a:gd name="T6" fmla="*/ 9 w 22"/>
                <a:gd name="T7" fmla="*/ 0 h 23"/>
                <a:gd name="T8" fmla="*/ 5 w 22"/>
                <a:gd name="T9" fmla="*/ 1 h 23"/>
                <a:gd name="T10" fmla="*/ 4 w 22"/>
                <a:gd name="T11" fmla="*/ 6 h 23"/>
                <a:gd name="T12" fmla="*/ 1 w 22"/>
                <a:gd name="T13" fmla="*/ 10 h 23"/>
                <a:gd name="T14" fmla="*/ 4 w 22"/>
                <a:gd name="T15" fmla="*/ 15 h 23"/>
                <a:gd name="T16" fmla="*/ 9 w 22"/>
                <a:gd name="T17" fmla="*/ 22 h 23"/>
                <a:gd name="T18" fmla="*/ 12 w 22"/>
                <a:gd name="T19" fmla="*/ 19 h 23"/>
                <a:gd name="T20" fmla="*/ 16 w 22"/>
                <a:gd name="T21" fmla="*/ 18 h 23"/>
                <a:gd name="T22" fmla="*/ 19 w 22"/>
                <a:gd name="T23" fmla="*/ 19 h 23"/>
                <a:gd name="T24" fmla="*/ 20 w 22"/>
                <a:gd name="T25" fmla="*/ 14 h 23"/>
                <a:gd name="T26" fmla="*/ 19 w 22"/>
                <a:gd name="T27"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3">
                  <a:moveTo>
                    <a:pt x="19" y="7"/>
                  </a:moveTo>
                  <a:cubicBezTo>
                    <a:pt x="19" y="5"/>
                    <a:pt x="21" y="3"/>
                    <a:pt x="22" y="2"/>
                  </a:cubicBezTo>
                  <a:cubicBezTo>
                    <a:pt x="19" y="1"/>
                    <a:pt x="14" y="0"/>
                    <a:pt x="12" y="2"/>
                  </a:cubicBezTo>
                  <a:cubicBezTo>
                    <a:pt x="10" y="3"/>
                    <a:pt x="9" y="1"/>
                    <a:pt x="9" y="0"/>
                  </a:cubicBezTo>
                  <a:cubicBezTo>
                    <a:pt x="8" y="0"/>
                    <a:pt x="7" y="2"/>
                    <a:pt x="5" y="1"/>
                  </a:cubicBezTo>
                  <a:cubicBezTo>
                    <a:pt x="5" y="2"/>
                    <a:pt x="7" y="6"/>
                    <a:pt x="4" y="6"/>
                  </a:cubicBezTo>
                  <a:cubicBezTo>
                    <a:pt x="2" y="7"/>
                    <a:pt x="0" y="8"/>
                    <a:pt x="1" y="10"/>
                  </a:cubicBezTo>
                  <a:cubicBezTo>
                    <a:pt x="2" y="12"/>
                    <a:pt x="3" y="13"/>
                    <a:pt x="4" y="15"/>
                  </a:cubicBezTo>
                  <a:cubicBezTo>
                    <a:pt x="5" y="17"/>
                    <a:pt x="7" y="19"/>
                    <a:pt x="9" y="22"/>
                  </a:cubicBezTo>
                  <a:cubicBezTo>
                    <a:pt x="12" y="23"/>
                    <a:pt x="10" y="19"/>
                    <a:pt x="12" y="19"/>
                  </a:cubicBezTo>
                  <a:cubicBezTo>
                    <a:pt x="14" y="19"/>
                    <a:pt x="15" y="19"/>
                    <a:pt x="16" y="18"/>
                  </a:cubicBezTo>
                  <a:cubicBezTo>
                    <a:pt x="17" y="18"/>
                    <a:pt x="17" y="20"/>
                    <a:pt x="19" y="19"/>
                  </a:cubicBezTo>
                  <a:cubicBezTo>
                    <a:pt x="20" y="17"/>
                    <a:pt x="21" y="16"/>
                    <a:pt x="20" y="14"/>
                  </a:cubicBezTo>
                  <a:cubicBezTo>
                    <a:pt x="20" y="12"/>
                    <a:pt x="19" y="9"/>
                    <a:pt x="19" y="7"/>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33" name="Freeform 621">
              <a:extLst>
                <a:ext uri="{FF2B5EF4-FFF2-40B4-BE49-F238E27FC236}">
                  <a16:creationId xmlns:a16="http://schemas.microsoft.com/office/drawing/2014/main" id="{4BC82A53-389C-764C-908B-FAD9A7A07722}"/>
                </a:ext>
              </a:extLst>
            </p:cNvPr>
            <p:cNvSpPr>
              <a:spLocks/>
            </p:cNvSpPr>
            <p:nvPr/>
          </p:nvSpPr>
          <p:spPr bwMode="auto">
            <a:xfrm>
              <a:off x="9155621" y="8771849"/>
              <a:ext cx="149682" cy="168837"/>
            </a:xfrm>
            <a:custGeom>
              <a:avLst/>
              <a:gdLst>
                <a:gd name="T0" fmla="*/ 12 w 16"/>
                <a:gd name="T1" fmla="*/ 5 h 18"/>
                <a:gd name="T2" fmla="*/ 5 w 16"/>
                <a:gd name="T3" fmla="*/ 1 h 18"/>
                <a:gd name="T4" fmla="*/ 1 w 16"/>
                <a:gd name="T5" fmla="*/ 6 h 18"/>
                <a:gd name="T6" fmla="*/ 2 w 16"/>
                <a:gd name="T7" fmla="*/ 12 h 18"/>
                <a:gd name="T8" fmla="*/ 0 w 16"/>
                <a:gd name="T9" fmla="*/ 17 h 18"/>
                <a:gd name="T10" fmla="*/ 4 w 16"/>
                <a:gd name="T11" fmla="*/ 17 h 18"/>
                <a:gd name="T12" fmla="*/ 9 w 16"/>
                <a:gd name="T13" fmla="*/ 17 h 18"/>
                <a:gd name="T14" fmla="*/ 16 w 16"/>
                <a:gd name="T15" fmla="*/ 8 h 18"/>
                <a:gd name="T16" fmla="*/ 12 w 16"/>
                <a:gd name="T17" fmla="*/ 5 h 18"/>
                <a:gd name="T18" fmla="*/ 12 w 16"/>
                <a:gd name="T19"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8">
                  <a:moveTo>
                    <a:pt x="12" y="5"/>
                  </a:moveTo>
                  <a:cubicBezTo>
                    <a:pt x="10" y="3"/>
                    <a:pt x="8" y="1"/>
                    <a:pt x="5" y="1"/>
                  </a:cubicBezTo>
                  <a:cubicBezTo>
                    <a:pt x="3" y="0"/>
                    <a:pt x="0" y="4"/>
                    <a:pt x="1" y="6"/>
                  </a:cubicBezTo>
                  <a:cubicBezTo>
                    <a:pt x="1" y="8"/>
                    <a:pt x="2" y="10"/>
                    <a:pt x="2" y="12"/>
                  </a:cubicBezTo>
                  <a:cubicBezTo>
                    <a:pt x="3" y="14"/>
                    <a:pt x="1" y="16"/>
                    <a:pt x="0" y="17"/>
                  </a:cubicBezTo>
                  <a:cubicBezTo>
                    <a:pt x="1" y="18"/>
                    <a:pt x="3" y="17"/>
                    <a:pt x="4" y="17"/>
                  </a:cubicBezTo>
                  <a:cubicBezTo>
                    <a:pt x="6" y="17"/>
                    <a:pt x="7" y="18"/>
                    <a:pt x="9" y="17"/>
                  </a:cubicBezTo>
                  <a:cubicBezTo>
                    <a:pt x="12" y="16"/>
                    <a:pt x="13" y="10"/>
                    <a:pt x="16" y="8"/>
                  </a:cubicBezTo>
                  <a:cubicBezTo>
                    <a:pt x="14" y="7"/>
                    <a:pt x="13" y="6"/>
                    <a:pt x="12" y="5"/>
                  </a:cubicBezTo>
                  <a:cubicBezTo>
                    <a:pt x="10" y="4"/>
                    <a:pt x="13" y="6"/>
                    <a:pt x="12" y="5"/>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34" name="Freeform 622">
              <a:extLst>
                <a:ext uri="{FF2B5EF4-FFF2-40B4-BE49-F238E27FC236}">
                  <a16:creationId xmlns:a16="http://schemas.microsoft.com/office/drawing/2014/main" id="{E8F7E7F3-E408-4F4F-B362-1BEDEA3C5D1C}"/>
                </a:ext>
              </a:extLst>
            </p:cNvPr>
            <p:cNvSpPr>
              <a:spLocks/>
            </p:cNvSpPr>
            <p:nvPr/>
          </p:nvSpPr>
          <p:spPr bwMode="auto">
            <a:xfrm>
              <a:off x="7821224" y="8453294"/>
              <a:ext cx="754781" cy="786830"/>
            </a:xfrm>
            <a:custGeom>
              <a:avLst/>
              <a:gdLst>
                <a:gd name="T0" fmla="*/ 76 w 81"/>
                <a:gd name="T1" fmla="*/ 39 h 84"/>
                <a:gd name="T2" fmla="*/ 74 w 81"/>
                <a:gd name="T3" fmla="*/ 32 h 84"/>
                <a:gd name="T4" fmla="*/ 69 w 81"/>
                <a:gd name="T5" fmla="*/ 33 h 84"/>
                <a:gd name="T6" fmla="*/ 58 w 81"/>
                <a:gd name="T7" fmla="*/ 28 h 84"/>
                <a:gd name="T8" fmla="*/ 53 w 81"/>
                <a:gd name="T9" fmla="*/ 20 h 84"/>
                <a:gd name="T10" fmla="*/ 50 w 81"/>
                <a:gd name="T11" fmla="*/ 15 h 84"/>
                <a:gd name="T12" fmla="*/ 56 w 81"/>
                <a:gd name="T13" fmla="*/ 5 h 84"/>
                <a:gd name="T14" fmla="*/ 56 w 81"/>
                <a:gd name="T15" fmla="*/ 1 h 84"/>
                <a:gd name="T16" fmla="*/ 44 w 81"/>
                <a:gd name="T17" fmla="*/ 8 h 84"/>
                <a:gd name="T18" fmla="*/ 36 w 81"/>
                <a:gd name="T19" fmla="*/ 16 h 84"/>
                <a:gd name="T20" fmla="*/ 31 w 81"/>
                <a:gd name="T21" fmla="*/ 23 h 84"/>
                <a:gd name="T22" fmla="*/ 25 w 81"/>
                <a:gd name="T23" fmla="*/ 17 h 84"/>
                <a:gd name="T24" fmla="*/ 7 w 81"/>
                <a:gd name="T25" fmla="*/ 18 h 84"/>
                <a:gd name="T26" fmla="*/ 1 w 81"/>
                <a:gd name="T27" fmla="*/ 16 h 84"/>
                <a:gd name="T28" fmla="*/ 1 w 81"/>
                <a:gd name="T29" fmla="*/ 21 h 84"/>
                <a:gd name="T30" fmla="*/ 8 w 81"/>
                <a:gd name="T31" fmla="*/ 24 h 84"/>
                <a:gd name="T32" fmla="*/ 11 w 81"/>
                <a:gd name="T33" fmla="*/ 26 h 84"/>
                <a:gd name="T34" fmla="*/ 13 w 81"/>
                <a:gd name="T35" fmla="*/ 23 h 84"/>
                <a:gd name="T36" fmla="*/ 20 w 81"/>
                <a:gd name="T37" fmla="*/ 18 h 84"/>
                <a:gd name="T38" fmla="*/ 24 w 81"/>
                <a:gd name="T39" fmla="*/ 20 h 84"/>
                <a:gd name="T40" fmla="*/ 25 w 81"/>
                <a:gd name="T41" fmla="*/ 26 h 84"/>
                <a:gd name="T42" fmla="*/ 28 w 81"/>
                <a:gd name="T43" fmla="*/ 42 h 84"/>
                <a:gd name="T44" fmla="*/ 28 w 81"/>
                <a:gd name="T45" fmla="*/ 47 h 84"/>
                <a:gd name="T46" fmla="*/ 22 w 81"/>
                <a:gd name="T47" fmla="*/ 53 h 84"/>
                <a:gd name="T48" fmla="*/ 26 w 81"/>
                <a:gd name="T49" fmla="*/ 58 h 84"/>
                <a:gd name="T50" fmla="*/ 34 w 81"/>
                <a:gd name="T51" fmla="*/ 61 h 84"/>
                <a:gd name="T52" fmla="*/ 41 w 81"/>
                <a:gd name="T53" fmla="*/ 64 h 84"/>
                <a:gd name="T54" fmla="*/ 54 w 81"/>
                <a:gd name="T55" fmla="*/ 76 h 84"/>
                <a:gd name="T56" fmla="*/ 60 w 81"/>
                <a:gd name="T57" fmla="*/ 75 h 84"/>
                <a:gd name="T58" fmla="*/ 64 w 81"/>
                <a:gd name="T59" fmla="*/ 80 h 84"/>
                <a:gd name="T60" fmla="*/ 65 w 81"/>
                <a:gd name="T61" fmla="*/ 84 h 84"/>
                <a:gd name="T62" fmla="*/ 65 w 81"/>
                <a:gd name="T63" fmla="*/ 63 h 84"/>
                <a:gd name="T64" fmla="*/ 70 w 81"/>
                <a:gd name="T65" fmla="*/ 58 h 84"/>
                <a:gd name="T66" fmla="*/ 66 w 81"/>
                <a:gd name="T67" fmla="*/ 55 h 84"/>
                <a:gd name="T68" fmla="*/ 79 w 81"/>
                <a:gd name="T69" fmla="*/ 53 h 84"/>
                <a:gd name="T70" fmla="*/ 77 w 81"/>
                <a:gd name="T71" fmla="*/ 4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84">
                  <a:moveTo>
                    <a:pt x="77" y="48"/>
                  </a:moveTo>
                  <a:cubicBezTo>
                    <a:pt x="81" y="45"/>
                    <a:pt x="76" y="42"/>
                    <a:pt x="76" y="39"/>
                  </a:cubicBezTo>
                  <a:cubicBezTo>
                    <a:pt x="76" y="37"/>
                    <a:pt x="78" y="35"/>
                    <a:pt x="78" y="33"/>
                  </a:cubicBezTo>
                  <a:cubicBezTo>
                    <a:pt x="79" y="30"/>
                    <a:pt x="75" y="32"/>
                    <a:pt x="74" y="32"/>
                  </a:cubicBezTo>
                  <a:cubicBezTo>
                    <a:pt x="73" y="32"/>
                    <a:pt x="72" y="32"/>
                    <a:pt x="71" y="32"/>
                  </a:cubicBezTo>
                  <a:cubicBezTo>
                    <a:pt x="70" y="32"/>
                    <a:pt x="70" y="33"/>
                    <a:pt x="69" y="33"/>
                  </a:cubicBezTo>
                  <a:cubicBezTo>
                    <a:pt x="68" y="33"/>
                    <a:pt x="67" y="30"/>
                    <a:pt x="66" y="30"/>
                  </a:cubicBezTo>
                  <a:cubicBezTo>
                    <a:pt x="64" y="26"/>
                    <a:pt x="62" y="28"/>
                    <a:pt x="58" y="28"/>
                  </a:cubicBezTo>
                  <a:cubicBezTo>
                    <a:pt x="56" y="28"/>
                    <a:pt x="55" y="28"/>
                    <a:pt x="54" y="26"/>
                  </a:cubicBezTo>
                  <a:cubicBezTo>
                    <a:pt x="53" y="24"/>
                    <a:pt x="56" y="22"/>
                    <a:pt x="53" y="20"/>
                  </a:cubicBezTo>
                  <a:cubicBezTo>
                    <a:pt x="52" y="19"/>
                    <a:pt x="52" y="17"/>
                    <a:pt x="50" y="17"/>
                  </a:cubicBezTo>
                  <a:cubicBezTo>
                    <a:pt x="48" y="17"/>
                    <a:pt x="49" y="17"/>
                    <a:pt x="50" y="15"/>
                  </a:cubicBezTo>
                  <a:cubicBezTo>
                    <a:pt x="51" y="13"/>
                    <a:pt x="50" y="11"/>
                    <a:pt x="51" y="9"/>
                  </a:cubicBezTo>
                  <a:cubicBezTo>
                    <a:pt x="52" y="7"/>
                    <a:pt x="54" y="6"/>
                    <a:pt x="56" y="5"/>
                  </a:cubicBezTo>
                  <a:cubicBezTo>
                    <a:pt x="57" y="4"/>
                    <a:pt x="59" y="4"/>
                    <a:pt x="60" y="2"/>
                  </a:cubicBezTo>
                  <a:cubicBezTo>
                    <a:pt x="60" y="0"/>
                    <a:pt x="56" y="0"/>
                    <a:pt x="56" y="1"/>
                  </a:cubicBezTo>
                  <a:cubicBezTo>
                    <a:pt x="54" y="3"/>
                    <a:pt x="51" y="6"/>
                    <a:pt x="48" y="6"/>
                  </a:cubicBezTo>
                  <a:cubicBezTo>
                    <a:pt x="45" y="6"/>
                    <a:pt x="45" y="6"/>
                    <a:pt x="44" y="8"/>
                  </a:cubicBezTo>
                  <a:cubicBezTo>
                    <a:pt x="43" y="10"/>
                    <a:pt x="43" y="7"/>
                    <a:pt x="41" y="7"/>
                  </a:cubicBezTo>
                  <a:cubicBezTo>
                    <a:pt x="37" y="8"/>
                    <a:pt x="39" y="14"/>
                    <a:pt x="36" y="16"/>
                  </a:cubicBezTo>
                  <a:cubicBezTo>
                    <a:pt x="35" y="17"/>
                    <a:pt x="33" y="18"/>
                    <a:pt x="32" y="20"/>
                  </a:cubicBezTo>
                  <a:cubicBezTo>
                    <a:pt x="32" y="20"/>
                    <a:pt x="32" y="23"/>
                    <a:pt x="31" y="23"/>
                  </a:cubicBezTo>
                  <a:cubicBezTo>
                    <a:pt x="30" y="21"/>
                    <a:pt x="29" y="20"/>
                    <a:pt x="28" y="19"/>
                  </a:cubicBezTo>
                  <a:cubicBezTo>
                    <a:pt x="27" y="17"/>
                    <a:pt x="26" y="17"/>
                    <a:pt x="25" y="17"/>
                  </a:cubicBezTo>
                  <a:cubicBezTo>
                    <a:pt x="21" y="16"/>
                    <a:pt x="19" y="13"/>
                    <a:pt x="15" y="16"/>
                  </a:cubicBezTo>
                  <a:cubicBezTo>
                    <a:pt x="13" y="17"/>
                    <a:pt x="9" y="20"/>
                    <a:pt x="7" y="18"/>
                  </a:cubicBezTo>
                  <a:cubicBezTo>
                    <a:pt x="6" y="17"/>
                    <a:pt x="5" y="17"/>
                    <a:pt x="4" y="16"/>
                  </a:cubicBezTo>
                  <a:cubicBezTo>
                    <a:pt x="2" y="16"/>
                    <a:pt x="3" y="14"/>
                    <a:pt x="1" y="16"/>
                  </a:cubicBezTo>
                  <a:cubicBezTo>
                    <a:pt x="0" y="17"/>
                    <a:pt x="1" y="17"/>
                    <a:pt x="2" y="18"/>
                  </a:cubicBezTo>
                  <a:cubicBezTo>
                    <a:pt x="2" y="19"/>
                    <a:pt x="1" y="20"/>
                    <a:pt x="1" y="21"/>
                  </a:cubicBezTo>
                  <a:cubicBezTo>
                    <a:pt x="3" y="21"/>
                    <a:pt x="5" y="22"/>
                    <a:pt x="6" y="22"/>
                  </a:cubicBezTo>
                  <a:cubicBezTo>
                    <a:pt x="7" y="23"/>
                    <a:pt x="8" y="23"/>
                    <a:pt x="8" y="24"/>
                  </a:cubicBezTo>
                  <a:cubicBezTo>
                    <a:pt x="9" y="25"/>
                    <a:pt x="9" y="24"/>
                    <a:pt x="10" y="24"/>
                  </a:cubicBezTo>
                  <a:cubicBezTo>
                    <a:pt x="10" y="23"/>
                    <a:pt x="10" y="26"/>
                    <a:pt x="11" y="26"/>
                  </a:cubicBezTo>
                  <a:cubicBezTo>
                    <a:pt x="12" y="27"/>
                    <a:pt x="13" y="26"/>
                    <a:pt x="15" y="25"/>
                  </a:cubicBezTo>
                  <a:cubicBezTo>
                    <a:pt x="16" y="25"/>
                    <a:pt x="13" y="23"/>
                    <a:pt x="13" y="23"/>
                  </a:cubicBezTo>
                  <a:cubicBezTo>
                    <a:pt x="13" y="22"/>
                    <a:pt x="16" y="20"/>
                    <a:pt x="16" y="19"/>
                  </a:cubicBezTo>
                  <a:cubicBezTo>
                    <a:pt x="17" y="18"/>
                    <a:pt x="19" y="17"/>
                    <a:pt x="20" y="18"/>
                  </a:cubicBezTo>
                  <a:cubicBezTo>
                    <a:pt x="21" y="18"/>
                    <a:pt x="23" y="19"/>
                    <a:pt x="23" y="19"/>
                  </a:cubicBezTo>
                  <a:cubicBezTo>
                    <a:pt x="23" y="20"/>
                    <a:pt x="23" y="20"/>
                    <a:pt x="24" y="20"/>
                  </a:cubicBezTo>
                  <a:cubicBezTo>
                    <a:pt x="24" y="21"/>
                    <a:pt x="23" y="22"/>
                    <a:pt x="23" y="22"/>
                  </a:cubicBezTo>
                  <a:cubicBezTo>
                    <a:pt x="23" y="23"/>
                    <a:pt x="25" y="25"/>
                    <a:pt x="25" y="26"/>
                  </a:cubicBezTo>
                  <a:cubicBezTo>
                    <a:pt x="27" y="29"/>
                    <a:pt x="29" y="29"/>
                    <a:pt x="29" y="33"/>
                  </a:cubicBezTo>
                  <a:cubicBezTo>
                    <a:pt x="29" y="36"/>
                    <a:pt x="29" y="39"/>
                    <a:pt x="28" y="42"/>
                  </a:cubicBezTo>
                  <a:cubicBezTo>
                    <a:pt x="28" y="43"/>
                    <a:pt x="30" y="43"/>
                    <a:pt x="30" y="44"/>
                  </a:cubicBezTo>
                  <a:cubicBezTo>
                    <a:pt x="29" y="45"/>
                    <a:pt x="28" y="46"/>
                    <a:pt x="28" y="47"/>
                  </a:cubicBezTo>
                  <a:cubicBezTo>
                    <a:pt x="27" y="48"/>
                    <a:pt x="27" y="50"/>
                    <a:pt x="26" y="50"/>
                  </a:cubicBezTo>
                  <a:cubicBezTo>
                    <a:pt x="24" y="51"/>
                    <a:pt x="22" y="50"/>
                    <a:pt x="22" y="53"/>
                  </a:cubicBezTo>
                  <a:cubicBezTo>
                    <a:pt x="22" y="55"/>
                    <a:pt x="19" y="55"/>
                    <a:pt x="22" y="56"/>
                  </a:cubicBezTo>
                  <a:cubicBezTo>
                    <a:pt x="23" y="57"/>
                    <a:pt x="24" y="57"/>
                    <a:pt x="26" y="58"/>
                  </a:cubicBezTo>
                  <a:cubicBezTo>
                    <a:pt x="27" y="59"/>
                    <a:pt x="28" y="60"/>
                    <a:pt x="29" y="61"/>
                  </a:cubicBezTo>
                  <a:cubicBezTo>
                    <a:pt x="31" y="62"/>
                    <a:pt x="32" y="61"/>
                    <a:pt x="34" y="61"/>
                  </a:cubicBezTo>
                  <a:cubicBezTo>
                    <a:pt x="35" y="61"/>
                    <a:pt x="36" y="62"/>
                    <a:pt x="38" y="63"/>
                  </a:cubicBezTo>
                  <a:cubicBezTo>
                    <a:pt x="39" y="63"/>
                    <a:pt x="40" y="63"/>
                    <a:pt x="41" y="64"/>
                  </a:cubicBezTo>
                  <a:cubicBezTo>
                    <a:pt x="44" y="66"/>
                    <a:pt x="46" y="68"/>
                    <a:pt x="48" y="71"/>
                  </a:cubicBezTo>
                  <a:cubicBezTo>
                    <a:pt x="49" y="74"/>
                    <a:pt x="50" y="75"/>
                    <a:pt x="54" y="76"/>
                  </a:cubicBezTo>
                  <a:cubicBezTo>
                    <a:pt x="55" y="76"/>
                    <a:pt x="56" y="75"/>
                    <a:pt x="57" y="74"/>
                  </a:cubicBezTo>
                  <a:cubicBezTo>
                    <a:pt x="58" y="74"/>
                    <a:pt x="59" y="76"/>
                    <a:pt x="60" y="75"/>
                  </a:cubicBezTo>
                  <a:cubicBezTo>
                    <a:pt x="62" y="74"/>
                    <a:pt x="64" y="75"/>
                    <a:pt x="65" y="76"/>
                  </a:cubicBezTo>
                  <a:cubicBezTo>
                    <a:pt x="65" y="77"/>
                    <a:pt x="64" y="79"/>
                    <a:pt x="64" y="80"/>
                  </a:cubicBezTo>
                  <a:cubicBezTo>
                    <a:pt x="63" y="81"/>
                    <a:pt x="62" y="81"/>
                    <a:pt x="64" y="82"/>
                  </a:cubicBezTo>
                  <a:cubicBezTo>
                    <a:pt x="64" y="82"/>
                    <a:pt x="66" y="84"/>
                    <a:pt x="65" y="84"/>
                  </a:cubicBezTo>
                  <a:cubicBezTo>
                    <a:pt x="67" y="84"/>
                    <a:pt x="68" y="73"/>
                    <a:pt x="69" y="71"/>
                  </a:cubicBezTo>
                  <a:cubicBezTo>
                    <a:pt x="69" y="67"/>
                    <a:pt x="66" y="66"/>
                    <a:pt x="65" y="63"/>
                  </a:cubicBezTo>
                  <a:cubicBezTo>
                    <a:pt x="65" y="61"/>
                    <a:pt x="65" y="60"/>
                    <a:pt x="66" y="60"/>
                  </a:cubicBezTo>
                  <a:cubicBezTo>
                    <a:pt x="67" y="60"/>
                    <a:pt x="70" y="59"/>
                    <a:pt x="70" y="58"/>
                  </a:cubicBezTo>
                  <a:cubicBezTo>
                    <a:pt x="69" y="58"/>
                    <a:pt x="67" y="58"/>
                    <a:pt x="67" y="57"/>
                  </a:cubicBezTo>
                  <a:cubicBezTo>
                    <a:pt x="66" y="57"/>
                    <a:pt x="66" y="55"/>
                    <a:pt x="66" y="55"/>
                  </a:cubicBezTo>
                  <a:cubicBezTo>
                    <a:pt x="68" y="55"/>
                    <a:pt x="70" y="55"/>
                    <a:pt x="72" y="55"/>
                  </a:cubicBezTo>
                  <a:cubicBezTo>
                    <a:pt x="73" y="55"/>
                    <a:pt x="79" y="52"/>
                    <a:pt x="79" y="53"/>
                  </a:cubicBezTo>
                  <a:cubicBezTo>
                    <a:pt x="79" y="51"/>
                    <a:pt x="76" y="48"/>
                    <a:pt x="77" y="48"/>
                  </a:cubicBezTo>
                  <a:cubicBezTo>
                    <a:pt x="78" y="47"/>
                    <a:pt x="76" y="48"/>
                    <a:pt x="77" y="48"/>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35" name="Freeform 623">
              <a:extLst>
                <a:ext uri="{FF2B5EF4-FFF2-40B4-BE49-F238E27FC236}">
                  <a16:creationId xmlns:a16="http://schemas.microsoft.com/office/drawing/2014/main" id="{E1DFCB07-0C06-B645-9C37-7E605CB91760}"/>
                </a:ext>
              </a:extLst>
            </p:cNvPr>
            <p:cNvSpPr>
              <a:spLocks/>
            </p:cNvSpPr>
            <p:nvPr/>
          </p:nvSpPr>
          <p:spPr bwMode="auto">
            <a:xfrm>
              <a:off x="7923133" y="8978907"/>
              <a:ext cx="261145" cy="309000"/>
            </a:xfrm>
            <a:custGeom>
              <a:avLst/>
              <a:gdLst>
                <a:gd name="T0" fmla="*/ 20 w 28"/>
                <a:gd name="T1" fmla="*/ 6 h 33"/>
                <a:gd name="T2" fmla="*/ 15 w 28"/>
                <a:gd name="T3" fmla="*/ 3 h 33"/>
                <a:gd name="T4" fmla="*/ 10 w 28"/>
                <a:gd name="T5" fmla="*/ 0 h 33"/>
                <a:gd name="T6" fmla="*/ 4 w 28"/>
                <a:gd name="T7" fmla="*/ 4 h 33"/>
                <a:gd name="T8" fmla="*/ 3 w 28"/>
                <a:gd name="T9" fmla="*/ 7 h 33"/>
                <a:gd name="T10" fmla="*/ 2 w 28"/>
                <a:gd name="T11" fmla="*/ 10 h 33"/>
                <a:gd name="T12" fmla="*/ 0 w 28"/>
                <a:gd name="T13" fmla="*/ 13 h 33"/>
                <a:gd name="T14" fmla="*/ 0 w 28"/>
                <a:gd name="T15" fmla="*/ 15 h 33"/>
                <a:gd name="T16" fmla="*/ 0 w 28"/>
                <a:gd name="T17" fmla="*/ 18 h 33"/>
                <a:gd name="T18" fmla="*/ 2 w 28"/>
                <a:gd name="T19" fmla="*/ 20 h 33"/>
                <a:gd name="T20" fmla="*/ 5 w 28"/>
                <a:gd name="T21" fmla="*/ 18 h 33"/>
                <a:gd name="T22" fmla="*/ 5 w 28"/>
                <a:gd name="T23" fmla="*/ 20 h 33"/>
                <a:gd name="T24" fmla="*/ 3 w 28"/>
                <a:gd name="T25" fmla="*/ 24 h 33"/>
                <a:gd name="T26" fmla="*/ 3 w 28"/>
                <a:gd name="T27" fmla="*/ 26 h 33"/>
                <a:gd name="T28" fmla="*/ 3 w 28"/>
                <a:gd name="T29" fmla="*/ 28 h 33"/>
                <a:gd name="T30" fmla="*/ 8 w 28"/>
                <a:gd name="T31" fmla="*/ 32 h 33"/>
                <a:gd name="T32" fmla="*/ 11 w 28"/>
                <a:gd name="T33" fmla="*/ 29 h 33"/>
                <a:gd name="T34" fmla="*/ 16 w 28"/>
                <a:gd name="T35" fmla="*/ 22 h 33"/>
                <a:gd name="T36" fmla="*/ 22 w 28"/>
                <a:gd name="T37" fmla="*/ 19 h 33"/>
                <a:gd name="T38" fmla="*/ 27 w 28"/>
                <a:gd name="T39" fmla="*/ 13 h 33"/>
                <a:gd name="T40" fmla="*/ 27 w 28"/>
                <a:gd name="T41" fmla="*/ 8 h 33"/>
                <a:gd name="T42" fmla="*/ 24 w 28"/>
                <a:gd name="T43" fmla="*/ 5 h 33"/>
                <a:gd name="T44" fmla="*/ 20 w 28"/>
                <a:gd name="T45"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33">
                  <a:moveTo>
                    <a:pt x="20" y="6"/>
                  </a:moveTo>
                  <a:cubicBezTo>
                    <a:pt x="18" y="6"/>
                    <a:pt x="17" y="4"/>
                    <a:pt x="15" y="3"/>
                  </a:cubicBezTo>
                  <a:cubicBezTo>
                    <a:pt x="14" y="2"/>
                    <a:pt x="12" y="0"/>
                    <a:pt x="10" y="0"/>
                  </a:cubicBezTo>
                  <a:cubicBezTo>
                    <a:pt x="10" y="3"/>
                    <a:pt x="4" y="1"/>
                    <a:pt x="4" y="4"/>
                  </a:cubicBezTo>
                  <a:cubicBezTo>
                    <a:pt x="4" y="6"/>
                    <a:pt x="4" y="6"/>
                    <a:pt x="3" y="7"/>
                  </a:cubicBezTo>
                  <a:cubicBezTo>
                    <a:pt x="1" y="8"/>
                    <a:pt x="2" y="9"/>
                    <a:pt x="2" y="10"/>
                  </a:cubicBezTo>
                  <a:cubicBezTo>
                    <a:pt x="2" y="11"/>
                    <a:pt x="1" y="12"/>
                    <a:pt x="0" y="13"/>
                  </a:cubicBezTo>
                  <a:cubicBezTo>
                    <a:pt x="0" y="13"/>
                    <a:pt x="0" y="14"/>
                    <a:pt x="0" y="15"/>
                  </a:cubicBezTo>
                  <a:cubicBezTo>
                    <a:pt x="1" y="16"/>
                    <a:pt x="0" y="17"/>
                    <a:pt x="0" y="18"/>
                  </a:cubicBezTo>
                  <a:cubicBezTo>
                    <a:pt x="0" y="18"/>
                    <a:pt x="1" y="21"/>
                    <a:pt x="2" y="20"/>
                  </a:cubicBezTo>
                  <a:cubicBezTo>
                    <a:pt x="4" y="20"/>
                    <a:pt x="4" y="18"/>
                    <a:pt x="5" y="18"/>
                  </a:cubicBezTo>
                  <a:cubicBezTo>
                    <a:pt x="4" y="18"/>
                    <a:pt x="6" y="20"/>
                    <a:pt x="5" y="20"/>
                  </a:cubicBezTo>
                  <a:cubicBezTo>
                    <a:pt x="5" y="22"/>
                    <a:pt x="5" y="23"/>
                    <a:pt x="3" y="24"/>
                  </a:cubicBezTo>
                  <a:cubicBezTo>
                    <a:pt x="3" y="24"/>
                    <a:pt x="4" y="26"/>
                    <a:pt x="3" y="26"/>
                  </a:cubicBezTo>
                  <a:cubicBezTo>
                    <a:pt x="3" y="27"/>
                    <a:pt x="2" y="27"/>
                    <a:pt x="3" y="28"/>
                  </a:cubicBezTo>
                  <a:cubicBezTo>
                    <a:pt x="5" y="29"/>
                    <a:pt x="6" y="29"/>
                    <a:pt x="8" y="32"/>
                  </a:cubicBezTo>
                  <a:cubicBezTo>
                    <a:pt x="9" y="33"/>
                    <a:pt x="10" y="29"/>
                    <a:pt x="11" y="29"/>
                  </a:cubicBezTo>
                  <a:cubicBezTo>
                    <a:pt x="12" y="26"/>
                    <a:pt x="13" y="23"/>
                    <a:pt x="16" y="22"/>
                  </a:cubicBezTo>
                  <a:cubicBezTo>
                    <a:pt x="18" y="21"/>
                    <a:pt x="20" y="21"/>
                    <a:pt x="22" y="19"/>
                  </a:cubicBezTo>
                  <a:cubicBezTo>
                    <a:pt x="24" y="18"/>
                    <a:pt x="26" y="16"/>
                    <a:pt x="27" y="13"/>
                  </a:cubicBezTo>
                  <a:cubicBezTo>
                    <a:pt x="27" y="11"/>
                    <a:pt x="28" y="10"/>
                    <a:pt x="27" y="8"/>
                  </a:cubicBezTo>
                  <a:cubicBezTo>
                    <a:pt x="26" y="7"/>
                    <a:pt x="25" y="6"/>
                    <a:pt x="24" y="5"/>
                  </a:cubicBezTo>
                  <a:cubicBezTo>
                    <a:pt x="23" y="5"/>
                    <a:pt x="21" y="6"/>
                    <a:pt x="20" y="6"/>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36" name="Freeform 624">
              <a:extLst>
                <a:ext uri="{FF2B5EF4-FFF2-40B4-BE49-F238E27FC236}">
                  <a16:creationId xmlns:a16="http://schemas.microsoft.com/office/drawing/2014/main" id="{BCFA68B3-6B9D-CF49-8D22-CC90ED483ACF}"/>
                </a:ext>
              </a:extLst>
            </p:cNvPr>
            <p:cNvSpPr>
              <a:spLocks/>
            </p:cNvSpPr>
            <p:nvPr/>
          </p:nvSpPr>
          <p:spPr bwMode="auto">
            <a:xfrm>
              <a:off x="7894471" y="9036247"/>
              <a:ext cx="598728" cy="888768"/>
            </a:xfrm>
            <a:custGeom>
              <a:avLst/>
              <a:gdLst>
                <a:gd name="T0" fmla="*/ 57 w 64"/>
                <a:gd name="T1" fmla="*/ 21 h 95"/>
                <a:gd name="T2" fmla="*/ 56 w 64"/>
                <a:gd name="T3" fmla="*/ 14 h 95"/>
                <a:gd name="T4" fmla="*/ 50 w 64"/>
                <a:gd name="T5" fmla="*/ 13 h 95"/>
                <a:gd name="T6" fmla="*/ 46 w 64"/>
                <a:gd name="T7" fmla="*/ 14 h 95"/>
                <a:gd name="T8" fmla="*/ 41 w 64"/>
                <a:gd name="T9" fmla="*/ 11 h 95"/>
                <a:gd name="T10" fmla="*/ 38 w 64"/>
                <a:gd name="T11" fmla="*/ 6 h 95"/>
                <a:gd name="T12" fmla="*/ 33 w 64"/>
                <a:gd name="T13" fmla="*/ 2 h 95"/>
                <a:gd name="T14" fmla="*/ 28 w 64"/>
                <a:gd name="T15" fmla="*/ 0 h 95"/>
                <a:gd name="T16" fmla="*/ 31 w 64"/>
                <a:gd name="T17" fmla="*/ 5 h 95"/>
                <a:gd name="T18" fmla="*/ 28 w 64"/>
                <a:gd name="T19" fmla="*/ 10 h 95"/>
                <a:gd name="T20" fmla="*/ 23 w 64"/>
                <a:gd name="T21" fmla="*/ 14 h 95"/>
                <a:gd name="T22" fmla="*/ 17 w 64"/>
                <a:gd name="T23" fmla="*/ 17 h 95"/>
                <a:gd name="T24" fmla="*/ 11 w 64"/>
                <a:gd name="T25" fmla="*/ 26 h 95"/>
                <a:gd name="T26" fmla="*/ 6 w 64"/>
                <a:gd name="T27" fmla="*/ 22 h 95"/>
                <a:gd name="T28" fmla="*/ 6 w 64"/>
                <a:gd name="T29" fmla="*/ 21 h 95"/>
                <a:gd name="T30" fmla="*/ 6 w 64"/>
                <a:gd name="T31" fmla="*/ 18 h 95"/>
                <a:gd name="T32" fmla="*/ 2 w 64"/>
                <a:gd name="T33" fmla="*/ 26 h 95"/>
                <a:gd name="T34" fmla="*/ 3 w 64"/>
                <a:gd name="T35" fmla="*/ 30 h 95"/>
                <a:gd name="T36" fmla="*/ 3 w 64"/>
                <a:gd name="T37" fmla="*/ 32 h 95"/>
                <a:gd name="T38" fmla="*/ 14 w 64"/>
                <a:gd name="T39" fmla="*/ 47 h 95"/>
                <a:gd name="T40" fmla="*/ 23 w 64"/>
                <a:gd name="T41" fmla="*/ 63 h 95"/>
                <a:gd name="T42" fmla="*/ 26 w 64"/>
                <a:gd name="T43" fmla="*/ 70 h 95"/>
                <a:gd name="T44" fmla="*/ 25 w 64"/>
                <a:gd name="T45" fmla="*/ 71 h 95"/>
                <a:gd name="T46" fmla="*/ 28 w 64"/>
                <a:gd name="T47" fmla="*/ 74 h 95"/>
                <a:gd name="T48" fmla="*/ 32 w 64"/>
                <a:gd name="T49" fmla="*/ 79 h 95"/>
                <a:gd name="T50" fmla="*/ 41 w 64"/>
                <a:gd name="T51" fmla="*/ 83 h 95"/>
                <a:gd name="T52" fmla="*/ 48 w 64"/>
                <a:gd name="T53" fmla="*/ 87 h 95"/>
                <a:gd name="T54" fmla="*/ 54 w 64"/>
                <a:gd name="T55" fmla="*/ 93 h 95"/>
                <a:gd name="T56" fmla="*/ 59 w 64"/>
                <a:gd name="T57" fmla="*/ 90 h 95"/>
                <a:gd name="T58" fmla="*/ 61 w 64"/>
                <a:gd name="T59" fmla="*/ 86 h 95"/>
                <a:gd name="T60" fmla="*/ 63 w 64"/>
                <a:gd name="T61" fmla="*/ 82 h 95"/>
                <a:gd name="T62" fmla="*/ 61 w 64"/>
                <a:gd name="T63" fmla="*/ 78 h 95"/>
                <a:gd name="T64" fmla="*/ 61 w 64"/>
                <a:gd name="T65" fmla="*/ 76 h 95"/>
                <a:gd name="T66" fmla="*/ 63 w 64"/>
                <a:gd name="T67" fmla="*/ 74 h 95"/>
                <a:gd name="T68" fmla="*/ 64 w 64"/>
                <a:gd name="T69" fmla="*/ 64 h 95"/>
                <a:gd name="T70" fmla="*/ 62 w 64"/>
                <a:gd name="T71" fmla="*/ 59 h 95"/>
                <a:gd name="T72" fmla="*/ 57 w 64"/>
                <a:gd name="T73" fmla="*/ 57 h 95"/>
                <a:gd name="T74" fmla="*/ 55 w 64"/>
                <a:gd name="T75" fmla="*/ 48 h 95"/>
                <a:gd name="T76" fmla="*/ 50 w 64"/>
                <a:gd name="T77" fmla="*/ 51 h 95"/>
                <a:gd name="T78" fmla="*/ 46 w 64"/>
                <a:gd name="T79" fmla="*/ 51 h 95"/>
                <a:gd name="T80" fmla="*/ 44 w 64"/>
                <a:gd name="T81" fmla="*/ 48 h 95"/>
                <a:gd name="T82" fmla="*/ 40 w 64"/>
                <a:gd name="T83" fmla="*/ 42 h 95"/>
                <a:gd name="T84" fmla="*/ 39 w 64"/>
                <a:gd name="T85" fmla="*/ 35 h 95"/>
                <a:gd name="T86" fmla="*/ 42 w 64"/>
                <a:gd name="T87" fmla="*/ 33 h 95"/>
                <a:gd name="T88" fmla="*/ 42 w 64"/>
                <a:gd name="T89" fmla="*/ 30 h 95"/>
                <a:gd name="T90" fmla="*/ 45 w 64"/>
                <a:gd name="T91" fmla="*/ 25 h 95"/>
                <a:gd name="T92" fmla="*/ 50 w 64"/>
                <a:gd name="T93" fmla="*/ 24 h 95"/>
                <a:gd name="T94" fmla="*/ 53 w 64"/>
                <a:gd name="T95" fmla="*/ 22 h 95"/>
                <a:gd name="T96" fmla="*/ 57 w 64"/>
                <a:gd name="T97"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 h="95">
                  <a:moveTo>
                    <a:pt x="57" y="21"/>
                  </a:moveTo>
                  <a:cubicBezTo>
                    <a:pt x="53" y="19"/>
                    <a:pt x="59" y="15"/>
                    <a:pt x="56" y="14"/>
                  </a:cubicBezTo>
                  <a:cubicBezTo>
                    <a:pt x="54" y="12"/>
                    <a:pt x="52" y="13"/>
                    <a:pt x="50" y="13"/>
                  </a:cubicBezTo>
                  <a:cubicBezTo>
                    <a:pt x="48" y="12"/>
                    <a:pt x="48" y="14"/>
                    <a:pt x="46" y="14"/>
                  </a:cubicBezTo>
                  <a:cubicBezTo>
                    <a:pt x="44" y="13"/>
                    <a:pt x="42" y="13"/>
                    <a:pt x="41" y="11"/>
                  </a:cubicBezTo>
                  <a:cubicBezTo>
                    <a:pt x="40" y="10"/>
                    <a:pt x="39" y="7"/>
                    <a:pt x="38" y="6"/>
                  </a:cubicBezTo>
                  <a:cubicBezTo>
                    <a:pt x="36" y="5"/>
                    <a:pt x="35" y="3"/>
                    <a:pt x="33" y="2"/>
                  </a:cubicBezTo>
                  <a:cubicBezTo>
                    <a:pt x="32" y="0"/>
                    <a:pt x="30" y="1"/>
                    <a:pt x="28" y="0"/>
                  </a:cubicBezTo>
                  <a:cubicBezTo>
                    <a:pt x="30" y="2"/>
                    <a:pt x="31" y="3"/>
                    <a:pt x="31" y="5"/>
                  </a:cubicBezTo>
                  <a:cubicBezTo>
                    <a:pt x="30" y="7"/>
                    <a:pt x="30" y="9"/>
                    <a:pt x="28" y="10"/>
                  </a:cubicBezTo>
                  <a:cubicBezTo>
                    <a:pt x="26" y="12"/>
                    <a:pt x="25" y="14"/>
                    <a:pt x="23" y="14"/>
                  </a:cubicBezTo>
                  <a:cubicBezTo>
                    <a:pt x="21" y="15"/>
                    <a:pt x="19" y="15"/>
                    <a:pt x="17" y="17"/>
                  </a:cubicBezTo>
                  <a:cubicBezTo>
                    <a:pt x="16" y="18"/>
                    <a:pt x="12" y="27"/>
                    <a:pt x="11" y="26"/>
                  </a:cubicBezTo>
                  <a:cubicBezTo>
                    <a:pt x="9" y="23"/>
                    <a:pt x="8" y="23"/>
                    <a:pt x="6" y="22"/>
                  </a:cubicBezTo>
                  <a:cubicBezTo>
                    <a:pt x="5" y="22"/>
                    <a:pt x="5" y="22"/>
                    <a:pt x="6" y="21"/>
                  </a:cubicBezTo>
                  <a:cubicBezTo>
                    <a:pt x="7" y="20"/>
                    <a:pt x="7" y="19"/>
                    <a:pt x="6" y="18"/>
                  </a:cubicBezTo>
                  <a:cubicBezTo>
                    <a:pt x="4" y="19"/>
                    <a:pt x="0" y="23"/>
                    <a:pt x="2" y="26"/>
                  </a:cubicBezTo>
                  <a:cubicBezTo>
                    <a:pt x="2" y="26"/>
                    <a:pt x="4" y="29"/>
                    <a:pt x="3" y="30"/>
                  </a:cubicBezTo>
                  <a:cubicBezTo>
                    <a:pt x="2" y="30"/>
                    <a:pt x="1" y="31"/>
                    <a:pt x="3" y="32"/>
                  </a:cubicBezTo>
                  <a:cubicBezTo>
                    <a:pt x="8" y="35"/>
                    <a:pt x="12" y="41"/>
                    <a:pt x="14" y="47"/>
                  </a:cubicBezTo>
                  <a:cubicBezTo>
                    <a:pt x="17" y="52"/>
                    <a:pt x="19" y="58"/>
                    <a:pt x="23" y="63"/>
                  </a:cubicBezTo>
                  <a:cubicBezTo>
                    <a:pt x="24" y="65"/>
                    <a:pt x="26" y="67"/>
                    <a:pt x="26" y="70"/>
                  </a:cubicBezTo>
                  <a:cubicBezTo>
                    <a:pt x="26" y="71"/>
                    <a:pt x="25" y="70"/>
                    <a:pt x="25" y="71"/>
                  </a:cubicBezTo>
                  <a:cubicBezTo>
                    <a:pt x="26" y="72"/>
                    <a:pt x="27" y="73"/>
                    <a:pt x="28" y="74"/>
                  </a:cubicBezTo>
                  <a:cubicBezTo>
                    <a:pt x="29" y="76"/>
                    <a:pt x="30" y="78"/>
                    <a:pt x="32" y="79"/>
                  </a:cubicBezTo>
                  <a:cubicBezTo>
                    <a:pt x="35" y="80"/>
                    <a:pt x="38" y="82"/>
                    <a:pt x="41" y="83"/>
                  </a:cubicBezTo>
                  <a:cubicBezTo>
                    <a:pt x="43" y="84"/>
                    <a:pt x="45" y="86"/>
                    <a:pt x="48" y="87"/>
                  </a:cubicBezTo>
                  <a:cubicBezTo>
                    <a:pt x="50" y="89"/>
                    <a:pt x="52" y="91"/>
                    <a:pt x="54" y="93"/>
                  </a:cubicBezTo>
                  <a:cubicBezTo>
                    <a:pt x="58" y="95"/>
                    <a:pt x="57" y="91"/>
                    <a:pt x="59" y="90"/>
                  </a:cubicBezTo>
                  <a:cubicBezTo>
                    <a:pt x="60" y="89"/>
                    <a:pt x="60" y="87"/>
                    <a:pt x="61" y="86"/>
                  </a:cubicBezTo>
                  <a:cubicBezTo>
                    <a:pt x="61" y="85"/>
                    <a:pt x="64" y="83"/>
                    <a:pt x="63" y="82"/>
                  </a:cubicBezTo>
                  <a:cubicBezTo>
                    <a:pt x="61" y="81"/>
                    <a:pt x="60" y="81"/>
                    <a:pt x="61" y="78"/>
                  </a:cubicBezTo>
                  <a:cubicBezTo>
                    <a:pt x="61" y="77"/>
                    <a:pt x="61" y="76"/>
                    <a:pt x="61" y="76"/>
                  </a:cubicBezTo>
                  <a:cubicBezTo>
                    <a:pt x="62" y="75"/>
                    <a:pt x="63" y="74"/>
                    <a:pt x="63" y="74"/>
                  </a:cubicBezTo>
                  <a:cubicBezTo>
                    <a:pt x="64" y="71"/>
                    <a:pt x="62" y="66"/>
                    <a:pt x="64" y="64"/>
                  </a:cubicBezTo>
                  <a:cubicBezTo>
                    <a:pt x="64" y="63"/>
                    <a:pt x="63" y="61"/>
                    <a:pt x="62" y="59"/>
                  </a:cubicBezTo>
                  <a:cubicBezTo>
                    <a:pt x="61" y="56"/>
                    <a:pt x="60" y="56"/>
                    <a:pt x="57" y="57"/>
                  </a:cubicBezTo>
                  <a:cubicBezTo>
                    <a:pt x="53" y="57"/>
                    <a:pt x="55" y="50"/>
                    <a:pt x="55" y="48"/>
                  </a:cubicBezTo>
                  <a:cubicBezTo>
                    <a:pt x="53" y="49"/>
                    <a:pt x="52" y="51"/>
                    <a:pt x="50" y="51"/>
                  </a:cubicBezTo>
                  <a:cubicBezTo>
                    <a:pt x="49" y="51"/>
                    <a:pt x="47" y="51"/>
                    <a:pt x="46" y="51"/>
                  </a:cubicBezTo>
                  <a:cubicBezTo>
                    <a:pt x="45" y="50"/>
                    <a:pt x="45" y="48"/>
                    <a:pt x="44" y="48"/>
                  </a:cubicBezTo>
                  <a:cubicBezTo>
                    <a:pt x="41" y="48"/>
                    <a:pt x="41" y="44"/>
                    <a:pt x="40" y="42"/>
                  </a:cubicBezTo>
                  <a:cubicBezTo>
                    <a:pt x="38" y="40"/>
                    <a:pt x="37" y="37"/>
                    <a:pt x="39" y="35"/>
                  </a:cubicBezTo>
                  <a:cubicBezTo>
                    <a:pt x="40" y="34"/>
                    <a:pt x="42" y="34"/>
                    <a:pt x="42" y="33"/>
                  </a:cubicBezTo>
                  <a:cubicBezTo>
                    <a:pt x="42" y="32"/>
                    <a:pt x="42" y="31"/>
                    <a:pt x="42" y="30"/>
                  </a:cubicBezTo>
                  <a:cubicBezTo>
                    <a:pt x="42" y="27"/>
                    <a:pt x="42" y="26"/>
                    <a:pt x="45" y="25"/>
                  </a:cubicBezTo>
                  <a:cubicBezTo>
                    <a:pt x="47" y="24"/>
                    <a:pt x="48" y="24"/>
                    <a:pt x="50" y="24"/>
                  </a:cubicBezTo>
                  <a:cubicBezTo>
                    <a:pt x="51" y="24"/>
                    <a:pt x="52" y="23"/>
                    <a:pt x="53" y="22"/>
                  </a:cubicBezTo>
                  <a:cubicBezTo>
                    <a:pt x="54" y="22"/>
                    <a:pt x="59" y="23"/>
                    <a:pt x="57" y="2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37" name="Freeform 625">
              <a:extLst>
                <a:ext uri="{FF2B5EF4-FFF2-40B4-BE49-F238E27FC236}">
                  <a16:creationId xmlns:a16="http://schemas.microsoft.com/office/drawing/2014/main" id="{13F2489A-FD31-7644-9B81-31661326667B}"/>
                </a:ext>
              </a:extLst>
            </p:cNvPr>
            <p:cNvSpPr>
              <a:spLocks/>
            </p:cNvSpPr>
            <p:nvPr/>
          </p:nvSpPr>
          <p:spPr bwMode="auto">
            <a:xfrm>
              <a:off x="8158804" y="9867675"/>
              <a:ext cx="407644" cy="1984595"/>
            </a:xfrm>
            <a:custGeom>
              <a:avLst/>
              <a:gdLst>
                <a:gd name="T0" fmla="*/ 38 w 44"/>
                <a:gd name="T1" fmla="*/ 20 h 212"/>
                <a:gd name="T2" fmla="*/ 36 w 44"/>
                <a:gd name="T3" fmla="*/ 12 h 212"/>
                <a:gd name="T4" fmla="*/ 34 w 44"/>
                <a:gd name="T5" fmla="*/ 5 h 212"/>
                <a:gd name="T6" fmla="*/ 30 w 44"/>
                <a:gd name="T7" fmla="*/ 3 h 212"/>
                <a:gd name="T8" fmla="*/ 28 w 44"/>
                <a:gd name="T9" fmla="*/ 15 h 212"/>
                <a:gd name="T10" fmla="*/ 26 w 44"/>
                <a:gd name="T11" fmla="*/ 31 h 212"/>
                <a:gd name="T12" fmla="*/ 23 w 44"/>
                <a:gd name="T13" fmla="*/ 56 h 212"/>
                <a:gd name="T14" fmla="*/ 21 w 44"/>
                <a:gd name="T15" fmla="*/ 68 h 212"/>
                <a:gd name="T16" fmla="*/ 21 w 44"/>
                <a:gd name="T17" fmla="*/ 80 h 212"/>
                <a:gd name="T18" fmla="*/ 20 w 44"/>
                <a:gd name="T19" fmla="*/ 88 h 212"/>
                <a:gd name="T20" fmla="*/ 11 w 44"/>
                <a:gd name="T21" fmla="*/ 110 h 212"/>
                <a:gd name="T22" fmla="*/ 10 w 44"/>
                <a:gd name="T23" fmla="*/ 132 h 212"/>
                <a:gd name="T24" fmla="*/ 17 w 44"/>
                <a:gd name="T25" fmla="*/ 133 h 212"/>
                <a:gd name="T26" fmla="*/ 16 w 44"/>
                <a:gd name="T27" fmla="*/ 136 h 212"/>
                <a:gd name="T28" fmla="*/ 14 w 44"/>
                <a:gd name="T29" fmla="*/ 145 h 212"/>
                <a:gd name="T30" fmla="*/ 15 w 44"/>
                <a:gd name="T31" fmla="*/ 150 h 212"/>
                <a:gd name="T32" fmla="*/ 13 w 44"/>
                <a:gd name="T33" fmla="*/ 152 h 212"/>
                <a:gd name="T34" fmla="*/ 11 w 44"/>
                <a:gd name="T35" fmla="*/ 158 h 212"/>
                <a:gd name="T36" fmla="*/ 8 w 44"/>
                <a:gd name="T37" fmla="*/ 159 h 212"/>
                <a:gd name="T38" fmla="*/ 4 w 44"/>
                <a:gd name="T39" fmla="*/ 159 h 212"/>
                <a:gd name="T40" fmla="*/ 0 w 44"/>
                <a:gd name="T41" fmla="*/ 164 h 212"/>
                <a:gd name="T42" fmla="*/ 2 w 44"/>
                <a:gd name="T43" fmla="*/ 163 h 212"/>
                <a:gd name="T44" fmla="*/ 7 w 44"/>
                <a:gd name="T45" fmla="*/ 171 h 212"/>
                <a:gd name="T46" fmla="*/ 11 w 44"/>
                <a:gd name="T47" fmla="*/ 173 h 212"/>
                <a:gd name="T48" fmla="*/ 7 w 44"/>
                <a:gd name="T49" fmla="*/ 174 h 212"/>
                <a:gd name="T50" fmla="*/ 7 w 44"/>
                <a:gd name="T51" fmla="*/ 179 h 212"/>
                <a:gd name="T52" fmla="*/ 9 w 44"/>
                <a:gd name="T53" fmla="*/ 182 h 212"/>
                <a:gd name="T54" fmla="*/ 9 w 44"/>
                <a:gd name="T55" fmla="*/ 185 h 212"/>
                <a:gd name="T56" fmla="*/ 7 w 44"/>
                <a:gd name="T57" fmla="*/ 187 h 212"/>
                <a:gd name="T58" fmla="*/ 10 w 44"/>
                <a:gd name="T59" fmla="*/ 190 h 212"/>
                <a:gd name="T60" fmla="*/ 8 w 44"/>
                <a:gd name="T61" fmla="*/ 193 h 212"/>
                <a:gd name="T62" fmla="*/ 11 w 44"/>
                <a:gd name="T63" fmla="*/ 194 h 212"/>
                <a:gd name="T64" fmla="*/ 11 w 44"/>
                <a:gd name="T65" fmla="*/ 198 h 212"/>
                <a:gd name="T66" fmla="*/ 15 w 44"/>
                <a:gd name="T67" fmla="*/ 197 h 212"/>
                <a:gd name="T68" fmla="*/ 15 w 44"/>
                <a:gd name="T69" fmla="*/ 197 h 212"/>
                <a:gd name="T70" fmla="*/ 16 w 44"/>
                <a:gd name="T71" fmla="*/ 198 h 212"/>
                <a:gd name="T72" fmla="*/ 18 w 44"/>
                <a:gd name="T73" fmla="*/ 202 h 212"/>
                <a:gd name="T74" fmla="*/ 16 w 44"/>
                <a:gd name="T75" fmla="*/ 207 h 212"/>
                <a:gd name="T76" fmla="*/ 18 w 44"/>
                <a:gd name="T77" fmla="*/ 209 h 212"/>
                <a:gd name="T78" fmla="*/ 25 w 44"/>
                <a:gd name="T79" fmla="*/ 204 h 212"/>
                <a:gd name="T80" fmla="*/ 26 w 44"/>
                <a:gd name="T81" fmla="*/ 199 h 212"/>
                <a:gd name="T82" fmla="*/ 17 w 44"/>
                <a:gd name="T83" fmla="*/ 192 h 212"/>
                <a:gd name="T84" fmla="*/ 12 w 44"/>
                <a:gd name="T85" fmla="*/ 185 h 212"/>
                <a:gd name="T86" fmla="*/ 15 w 44"/>
                <a:gd name="T87" fmla="*/ 177 h 212"/>
                <a:gd name="T88" fmla="*/ 17 w 44"/>
                <a:gd name="T89" fmla="*/ 169 h 212"/>
                <a:gd name="T90" fmla="*/ 21 w 44"/>
                <a:gd name="T91" fmla="*/ 158 h 212"/>
                <a:gd name="T92" fmla="*/ 21 w 44"/>
                <a:gd name="T93" fmla="*/ 152 h 212"/>
                <a:gd name="T94" fmla="*/ 19 w 44"/>
                <a:gd name="T95" fmla="*/ 140 h 212"/>
                <a:gd name="T96" fmla="*/ 23 w 44"/>
                <a:gd name="T97" fmla="*/ 117 h 212"/>
                <a:gd name="T98" fmla="*/ 26 w 44"/>
                <a:gd name="T99" fmla="*/ 102 h 212"/>
                <a:gd name="T100" fmla="*/ 29 w 44"/>
                <a:gd name="T101" fmla="*/ 85 h 212"/>
                <a:gd name="T102" fmla="*/ 27 w 44"/>
                <a:gd name="T103" fmla="*/ 73 h 212"/>
                <a:gd name="T104" fmla="*/ 30 w 44"/>
                <a:gd name="T105" fmla="*/ 62 h 212"/>
                <a:gd name="T106" fmla="*/ 34 w 44"/>
                <a:gd name="T107" fmla="*/ 54 h 212"/>
                <a:gd name="T108" fmla="*/ 36 w 44"/>
                <a:gd name="T109" fmla="*/ 44 h 212"/>
                <a:gd name="T110" fmla="*/ 40 w 44"/>
                <a:gd name="T111" fmla="*/ 35 h 212"/>
                <a:gd name="T112" fmla="*/ 40 w 44"/>
                <a:gd name="T113" fmla="*/ 2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 h="212">
                  <a:moveTo>
                    <a:pt x="40" y="28"/>
                  </a:moveTo>
                  <a:cubicBezTo>
                    <a:pt x="38" y="27"/>
                    <a:pt x="40" y="22"/>
                    <a:pt x="38" y="20"/>
                  </a:cubicBezTo>
                  <a:cubicBezTo>
                    <a:pt x="37" y="19"/>
                    <a:pt x="35" y="16"/>
                    <a:pt x="36" y="14"/>
                  </a:cubicBezTo>
                  <a:cubicBezTo>
                    <a:pt x="38" y="13"/>
                    <a:pt x="35" y="13"/>
                    <a:pt x="36" y="12"/>
                  </a:cubicBezTo>
                  <a:cubicBezTo>
                    <a:pt x="37" y="11"/>
                    <a:pt x="36" y="10"/>
                    <a:pt x="35" y="9"/>
                  </a:cubicBezTo>
                  <a:cubicBezTo>
                    <a:pt x="34" y="8"/>
                    <a:pt x="34" y="7"/>
                    <a:pt x="34" y="5"/>
                  </a:cubicBezTo>
                  <a:cubicBezTo>
                    <a:pt x="34" y="3"/>
                    <a:pt x="33" y="2"/>
                    <a:pt x="32" y="0"/>
                  </a:cubicBezTo>
                  <a:cubicBezTo>
                    <a:pt x="31" y="1"/>
                    <a:pt x="30" y="2"/>
                    <a:pt x="30" y="3"/>
                  </a:cubicBezTo>
                  <a:cubicBezTo>
                    <a:pt x="29" y="5"/>
                    <a:pt x="27" y="4"/>
                    <a:pt x="28" y="6"/>
                  </a:cubicBezTo>
                  <a:cubicBezTo>
                    <a:pt x="28" y="9"/>
                    <a:pt x="28" y="12"/>
                    <a:pt x="28" y="15"/>
                  </a:cubicBezTo>
                  <a:cubicBezTo>
                    <a:pt x="28" y="19"/>
                    <a:pt x="29" y="24"/>
                    <a:pt x="28" y="28"/>
                  </a:cubicBezTo>
                  <a:cubicBezTo>
                    <a:pt x="27" y="29"/>
                    <a:pt x="26" y="30"/>
                    <a:pt x="26" y="31"/>
                  </a:cubicBezTo>
                  <a:cubicBezTo>
                    <a:pt x="26" y="33"/>
                    <a:pt x="27" y="35"/>
                    <a:pt x="27" y="37"/>
                  </a:cubicBezTo>
                  <a:cubicBezTo>
                    <a:pt x="27" y="43"/>
                    <a:pt x="25" y="50"/>
                    <a:pt x="23" y="56"/>
                  </a:cubicBezTo>
                  <a:cubicBezTo>
                    <a:pt x="22" y="59"/>
                    <a:pt x="22" y="61"/>
                    <a:pt x="23" y="64"/>
                  </a:cubicBezTo>
                  <a:cubicBezTo>
                    <a:pt x="23" y="66"/>
                    <a:pt x="23" y="67"/>
                    <a:pt x="21" y="68"/>
                  </a:cubicBezTo>
                  <a:cubicBezTo>
                    <a:pt x="20" y="69"/>
                    <a:pt x="21" y="70"/>
                    <a:pt x="21" y="71"/>
                  </a:cubicBezTo>
                  <a:cubicBezTo>
                    <a:pt x="21" y="74"/>
                    <a:pt x="21" y="77"/>
                    <a:pt x="21" y="80"/>
                  </a:cubicBezTo>
                  <a:cubicBezTo>
                    <a:pt x="21" y="81"/>
                    <a:pt x="21" y="83"/>
                    <a:pt x="21" y="84"/>
                  </a:cubicBezTo>
                  <a:cubicBezTo>
                    <a:pt x="20" y="85"/>
                    <a:pt x="21" y="87"/>
                    <a:pt x="20" y="88"/>
                  </a:cubicBezTo>
                  <a:cubicBezTo>
                    <a:pt x="18" y="93"/>
                    <a:pt x="16" y="98"/>
                    <a:pt x="14" y="103"/>
                  </a:cubicBezTo>
                  <a:cubicBezTo>
                    <a:pt x="13" y="106"/>
                    <a:pt x="10" y="107"/>
                    <a:pt x="11" y="110"/>
                  </a:cubicBezTo>
                  <a:cubicBezTo>
                    <a:pt x="12" y="113"/>
                    <a:pt x="14" y="118"/>
                    <a:pt x="12" y="122"/>
                  </a:cubicBezTo>
                  <a:cubicBezTo>
                    <a:pt x="10" y="124"/>
                    <a:pt x="8" y="129"/>
                    <a:pt x="10" y="132"/>
                  </a:cubicBezTo>
                  <a:cubicBezTo>
                    <a:pt x="11" y="134"/>
                    <a:pt x="12" y="134"/>
                    <a:pt x="13" y="133"/>
                  </a:cubicBezTo>
                  <a:cubicBezTo>
                    <a:pt x="14" y="132"/>
                    <a:pt x="18" y="132"/>
                    <a:pt x="17" y="133"/>
                  </a:cubicBezTo>
                  <a:cubicBezTo>
                    <a:pt x="17" y="133"/>
                    <a:pt x="16" y="133"/>
                    <a:pt x="15" y="134"/>
                  </a:cubicBezTo>
                  <a:cubicBezTo>
                    <a:pt x="15" y="135"/>
                    <a:pt x="15" y="135"/>
                    <a:pt x="16" y="136"/>
                  </a:cubicBezTo>
                  <a:cubicBezTo>
                    <a:pt x="16" y="136"/>
                    <a:pt x="15" y="137"/>
                    <a:pt x="15" y="137"/>
                  </a:cubicBezTo>
                  <a:cubicBezTo>
                    <a:pt x="14" y="139"/>
                    <a:pt x="13" y="143"/>
                    <a:pt x="14" y="145"/>
                  </a:cubicBezTo>
                  <a:cubicBezTo>
                    <a:pt x="14" y="146"/>
                    <a:pt x="14" y="146"/>
                    <a:pt x="13" y="148"/>
                  </a:cubicBezTo>
                  <a:cubicBezTo>
                    <a:pt x="12" y="149"/>
                    <a:pt x="14" y="149"/>
                    <a:pt x="15" y="150"/>
                  </a:cubicBezTo>
                  <a:cubicBezTo>
                    <a:pt x="15" y="150"/>
                    <a:pt x="15" y="150"/>
                    <a:pt x="14" y="151"/>
                  </a:cubicBezTo>
                  <a:cubicBezTo>
                    <a:pt x="13" y="151"/>
                    <a:pt x="11" y="152"/>
                    <a:pt x="13" y="152"/>
                  </a:cubicBezTo>
                  <a:cubicBezTo>
                    <a:pt x="12" y="153"/>
                    <a:pt x="13" y="156"/>
                    <a:pt x="14" y="156"/>
                  </a:cubicBezTo>
                  <a:cubicBezTo>
                    <a:pt x="13" y="156"/>
                    <a:pt x="10" y="155"/>
                    <a:pt x="11" y="158"/>
                  </a:cubicBezTo>
                  <a:cubicBezTo>
                    <a:pt x="11" y="158"/>
                    <a:pt x="12" y="163"/>
                    <a:pt x="10" y="162"/>
                  </a:cubicBezTo>
                  <a:cubicBezTo>
                    <a:pt x="10" y="162"/>
                    <a:pt x="8" y="160"/>
                    <a:pt x="8" y="159"/>
                  </a:cubicBezTo>
                  <a:cubicBezTo>
                    <a:pt x="6" y="158"/>
                    <a:pt x="7" y="157"/>
                    <a:pt x="5" y="158"/>
                  </a:cubicBezTo>
                  <a:cubicBezTo>
                    <a:pt x="5" y="158"/>
                    <a:pt x="4" y="159"/>
                    <a:pt x="4" y="159"/>
                  </a:cubicBezTo>
                  <a:cubicBezTo>
                    <a:pt x="4" y="160"/>
                    <a:pt x="5" y="160"/>
                    <a:pt x="4" y="161"/>
                  </a:cubicBezTo>
                  <a:cubicBezTo>
                    <a:pt x="4" y="162"/>
                    <a:pt x="0" y="162"/>
                    <a:pt x="0" y="164"/>
                  </a:cubicBezTo>
                  <a:cubicBezTo>
                    <a:pt x="0" y="164"/>
                    <a:pt x="1" y="165"/>
                    <a:pt x="2" y="165"/>
                  </a:cubicBezTo>
                  <a:cubicBezTo>
                    <a:pt x="2" y="165"/>
                    <a:pt x="1" y="164"/>
                    <a:pt x="2" y="163"/>
                  </a:cubicBezTo>
                  <a:cubicBezTo>
                    <a:pt x="2" y="163"/>
                    <a:pt x="5" y="165"/>
                    <a:pt x="7" y="164"/>
                  </a:cubicBezTo>
                  <a:cubicBezTo>
                    <a:pt x="11" y="163"/>
                    <a:pt x="5" y="170"/>
                    <a:pt x="7" y="171"/>
                  </a:cubicBezTo>
                  <a:cubicBezTo>
                    <a:pt x="8" y="171"/>
                    <a:pt x="10" y="170"/>
                    <a:pt x="11" y="171"/>
                  </a:cubicBezTo>
                  <a:cubicBezTo>
                    <a:pt x="12" y="171"/>
                    <a:pt x="12" y="174"/>
                    <a:pt x="11" y="173"/>
                  </a:cubicBezTo>
                  <a:cubicBezTo>
                    <a:pt x="11" y="173"/>
                    <a:pt x="8" y="171"/>
                    <a:pt x="8" y="172"/>
                  </a:cubicBezTo>
                  <a:cubicBezTo>
                    <a:pt x="7" y="173"/>
                    <a:pt x="6" y="173"/>
                    <a:pt x="7" y="174"/>
                  </a:cubicBezTo>
                  <a:cubicBezTo>
                    <a:pt x="7" y="174"/>
                    <a:pt x="9" y="176"/>
                    <a:pt x="8" y="176"/>
                  </a:cubicBezTo>
                  <a:cubicBezTo>
                    <a:pt x="7" y="176"/>
                    <a:pt x="7" y="179"/>
                    <a:pt x="7" y="179"/>
                  </a:cubicBezTo>
                  <a:cubicBezTo>
                    <a:pt x="6" y="182"/>
                    <a:pt x="9" y="178"/>
                    <a:pt x="9" y="178"/>
                  </a:cubicBezTo>
                  <a:cubicBezTo>
                    <a:pt x="9" y="178"/>
                    <a:pt x="8" y="183"/>
                    <a:pt x="9" y="182"/>
                  </a:cubicBezTo>
                  <a:cubicBezTo>
                    <a:pt x="9" y="182"/>
                    <a:pt x="8" y="182"/>
                    <a:pt x="8" y="183"/>
                  </a:cubicBezTo>
                  <a:cubicBezTo>
                    <a:pt x="7" y="184"/>
                    <a:pt x="8" y="184"/>
                    <a:pt x="9" y="185"/>
                  </a:cubicBezTo>
                  <a:cubicBezTo>
                    <a:pt x="9" y="185"/>
                    <a:pt x="7" y="186"/>
                    <a:pt x="7" y="186"/>
                  </a:cubicBezTo>
                  <a:cubicBezTo>
                    <a:pt x="6" y="186"/>
                    <a:pt x="7" y="186"/>
                    <a:pt x="7" y="187"/>
                  </a:cubicBezTo>
                  <a:cubicBezTo>
                    <a:pt x="6" y="189"/>
                    <a:pt x="10" y="189"/>
                    <a:pt x="10" y="188"/>
                  </a:cubicBezTo>
                  <a:cubicBezTo>
                    <a:pt x="10" y="189"/>
                    <a:pt x="9" y="189"/>
                    <a:pt x="10" y="190"/>
                  </a:cubicBezTo>
                  <a:cubicBezTo>
                    <a:pt x="10" y="190"/>
                    <a:pt x="10" y="190"/>
                    <a:pt x="10" y="190"/>
                  </a:cubicBezTo>
                  <a:cubicBezTo>
                    <a:pt x="10" y="191"/>
                    <a:pt x="8" y="192"/>
                    <a:pt x="8" y="193"/>
                  </a:cubicBezTo>
                  <a:cubicBezTo>
                    <a:pt x="7" y="195"/>
                    <a:pt x="10" y="192"/>
                    <a:pt x="11" y="192"/>
                  </a:cubicBezTo>
                  <a:cubicBezTo>
                    <a:pt x="10" y="193"/>
                    <a:pt x="11" y="194"/>
                    <a:pt x="11" y="194"/>
                  </a:cubicBezTo>
                  <a:cubicBezTo>
                    <a:pt x="11" y="195"/>
                    <a:pt x="8" y="196"/>
                    <a:pt x="8" y="196"/>
                  </a:cubicBezTo>
                  <a:cubicBezTo>
                    <a:pt x="10" y="197"/>
                    <a:pt x="10" y="196"/>
                    <a:pt x="11" y="198"/>
                  </a:cubicBezTo>
                  <a:cubicBezTo>
                    <a:pt x="12" y="200"/>
                    <a:pt x="14" y="195"/>
                    <a:pt x="13" y="195"/>
                  </a:cubicBezTo>
                  <a:cubicBezTo>
                    <a:pt x="14" y="195"/>
                    <a:pt x="14" y="196"/>
                    <a:pt x="15" y="197"/>
                  </a:cubicBezTo>
                  <a:cubicBezTo>
                    <a:pt x="15" y="197"/>
                    <a:pt x="15" y="195"/>
                    <a:pt x="15" y="195"/>
                  </a:cubicBezTo>
                  <a:cubicBezTo>
                    <a:pt x="15" y="195"/>
                    <a:pt x="15" y="197"/>
                    <a:pt x="15" y="197"/>
                  </a:cubicBezTo>
                  <a:cubicBezTo>
                    <a:pt x="16" y="196"/>
                    <a:pt x="16" y="195"/>
                    <a:pt x="16" y="196"/>
                  </a:cubicBezTo>
                  <a:cubicBezTo>
                    <a:pt x="17" y="196"/>
                    <a:pt x="16" y="198"/>
                    <a:pt x="16" y="198"/>
                  </a:cubicBezTo>
                  <a:cubicBezTo>
                    <a:pt x="15" y="199"/>
                    <a:pt x="17" y="199"/>
                    <a:pt x="16" y="200"/>
                  </a:cubicBezTo>
                  <a:cubicBezTo>
                    <a:pt x="15" y="202"/>
                    <a:pt x="17" y="201"/>
                    <a:pt x="18" y="202"/>
                  </a:cubicBezTo>
                  <a:cubicBezTo>
                    <a:pt x="21" y="202"/>
                    <a:pt x="24" y="204"/>
                    <a:pt x="21" y="206"/>
                  </a:cubicBezTo>
                  <a:cubicBezTo>
                    <a:pt x="20" y="207"/>
                    <a:pt x="17" y="206"/>
                    <a:pt x="16" y="207"/>
                  </a:cubicBezTo>
                  <a:cubicBezTo>
                    <a:pt x="15" y="209"/>
                    <a:pt x="18" y="208"/>
                    <a:pt x="19" y="209"/>
                  </a:cubicBezTo>
                  <a:cubicBezTo>
                    <a:pt x="18" y="209"/>
                    <a:pt x="18" y="209"/>
                    <a:pt x="18" y="209"/>
                  </a:cubicBezTo>
                  <a:cubicBezTo>
                    <a:pt x="18" y="209"/>
                    <a:pt x="22" y="212"/>
                    <a:pt x="24" y="210"/>
                  </a:cubicBezTo>
                  <a:cubicBezTo>
                    <a:pt x="25" y="208"/>
                    <a:pt x="23" y="206"/>
                    <a:pt x="25" y="204"/>
                  </a:cubicBezTo>
                  <a:cubicBezTo>
                    <a:pt x="26" y="202"/>
                    <a:pt x="29" y="202"/>
                    <a:pt x="30" y="202"/>
                  </a:cubicBezTo>
                  <a:cubicBezTo>
                    <a:pt x="35" y="199"/>
                    <a:pt x="28" y="199"/>
                    <a:pt x="26" y="199"/>
                  </a:cubicBezTo>
                  <a:cubicBezTo>
                    <a:pt x="24" y="199"/>
                    <a:pt x="21" y="199"/>
                    <a:pt x="19" y="198"/>
                  </a:cubicBezTo>
                  <a:cubicBezTo>
                    <a:pt x="17" y="196"/>
                    <a:pt x="17" y="196"/>
                    <a:pt x="17" y="192"/>
                  </a:cubicBezTo>
                  <a:cubicBezTo>
                    <a:pt x="17" y="188"/>
                    <a:pt x="16" y="191"/>
                    <a:pt x="13" y="189"/>
                  </a:cubicBezTo>
                  <a:cubicBezTo>
                    <a:pt x="12" y="189"/>
                    <a:pt x="12" y="186"/>
                    <a:pt x="12" y="185"/>
                  </a:cubicBezTo>
                  <a:cubicBezTo>
                    <a:pt x="11" y="183"/>
                    <a:pt x="11" y="180"/>
                    <a:pt x="13" y="179"/>
                  </a:cubicBezTo>
                  <a:cubicBezTo>
                    <a:pt x="14" y="178"/>
                    <a:pt x="14" y="178"/>
                    <a:pt x="15" y="177"/>
                  </a:cubicBezTo>
                  <a:cubicBezTo>
                    <a:pt x="15" y="176"/>
                    <a:pt x="16" y="175"/>
                    <a:pt x="17" y="175"/>
                  </a:cubicBezTo>
                  <a:cubicBezTo>
                    <a:pt x="18" y="174"/>
                    <a:pt x="16" y="171"/>
                    <a:pt x="17" y="169"/>
                  </a:cubicBezTo>
                  <a:cubicBezTo>
                    <a:pt x="17" y="168"/>
                    <a:pt x="19" y="167"/>
                    <a:pt x="20" y="165"/>
                  </a:cubicBezTo>
                  <a:cubicBezTo>
                    <a:pt x="20" y="163"/>
                    <a:pt x="20" y="160"/>
                    <a:pt x="21" y="158"/>
                  </a:cubicBezTo>
                  <a:cubicBezTo>
                    <a:pt x="21" y="156"/>
                    <a:pt x="23" y="156"/>
                    <a:pt x="21" y="154"/>
                  </a:cubicBezTo>
                  <a:cubicBezTo>
                    <a:pt x="20" y="153"/>
                    <a:pt x="17" y="153"/>
                    <a:pt x="21" y="152"/>
                  </a:cubicBezTo>
                  <a:cubicBezTo>
                    <a:pt x="26" y="151"/>
                    <a:pt x="20" y="151"/>
                    <a:pt x="19" y="149"/>
                  </a:cubicBezTo>
                  <a:cubicBezTo>
                    <a:pt x="19" y="146"/>
                    <a:pt x="19" y="142"/>
                    <a:pt x="19" y="140"/>
                  </a:cubicBezTo>
                  <a:cubicBezTo>
                    <a:pt x="19" y="136"/>
                    <a:pt x="19" y="131"/>
                    <a:pt x="19" y="127"/>
                  </a:cubicBezTo>
                  <a:cubicBezTo>
                    <a:pt x="20" y="124"/>
                    <a:pt x="21" y="119"/>
                    <a:pt x="23" y="117"/>
                  </a:cubicBezTo>
                  <a:cubicBezTo>
                    <a:pt x="26" y="114"/>
                    <a:pt x="23" y="109"/>
                    <a:pt x="23" y="106"/>
                  </a:cubicBezTo>
                  <a:cubicBezTo>
                    <a:pt x="23" y="104"/>
                    <a:pt x="24" y="103"/>
                    <a:pt x="26" y="102"/>
                  </a:cubicBezTo>
                  <a:cubicBezTo>
                    <a:pt x="28" y="100"/>
                    <a:pt x="27" y="99"/>
                    <a:pt x="27" y="96"/>
                  </a:cubicBezTo>
                  <a:cubicBezTo>
                    <a:pt x="27" y="92"/>
                    <a:pt x="30" y="89"/>
                    <a:pt x="29" y="85"/>
                  </a:cubicBezTo>
                  <a:cubicBezTo>
                    <a:pt x="29" y="82"/>
                    <a:pt x="28" y="79"/>
                    <a:pt x="27" y="76"/>
                  </a:cubicBezTo>
                  <a:cubicBezTo>
                    <a:pt x="27" y="75"/>
                    <a:pt x="26" y="74"/>
                    <a:pt x="27" y="73"/>
                  </a:cubicBezTo>
                  <a:cubicBezTo>
                    <a:pt x="28" y="72"/>
                    <a:pt x="29" y="68"/>
                    <a:pt x="29" y="67"/>
                  </a:cubicBezTo>
                  <a:cubicBezTo>
                    <a:pt x="29" y="66"/>
                    <a:pt x="28" y="64"/>
                    <a:pt x="30" y="62"/>
                  </a:cubicBezTo>
                  <a:cubicBezTo>
                    <a:pt x="31" y="61"/>
                    <a:pt x="30" y="59"/>
                    <a:pt x="31" y="58"/>
                  </a:cubicBezTo>
                  <a:cubicBezTo>
                    <a:pt x="31" y="56"/>
                    <a:pt x="33" y="55"/>
                    <a:pt x="34" y="54"/>
                  </a:cubicBezTo>
                  <a:cubicBezTo>
                    <a:pt x="34" y="53"/>
                    <a:pt x="37" y="50"/>
                    <a:pt x="37" y="49"/>
                  </a:cubicBezTo>
                  <a:cubicBezTo>
                    <a:pt x="37" y="48"/>
                    <a:pt x="36" y="46"/>
                    <a:pt x="36" y="44"/>
                  </a:cubicBezTo>
                  <a:cubicBezTo>
                    <a:pt x="36" y="42"/>
                    <a:pt x="36" y="41"/>
                    <a:pt x="36" y="39"/>
                  </a:cubicBezTo>
                  <a:cubicBezTo>
                    <a:pt x="36" y="36"/>
                    <a:pt x="37" y="36"/>
                    <a:pt x="40" y="35"/>
                  </a:cubicBezTo>
                  <a:cubicBezTo>
                    <a:pt x="44" y="34"/>
                    <a:pt x="44" y="32"/>
                    <a:pt x="44" y="28"/>
                  </a:cubicBezTo>
                  <a:cubicBezTo>
                    <a:pt x="43" y="29"/>
                    <a:pt x="41" y="29"/>
                    <a:pt x="40" y="28"/>
                  </a:cubicBezTo>
                  <a:cubicBezTo>
                    <a:pt x="40" y="28"/>
                    <a:pt x="40" y="29"/>
                    <a:pt x="40" y="28"/>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38" name="Freeform 626">
              <a:extLst>
                <a:ext uri="{FF2B5EF4-FFF2-40B4-BE49-F238E27FC236}">
                  <a16:creationId xmlns:a16="http://schemas.microsoft.com/office/drawing/2014/main" id="{7E61DFA7-3DB6-8C4B-B87D-851846700025}"/>
                </a:ext>
              </a:extLst>
            </p:cNvPr>
            <p:cNvSpPr>
              <a:spLocks/>
            </p:cNvSpPr>
            <p:nvPr/>
          </p:nvSpPr>
          <p:spPr bwMode="auto">
            <a:xfrm>
              <a:off x="8435873" y="9485408"/>
              <a:ext cx="598728" cy="653037"/>
            </a:xfrm>
            <a:custGeom>
              <a:avLst/>
              <a:gdLst>
                <a:gd name="T0" fmla="*/ 61 w 64"/>
                <a:gd name="T1" fmla="*/ 42 h 70"/>
                <a:gd name="T2" fmla="*/ 58 w 64"/>
                <a:gd name="T3" fmla="*/ 35 h 70"/>
                <a:gd name="T4" fmla="*/ 50 w 64"/>
                <a:gd name="T5" fmla="*/ 35 h 70"/>
                <a:gd name="T6" fmla="*/ 49 w 64"/>
                <a:gd name="T7" fmla="*/ 33 h 70"/>
                <a:gd name="T8" fmla="*/ 47 w 64"/>
                <a:gd name="T9" fmla="*/ 30 h 70"/>
                <a:gd name="T10" fmla="*/ 48 w 64"/>
                <a:gd name="T11" fmla="*/ 28 h 70"/>
                <a:gd name="T12" fmla="*/ 47 w 64"/>
                <a:gd name="T13" fmla="*/ 26 h 70"/>
                <a:gd name="T14" fmla="*/ 47 w 64"/>
                <a:gd name="T15" fmla="*/ 23 h 70"/>
                <a:gd name="T16" fmla="*/ 41 w 64"/>
                <a:gd name="T17" fmla="*/ 21 h 70"/>
                <a:gd name="T18" fmla="*/ 37 w 64"/>
                <a:gd name="T19" fmla="*/ 18 h 70"/>
                <a:gd name="T20" fmla="*/ 33 w 64"/>
                <a:gd name="T21" fmla="*/ 16 h 70"/>
                <a:gd name="T22" fmla="*/ 29 w 64"/>
                <a:gd name="T23" fmla="*/ 16 h 70"/>
                <a:gd name="T24" fmla="*/ 23 w 64"/>
                <a:gd name="T25" fmla="*/ 9 h 70"/>
                <a:gd name="T26" fmla="*/ 23 w 64"/>
                <a:gd name="T27" fmla="*/ 6 h 70"/>
                <a:gd name="T28" fmla="*/ 23 w 64"/>
                <a:gd name="T29" fmla="*/ 4 h 70"/>
                <a:gd name="T30" fmla="*/ 18 w 64"/>
                <a:gd name="T31" fmla="*/ 3 h 70"/>
                <a:gd name="T32" fmla="*/ 10 w 64"/>
                <a:gd name="T33" fmla="*/ 6 h 70"/>
                <a:gd name="T34" fmla="*/ 7 w 64"/>
                <a:gd name="T35" fmla="*/ 9 h 70"/>
                <a:gd name="T36" fmla="*/ 2 w 64"/>
                <a:gd name="T37" fmla="*/ 8 h 70"/>
                <a:gd name="T38" fmla="*/ 6 w 64"/>
                <a:gd name="T39" fmla="*/ 16 h 70"/>
                <a:gd name="T40" fmla="*/ 5 w 64"/>
                <a:gd name="T41" fmla="*/ 23 h 70"/>
                <a:gd name="T42" fmla="*/ 4 w 64"/>
                <a:gd name="T43" fmla="*/ 27 h 70"/>
                <a:gd name="T44" fmla="*/ 3 w 64"/>
                <a:gd name="T45" fmla="*/ 31 h 70"/>
                <a:gd name="T46" fmla="*/ 5 w 64"/>
                <a:gd name="T47" fmla="*/ 35 h 70"/>
                <a:gd name="T48" fmla="*/ 3 w 64"/>
                <a:gd name="T49" fmla="*/ 38 h 70"/>
                <a:gd name="T50" fmla="*/ 4 w 64"/>
                <a:gd name="T51" fmla="*/ 46 h 70"/>
                <a:gd name="T52" fmla="*/ 4 w 64"/>
                <a:gd name="T53" fmla="*/ 49 h 70"/>
                <a:gd name="T54" fmla="*/ 7 w 64"/>
                <a:gd name="T55" fmla="*/ 52 h 70"/>
                <a:gd name="T56" fmla="*/ 7 w 64"/>
                <a:gd name="T57" fmla="*/ 54 h 70"/>
                <a:gd name="T58" fmla="*/ 6 w 64"/>
                <a:gd name="T59" fmla="*/ 56 h 70"/>
                <a:gd name="T60" fmla="*/ 9 w 64"/>
                <a:gd name="T61" fmla="*/ 63 h 70"/>
                <a:gd name="T62" fmla="*/ 13 w 64"/>
                <a:gd name="T63" fmla="*/ 69 h 70"/>
                <a:gd name="T64" fmla="*/ 14 w 64"/>
                <a:gd name="T65" fmla="*/ 67 h 70"/>
                <a:gd name="T66" fmla="*/ 17 w 64"/>
                <a:gd name="T67" fmla="*/ 65 h 70"/>
                <a:gd name="T68" fmla="*/ 20 w 64"/>
                <a:gd name="T69" fmla="*/ 65 h 70"/>
                <a:gd name="T70" fmla="*/ 25 w 64"/>
                <a:gd name="T71" fmla="*/ 65 h 70"/>
                <a:gd name="T72" fmla="*/ 28 w 64"/>
                <a:gd name="T73" fmla="*/ 68 h 70"/>
                <a:gd name="T74" fmla="*/ 31 w 64"/>
                <a:gd name="T75" fmla="*/ 65 h 70"/>
                <a:gd name="T76" fmla="*/ 37 w 64"/>
                <a:gd name="T77" fmla="*/ 64 h 70"/>
                <a:gd name="T78" fmla="*/ 44 w 64"/>
                <a:gd name="T79" fmla="*/ 52 h 70"/>
                <a:gd name="T80" fmla="*/ 52 w 64"/>
                <a:gd name="T81" fmla="*/ 51 h 70"/>
                <a:gd name="T82" fmla="*/ 59 w 64"/>
                <a:gd name="T83" fmla="*/ 54 h 70"/>
                <a:gd name="T84" fmla="*/ 61 w 64"/>
                <a:gd name="T85" fmla="*/ 42 h 70"/>
                <a:gd name="T86" fmla="*/ 61 w 64"/>
                <a:gd name="T87" fmla="*/ 4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 h="70">
                  <a:moveTo>
                    <a:pt x="61" y="42"/>
                  </a:moveTo>
                  <a:cubicBezTo>
                    <a:pt x="57" y="40"/>
                    <a:pt x="58" y="39"/>
                    <a:pt x="58" y="35"/>
                  </a:cubicBezTo>
                  <a:cubicBezTo>
                    <a:pt x="55" y="35"/>
                    <a:pt x="52" y="35"/>
                    <a:pt x="50" y="35"/>
                  </a:cubicBezTo>
                  <a:cubicBezTo>
                    <a:pt x="48" y="35"/>
                    <a:pt x="49" y="34"/>
                    <a:pt x="49" y="33"/>
                  </a:cubicBezTo>
                  <a:cubicBezTo>
                    <a:pt x="49" y="32"/>
                    <a:pt x="48" y="30"/>
                    <a:pt x="47" y="30"/>
                  </a:cubicBezTo>
                  <a:cubicBezTo>
                    <a:pt x="47" y="29"/>
                    <a:pt x="48" y="29"/>
                    <a:pt x="48" y="28"/>
                  </a:cubicBezTo>
                  <a:cubicBezTo>
                    <a:pt x="49" y="27"/>
                    <a:pt x="48" y="26"/>
                    <a:pt x="47" y="26"/>
                  </a:cubicBezTo>
                  <a:cubicBezTo>
                    <a:pt x="47" y="25"/>
                    <a:pt x="48" y="24"/>
                    <a:pt x="47" y="23"/>
                  </a:cubicBezTo>
                  <a:cubicBezTo>
                    <a:pt x="45" y="21"/>
                    <a:pt x="43" y="21"/>
                    <a:pt x="41" y="21"/>
                  </a:cubicBezTo>
                  <a:cubicBezTo>
                    <a:pt x="40" y="21"/>
                    <a:pt x="38" y="19"/>
                    <a:pt x="37" y="18"/>
                  </a:cubicBezTo>
                  <a:cubicBezTo>
                    <a:pt x="35" y="18"/>
                    <a:pt x="34" y="16"/>
                    <a:pt x="33" y="16"/>
                  </a:cubicBezTo>
                  <a:cubicBezTo>
                    <a:pt x="31" y="16"/>
                    <a:pt x="30" y="16"/>
                    <a:pt x="29" y="16"/>
                  </a:cubicBezTo>
                  <a:cubicBezTo>
                    <a:pt x="27" y="16"/>
                    <a:pt x="23" y="11"/>
                    <a:pt x="23" y="9"/>
                  </a:cubicBezTo>
                  <a:cubicBezTo>
                    <a:pt x="23" y="8"/>
                    <a:pt x="23" y="7"/>
                    <a:pt x="23" y="6"/>
                  </a:cubicBezTo>
                  <a:cubicBezTo>
                    <a:pt x="23" y="5"/>
                    <a:pt x="23" y="5"/>
                    <a:pt x="23" y="4"/>
                  </a:cubicBezTo>
                  <a:cubicBezTo>
                    <a:pt x="23" y="0"/>
                    <a:pt x="21" y="2"/>
                    <a:pt x="18" y="3"/>
                  </a:cubicBezTo>
                  <a:cubicBezTo>
                    <a:pt x="15" y="3"/>
                    <a:pt x="13" y="6"/>
                    <a:pt x="10" y="6"/>
                  </a:cubicBezTo>
                  <a:cubicBezTo>
                    <a:pt x="8" y="6"/>
                    <a:pt x="8" y="8"/>
                    <a:pt x="7" y="9"/>
                  </a:cubicBezTo>
                  <a:cubicBezTo>
                    <a:pt x="6" y="9"/>
                    <a:pt x="3" y="8"/>
                    <a:pt x="2" y="8"/>
                  </a:cubicBezTo>
                  <a:cubicBezTo>
                    <a:pt x="4" y="9"/>
                    <a:pt x="5" y="14"/>
                    <a:pt x="6" y="16"/>
                  </a:cubicBezTo>
                  <a:cubicBezTo>
                    <a:pt x="4" y="17"/>
                    <a:pt x="5" y="21"/>
                    <a:pt x="5" y="23"/>
                  </a:cubicBezTo>
                  <a:cubicBezTo>
                    <a:pt x="5" y="25"/>
                    <a:pt x="5" y="26"/>
                    <a:pt x="4" y="27"/>
                  </a:cubicBezTo>
                  <a:cubicBezTo>
                    <a:pt x="3" y="28"/>
                    <a:pt x="3" y="30"/>
                    <a:pt x="3" y="31"/>
                  </a:cubicBezTo>
                  <a:cubicBezTo>
                    <a:pt x="2" y="33"/>
                    <a:pt x="5" y="33"/>
                    <a:pt x="5" y="35"/>
                  </a:cubicBezTo>
                  <a:cubicBezTo>
                    <a:pt x="5" y="36"/>
                    <a:pt x="3" y="37"/>
                    <a:pt x="3" y="38"/>
                  </a:cubicBezTo>
                  <a:cubicBezTo>
                    <a:pt x="0" y="41"/>
                    <a:pt x="4" y="42"/>
                    <a:pt x="4" y="46"/>
                  </a:cubicBezTo>
                  <a:cubicBezTo>
                    <a:pt x="4" y="47"/>
                    <a:pt x="4" y="48"/>
                    <a:pt x="4" y="49"/>
                  </a:cubicBezTo>
                  <a:cubicBezTo>
                    <a:pt x="5" y="50"/>
                    <a:pt x="6" y="51"/>
                    <a:pt x="7" y="52"/>
                  </a:cubicBezTo>
                  <a:cubicBezTo>
                    <a:pt x="7" y="53"/>
                    <a:pt x="5" y="53"/>
                    <a:pt x="7" y="54"/>
                  </a:cubicBezTo>
                  <a:cubicBezTo>
                    <a:pt x="7" y="54"/>
                    <a:pt x="6" y="56"/>
                    <a:pt x="6" y="56"/>
                  </a:cubicBezTo>
                  <a:cubicBezTo>
                    <a:pt x="6" y="59"/>
                    <a:pt x="9" y="61"/>
                    <a:pt x="9" y="63"/>
                  </a:cubicBezTo>
                  <a:cubicBezTo>
                    <a:pt x="10" y="66"/>
                    <a:pt x="8" y="69"/>
                    <a:pt x="13" y="69"/>
                  </a:cubicBezTo>
                  <a:cubicBezTo>
                    <a:pt x="14" y="70"/>
                    <a:pt x="14" y="68"/>
                    <a:pt x="14" y="67"/>
                  </a:cubicBezTo>
                  <a:cubicBezTo>
                    <a:pt x="14" y="66"/>
                    <a:pt x="16" y="65"/>
                    <a:pt x="17" y="65"/>
                  </a:cubicBezTo>
                  <a:cubicBezTo>
                    <a:pt x="18" y="64"/>
                    <a:pt x="19" y="63"/>
                    <a:pt x="20" y="65"/>
                  </a:cubicBezTo>
                  <a:cubicBezTo>
                    <a:pt x="22" y="66"/>
                    <a:pt x="24" y="65"/>
                    <a:pt x="25" y="65"/>
                  </a:cubicBezTo>
                  <a:cubicBezTo>
                    <a:pt x="27" y="65"/>
                    <a:pt x="27" y="68"/>
                    <a:pt x="28" y="68"/>
                  </a:cubicBezTo>
                  <a:cubicBezTo>
                    <a:pt x="29" y="68"/>
                    <a:pt x="30" y="66"/>
                    <a:pt x="31" y="65"/>
                  </a:cubicBezTo>
                  <a:cubicBezTo>
                    <a:pt x="32" y="63"/>
                    <a:pt x="36" y="66"/>
                    <a:pt x="37" y="64"/>
                  </a:cubicBezTo>
                  <a:cubicBezTo>
                    <a:pt x="39" y="59"/>
                    <a:pt x="38" y="54"/>
                    <a:pt x="44" y="52"/>
                  </a:cubicBezTo>
                  <a:cubicBezTo>
                    <a:pt x="46" y="51"/>
                    <a:pt x="49" y="51"/>
                    <a:pt x="52" y="51"/>
                  </a:cubicBezTo>
                  <a:cubicBezTo>
                    <a:pt x="55" y="51"/>
                    <a:pt x="57" y="52"/>
                    <a:pt x="59" y="54"/>
                  </a:cubicBezTo>
                  <a:cubicBezTo>
                    <a:pt x="60" y="51"/>
                    <a:pt x="64" y="43"/>
                    <a:pt x="61" y="42"/>
                  </a:cubicBezTo>
                  <a:cubicBezTo>
                    <a:pt x="60" y="41"/>
                    <a:pt x="62" y="42"/>
                    <a:pt x="61" y="42"/>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39" name="Freeform 627">
              <a:extLst>
                <a:ext uri="{FF2B5EF4-FFF2-40B4-BE49-F238E27FC236}">
                  <a16:creationId xmlns:a16="http://schemas.microsoft.com/office/drawing/2014/main" id="{BF6C1BD5-C54A-044C-9134-86F5D5E236B4}"/>
                </a:ext>
              </a:extLst>
            </p:cNvPr>
            <p:cNvSpPr>
              <a:spLocks/>
            </p:cNvSpPr>
            <p:nvPr/>
          </p:nvSpPr>
          <p:spPr bwMode="auto">
            <a:xfrm>
              <a:off x="8773455" y="9950498"/>
              <a:ext cx="420384" cy="414121"/>
            </a:xfrm>
            <a:custGeom>
              <a:avLst/>
              <a:gdLst>
                <a:gd name="T0" fmla="*/ 40 w 45"/>
                <a:gd name="T1" fmla="*/ 24 h 44"/>
                <a:gd name="T2" fmla="*/ 36 w 45"/>
                <a:gd name="T3" fmla="*/ 24 h 44"/>
                <a:gd name="T4" fmla="*/ 36 w 45"/>
                <a:gd name="T5" fmla="*/ 20 h 44"/>
                <a:gd name="T6" fmla="*/ 34 w 45"/>
                <a:gd name="T7" fmla="*/ 17 h 44"/>
                <a:gd name="T8" fmla="*/ 29 w 45"/>
                <a:gd name="T9" fmla="*/ 16 h 44"/>
                <a:gd name="T10" fmla="*/ 25 w 45"/>
                <a:gd name="T11" fmla="*/ 15 h 44"/>
                <a:gd name="T12" fmla="*/ 25 w 45"/>
                <a:gd name="T13" fmla="*/ 12 h 44"/>
                <a:gd name="T14" fmla="*/ 24 w 45"/>
                <a:gd name="T15" fmla="*/ 7 h 44"/>
                <a:gd name="T16" fmla="*/ 21 w 45"/>
                <a:gd name="T17" fmla="*/ 3 h 44"/>
                <a:gd name="T18" fmla="*/ 14 w 45"/>
                <a:gd name="T19" fmla="*/ 1 h 44"/>
                <a:gd name="T20" fmla="*/ 5 w 45"/>
                <a:gd name="T21" fmla="*/ 3 h 44"/>
                <a:gd name="T22" fmla="*/ 2 w 45"/>
                <a:gd name="T23" fmla="*/ 11 h 44"/>
                <a:gd name="T24" fmla="*/ 1 w 45"/>
                <a:gd name="T25" fmla="*/ 14 h 44"/>
                <a:gd name="T26" fmla="*/ 2 w 45"/>
                <a:gd name="T27" fmla="*/ 17 h 44"/>
                <a:gd name="T28" fmla="*/ 9 w 45"/>
                <a:gd name="T29" fmla="*/ 24 h 44"/>
                <a:gd name="T30" fmla="*/ 13 w 45"/>
                <a:gd name="T31" fmla="*/ 25 h 44"/>
                <a:gd name="T32" fmla="*/ 17 w 45"/>
                <a:gd name="T33" fmla="*/ 27 h 44"/>
                <a:gd name="T34" fmla="*/ 25 w 45"/>
                <a:gd name="T35" fmla="*/ 35 h 44"/>
                <a:gd name="T36" fmla="*/ 22 w 45"/>
                <a:gd name="T37" fmla="*/ 39 h 44"/>
                <a:gd name="T38" fmla="*/ 20 w 45"/>
                <a:gd name="T39" fmla="*/ 42 h 44"/>
                <a:gd name="T40" fmla="*/ 28 w 45"/>
                <a:gd name="T41" fmla="*/ 44 h 44"/>
                <a:gd name="T42" fmla="*/ 32 w 45"/>
                <a:gd name="T43" fmla="*/ 43 h 44"/>
                <a:gd name="T44" fmla="*/ 37 w 45"/>
                <a:gd name="T45" fmla="*/ 42 h 44"/>
                <a:gd name="T46" fmla="*/ 40 w 45"/>
                <a:gd name="T47" fmla="*/ 39 h 44"/>
                <a:gd name="T48" fmla="*/ 41 w 45"/>
                <a:gd name="T49" fmla="*/ 34 h 44"/>
                <a:gd name="T50" fmla="*/ 40 w 45"/>
                <a:gd name="T51" fmla="*/ 24 h 44"/>
                <a:gd name="T52" fmla="*/ 40 w 45"/>
                <a:gd name="T53"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 h="44">
                  <a:moveTo>
                    <a:pt x="40" y="24"/>
                  </a:moveTo>
                  <a:cubicBezTo>
                    <a:pt x="39" y="25"/>
                    <a:pt x="37" y="26"/>
                    <a:pt x="36" y="24"/>
                  </a:cubicBezTo>
                  <a:cubicBezTo>
                    <a:pt x="35" y="23"/>
                    <a:pt x="37" y="22"/>
                    <a:pt x="36" y="20"/>
                  </a:cubicBezTo>
                  <a:cubicBezTo>
                    <a:pt x="35" y="19"/>
                    <a:pt x="35" y="18"/>
                    <a:pt x="34" y="17"/>
                  </a:cubicBezTo>
                  <a:cubicBezTo>
                    <a:pt x="31" y="15"/>
                    <a:pt x="31" y="17"/>
                    <a:pt x="29" y="16"/>
                  </a:cubicBezTo>
                  <a:cubicBezTo>
                    <a:pt x="28" y="16"/>
                    <a:pt x="27" y="16"/>
                    <a:pt x="25" y="15"/>
                  </a:cubicBezTo>
                  <a:cubicBezTo>
                    <a:pt x="23" y="15"/>
                    <a:pt x="24" y="13"/>
                    <a:pt x="25" y="12"/>
                  </a:cubicBezTo>
                  <a:cubicBezTo>
                    <a:pt x="25" y="10"/>
                    <a:pt x="24" y="8"/>
                    <a:pt x="24" y="7"/>
                  </a:cubicBezTo>
                  <a:cubicBezTo>
                    <a:pt x="23" y="4"/>
                    <a:pt x="24" y="4"/>
                    <a:pt x="21" y="3"/>
                  </a:cubicBezTo>
                  <a:cubicBezTo>
                    <a:pt x="19" y="1"/>
                    <a:pt x="18" y="0"/>
                    <a:pt x="14" y="1"/>
                  </a:cubicBezTo>
                  <a:cubicBezTo>
                    <a:pt x="11" y="1"/>
                    <a:pt x="7" y="2"/>
                    <a:pt x="5" y="3"/>
                  </a:cubicBezTo>
                  <a:cubicBezTo>
                    <a:pt x="2" y="6"/>
                    <a:pt x="3" y="8"/>
                    <a:pt x="2" y="11"/>
                  </a:cubicBezTo>
                  <a:cubicBezTo>
                    <a:pt x="2" y="12"/>
                    <a:pt x="1" y="13"/>
                    <a:pt x="1" y="14"/>
                  </a:cubicBezTo>
                  <a:cubicBezTo>
                    <a:pt x="0" y="15"/>
                    <a:pt x="1" y="15"/>
                    <a:pt x="2" y="17"/>
                  </a:cubicBezTo>
                  <a:cubicBezTo>
                    <a:pt x="4" y="20"/>
                    <a:pt x="6" y="21"/>
                    <a:pt x="9" y="24"/>
                  </a:cubicBezTo>
                  <a:cubicBezTo>
                    <a:pt x="10" y="25"/>
                    <a:pt x="12" y="25"/>
                    <a:pt x="13" y="25"/>
                  </a:cubicBezTo>
                  <a:cubicBezTo>
                    <a:pt x="15" y="25"/>
                    <a:pt x="16" y="26"/>
                    <a:pt x="17" y="27"/>
                  </a:cubicBezTo>
                  <a:cubicBezTo>
                    <a:pt x="19" y="28"/>
                    <a:pt x="27" y="31"/>
                    <a:pt x="25" y="35"/>
                  </a:cubicBezTo>
                  <a:cubicBezTo>
                    <a:pt x="24" y="36"/>
                    <a:pt x="22" y="37"/>
                    <a:pt x="22" y="39"/>
                  </a:cubicBezTo>
                  <a:cubicBezTo>
                    <a:pt x="22" y="41"/>
                    <a:pt x="22" y="41"/>
                    <a:pt x="20" y="42"/>
                  </a:cubicBezTo>
                  <a:cubicBezTo>
                    <a:pt x="19" y="44"/>
                    <a:pt x="27" y="43"/>
                    <a:pt x="28" y="44"/>
                  </a:cubicBezTo>
                  <a:cubicBezTo>
                    <a:pt x="30" y="44"/>
                    <a:pt x="30" y="44"/>
                    <a:pt x="32" y="43"/>
                  </a:cubicBezTo>
                  <a:cubicBezTo>
                    <a:pt x="33" y="41"/>
                    <a:pt x="36" y="43"/>
                    <a:pt x="37" y="42"/>
                  </a:cubicBezTo>
                  <a:cubicBezTo>
                    <a:pt x="38" y="41"/>
                    <a:pt x="39" y="40"/>
                    <a:pt x="40" y="39"/>
                  </a:cubicBezTo>
                  <a:cubicBezTo>
                    <a:pt x="41" y="37"/>
                    <a:pt x="40" y="35"/>
                    <a:pt x="41" y="34"/>
                  </a:cubicBezTo>
                  <a:cubicBezTo>
                    <a:pt x="41" y="32"/>
                    <a:pt x="45" y="24"/>
                    <a:pt x="40" y="24"/>
                  </a:cubicBezTo>
                  <a:cubicBezTo>
                    <a:pt x="40" y="25"/>
                    <a:pt x="41" y="24"/>
                    <a:pt x="40" y="24"/>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40" name="Freeform 628">
              <a:extLst>
                <a:ext uri="{FF2B5EF4-FFF2-40B4-BE49-F238E27FC236}">
                  <a16:creationId xmlns:a16="http://schemas.microsoft.com/office/drawing/2014/main" id="{FAF312AA-88C4-AF42-BB16-0ACDB41E3731}"/>
                </a:ext>
              </a:extLst>
            </p:cNvPr>
            <p:cNvSpPr>
              <a:spLocks noEditPoints="1"/>
            </p:cNvSpPr>
            <p:nvPr/>
          </p:nvSpPr>
          <p:spPr bwMode="auto">
            <a:xfrm>
              <a:off x="8241607" y="8800517"/>
              <a:ext cx="1856691" cy="1882657"/>
            </a:xfrm>
            <a:custGeom>
              <a:avLst/>
              <a:gdLst>
                <a:gd name="T0" fmla="*/ 188 w 199"/>
                <a:gd name="T1" fmla="*/ 51 h 201"/>
                <a:gd name="T2" fmla="*/ 165 w 199"/>
                <a:gd name="T3" fmla="*/ 41 h 201"/>
                <a:gd name="T4" fmla="*/ 135 w 199"/>
                <a:gd name="T5" fmla="*/ 30 h 201"/>
                <a:gd name="T6" fmla="*/ 122 w 199"/>
                <a:gd name="T7" fmla="*/ 36 h 201"/>
                <a:gd name="T8" fmla="*/ 116 w 199"/>
                <a:gd name="T9" fmla="*/ 29 h 201"/>
                <a:gd name="T10" fmla="*/ 111 w 199"/>
                <a:gd name="T11" fmla="*/ 33 h 201"/>
                <a:gd name="T12" fmla="*/ 120 w 199"/>
                <a:gd name="T13" fmla="*/ 23 h 201"/>
                <a:gd name="T14" fmla="*/ 116 w 199"/>
                <a:gd name="T15" fmla="*/ 8 h 201"/>
                <a:gd name="T16" fmla="*/ 105 w 199"/>
                <a:gd name="T17" fmla="*/ 15 h 201"/>
                <a:gd name="T18" fmla="*/ 93 w 199"/>
                <a:gd name="T19" fmla="*/ 14 h 201"/>
                <a:gd name="T20" fmla="*/ 77 w 199"/>
                <a:gd name="T21" fmla="*/ 19 h 201"/>
                <a:gd name="T22" fmla="*/ 69 w 199"/>
                <a:gd name="T23" fmla="*/ 1 h 201"/>
                <a:gd name="T24" fmla="*/ 56 w 199"/>
                <a:gd name="T25" fmla="*/ 7 h 201"/>
                <a:gd name="T26" fmla="*/ 50 w 199"/>
                <a:gd name="T27" fmla="*/ 11 h 201"/>
                <a:gd name="T28" fmla="*/ 51 w 199"/>
                <a:gd name="T29" fmla="*/ 16 h 201"/>
                <a:gd name="T30" fmla="*/ 41 w 199"/>
                <a:gd name="T31" fmla="*/ 22 h 201"/>
                <a:gd name="T32" fmla="*/ 27 w 199"/>
                <a:gd name="T33" fmla="*/ 18 h 201"/>
                <a:gd name="T34" fmla="*/ 25 w 199"/>
                <a:gd name="T35" fmla="*/ 21 h 201"/>
                <a:gd name="T36" fmla="*/ 22 w 199"/>
                <a:gd name="T37" fmla="*/ 39 h 201"/>
                <a:gd name="T38" fmla="*/ 10 w 199"/>
                <a:gd name="T39" fmla="*/ 49 h 201"/>
                <a:gd name="T40" fmla="*/ 2 w 199"/>
                <a:gd name="T41" fmla="*/ 66 h 201"/>
                <a:gd name="T42" fmla="*/ 9 w 199"/>
                <a:gd name="T43" fmla="*/ 75 h 201"/>
                <a:gd name="T44" fmla="*/ 24 w 199"/>
                <a:gd name="T45" fmla="*/ 81 h 201"/>
                <a:gd name="T46" fmla="*/ 39 w 199"/>
                <a:gd name="T47" fmla="*/ 76 h 201"/>
                <a:gd name="T48" fmla="*/ 49 w 199"/>
                <a:gd name="T49" fmla="*/ 88 h 201"/>
                <a:gd name="T50" fmla="*/ 61 w 199"/>
                <a:gd name="T51" fmla="*/ 94 h 201"/>
                <a:gd name="T52" fmla="*/ 68 w 199"/>
                <a:gd name="T53" fmla="*/ 102 h 201"/>
                <a:gd name="T54" fmla="*/ 80 w 199"/>
                <a:gd name="T55" fmla="*/ 114 h 201"/>
                <a:gd name="T56" fmla="*/ 82 w 199"/>
                <a:gd name="T57" fmla="*/ 135 h 201"/>
                <a:gd name="T58" fmla="*/ 93 w 199"/>
                <a:gd name="T59" fmla="*/ 145 h 201"/>
                <a:gd name="T60" fmla="*/ 98 w 199"/>
                <a:gd name="T61" fmla="*/ 157 h 201"/>
                <a:gd name="T62" fmla="*/ 90 w 199"/>
                <a:gd name="T63" fmla="*/ 173 h 201"/>
                <a:gd name="T64" fmla="*/ 86 w 199"/>
                <a:gd name="T65" fmla="*/ 181 h 201"/>
                <a:gd name="T66" fmla="*/ 94 w 199"/>
                <a:gd name="T67" fmla="*/ 187 h 201"/>
                <a:gd name="T68" fmla="*/ 107 w 199"/>
                <a:gd name="T69" fmla="*/ 197 h 201"/>
                <a:gd name="T70" fmla="*/ 119 w 199"/>
                <a:gd name="T71" fmla="*/ 180 h 201"/>
                <a:gd name="T72" fmla="*/ 128 w 199"/>
                <a:gd name="T73" fmla="*/ 157 h 201"/>
                <a:gd name="T74" fmla="*/ 137 w 199"/>
                <a:gd name="T75" fmla="*/ 149 h 201"/>
                <a:gd name="T76" fmla="*/ 144 w 199"/>
                <a:gd name="T77" fmla="*/ 147 h 201"/>
                <a:gd name="T78" fmla="*/ 155 w 199"/>
                <a:gd name="T79" fmla="*/ 142 h 201"/>
                <a:gd name="T80" fmla="*/ 163 w 199"/>
                <a:gd name="T81" fmla="*/ 139 h 201"/>
                <a:gd name="T82" fmla="*/ 169 w 199"/>
                <a:gd name="T83" fmla="*/ 130 h 201"/>
                <a:gd name="T84" fmla="*/ 175 w 199"/>
                <a:gd name="T85" fmla="*/ 116 h 201"/>
                <a:gd name="T86" fmla="*/ 176 w 199"/>
                <a:gd name="T87" fmla="*/ 98 h 201"/>
                <a:gd name="T88" fmla="*/ 178 w 199"/>
                <a:gd name="T89" fmla="*/ 91 h 201"/>
                <a:gd name="T90" fmla="*/ 182 w 199"/>
                <a:gd name="T91" fmla="*/ 86 h 201"/>
                <a:gd name="T92" fmla="*/ 196 w 199"/>
                <a:gd name="T93" fmla="*/ 57 h 201"/>
                <a:gd name="T94" fmla="*/ 110 w 199"/>
                <a:gd name="T95" fmla="*/ 190 h 201"/>
                <a:gd name="T96" fmla="*/ 115 w 199"/>
                <a:gd name="T97" fmla="*/ 18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9" h="201">
                  <a:moveTo>
                    <a:pt x="196" y="57"/>
                  </a:moveTo>
                  <a:cubicBezTo>
                    <a:pt x="195" y="55"/>
                    <a:pt x="195" y="53"/>
                    <a:pt x="194" y="52"/>
                  </a:cubicBezTo>
                  <a:cubicBezTo>
                    <a:pt x="192" y="51"/>
                    <a:pt x="189" y="52"/>
                    <a:pt x="188" y="51"/>
                  </a:cubicBezTo>
                  <a:cubicBezTo>
                    <a:pt x="183" y="50"/>
                    <a:pt x="180" y="46"/>
                    <a:pt x="177" y="44"/>
                  </a:cubicBezTo>
                  <a:cubicBezTo>
                    <a:pt x="175" y="43"/>
                    <a:pt x="173" y="42"/>
                    <a:pt x="172" y="41"/>
                  </a:cubicBezTo>
                  <a:cubicBezTo>
                    <a:pt x="169" y="40"/>
                    <a:pt x="168" y="41"/>
                    <a:pt x="165" y="41"/>
                  </a:cubicBezTo>
                  <a:cubicBezTo>
                    <a:pt x="161" y="42"/>
                    <a:pt x="157" y="37"/>
                    <a:pt x="153" y="39"/>
                  </a:cubicBezTo>
                  <a:cubicBezTo>
                    <a:pt x="150" y="40"/>
                    <a:pt x="147" y="35"/>
                    <a:pt x="145" y="34"/>
                  </a:cubicBezTo>
                  <a:cubicBezTo>
                    <a:pt x="142" y="32"/>
                    <a:pt x="138" y="30"/>
                    <a:pt x="135" y="30"/>
                  </a:cubicBezTo>
                  <a:cubicBezTo>
                    <a:pt x="133" y="29"/>
                    <a:pt x="131" y="29"/>
                    <a:pt x="130" y="30"/>
                  </a:cubicBezTo>
                  <a:cubicBezTo>
                    <a:pt x="129" y="33"/>
                    <a:pt x="126" y="34"/>
                    <a:pt x="125" y="36"/>
                  </a:cubicBezTo>
                  <a:cubicBezTo>
                    <a:pt x="123" y="39"/>
                    <a:pt x="124" y="38"/>
                    <a:pt x="122" y="36"/>
                  </a:cubicBezTo>
                  <a:cubicBezTo>
                    <a:pt x="122" y="36"/>
                    <a:pt x="121" y="35"/>
                    <a:pt x="121" y="35"/>
                  </a:cubicBezTo>
                  <a:cubicBezTo>
                    <a:pt x="119" y="34"/>
                    <a:pt x="120" y="36"/>
                    <a:pt x="119" y="37"/>
                  </a:cubicBezTo>
                  <a:cubicBezTo>
                    <a:pt x="118" y="38"/>
                    <a:pt x="115" y="29"/>
                    <a:pt x="116" y="29"/>
                  </a:cubicBezTo>
                  <a:cubicBezTo>
                    <a:pt x="116" y="29"/>
                    <a:pt x="113" y="33"/>
                    <a:pt x="112" y="33"/>
                  </a:cubicBezTo>
                  <a:cubicBezTo>
                    <a:pt x="112" y="33"/>
                    <a:pt x="116" y="30"/>
                    <a:pt x="115" y="29"/>
                  </a:cubicBezTo>
                  <a:cubicBezTo>
                    <a:pt x="113" y="28"/>
                    <a:pt x="113" y="33"/>
                    <a:pt x="111" y="33"/>
                  </a:cubicBezTo>
                  <a:cubicBezTo>
                    <a:pt x="111" y="33"/>
                    <a:pt x="115" y="27"/>
                    <a:pt x="115" y="26"/>
                  </a:cubicBezTo>
                  <a:cubicBezTo>
                    <a:pt x="115" y="25"/>
                    <a:pt x="117" y="25"/>
                    <a:pt x="117" y="24"/>
                  </a:cubicBezTo>
                  <a:cubicBezTo>
                    <a:pt x="118" y="23"/>
                    <a:pt x="119" y="25"/>
                    <a:pt x="120" y="23"/>
                  </a:cubicBezTo>
                  <a:cubicBezTo>
                    <a:pt x="121" y="22"/>
                    <a:pt x="120" y="22"/>
                    <a:pt x="120" y="20"/>
                  </a:cubicBezTo>
                  <a:cubicBezTo>
                    <a:pt x="121" y="19"/>
                    <a:pt x="121" y="17"/>
                    <a:pt x="119" y="16"/>
                  </a:cubicBezTo>
                  <a:cubicBezTo>
                    <a:pt x="116" y="15"/>
                    <a:pt x="116" y="11"/>
                    <a:pt x="116" y="8"/>
                  </a:cubicBezTo>
                  <a:cubicBezTo>
                    <a:pt x="116" y="7"/>
                    <a:pt x="115" y="6"/>
                    <a:pt x="114" y="5"/>
                  </a:cubicBezTo>
                  <a:cubicBezTo>
                    <a:pt x="113" y="4"/>
                    <a:pt x="112" y="7"/>
                    <a:pt x="111" y="8"/>
                  </a:cubicBezTo>
                  <a:cubicBezTo>
                    <a:pt x="110" y="11"/>
                    <a:pt x="108" y="15"/>
                    <a:pt x="105" y="15"/>
                  </a:cubicBezTo>
                  <a:cubicBezTo>
                    <a:pt x="104" y="15"/>
                    <a:pt x="103" y="14"/>
                    <a:pt x="101" y="14"/>
                  </a:cubicBezTo>
                  <a:cubicBezTo>
                    <a:pt x="100" y="14"/>
                    <a:pt x="99" y="15"/>
                    <a:pt x="98" y="14"/>
                  </a:cubicBezTo>
                  <a:cubicBezTo>
                    <a:pt x="96" y="13"/>
                    <a:pt x="95" y="14"/>
                    <a:pt x="93" y="14"/>
                  </a:cubicBezTo>
                  <a:cubicBezTo>
                    <a:pt x="91" y="14"/>
                    <a:pt x="92" y="14"/>
                    <a:pt x="91" y="16"/>
                  </a:cubicBezTo>
                  <a:cubicBezTo>
                    <a:pt x="90" y="17"/>
                    <a:pt x="85" y="16"/>
                    <a:pt x="84" y="17"/>
                  </a:cubicBezTo>
                  <a:cubicBezTo>
                    <a:pt x="82" y="17"/>
                    <a:pt x="79" y="19"/>
                    <a:pt x="77" y="19"/>
                  </a:cubicBezTo>
                  <a:cubicBezTo>
                    <a:pt x="74" y="19"/>
                    <a:pt x="72" y="15"/>
                    <a:pt x="72" y="13"/>
                  </a:cubicBezTo>
                  <a:cubicBezTo>
                    <a:pt x="70" y="10"/>
                    <a:pt x="74" y="8"/>
                    <a:pt x="73" y="5"/>
                  </a:cubicBezTo>
                  <a:cubicBezTo>
                    <a:pt x="72" y="3"/>
                    <a:pt x="71" y="0"/>
                    <a:pt x="69" y="1"/>
                  </a:cubicBezTo>
                  <a:cubicBezTo>
                    <a:pt x="69" y="2"/>
                    <a:pt x="62" y="5"/>
                    <a:pt x="61" y="5"/>
                  </a:cubicBezTo>
                  <a:cubicBezTo>
                    <a:pt x="60" y="5"/>
                    <a:pt x="58" y="5"/>
                    <a:pt x="58" y="6"/>
                  </a:cubicBezTo>
                  <a:cubicBezTo>
                    <a:pt x="57" y="6"/>
                    <a:pt x="57" y="9"/>
                    <a:pt x="56" y="7"/>
                  </a:cubicBezTo>
                  <a:cubicBezTo>
                    <a:pt x="55" y="6"/>
                    <a:pt x="47" y="5"/>
                    <a:pt x="47" y="6"/>
                  </a:cubicBezTo>
                  <a:cubicBezTo>
                    <a:pt x="47" y="6"/>
                    <a:pt x="49" y="7"/>
                    <a:pt x="49" y="7"/>
                  </a:cubicBezTo>
                  <a:cubicBezTo>
                    <a:pt x="50" y="8"/>
                    <a:pt x="50" y="9"/>
                    <a:pt x="50" y="11"/>
                  </a:cubicBezTo>
                  <a:cubicBezTo>
                    <a:pt x="51" y="11"/>
                    <a:pt x="51" y="13"/>
                    <a:pt x="52" y="14"/>
                  </a:cubicBezTo>
                  <a:cubicBezTo>
                    <a:pt x="52" y="14"/>
                    <a:pt x="54" y="14"/>
                    <a:pt x="54" y="14"/>
                  </a:cubicBezTo>
                  <a:cubicBezTo>
                    <a:pt x="54" y="15"/>
                    <a:pt x="52" y="16"/>
                    <a:pt x="51" y="16"/>
                  </a:cubicBezTo>
                  <a:cubicBezTo>
                    <a:pt x="50" y="17"/>
                    <a:pt x="50" y="18"/>
                    <a:pt x="49" y="19"/>
                  </a:cubicBezTo>
                  <a:cubicBezTo>
                    <a:pt x="49" y="19"/>
                    <a:pt x="44" y="23"/>
                    <a:pt x="43" y="22"/>
                  </a:cubicBezTo>
                  <a:cubicBezTo>
                    <a:pt x="43" y="21"/>
                    <a:pt x="42" y="21"/>
                    <a:pt x="41" y="22"/>
                  </a:cubicBezTo>
                  <a:cubicBezTo>
                    <a:pt x="40" y="23"/>
                    <a:pt x="38" y="21"/>
                    <a:pt x="38" y="21"/>
                  </a:cubicBezTo>
                  <a:cubicBezTo>
                    <a:pt x="36" y="20"/>
                    <a:pt x="35" y="16"/>
                    <a:pt x="34" y="16"/>
                  </a:cubicBezTo>
                  <a:cubicBezTo>
                    <a:pt x="32" y="15"/>
                    <a:pt x="29" y="18"/>
                    <a:pt x="27" y="18"/>
                  </a:cubicBezTo>
                  <a:cubicBezTo>
                    <a:pt x="25" y="18"/>
                    <a:pt x="23" y="18"/>
                    <a:pt x="21" y="18"/>
                  </a:cubicBezTo>
                  <a:cubicBezTo>
                    <a:pt x="21" y="18"/>
                    <a:pt x="21" y="20"/>
                    <a:pt x="22" y="20"/>
                  </a:cubicBezTo>
                  <a:cubicBezTo>
                    <a:pt x="22" y="21"/>
                    <a:pt x="24" y="21"/>
                    <a:pt x="25" y="21"/>
                  </a:cubicBezTo>
                  <a:cubicBezTo>
                    <a:pt x="25" y="22"/>
                    <a:pt x="21" y="23"/>
                    <a:pt x="20" y="23"/>
                  </a:cubicBezTo>
                  <a:cubicBezTo>
                    <a:pt x="19" y="24"/>
                    <a:pt x="21" y="27"/>
                    <a:pt x="22" y="28"/>
                  </a:cubicBezTo>
                  <a:cubicBezTo>
                    <a:pt x="24" y="32"/>
                    <a:pt x="24" y="35"/>
                    <a:pt x="22" y="39"/>
                  </a:cubicBezTo>
                  <a:cubicBezTo>
                    <a:pt x="22" y="41"/>
                    <a:pt x="22" y="47"/>
                    <a:pt x="20" y="47"/>
                  </a:cubicBezTo>
                  <a:cubicBezTo>
                    <a:pt x="19" y="48"/>
                    <a:pt x="17" y="47"/>
                    <a:pt x="15" y="48"/>
                  </a:cubicBezTo>
                  <a:cubicBezTo>
                    <a:pt x="14" y="49"/>
                    <a:pt x="11" y="49"/>
                    <a:pt x="10" y="49"/>
                  </a:cubicBezTo>
                  <a:cubicBezTo>
                    <a:pt x="5" y="51"/>
                    <a:pt x="5" y="53"/>
                    <a:pt x="5" y="57"/>
                  </a:cubicBezTo>
                  <a:cubicBezTo>
                    <a:pt x="5" y="59"/>
                    <a:pt x="2" y="59"/>
                    <a:pt x="2" y="60"/>
                  </a:cubicBezTo>
                  <a:cubicBezTo>
                    <a:pt x="2" y="63"/>
                    <a:pt x="0" y="64"/>
                    <a:pt x="2" y="66"/>
                  </a:cubicBezTo>
                  <a:cubicBezTo>
                    <a:pt x="4" y="68"/>
                    <a:pt x="4" y="70"/>
                    <a:pt x="5" y="72"/>
                  </a:cubicBezTo>
                  <a:cubicBezTo>
                    <a:pt x="5" y="73"/>
                    <a:pt x="6" y="73"/>
                    <a:pt x="7" y="73"/>
                  </a:cubicBezTo>
                  <a:cubicBezTo>
                    <a:pt x="8" y="73"/>
                    <a:pt x="8" y="74"/>
                    <a:pt x="9" y="75"/>
                  </a:cubicBezTo>
                  <a:cubicBezTo>
                    <a:pt x="11" y="78"/>
                    <a:pt x="16" y="75"/>
                    <a:pt x="18" y="73"/>
                  </a:cubicBezTo>
                  <a:cubicBezTo>
                    <a:pt x="18" y="76"/>
                    <a:pt x="16" y="81"/>
                    <a:pt x="19" y="82"/>
                  </a:cubicBezTo>
                  <a:cubicBezTo>
                    <a:pt x="20" y="82"/>
                    <a:pt x="23" y="81"/>
                    <a:pt x="24" y="81"/>
                  </a:cubicBezTo>
                  <a:cubicBezTo>
                    <a:pt x="27" y="82"/>
                    <a:pt x="28" y="82"/>
                    <a:pt x="30" y="80"/>
                  </a:cubicBezTo>
                  <a:cubicBezTo>
                    <a:pt x="30" y="79"/>
                    <a:pt x="32" y="79"/>
                    <a:pt x="33" y="79"/>
                  </a:cubicBezTo>
                  <a:cubicBezTo>
                    <a:pt x="35" y="77"/>
                    <a:pt x="37" y="76"/>
                    <a:pt x="39" y="76"/>
                  </a:cubicBezTo>
                  <a:cubicBezTo>
                    <a:pt x="41" y="75"/>
                    <a:pt x="46" y="73"/>
                    <a:pt x="44" y="77"/>
                  </a:cubicBezTo>
                  <a:cubicBezTo>
                    <a:pt x="44" y="79"/>
                    <a:pt x="43" y="81"/>
                    <a:pt x="44" y="83"/>
                  </a:cubicBezTo>
                  <a:cubicBezTo>
                    <a:pt x="45" y="85"/>
                    <a:pt x="47" y="87"/>
                    <a:pt x="49" y="88"/>
                  </a:cubicBezTo>
                  <a:cubicBezTo>
                    <a:pt x="51" y="90"/>
                    <a:pt x="54" y="89"/>
                    <a:pt x="56" y="90"/>
                  </a:cubicBezTo>
                  <a:cubicBezTo>
                    <a:pt x="57" y="91"/>
                    <a:pt x="58" y="92"/>
                    <a:pt x="59" y="92"/>
                  </a:cubicBezTo>
                  <a:cubicBezTo>
                    <a:pt x="60" y="92"/>
                    <a:pt x="61" y="93"/>
                    <a:pt x="61" y="94"/>
                  </a:cubicBezTo>
                  <a:cubicBezTo>
                    <a:pt x="63" y="94"/>
                    <a:pt x="68" y="93"/>
                    <a:pt x="68" y="96"/>
                  </a:cubicBezTo>
                  <a:cubicBezTo>
                    <a:pt x="69" y="98"/>
                    <a:pt x="68" y="98"/>
                    <a:pt x="69" y="100"/>
                  </a:cubicBezTo>
                  <a:cubicBezTo>
                    <a:pt x="70" y="101"/>
                    <a:pt x="69" y="101"/>
                    <a:pt x="68" y="102"/>
                  </a:cubicBezTo>
                  <a:cubicBezTo>
                    <a:pt x="68" y="102"/>
                    <a:pt x="70" y="107"/>
                    <a:pt x="70" y="108"/>
                  </a:cubicBezTo>
                  <a:cubicBezTo>
                    <a:pt x="70" y="109"/>
                    <a:pt x="78" y="108"/>
                    <a:pt x="79" y="108"/>
                  </a:cubicBezTo>
                  <a:cubicBezTo>
                    <a:pt x="79" y="110"/>
                    <a:pt x="78" y="113"/>
                    <a:pt x="80" y="114"/>
                  </a:cubicBezTo>
                  <a:cubicBezTo>
                    <a:pt x="83" y="116"/>
                    <a:pt x="83" y="118"/>
                    <a:pt x="82" y="122"/>
                  </a:cubicBezTo>
                  <a:cubicBezTo>
                    <a:pt x="81" y="124"/>
                    <a:pt x="80" y="127"/>
                    <a:pt x="81" y="130"/>
                  </a:cubicBezTo>
                  <a:cubicBezTo>
                    <a:pt x="81" y="131"/>
                    <a:pt x="82" y="133"/>
                    <a:pt x="82" y="135"/>
                  </a:cubicBezTo>
                  <a:cubicBezTo>
                    <a:pt x="82" y="136"/>
                    <a:pt x="80" y="138"/>
                    <a:pt x="82" y="138"/>
                  </a:cubicBezTo>
                  <a:cubicBezTo>
                    <a:pt x="83" y="139"/>
                    <a:pt x="86" y="140"/>
                    <a:pt x="88" y="139"/>
                  </a:cubicBezTo>
                  <a:cubicBezTo>
                    <a:pt x="90" y="137"/>
                    <a:pt x="94" y="144"/>
                    <a:pt x="93" y="145"/>
                  </a:cubicBezTo>
                  <a:cubicBezTo>
                    <a:pt x="93" y="146"/>
                    <a:pt x="93" y="147"/>
                    <a:pt x="94" y="148"/>
                  </a:cubicBezTo>
                  <a:cubicBezTo>
                    <a:pt x="95" y="149"/>
                    <a:pt x="97" y="147"/>
                    <a:pt x="98" y="148"/>
                  </a:cubicBezTo>
                  <a:cubicBezTo>
                    <a:pt x="102" y="150"/>
                    <a:pt x="98" y="154"/>
                    <a:pt x="98" y="157"/>
                  </a:cubicBezTo>
                  <a:cubicBezTo>
                    <a:pt x="100" y="154"/>
                    <a:pt x="102" y="160"/>
                    <a:pt x="102" y="160"/>
                  </a:cubicBezTo>
                  <a:cubicBezTo>
                    <a:pt x="103" y="164"/>
                    <a:pt x="101" y="165"/>
                    <a:pt x="98" y="166"/>
                  </a:cubicBezTo>
                  <a:cubicBezTo>
                    <a:pt x="94" y="168"/>
                    <a:pt x="92" y="170"/>
                    <a:pt x="90" y="173"/>
                  </a:cubicBezTo>
                  <a:cubicBezTo>
                    <a:pt x="89" y="175"/>
                    <a:pt x="88" y="176"/>
                    <a:pt x="86" y="177"/>
                  </a:cubicBezTo>
                  <a:cubicBezTo>
                    <a:pt x="85" y="179"/>
                    <a:pt x="83" y="180"/>
                    <a:pt x="81" y="182"/>
                  </a:cubicBezTo>
                  <a:cubicBezTo>
                    <a:pt x="83" y="182"/>
                    <a:pt x="85" y="181"/>
                    <a:pt x="86" y="181"/>
                  </a:cubicBezTo>
                  <a:cubicBezTo>
                    <a:pt x="87" y="181"/>
                    <a:pt x="88" y="183"/>
                    <a:pt x="89" y="183"/>
                  </a:cubicBezTo>
                  <a:cubicBezTo>
                    <a:pt x="89" y="184"/>
                    <a:pt x="90" y="185"/>
                    <a:pt x="91" y="186"/>
                  </a:cubicBezTo>
                  <a:cubicBezTo>
                    <a:pt x="92" y="187"/>
                    <a:pt x="93" y="186"/>
                    <a:pt x="94" y="187"/>
                  </a:cubicBezTo>
                  <a:cubicBezTo>
                    <a:pt x="96" y="189"/>
                    <a:pt x="100" y="190"/>
                    <a:pt x="101" y="193"/>
                  </a:cubicBezTo>
                  <a:cubicBezTo>
                    <a:pt x="102" y="195"/>
                    <a:pt x="103" y="199"/>
                    <a:pt x="104" y="201"/>
                  </a:cubicBezTo>
                  <a:cubicBezTo>
                    <a:pt x="105" y="200"/>
                    <a:pt x="106" y="199"/>
                    <a:pt x="107" y="197"/>
                  </a:cubicBezTo>
                  <a:cubicBezTo>
                    <a:pt x="107" y="196"/>
                    <a:pt x="108" y="194"/>
                    <a:pt x="109" y="193"/>
                  </a:cubicBezTo>
                  <a:cubicBezTo>
                    <a:pt x="110" y="190"/>
                    <a:pt x="113" y="189"/>
                    <a:pt x="116" y="187"/>
                  </a:cubicBezTo>
                  <a:cubicBezTo>
                    <a:pt x="118" y="185"/>
                    <a:pt x="118" y="183"/>
                    <a:pt x="119" y="180"/>
                  </a:cubicBezTo>
                  <a:cubicBezTo>
                    <a:pt x="121" y="176"/>
                    <a:pt x="124" y="175"/>
                    <a:pt x="126" y="172"/>
                  </a:cubicBezTo>
                  <a:cubicBezTo>
                    <a:pt x="129" y="169"/>
                    <a:pt x="126" y="165"/>
                    <a:pt x="127" y="161"/>
                  </a:cubicBezTo>
                  <a:cubicBezTo>
                    <a:pt x="128" y="160"/>
                    <a:pt x="128" y="159"/>
                    <a:pt x="128" y="157"/>
                  </a:cubicBezTo>
                  <a:cubicBezTo>
                    <a:pt x="128" y="156"/>
                    <a:pt x="128" y="156"/>
                    <a:pt x="129" y="156"/>
                  </a:cubicBezTo>
                  <a:cubicBezTo>
                    <a:pt x="131" y="155"/>
                    <a:pt x="132" y="153"/>
                    <a:pt x="133" y="152"/>
                  </a:cubicBezTo>
                  <a:cubicBezTo>
                    <a:pt x="134" y="151"/>
                    <a:pt x="135" y="150"/>
                    <a:pt x="137" y="149"/>
                  </a:cubicBezTo>
                  <a:cubicBezTo>
                    <a:pt x="138" y="149"/>
                    <a:pt x="139" y="148"/>
                    <a:pt x="141" y="147"/>
                  </a:cubicBezTo>
                  <a:cubicBezTo>
                    <a:pt x="142" y="147"/>
                    <a:pt x="143" y="148"/>
                    <a:pt x="144" y="148"/>
                  </a:cubicBezTo>
                  <a:cubicBezTo>
                    <a:pt x="145" y="148"/>
                    <a:pt x="144" y="147"/>
                    <a:pt x="144" y="147"/>
                  </a:cubicBezTo>
                  <a:cubicBezTo>
                    <a:pt x="143" y="146"/>
                    <a:pt x="147" y="145"/>
                    <a:pt x="147" y="145"/>
                  </a:cubicBezTo>
                  <a:cubicBezTo>
                    <a:pt x="147" y="145"/>
                    <a:pt x="149" y="142"/>
                    <a:pt x="149" y="143"/>
                  </a:cubicBezTo>
                  <a:cubicBezTo>
                    <a:pt x="150" y="144"/>
                    <a:pt x="155" y="142"/>
                    <a:pt x="155" y="142"/>
                  </a:cubicBezTo>
                  <a:cubicBezTo>
                    <a:pt x="156" y="142"/>
                    <a:pt x="155" y="143"/>
                    <a:pt x="156" y="143"/>
                  </a:cubicBezTo>
                  <a:cubicBezTo>
                    <a:pt x="157" y="143"/>
                    <a:pt x="160" y="143"/>
                    <a:pt x="161" y="142"/>
                  </a:cubicBezTo>
                  <a:cubicBezTo>
                    <a:pt x="162" y="141"/>
                    <a:pt x="162" y="140"/>
                    <a:pt x="163" y="139"/>
                  </a:cubicBezTo>
                  <a:cubicBezTo>
                    <a:pt x="164" y="139"/>
                    <a:pt x="165" y="138"/>
                    <a:pt x="165" y="137"/>
                  </a:cubicBezTo>
                  <a:cubicBezTo>
                    <a:pt x="166" y="136"/>
                    <a:pt x="165" y="134"/>
                    <a:pt x="166" y="133"/>
                  </a:cubicBezTo>
                  <a:cubicBezTo>
                    <a:pt x="167" y="132"/>
                    <a:pt x="168" y="131"/>
                    <a:pt x="169" y="130"/>
                  </a:cubicBezTo>
                  <a:cubicBezTo>
                    <a:pt x="171" y="127"/>
                    <a:pt x="172" y="126"/>
                    <a:pt x="172" y="123"/>
                  </a:cubicBezTo>
                  <a:cubicBezTo>
                    <a:pt x="172" y="121"/>
                    <a:pt x="172" y="120"/>
                    <a:pt x="173" y="118"/>
                  </a:cubicBezTo>
                  <a:cubicBezTo>
                    <a:pt x="173" y="117"/>
                    <a:pt x="174" y="117"/>
                    <a:pt x="175" y="116"/>
                  </a:cubicBezTo>
                  <a:cubicBezTo>
                    <a:pt x="176" y="115"/>
                    <a:pt x="175" y="113"/>
                    <a:pt x="175" y="112"/>
                  </a:cubicBezTo>
                  <a:cubicBezTo>
                    <a:pt x="175" y="110"/>
                    <a:pt x="176" y="109"/>
                    <a:pt x="176" y="107"/>
                  </a:cubicBezTo>
                  <a:cubicBezTo>
                    <a:pt x="177" y="104"/>
                    <a:pt x="176" y="101"/>
                    <a:pt x="176" y="98"/>
                  </a:cubicBezTo>
                  <a:cubicBezTo>
                    <a:pt x="176" y="96"/>
                    <a:pt x="175" y="94"/>
                    <a:pt x="176" y="93"/>
                  </a:cubicBezTo>
                  <a:cubicBezTo>
                    <a:pt x="177" y="91"/>
                    <a:pt x="176" y="92"/>
                    <a:pt x="176" y="90"/>
                  </a:cubicBezTo>
                  <a:cubicBezTo>
                    <a:pt x="176" y="90"/>
                    <a:pt x="178" y="91"/>
                    <a:pt x="178" y="91"/>
                  </a:cubicBezTo>
                  <a:cubicBezTo>
                    <a:pt x="178" y="91"/>
                    <a:pt x="178" y="90"/>
                    <a:pt x="178" y="90"/>
                  </a:cubicBezTo>
                  <a:cubicBezTo>
                    <a:pt x="178" y="90"/>
                    <a:pt x="179" y="90"/>
                    <a:pt x="179" y="90"/>
                  </a:cubicBezTo>
                  <a:cubicBezTo>
                    <a:pt x="181" y="90"/>
                    <a:pt x="182" y="87"/>
                    <a:pt x="182" y="86"/>
                  </a:cubicBezTo>
                  <a:cubicBezTo>
                    <a:pt x="183" y="85"/>
                    <a:pt x="184" y="83"/>
                    <a:pt x="185" y="81"/>
                  </a:cubicBezTo>
                  <a:cubicBezTo>
                    <a:pt x="187" y="79"/>
                    <a:pt x="189" y="79"/>
                    <a:pt x="190" y="77"/>
                  </a:cubicBezTo>
                  <a:cubicBezTo>
                    <a:pt x="195" y="71"/>
                    <a:pt x="199" y="64"/>
                    <a:pt x="196" y="57"/>
                  </a:cubicBezTo>
                  <a:cubicBezTo>
                    <a:pt x="194" y="53"/>
                    <a:pt x="198" y="60"/>
                    <a:pt x="196" y="57"/>
                  </a:cubicBezTo>
                  <a:close/>
                  <a:moveTo>
                    <a:pt x="115" y="186"/>
                  </a:moveTo>
                  <a:cubicBezTo>
                    <a:pt x="113" y="187"/>
                    <a:pt x="112" y="189"/>
                    <a:pt x="110" y="190"/>
                  </a:cubicBezTo>
                  <a:cubicBezTo>
                    <a:pt x="107" y="191"/>
                    <a:pt x="112" y="188"/>
                    <a:pt x="112" y="187"/>
                  </a:cubicBezTo>
                  <a:cubicBezTo>
                    <a:pt x="113" y="186"/>
                    <a:pt x="114" y="184"/>
                    <a:pt x="116" y="182"/>
                  </a:cubicBezTo>
                  <a:cubicBezTo>
                    <a:pt x="118" y="180"/>
                    <a:pt x="117" y="184"/>
                    <a:pt x="115" y="186"/>
                  </a:cubicBezTo>
                  <a:cubicBezTo>
                    <a:pt x="115" y="186"/>
                    <a:pt x="116" y="185"/>
                    <a:pt x="115" y="186"/>
                  </a:cubicBezTo>
                  <a:close/>
                </a:path>
              </a:pathLst>
            </a:custGeom>
            <a:grpFill/>
            <a:ln w="9525"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41" name="Freeform 629">
              <a:extLst>
                <a:ext uri="{FF2B5EF4-FFF2-40B4-BE49-F238E27FC236}">
                  <a16:creationId xmlns:a16="http://schemas.microsoft.com/office/drawing/2014/main" id="{95276023-2E2D-7B4F-BC03-6E3A7D1DA193}"/>
                </a:ext>
              </a:extLst>
            </p:cNvPr>
            <p:cNvSpPr>
              <a:spLocks/>
            </p:cNvSpPr>
            <p:nvPr/>
          </p:nvSpPr>
          <p:spPr bwMode="auto">
            <a:xfrm>
              <a:off x="8961352" y="10485670"/>
              <a:ext cx="251592" cy="261215"/>
            </a:xfrm>
            <a:custGeom>
              <a:avLst/>
              <a:gdLst>
                <a:gd name="T0" fmla="*/ 21 w 27"/>
                <a:gd name="T1" fmla="*/ 10 h 28"/>
                <a:gd name="T2" fmla="*/ 17 w 27"/>
                <a:gd name="T3" fmla="*/ 7 h 28"/>
                <a:gd name="T4" fmla="*/ 14 w 27"/>
                <a:gd name="T5" fmla="*/ 6 h 28"/>
                <a:gd name="T6" fmla="*/ 11 w 27"/>
                <a:gd name="T7" fmla="*/ 3 h 28"/>
                <a:gd name="T8" fmla="*/ 6 w 27"/>
                <a:gd name="T9" fmla="*/ 2 h 28"/>
                <a:gd name="T10" fmla="*/ 4 w 27"/>
                <a:gd name="T11" fmla="*/ 3 h 28"/>
                <a:gd name="T12" fmla="*/ 3 w 27"/>
                <a:gd name="T13" fmla="*/ 6 h 28"/>
                <a:gd name="T14" fmla="*/ 3 w 27"/>
                <a:gd name="T15" fmla="*/ 12 h 28"/>
                <a:gd name="T16" fmla="*/ 2 w 27"/>
                <a:gd name="T17" fmla="*/ 17 h 28"/>
                <a:gd name="T18" fmla="*/ 1 w 27"/>
                <a:gd name="T19" fmla="*/ 22 h 28"/>
                <a:gd name="T20" fmla="*/ 4 w 27"/>
                <a:gd name="T21" fmla="*/ 25 h 28"/>
                <a:gd name="T22" fmla="*/ 9 w 27"/>
                <a:gd name="T23" fmla="*/ 26 h 28"/>
                <a:gd name="T24" fmla="*/ 13 w 27"/>
                <a:gd name="T25" fmla="*/ 28 h 28"/>
                <a:gd name="T26" fmla="*/ 19 w 27"/>
                <a:gd name="T27" fmla="*/ 28 h 28"/>
                <a:gd name="T28" fmla="*/ 24 w 27"/>
                <a:gd name="T29" fmla="*/ 25 h 28"/>
                <a:gd name="T30" fmla="*/ 26 w 27"/>
                <a:gd name="T31" fmla="*/ 19 h 28"/>
                <a:gd name="T32" fmla="*/ 24 w 27"/>
                <a:gd name="T33" fmla="*/ 14 h 28"/>
                <a:gd name="T34" fmla="*/ 21 w 27"/>
                <a:gd name="T35" fmla="*/ 10 h 28"/>
                <a:gd name="T36" fmla="*/ 21 w 27"/>
                <a:gd name="T37"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8">
                  <a:moveTo>
                    <a:pt x="21" y="10"/>
                  </a:moveTo>
                  <a:cubicBezTo>
                    <a:pt x="20" y="8"/>
                    <a:pt x="18" y="8"/>
                    <a:pt x="17" y="7"/>
                  </a:cubicBezTo>
                  <a:cubicBezTo>
                    <a:pt x="16" y="6"/>
                    <a:pt x="15" y="7"/>
                    <a:pt x="14" y="6"/>
                  </a:cubicBezTo>
                  <a:cubicBezTo>
                    <a:pt x="13" y="5"/>
                    <a:pt x="12" y="4"/>
                    <a:pt x="11" y="3"/>
                  </a:cubicBezTo>
                  <a:cubicBezTo>
                    <a:pt x="10" y="0"/>
                    <a:pt x="9" y="1"/>
                    <a:pt x="6" y="2"/>
                  </a:cubicBezTo>
                  <a:cubicBezTo>
                    <a:pt x="5" y="2"/>
                    <a:pt x="5" y="1"/>
                    <a:pt x="4" y="3"/>
                  </a:cubicBezTo>
                  <a:cubicBezTo>
                    <a:pt x="3" y="4"/>
                    <a:pt x="3" y="5"/>
                    <a:pt x="3" y="6"/>
                  </a:cubicBezTo>
                  <a:cubicBezTo>
                    <a:pt x="3" y="8"/>
                    <a:pt x="3" y="10"/>
                    <a:pt x="3" y="12"/>
                  </a:cubicBezTo>
                  <a:cubicBezTo>
                    <a:pt x="3" y="13"/>
                    <a:pt x="3" y="15"/>
                    <a:pt x="2" y="17"/>
                  </a:cubicBezTo>
                  <a:cubicBezTo>
                    <a:pt x="0" y="19"/>
                    <a:pt x="0" y="19"/>
                    <a:pt x="1" y="22"/>
                  </a:cubicBezTo>
                  <a:cubicBezTo>
                    <a:pt x="2" y="24"/>
                    <a:pt x="2" y="24"/>
                    <a:pt x="4" y="25"/>
                  </a:cubicBezTo>
                  <a:cubicBezTo>
                    <a:pt x="6" y="25"/>
                    <a:pt x="8" y="25"/>
                    <a:pt x="9" y="26"/>
                  </a:cubicBezTo>
                  <a:cubicBezTo>
                    <a:pt x="10" y="26"/>
                    <a:pt x="12" y="28"/>
                    <a:pt x="13" y="28"/>
                  </a:cubicBezTo>
                  <a:cubicBezTo>
                    <a:pt x="15" y="27"/>
                    <a:pt x="17" y="28"/>
                    <a:pt x="19" y="28"/>
                  </a:cubicBezTo>
                  <a:cubicBezTo>
                    <a:pt x="20" y="28"/>
                    <a:pt x="23" y="26"/>
                    <a:pt x="24" y="25"/>
                  </a:cubicBezTo>
                  <a:cubicBezTo>
                    <a:pt x="26" y="23"/>
                    <a:pt x="27" y="21"/>
                    <a:pt x="26" y="19"/>
                  </a:cubicBezTo>
                  <a:cubicBezTo>
                    <a:pt x="25" y="17"/>
                    <a:pt x="25" y="16"/>
                    <a:pt x="24" y="14"/>
                  </a:cubicBezTo>
                  <a:cubicBezTo>
                    <a:pt x="24" y="12"/>
                    <a:pt x="23" y="11"/>
                    <a:pt x="21" y="10"/>
                  </a:cubicBezTo>
                  <a:cubicBezTo>
                    <a:pt x="20" y="9"/>
                    <a:pt x="22" y="10"/>
                    <a:pt x="21" y="1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42" name="Freeform 630">
              <a:extLst>
                <a:ext uri="{FF2B5EF4-FFF2-40B4-BE49-F238E27FC236}">
                  <a16:creationId xmlns:a16="http://schemas.microsoft.com/office/drawing/2014/main" id="{84DEF84C-DA9E-724A-B278-65C50583153B}"/>
                </a:ext>
              </a:extLst>
            </p:cNvPr>
            <p:cNvSpPr>
              <a:spLocks/>
            </p:cNvSpPr>
            <p:nvPr/>
          </p:nvSpPr>
          <p:spPr bwMode="auto">
            <a:xfrm>
              <a:off x="8241607" y="10074735"/>
              <a:ext cx="961784" cy="1672410"/>
            </a:xfrm>
            <a:custGeom>
              <a:avLst/>
              <a:gdLst>
                <a:gd name="T0" fmla="*/ 80 w 103"/>
                <a:gd name="T1" fmla="*/ 52 h 179"/>
                <a:gd name="T2" fmla="*/ 85 w 103"/>
                <a:gd name="T3" fmla="*/ 42 h 179"/>
                <a:gd name="T4" fmla="*/ 102 w 103"/>
                <a:gd name="T5" fmla="*/ 29 h 179"/>
                <a:gd name="T6" fmla="*/ 99 w 103"/>
                <a:gd name="T7" fmla="*/ 21 h 179"/>
                <a:gd name="T8" fmla="*/ 94 w 103"/>
                <a:gd name="T9" fmla="*/ 29 h 179"/>
                <a:gd name="T10" fmla="*/ 82 w 103"/>
                <a:gd name="T11" fmla="*/ 30 h 179"/>
                <a:gd name="T12" fmla="*/ 79 w 103"/>
                <a:gd name="T13" fmla="*/ 28 h 179"/>
                <a:gd name="T14" fmla="*/ 81 w 103"/>
                <a:gd name="T15" fmla="*/ 22 h 179"/>
                <a:gd name="T16" fmla="*/ 64 w 103"/>
                <a:gd name="T17" fmla="*/ 9 h 179"/>
                <a:gd name="T18" fmla="*/ 57 w 103"/>
                <a:gd name="T19" fmla="*/ 2 h 179"/>
                <a:gd name="T20" fmla="*/ 48 w 103"/>
                <a:gd name="T21" fmla="*/ 4 h 179"/>
                <a:gd name="T22" fmla="*/ 39 w 103"/>
                <a:gd name="T23" fmla="*/ 1 h 179"/>
                <a:gd name="T24" fmla="*/ 35 w 103"/>
                <a:gd name="T25" fmla="*/ 9 h 179"/>
                <a:gd name="T26" fmla="*/ 27 w 103"/>
                <a:gd name="T27" fmla="*/ 22 h 179"/>
                <a:gd name="T28" fmla="*/ 25 w 103"/>
                <a:gd name="T29" fmla="*/ 32 h 179"/>
                <a:gd name="T30" fmla="*/ 21 w 103"/>
                <a:gd name="T31" fmla="*/ 39 h 179"/>
                <a:gd name="T32" fmla="*/ 19 w 103"/>
                <a:gd name="T33" fmla="*/ 47 h 179"/>
                <a:gd name="T34" fmla="*/ 17 w 103"/>
                <a:gd name="T35" fmla="*/ 52 h 179"/>
                <a:gd name="T36" fmla="*/ 20 w 103"/>
                <a:gd name="T37" fmla="*/ 61 h 179"/>
                <a:gd name="T38" fmla="*/ 18 w 103"/>
                <a:gd name="T39" fmla="*/ 79 h 179"/>
                <a:gd name="T40" fmla="*/ 15 w 103"/>
                <a:gd name="T41" fmla="*/ 94 h 179"/>
                <a:gd name="T42" fmla="*/ 10 w 103"/>
                <a:gd name="T43" fmla="*/ 117 h 179"/>
                <a:gd name="T44" fmla="*/ 13 w 103"/>
                <a:gd name="T45" fmla="*/ 130 h 179"/>
                <a:gd name="T46" fmla="*/ 12 w 103"/>
                <a:gd name="T47" fmla="*/ 135 h 179"/>
                <a:gd name="T48" fmla="*/ 8 w 103"/>
                <a:gd name="T49" fmla="*/ 147 h 179"/>
                <a:gd name="T50" fmla="*/ 5 w 103"/>
                <a:gd name="T51" fmla="*/ 156 h 179"/>
                <a:gd name="T52" fmla="*/ 8 w 103"/>
                <a:gd name="T53" fmla="*/ 170 h 179"/>
                <a:gd name="T54" fmla="*/ 13 w 103"/>
                <a:gd name="T55" fmla="*/ 176 h 179"/>
                <a:gd name="T56" fmla="*/ 23 w 103"/>
                <a:gd name="T57" fmla="*/ 178 h 179"/>
                <a:gd name="T58" fmla="*/ 27 w 103"/>
                <a:gd name="T59" fmla="*/ 179 h 179"/>
                <a:gd name="T60" fmla="*/ 24 w 103"/>
                <a:gd name="T61" fmla="*/ 169 h 179"/>
                <a:gd name="T62" fmla="*/ 25 w 103"/>
                <a:gd name="T63" fmla="*/ 163 h 179"/>
                <a:gd name="T64" fmla="*/ 28 w 103"/>
                <a:gd name="T65" fmla="*/ 163 h 179"/>
                <a:gd name="T66" fmla="*/ 31 w 103"/>
                <a:gd name="T67" fmla="*/ 157 h 179"/>
                <a:gd name="T68" fmla="*/ 40 w 103"/>
                <a:gd name="T69" fmla="*/ 151 h 179"/>
                <a:gd name="T70" fmla="*/ 41 w 103"/>
                <a:gd name="T71" fmla="*/ 145 h 179"/>
                <a:gd name="T72" fmla="*/ 32 w 103"/>
                <a:gd name="T73" fmla="*/ 140 h 179"/>
                <a:gd name="T74" fmla="*/ 39 w 103"/>
                <a:gd name="T75" fmla="*/ 131 h 179"/>
                <a:gd name="T76" fmla="*/ 43 w 103"/>
                <a:gd name="T77" fmla="*/ 124 h 179"/>
                <a:gd name="T78" fmla="*/ 48 w 103"/>
                <a:gd name="T79" fmla="*/ 116 h 179"/>
                <a:gd name="T80" fmla="*/ 51 w 103"/>
                <a:gd name="T81" fmla="*/ 114 h 179"/>
                <a:gd name="T82" fmla="*/ 45 w 103"/>
                <a:gd name="T83" fmla="*/ 113 h 179"/>
                <a:gd name="T84" fmla="*/ 54 w 103"/>
                <a:gd name="T85" fmla="*/ 108 h 179"/>
                <a:gd name="T86" fmla="*/ 58 w 103"/>
                <a:gd name="T87" fmla="*/ 102 h 179"/>
                <a:gd name="T88" fmla="*/ 59 w 103"/>
                <a:gd name="T89" fmla="*/ 97 h 179"/>
                <a:gd name="T90" fmla="*/ 60 w 103"/>
                <a:gd name="T91" fmla="*/ 96 h 179"/>
                <a:gd name="T92" fmla="*/ 76 w 103"/>
                <a:gd name="T93" fmla="*/ 93 h 179"/>
                <a:gd name="T94" fmla="*/ 84 w 103"/>
                <a:gd name="T95" fmla="*/ 87 h 179"/>
                <a:gd name="T96" fmla="*/ 83 w 103"/>
                <a:gd name="T97" fmla="*/ 78 h 179"/>
                <a:gd name="T98" fmla="*/ 78 w 103"/>
                <a:gd name="T99" fmla="*/ 69 h 179"/>
                <a:gd name="T100" fmla="*/ 78 w 103"/>
                <a:gd name="T101" fmla="*/ 66 h 179"/>
                <a:gd name="T102" fmla="*/ 78 w 103"/>
                <a:gd name="T103" fmla="*/ 6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3" h="179">
                  <a:moveTo>
                    <a:pt x="78" y="62"/>
                  </a:moveTo>
                  <a:cubicBezTo>
                    <a:pt x="81" y="59"/>
                    <a:pt x="79" y="56"/>
                    <a:pt x="80" y="52"/>
                  </a:cubicBezTo>
                  <a:cubicBezTo>
                    <a:pt x="80" y="51"/>
                    <a:pt x="80" y="49"/>
                    <a:pt x="80" y="48"/>
                  </a:cubicBezTo>
                  <a:cubicBezTo>
                    <a:pt x="81" y="45"/>
                    <a:pt x="83" y="44"/>
                    <a:pt x="85" y="42"/>
                  </a:cubicBezTo>
                  <a:cubicBezTo>
                    <a:pt x="89" y="39"/>
                    <a:pt x="91" y="34"/>
                    <a:pt x="95" y="31"/>
                  </a:cubicBezTo>
                  <a:cubicBezTo>
                    <a:pt x="97" y="30"/>
                    <a:pt x="100" y="30"/>
                    <a:pt x="102" y="29"/>
                  </a:cubicBezTo>
                  <a:cubicBezTo>
                    <a:pt x="103" y="27"/>
                    <a:pt x="102" y="24"/>
                    <a:pt x="101" y="23"/>
                  </a:cubicBezTo>
                  <a:cubicBezTo>
                    <a:pt x="100" y="21"/>
                    <a:pt x="101" y="21"/>
                    <a:pt x="99" y="21"/>
                  </a:cubicBezTo>
                  <a:cubicBezTo>
                    <a:pt x="97" y="20"/>
                    <a:pt x="98" y="24"/>
                    <a:pt x="97" y="25"/>
                  </a:cubicBezTo>
                  <a:cubicBezTo>
                    <a:pt x="96" y="26"/>
                    <a:pt x="95" y="28"/>
                    <a:pt x="94" y="29"/>
                  </a:cubicBezTo>
                  <a:cubicBezTo>
                    <a:pt x="93" y="30"/>
                    <a:pt x="90" y="29"/>
                    <a:pt x="88" y="30"/>
                  </a:cubicBezTo>
                  <a:cubicBezTo>
                    <a:pt x="87" y="32"/>
                    <a:pt x="84" y="30"/>
                    <a:pt x="82" y="30"/>
                  </a:cubicBezTo>
                  <a:cubicBezTo>
                    <a:pt x="81" y="30"/>
                    <a:pt x="79" y="31"/>
                    <a:pt x="78" y="30"/>
                  </a:cubicBezTo>
                  <a:cubicBezTo>
                    <a:pt x="76" y="30"/>
                    <a:pt x="79" y="28"/>
                    <a:pt x="79" y="28"/>
                  </a:cubicBezTo>
                  <a:cubicBezTo>
                    <a:pt x="80" y="27"/>
                    <a:pt x="79" y="26"/>
                    <a:pt x="79" y="26"/>
                  </a:cubicBezTo>
                  <a:cubicBezTo>
                    <a:pt x="79" y="24"/>
                    <a:pt x="80" y="23"/>
                    <a:pt x="81" y="22"/>
                  </a:cubicBezTo>
                  <a:cubicBezTo>
                    <a:pt x="85" y="18"/>
                    <a:pt x="77" y="16"/>
                    <a:pt x="74" y="14"/>
                  </a:cubicBezTo>
                  <a:cubicBezTo>
                    <a:pt x="71" y="12"/>
                    <a:pt x="67" y="12"/>
                    <a:pt x="64" y="9"/>
                  </a:cubicBezTo>
                  <a:cubicBezTo>
                    <a:pt x="63" y="8"/>
                    <a:pt x="61" y="7"/>
                    <a:pt x="60" y="6"/>
                  </a:cubicBezTo>
                  <a:cubicBezTo>
                    <a:pt x="59" y="4"/>
                    <a:pt x="58" y="2"/>
                    <a:pt x="57" y="2"/>
                  </a:cubicBezTo>
                  <a:cubicBezTo>
                    <a:pt x="56" y="1"/>
                    <a:pt x="53" y="1"/>
                    <a:pt x="52" y="2"/>
                  </a:cubicBezTo>
                  <a:cubicBezTo>
                    <a:pt x="51" y="3"/>
                    <a:pt x="50" y="6"/>
                    <a:pt x="48" y="4"/>
                  </a:cubicBezTo>
                  <a:cubicBezTo>
                    <a:pt x="47" y="2"/>
                    <a:pt x="45" y="2"/>
                    <a:pt x="43" y="2"/>
                  </a:cubicBezTo>
                  <a:cubicBezTo>
                    <a:pt x="41" y="2"/>
                    <a:pt x="41" y="0"/>
                    <a:pt x="39" y="1"/>
                  </a:cubicBezTo>
                  <a:cubicBezTo>
                    <a:pt x="38" y="2"/>
                    <a:pt x="35" y="3"/>
                    <a:pt x="35" y="4"/>
                  </a:cubicBezTo>
                  <a:cubicBezTo>
                    <a:pt x="34" y="6"/>
                    <a:pt x="35" y="8"/>
                    <a:pt x="35" y="9"/>
                  </a:cubicBezTo>
                  <a:cubicBezTo>
                    <a:pt x="34" y="13"/>
                    <a:pt x="31" y="13"/>
                    <a:pt x="28" y="14"/>
                  </a:cubicBezTo>
                  <a:cubicBezTo>
                    <a:pt x="26" y="15"/>
                    <a:pt x="27" y="20"/>
                    <a:pt x="27" y="22"/>
                  </a:cubicBezTo>
                  <a:cubicBezTo>
                    <a:pt x="27" y="24"/>
                    <a:pt x="28" y="26"/>
                    <a:pt x="28" y="27"/>
                  </a:cubicBezTo>
                  <a:cubicBezTo>
                    <a:pt x="28" y="28"/>
                    <a:pt x="25" y="31"/>
                    <a:pt x="25" y="32"/>
                  </a:cubicBezTo>
                  <a:cubicBezTo>
                    <a:pt x="24" y="33"/>
                    <a:pt x="21" y="35"/>
                    <a:pt x="21" y="36"/>
                  </a:cubicBezTo>
                  <a:cubicBezTo>
                    <a:pt x="21" y="37"/>
                    <a:pt x="21" y="38"/>
                    <a:pt x="21" y="39"/>
                  </a:cubicBezTo>
                  <a:cubicBezTo>
                    <a:pt x="21" y="40"/>
                    <a:pt x="20" y="41"/>
                    <a:pt x="20" y="42"/>
                  </a:cubicBezTo>
                  <a:cubicBezTo>
                    <a:pt x="20" y="43"/>
                    <a:pt x="21" y="46"/>
                    <a:pt x="19" y="47"/>
                  </a:cubicBezTo>
                  <a:cubicBezTo>
                    <a:pt x="19" y="48"/>
                    <a:pt x="19" y="50"/>
                    <a:pt x="19" y="51"/>
                  </a:cubicBezTo>
                  <a:cubicBezTo>
                    <a:pt x="18" y="51"/>
                    <a:pt x="17" y="51"/>
                    <a:pt x="17" y="52"/>
                  </a:cubicBezTo>
                  <a:cubicBezTo>
                    <a:pt x="17" y="54"/>
                    <a:pt x="19" y="55"/>
                    <a:pt x="19" y="57"/>
                  </a:cubicBezTo>
                  <a:cubicBezTo>
                    <a:pt x="19" y="58"/>
                    <a:pt x="19" y="60"/>
                    <a:pt x="20" y="61"/>
                  </a:cubicBezTo>
                  <a:cubicBezTo>
                    <a:pt x="22" y="65"/>
                    <a:pt x="18" y="69"/>
                    <a:pt x="18" y="73"/>
                  </a:cubicBezTo>
                  <a:cubicBezTo>
                    <a:pt x="17" y="75"/>
                    <a:pt x="19" y="77"/>
                    <a:pt x="18" y="79"/>
                  </a:cubicBezTo>
                  <a:cubicBezTo>
                    <a:pt x="17" y="80"/>
                    <a:pt x="15" y="81"/>
                    <a:pt x="14" y="83"/>
                  </a:cubicBezTo>
                  <a:cubicBezTo>
                    <a:pt x="13" y="85"/>
                    <a:pt x="17" y="93"/>
                    <a:pt x="15" y="94"/>
                  </a:cubicBezTo>
                  <a:cubicBezTo>
                    <a:pt x="11" y="96"/>
                    <a:pt x="12" y="101"/>
                    <a:pt x="11" y="105"/>
                  </a:cubicBezTo>
                  <a:cubicBezTo>
                    <a:pt x="9" y="108"/>
                    <a:pt x="10" y="113"/>
                    <a:pt x="10" y="117"/>
                  </a:cubicBezTo>
                  <a:cubicBezTo>
                    <a:pt x="10" y="120"/>
                    <a:pt x="10" y="123"/>
                    <a:pt x="10" y="126"/>
                  </a:cubicBezTo>
                  <a:cubicBezTo>
                    <a:pt x="10" y="127"/>
                    <a:pt x="15" y="130"/>
                    <a:pt x="13" y="130"/>
                  </a:cubicBezTo>
                  <a:cubicBezTo>
                    <a:pt x="13" y="130"/>
                    <a:pt x="9" y="131"/>
                    <a:pt x="11" y="132"/>
                  </a:cubicBezTo>
                  <a:cubicBezTo>
                    <a:pt x="13" y="132"/>
                    <a:pt x="13" y="133"/>
                    <a:pt x="12" y="135"/>
                  </a:cubicBezTo>
                  <a:cubicBezTo>
                    <a:pt x="11" y="137"/>
                    <a:pt x="11" y="139"/>
                    <a:pt x="11" y="142"/>
                  </a:cubicBezTo>
                  <a:cubicBezTo>
                    <a:pt x="11" y="144"/>
                    <a:pt x="9" y="145"/>
                    <a:pt x="8" y="147"/>
                  </a:cubicBezTo>
                  <a:cubicBezTo>
                    <a:pt x="7" y="148"/>
                    <a:pt x="8" y="150"/>
                    <a:pt x="8" y="152"/>
                  </a:cubicBezTo>
                  <a:cubicBezTo>
                    <a:pt x="8" y="153"/>
                    <a:pt x="6" y="156"/>
                    <a:pt x="5" y="156"/>
                  </a:cubicBezTo>
                  <a:cubicBezTo>
                    <a:pt x="0" y="158"/>
                    <a:pt x="3" y="164"/>
                    <a:pt x="4" y="167"/>
                  </a:cubicBezTo>
                  <a:cubicBezTo>
                    <a:pt x="5" y="169"/>
                    <a:pt x="8" y="166"/>
                    <a:pt x="8" y="170"/>
                  </a:cubicBezTo>
                  <a:cubicBezTo>
                    <a:pt x="8" y="171"/>
                    <a:pt x="7" y="174"/>
                    <a:pt x="9" y="175"/>
                  </a:cubicBezTo>
                  <a:cubicBezTo>
                    <a:pt x="10" y="176"/>
                    <a:pt x="11" y="176"/>
                    <a:pt x="13" y="176"/>
                  </a:cubicBezTo>
                  <a:cubicBezTo>
                    <a:pt x="15" y="177"/>
                    <a:pt x="18" y="177"/>
                    <a:pt x="20" y="177"/>
                  </a:cubicBezTo>
                  <a:cubicBezTo>
                    <a:pt x="21" y="177"/>
                    <a:pt x="22" y="177"/>
                    <a:pt x="23" y="178"/>
                  </a:cubicBezTo>
                  <a:cubicBezTo>
                    <a:pt x="23" y="177"/>
                    <a:pt x="24" y="177"/>
                    <a:pt x="25" y="177"/>
                  </a:cubicBezTo>
                  <a:cubicBezTo>
                    <a:pt x="25" y="178"/>
                    <a:pt x="27" y="179"/>
                    <a:pt x="27" y="179"/>
                  </a:cubicBezTo>
                  <a:cubicBezTo>
                    <a:pt x="28" y="179"/>
                    <a:pt x="26" y="176"/>
                    <a:pt x="26" y="175"/>
                  </a:cubicBezTo>
                  <a:cubicBezTo>
                    <a:pt x="24" y="173"/>
                    <a:pt x="24" y="171"/>
                    <a:pt x="24" y="169"/>
                  </a:cubicBezTo>
                  <a:cubicBezTo>
                    <a:pt x="24" y="167"/>
                    <a:pt x="24" y="166"/>
                    <a:pt x="27" y="164"/>
                  </a:cubicBezTo>
                  <a:cubicBezTo>
                    <a:pt x="29" y="163"/>
                    <a:pt x="25" y="163"/>
                    <a:pt x="25" y="163"/>
                  </a:cubicBezTo>
                  <a:cubicBezTo>
                    <a:pt x="25" y="163"/>
                    <a:pt x="27" y="162"/>
                    <a:pt x="26" y="162"/>
                  </a:cubicBezTo>
                  <a:cubicBezTo>
                    <a:pt x="27" y="162"/>
                    <a:pt x="27" y="163"/>
                    <a:pt x="28" y="163"/>
                  </a:cubicBezTo>
                  <a:cubicBezTo>
                    <a:pt x="29" y="164"/>
                    <a:pt x="30" y="163"/>
                    <a:pt x="31" y="163"/>
                  </a:cubicBezTo>
                  <a:cubicBezTo>
                    <a:pt x="32" y="161"/>
                    <a:pt x="31" y="159"/>
                    <a:pt x="31" y="157"/>
                  </a:cubicBezTo>
                  <a:cubicBezTo>
                    <a:pt x="32" y="155"/>
                    <a:pt x="34" y="154"/>
                    <a:pt x="37" y="153"/>
                  </a:cubicBezTo>
                  <a:cubicBezTo>
                    <a:pt x="38" y="152"/>
                    <a:pt x="39" y="152"/>
                    <a:pt x="40" y="151"/>
                  </a:cubicBezTo>
                  <a:cubicBezTo>
                    <a:pt x="41" y="150"/>
                    <a:pt x="39" y="149"/>
                    <a:pt x="39" y="149"/>
                  </a:cubicBezTo>
                  <a:cubicBezTo>
                    <a:pt x="39" y="148"/>
                    <a:pt x="42" y="147"/>
                    <a:pt x="41" y="145"/>
                  </a:cubicBezTo>
                  <a:cubicBezTo>
                    <a:pt x="40" y="143"/>
                    <a:pt x="36" y="145"/>
                    <a:pt x="35" y="143"/>
                  </a:cubicBezTo>
                  <a:cubicBezTo>
                    <a:pt x="34" y="142"/>
                    <a:pt x="33" y="142"/>
                    <a:pt x="32" y="140"/>
                  </a:cubicBezTo>
                  <a:cubicBezTo>
                    <a:pt x="31" y="138"/>
                    <a:pt x="33" y="135"/>
                    <a:pt x="34" y="134"/>
                  </a:cubicBezTo>
                  <a:cubicBezTo>
                    <a:pt x="36" y="133"/>
                    <a:pt x="37" y="131"/>
                    <a:pt x="39" y="131"/>
                  </a:cubicBezTo>
                  <a:cubicBezTo>
                    <a:pt x="41" y="130"/>
                    <a:pt x="41" y="132"/>
                    <a:pt x="42" y="129"/>
                  </a:cubicBezTo>
                  <a:cubicBezTo>
                    <a:pt x="42" y="127"/>
                    <a:pt x="44" y="126"/>
                    <a:pt x="43" y="124"/>
                  </a:cubicBezTo>
                  <a:cubicBezTo>
                    <a:pt x="42" y="121"/>
                    <a:pt x="47" y="121"/>
                    <a:pt x="48" y="119"/>
                  </a:cubicBezTo>
                  <a:cubicBezTo>
                    <a:pt x="48" y="119"/>
                    <a:pt x="43" y="115"/>
                    <a:pt x="48" y="116"/>
                  </a:cubicBezTo>
                  <a:cubicBezTo>
                    <a:pt x="49" y="117"/>
                    <a:pt x="49" y="118"/>
                    <a:pt x="50" y="118"/>
                  </a:cubicBezTo>
                  <a:cubicBezTo>
                    <a:pt x="52" y="118"/>
                    <a:pt x="52" y="115"/>
                    <a:pt x="51" y="114"/>
                  </a:cubicBezTo>
                  <a:cubicBezTo>
                    <a:pt x="51" y="113"/>
                    <a:pt x="49" y="115"/>
                    <a:pt x="49" y="115"/>
                  </a:cubicBezTo>
                  <a:cubicBezTo>
                    <a:pt x="47" y="115"/>
                    <a:pt x="45" y="114"/>
                    <a:pt x="45" y="113"/>
                  </a:cubicBezTo>
                  <a:cubicBezTo>
                    <a:pt x="45" y="112"/>
                    <a:pt x="43" y="105"/>
                    <a:pt x="45" y="105"/>
                  </a:cubicBezTo>
                  <a:cubicBezTo>
                    <a:pt x="48" y="106"/>
                    <a:pt x="50" y="108"/>
                    <a:pt x="54" y="108"/>
                  </a:cubicBezTo>
                  <a:cubicBezTo>
                    <a:pt x="55" y="108"/>
                    <a:pt x="56" y="107"/>
                    <a:pt x="57" y="107"/>
                  </a:cubicBezTo>
                  <a:cubicBezTo>
                    <a:pt x="59" y="105"/>
                    <a:pt x="57" y="104"/>
                    <a:pt x="58" y="102"/>
                  </a:cubicBezTo>
                  <a:cubicBezTo>
                    <a:pt x="58" y="101"/>
                    <a:pt x="59" y="100"/>
                    <a:pt x="59" y="100"/>
                  </a:cubicBezTo>
                  <a:cubicBezTo>
                    <a:pt x="60" y="98"/>
                    <a:pt x="59" y="98"/>
                    <a:pt x="59" y="97"/>
                  </a:cubicBezTo>
                  <a:cubicBezTo>
                    <a:pt x="58" y="96"/>
                    <a:pt x="58" y="94"/>
                    <a:pt x="59" y="94"/>
                  </a:cubicBezTo>
                  <a:cubicBezTo>
                    <a:pt x="61" y="94"/>
                    <a:pt x="60" y="96"/>
                    <a:pt x="60" y="96"/>
                  </a:cubicBezTo>
                  <a:cubicBezTo>
                    <a:pt x="59" y="95"/>
                    <a:pt x="65" y="95"/>
                    <a:pt x="65" y="95"/>
                  </a:cubicBezTo>
                  <a:cubicBezTo>
                    <a:pt x="69" y="95"/>
                    <a:pt x="72" y="93"/>
                    <a:pt x="76" y="93"/>
                  </a:cubicBezTo>
                  <a:cubicBezTo>
                    <a:pt x="77" y="92"/>
                    <a:pt x="80" y="91"/>
                    <a:pt x="82" y="90"/>
                  </a:cubicBezTo>
                  <a:cubicBezTo>
                    <a:pt x="83" y="89"/>
                    <a:pt x="83" y="88"/>
                    <a:pt x="84" y="87"/>
                  </a:cubicBezTo>
                  <a:cubicBezTo>
                    <a:pt x="85" y="86"/>
                    <a:pt x="86" y="85"/>
                    <a:pt x="87" y="83"/>
                  </a:cubicBezTo>
                  <a:cubicBezTo>
                    <a:pt x="87" y="80"/>
                    <a:pt x="85" y="80"/>
                    <a:pt x="83" y="78"/>
                  </a:cubicBezTo>
                  <a:cubicBezTo>
                    <a:pt x="82" y="76"/>
                    <a:pt x="85" y="75"/>
                    <a:pt x="83" y="73"/>
                  </a:cubicBezTo>
                  <a:cubicBezTo>
                    <a:pt x="82" y="72"/>
                    <a:pt x="78" y="71"/>
                    <a:pt x="78" y="69"/>
                  </a:cubicBezTo>
                  <a:cubicBezTo>
                    <a:pt x="78" y="69"/>
                    <a:pt x="78" y="68"/>
                    <a:pt x="79" y="68"/>
                  </a:cubicBezTo>
                  <a:cubicBezTo>
                    <a:pt x="79" y="67"/>
                    <a:pt x="78" y="67"/>
                    <a:pt x="78" y="66"/>
                  </a:cubicBezTo>
                  <a:cubicBezTo>
                    <a:pt x="78" y="65"/>
                    <a:pt x="77" y="63"/>
                    <a:pt x="78" y="62"/>
                  </a:cubicBezTo>
                  <a:cubicBezTo>
                    <a:pt x="79" y="61"/>
                    <a:pt x="77" y="63"/>
                    <a:pt x="78" y="62"/>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43" name="Freeform 631">
              <a:extLst>
                <a:ext uri="{FF2B5EF4-FFF2-40B4-BE49-F238E27FC236}">
                  <a16:creationId xmlns:a16="http://schemas.microsoft.com/office/drawing/2014/main" id="{1F17FAFC-7C48-CA40-8070-E7AD6E011957}"/>
                </a:ext>
              </a:extLst>
            </p:cNvPr>
            <p:cNvSpPr>
              <a:spLocks/>
            </p:cNvSpPr>
            <p:nvPr/>
          </p:nvSpPr>
          <p:spPr bwMode="auto">
            <a:xfrm>
              <a:off x="7617400" y="8313131"/>
              <a:ext cx="203824" cy="226173"/>
            </a:xfrm>
            <a:custGeom>
              <a:avLst/>
              <a:gdLst>
                <a:gd name="T0" fmla="*/ 15 w 22"/>
                <a:gd name="T1" fmla="*/ 23 h 24"/>
                <a:gd name="T2" fmla="*/ 19 w 22"/>
                <a:gd name="T3" fmla="*/ 24 h 24"/>
                <a:gd name="T4" fmla="*/ 19 w 22"/>
                <a:gd name="T5" fmla="*/ 17 h 24"/>
                <a:gd name="T6" fmla="*/ 20 w 22"/>
                <a:gd name="T7" fmla="*/ 10 h 24"/>
                <a:gd name="T8" fmla="*/ 21 w 22"/>
                <a:gd name="T9" fmla="*/ 7 h 24"/>
                <a:gd name="T10" fmla="*/ 22 w 22"/>
                <a:gd name="T11" fmla="*/ 3 h 24"/>
                <a:gd name="T12" fmla="*/ 17 w 22"/>
                <a:gd name="T13" fmla="*/ 4 h 24"/>
                <a:gd name="T14" fmla="*/ 12 w 22"/>
                <a:gd name="T15" fmla="*/ 5 h 24"/>
                <a:gd name="T16" fmla="*/ 9 w 22"/>
                <a:gd name="T17" fmla="*/ 8 h 24"/>
                <a:gd name="T18" fmla="*/ 4 w 22"/>
                <a:gd name="T19" fmla="*/ 9 h 24"/>
                <a:gd name="T20" fmla="*/ 3 w 22"/>
                <a:gd name="T21" fmla="*/ 12 h 24"/>
                <a:gd name="T22" fmla="*/ 0 w 22"/>
                <a:gd name="T23" fmla="*/ 13 h 24"/>
                <a:gd name="T24" fmla="*/ 6 w 22"/>
                <a:gd name="T25" fmla="*/ 19 h 24"/>
                <a:gd name="T26" fmla="*/ 11 w 22"/>
                <a:gd name="T27" fmla="*/ 22 h 24"/>
                <a:gd name="T28" fmla="*/ 15 w 22"/>
                <a:gd name="T29" fmla="*/ 23 h 24"/>
                <a:gd name="T30" fmla="*/ 15 w 22"/>
                <a:gd name="T31"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4">
                  <a:moveTo>
                    <a:pt x="15" y="23"/>
                  </a:moveTo>
                  <a:cubicBezTo>
                    <a:pt x="16" y="24"/>
                    <a:pt x="17" y="24"/>
                    <a:pt x="19" y="24"/>
                  </a:cubicBezTo>
                  <a:cubicBezTo>
                    <a:pt x="17" y="21"/>
                    <a:pt x="19" y="20"/>
                    <a:pt x="19" y="17"/>
                  </a:cubicBezTo>
                  <a:cubicBezTo>
                    <a:pt x="19" y="15"/>
                    <a:pt x="20" y="12"/>
                    <a:pt x="20" y="10"/>
                  </a:cubicBezTo>
                  <a:cubicBezTo>
                    <a:pt x="20" y="9"/>
                    <a:pt x="21" y="8"/>
                    <a:pt x="21" y="7"/>
                  </a:cubicBezTo>
                  <a:cubicBezTo>
                    <a:pt x="22" y="6"/>
                    <a:pt x="21" y="5"/>
                    <a:pt x="22" y="3"/>
                  </a:cubicBezTo>
                  <a:cubicBezTo>
                    <a:pt x="22" y="0"/>
                    <a:pt x="18" y="4"/>
                    <a:pt x="17" y="4"/>
                  </a:cubicBezTo>
                  <a:cubicBezTo>
                    <a:pt x="15" y="4"/>
                    <a:pt x="14" y="3"/>
                    <a:pt x="12" y="5"/>
                  </a:cubicBezTo>
                  <a:cubicBezTo>
                    <a:pt x="12" y="5"/>
                    <a:pt x="10" y="9"/>
                    <a:pt x="9" y="8"/>
                  </a:cubicBezTo>
                  <a:cubicBezTo>
                    <a:pt x="7" y="8"/>
                    <a:pt x="6" y="8"/>
                    <a:pt x="4" y="9"/>
                  </a:cubicBezTo>
                  <a:cubicBezTo>
                    <a:pt x="4" y="10"/>
                    <a:pt x="4" y="12"/>
                    <a:pt x="3" y="12"/>
                  </a:cubicBezTo>
                  <a:cubicBezTo>
                    <a:pt x="3" y="13"/>
                    <a:pt x="1" y="13"/>
                    <a:pt x="0" y="13"/>
                  </a:cubicBezTo>
                  <a:cubicBezTo>
                    <a:pt x="2" y="15"/>
                    <a:pt x="4" y="18"/>
                    <a:pt x="6" y="19"/>
                  </a:cubicBezTo>
                  <a:cubicBezTo>
                    <a:pt x="7" y="21"/>
                    <a:pt x="9" y="22"/>
                    <a:pt x="11" y="22"/>
                  </a:cubicBezTo>
                  <a:cubicBezTo>
                    <a:pt x="12" y="22"/>
                    <a:pt x="14" y="22"/>
                    <a:pt x="15" y="23"/>
                  </a:cubicBezTo>
                  <a:cubicBezTo>
                    <a:pt x="16" y="23"/>
                    <a:pt x="15" y="22"/>
                    <a:pt x="15" y="23"/>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44" name="Freeform 632">
              <a:extLst>
                <a:ext uri="{FF2B5EF4-FFF2-40B4-BE49-F238E27FC236}">
                  <a16:creationId xmlns:a16="http://schemas.microsoft.com/office/drawing/2014/main" id="{77D2E573-FD8D-3F4E-AD56-FA077352405C}"/>
                </a:ext>
              </a:extLst>
            </p:cNvPr>
            <p:cNvSpPr>
              <a:spLocks/>
            </p:cNvSpPr>
            <p:nvPr/>
          </p:nvSpPr>
          <p:spPr bwMode="auto">
            <a:xfrm>
              <a:off x="7681097" y="8520188"/>
              <a:ext cx="159235" cy="140163"/>
            </a:xfrm>
            <a:custGeom>
              <a:avLst/>
              <a:gdLst>
                <a:gd name="T0" fmla="*/ 16 w 17"/>
                <a:gd name="T1" fmla="*/ 10 h 15"/>
                <a:gd name="T2" fmla="*/ 17 w 17"/>
                <a:gd name="T3" fmla="*/ 8 h 15"/>
                <a:gd name="T4" fmla="*/ 15 w 17"/>
                <a:gd name="T5" fmla="*/ 6 h 15"/>
                <a:gd name="T6" fmla="*/ 12 w 17"/>
                <a:gd name="T7" fmla="*/ 2 h 15"/>
                <a:gd name="T8" fmla="*/ 8 w 17"/>
                <a:gd name="T9" fmla="*/ 1 h 15"/>
                <a:gd name="T10" fmla="*/ 3 w 17"/>
                <a:gd name="T11" fmla="*/ 0 h 15"/>
                <a:gd name="T12" fmla="*/ 3 w 17"/>
                <a:gd name="T13" fmla="*/ 6 h 15"/>
                <a:gd name="T14" fmla="*/ 6 w 17"/>
                <a:gd name="T15" fmla="*/ 7 h 15"/>
                <a:gd name="T16" fmla="*/ 4 w 17"/>
                <a:gd name="T17" fmla="*/ 5 h 15"/>
                <a:gd name="T18" fmla="*/ 7 w 17"/>
                <a:gd name="T19" fmla="*/ 7 h 15"/>
                <a:gd name="T20" fmla="*/ 11 w 17"/>
                <a:gd name="T21" fmla="*/ 10 h 15"/>
                <a:gd name="T22" fmla="*/ 14 w 17"/>
                <a:gd name="T23" fmla="*/ 14 h 15"/>
                <a:gd name="T24" fmla="*/ 16 w 17"/>
                <a:gd name="T25" fmla="*/ 10 h 15"/>
                <a:gd name="T26" fmla="*/ 16 w 17"/>
                <a:gd name="T2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5">
                  <a:moveTo>
                    <a:pt x="16" y="10"/>
                  </a:moveTo>
                  <a:cubicBezTo>
                    <a:pt x="16" y="9"/>
                    <a:pt x="16" y="8"/>
                    <a:pt x="17" y="8"/>
                  </a:cubicBezTo>
                  <a:cubicBezTo>
                    <a:pt x="16" y="7"/>
                    <a:pt x="16" y="6"/>
                    <a:pt x="15" y="6"/>
                  </a:cubicBezTo>
                  <a:cubicBezTo>
                    <a:pt x="14" y="5"/>
                    <a:pt x="13" y="2"/>
                    <a:pt x="12" y="2"/>
                  </a:cubicBezTo>
                  <a:cubicBezTo>
                    <a:pt x="10" y="2"/>
                    <a:pt x="9" y="2"/>
                    <a:pt x="8" y="1"/>
                  </a:cubicBezTo>
                  <a:cubicBezTo>
                    <a:pt x="7" y="0"/>
                    <a:pt x="4" y="0"/>
                    <a:pt x="3" y="0"/>
                  </a:cubicBezTo>
                  <a:cubicBezTo>
                    <a:pt x="4" y="1"/>
                    <a:pt x="0" y="6"/>
                    <a:pt x="3" y="6"/>
                  </a:cubicBezTo>
                  <a:cubicBezTo>
                    <a:pt x="4" y="6"/>
                    <a:pt x="4" y="8"/>
                    <a:pt x="6" y="7"/>
                  </a:cubicBezTo>
                  <a:cubicBezTo>
                    <a:pt x="7" y="6"/>
                    <a:pt x="4" y="5"/>
                    <a:pt x="4" y="5"/>
                  </a:cubicBezTo>
                  <a:cubicBezTo>
                    <a:pt x="5" y="5"/>
                    <a:pt x="7" y="6"/>
                    <a:pt x="7" y="7"/>
                  </a:cubicBezTo>
                  <a:cubicBezTo>
                    <a:pt x="8" y="9"/>
                    <a:pt x="10" y="8"/>
                    <a:pt x="11" y="10"/>
                  </a:cubicBezTo>
                  <a:cubicBezTo>
                    <a:pt x="12" y="11"/>
                    <a:pt x="12" y="13"/>
                    <a:pt x="14" y="14"/>
                  </a:cubicBezTo>
                  <a:cubicBezTo>
                    <a:pt x="17" y="15"/>
                    <a:pt x="17" y="12"/>
                    <a:pt x="16" y="10"/>
                  </a:cubicBezTo>
                  <a:cubicBezTo>
                    <a:pt x="16" y="9"/>
                    <a:pt x="16" y="11"/>
                    <a:pt x="16" y="1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45" name="Freeform 633">
              <a:extLst>
                <a:ext uri="{FF2B5EF4-FFF2-40B4-BE49-F238E27FC236}">
                  <a16:creationId xmlns:a16="http://schemas.microsoft.com/office/drawing/2014/main" id="{EBF3FB9E-52FB-FF49-9080-CEBFCB4AE29A}"/>
                </a:ext>
              </a:extLst>
            </p:cNvPr>
            <p:cNvSpPr>
              <a:spLocks/>
            </p:cNvSpPr>
            <p:nvPr/>
          </p:nvSpPr>
          <p:spPr bwMode="auto">
            <a:xfrm>
              <a:off x="7502749" y="8360912"/>
              <a:ext cx="105096" cy="82827"/>
            </a:xfrm>
            <a:custGeom>
              <a:avLst/>
              <a:gdLst>
                <a:gd name="T0" fmla="*/ 4 w 11"/>
                <a:gd name="T1" fmla="*/ 1 h 9"/>
                <a:gd name="T2" fmla="*/ 4 w 11"/>
                <a:gd name="T3" fmla="*/ 0 h 9"/>
                <a:gd name="T4" fmla="*/ 0 w 11"/>
                <a:gd name="T5" fmla="*/ 4 h 9"/>
                <a:gd name="T6" fmla="*/ 11 w 11"/>
                <a:gd name="T7" fmla="*/ 5 h 9"/>
                <a:gd name="T8" fmla="*/ 4 w 11"/>
                <a:gd name="T9" fmla="*/ 1 h 9"/>
              </a:gdLst>
              <a:ahLst/>
              <a:cxnLst>
                <a:cxn ang="0">
                  <a:pos x="T0" y="T1"/>
                </a:cxn>
                <a:cxn ang="0">
                  <a:pos x="T2" y="T3"/>
                </a:cxn>
                <a:cxn ang="0">
                  <a:pos x="T4" y="T5"/>
                </a:cxn>
                <a:cxn ang="0">
                  <a:pos x="T6" y="T7"/>
                </a:cxn>
                <a:cxn ang="0">
                  <a:pos x="T8" y="T9"/>
                </a:cxn>
              </a:cxnLst>
              <a:rect l="0" t="0" r="r" b="b"/>
              <a:pathLst>
                <a:path w="11" h="9">
                  <a:moveTo>
                    <a:pt x="4" y="1"/>
                  </a:moveTo>
                  <a:cubicBezTo>
                    <a:pt x="4" y="0"/>
                    <a:pt x="4" y="0"/>
                    <a:pt x="4" y="0"/>
                  </a:cubicBezTo>
                  <a:cubicBezTo>
                    <a:pt x="3" y="1"/>
                    <a:pt x="1" y="3"/>
                    <a:pt x="0" y="4"/>
                  </a:cubicBezTo>
                  <a:cubicBezTo>
                    <a:pt x="2" y="5"/>
                    <a:pt x="11" y="9"/>
                    <a:pt x="11" y="5"/>
                  </a:cubicBezTo>
                  <a:cubicBezTo>
                    <a:pt x="11" y="2"/>
                    <a:pt x="6" y="3"/>
                    <a:pt x="4" y="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46" name="Freeform 634">
              <a:extLst>
                <a:ext uri="{FF2B5EF4-FFF2-40B4-BE49-F238E27FC236}">
                  <a16:creationId xmlns:a16="http://schemas.microsoft.com/office/drawing/2014/main" id="{C4F37D6E-B8E8-B84E-9B60-F5D253AA1F5B}"/>
                </a:ext>
              </a:extLst>
            </p:cNvPr>
            <p:cNvSpPr>
              <a:spLocks/>
            </p:cNvSpPr>
            <p:nvPr/>
          </p:nvSpPr>
          <p:spPr bwMode="auto">
            <a:xfrm>
              <a:off x="7391284" y="8192083"/>
              <a:ext cx="187902" cy="216615"/>
            </a:xfrm>
            <a:custGeom>
              <a:avLst/>
              <a:gdLst>
                <a:gd name="T0" fmla="*/ 16 w 20"/>
                <a:gd name="T1" fmla="*/ 16 h 23"/>
                <a:gd name="T2" fmla="*/ 20 w 20"/>
                <a:gd name="T3" fmla="*/ 12 h 23"/>
                <a:gd name="T4" fmla="*/ 16 w 20"/>
                <a:gd name="T5" fmla="*/ 8 h 23"/>
                <a:gd name="T6" fmla="*/ 16 w 20"/>
                <a:gd name="T7" fmla="*/ 1 h 23"/>
                <a:gd name="T8" fmla="*/ 8 w 20"/>
                <a:gd name="T9" fmla="*/ 1 h 23"/>
                <a:gd name="T10" fmla="*/ 7 w 20"/>
                <a:gd name="T11" fmla="*/ 6 h 23"/>
                <a:gd name="T12" fmla="*/ 8 w 20"/>
                <a:gd name="T13" fmla="*/ 10 h 23"/>
                <a:gd name="T14" fmla="*/ 4 w 20"/>
                <a:gd name="T15" fmla="*/ 10 h 23"/>
                <a:gd name="T16" fmla="*/ 2 w 20"/>
                <a:gd name="T17" fmla="*/ 15 h 23"/>
                <a:gd name="T18" fmla="*/ 12 w 20"/>
                <a:gd name="T19" fmla="*/ 21 h 23"/>
                <a:gd name="T20" fmla="*/ 16 w 20"/>
                <a:gd name="T21"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3">
                  <a:moveTo>
                    <a:pt x="16" y="16"/>
                  </a:moveTo>
                  <a:cubicBezTo>
                    <a:pt x="16" y="14"/>
                    <a:pt x="19" y="13"/>
                    <a:pt x="20" y="12"/>
                  </a:cubicBezTo>
                  <a:cubicBezTo>
                    <a:pt x="17" y="11"/>
                    <a:pt x="16" y="11"/>
                    <a:pt x="16" y="8"/>
                  </a:cubicBezTo>
                  <a:cubicBezTo>
                    <a:pt x="16" y="7"/>
                    <a:pt x="17" y="2"/>
                    <a:pt x="16" y="1"/>
                  </a:cubicBezTo>
                  <a:cubicBezTo>
                    <a:pt x="15" y="0"/>
                    <a:pt x="10" y="1"/>
                    <a:pt x="8" y="1"/>
                  </a:cubicBezTo>
                  <a:cubicBezTo>
                    <a:pt x="6" y="1"/>
                    <a:pt x="6" y="4"/>
                    <a:pt x="7" y="6"/>
                  </a:cubicBezTo>
                  <a:cubicBezTo>
                    <a:pt x="8" y="7"/>
                    <a:pt x="12" y="10"/>
                    <a:pt x="8" y="10"/>
                  </a:cubicBezTo>
                  <a:cubicBezTo>
                    <a:pt x="7" y="10"/>
                    <a:pt x="5" y="10"/>
                    <a:pt x="4" y="10"/>
                  </a:cubicBezTo>
                  <a:cubicBezTo>
                    <a:pt x="2" y="10"/>
                    <a:pt x="2" y="14"/>
                    <a:pt x="2" y="15"/>
                  </a:cubicBezTo>
                  <a:cubicBezTo>
                    <a:pt x="0" y="21"/>
                    <a:pt x="8" y="20"/>
                    <a:pt x="12" y="21"/>
                  </a:cubicBezTo>
                  <a:cubicBezTo>
                    <a:pt x="13" y="23"/>
                    <a:pt x="16" y="17"/>
                    <a:pt x="16" y="16"/>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47" name="Freeform 635">
              <a:extLst>
                <a:ext uri="{FF2B5EF4-FFF2-40B4-BE49-F238E27FC236}">
                  <a16:creationId xmlns:a16="http://schemas.microsoft.com/office/drawing/2014/main" id="{56576030-ABF7-DB49-A97C-D8A259274A22}"/>
                </a:ext>
              </a:extLst>
            </p:cNvPr>
            <p:cNvSpPr>
              <a:spLocks/>
            </p:cNvSpPr>
            <p:nvPr/>
          </p:nvSpPr>
          <p:spPr bwMode="auto">
            <a:xfrm>
              <a:off x="6254340" y="7453035"/>
              <a:ext cx="1398095" cy="898323"/>
            </a:xfrm>
            <a:custGeom>
              <a:avLst/>
              <a:gdLst>
                <a:gd name="T0" fmla="*/ 132 w 150"/>
                <a:gd name="T1" fmla="*/ 88 h 96"/>
                <a:gd name="T2" fmla="*/ 130 w 150"/>
                <a:gd name="T3" fmla="*/ 80 h 96"/>
                <a:gd name="T4" fmla="*/ 144 w 150"/>
                <a:gd name="T5" fmla="*/ 78 h 96"/>
                <a:gd name="T6" fmla="*/ 146 w 150"/>
                <a:gd name="T7" fmla="*/ 68 h 96"/>
                <a:gd name="T8" fmla="*/ 146 w 150"/>
                <a:gd name="T9" fmla="*/ 61 h 96"/>
                <a:gd name="T10" fmla="*/ 132 w 150"/>
                <a:gd name="T11" fmla="*/ 64 h 96"/>
                <a:gd name="T12" fmla="*/ 126 w 150"/>
                <a:gd name="T13" fmla="*/ 76 h 96"/>
                <a:gd name="T14" fmla="*/ 110 w 150"/>
                <a:gd name="T15" fmla="*/ 76 h 96"/>
                <a:gd name="T16" fmla="*/ 102 w 150"/>
                <a:gd name="T17" fmla="*/ 69 h 96"/>
                <a:gd name="T18" fmla="*/ 96 w 150"/>
                <a:gd name="T19" fmla="*/ 51 h 96"/>
                <a:gd name="T20" fmla="*/ 98 w 150"/>
                <a:gd name="T21" fmla="*/ 38 h 96"/>
                <a:gd name="T22" fmla="*/ 90 w 150"/>
                <a:gd name="T23" fmla="*/ 35 h 96"/>
                <a:gd name="T24" fmla="*/ 82 w 150"/>
                <a:gd name="T25" fmla="*/ 24 h 96"/>
                <a:gd name="T26" fmla="*/ 75 w 150"/>
                <a:gd name="T27" fmla="*/ 17 h 96"/>
                <a:gd name="T28" fmla="*/ 68 w 150"/>
                <a:gd name="T29" fmla="*/ 20 h 96"/>
                <a:gd name="T30" fmla="*/ 59 w 150"/>
                <a:gd name="T31" fmla="*/ 10 h 96"/>
                <a:gd name="T32" fmla="*/ 45 w 150"/>
                <a:gd name="T33" fmla="*/ 6 h 96"/>
                <a:gd name="T34" fmla="*/ 29 w 150"/>
                <a:gd name="T35" fmla="*/ 8 h 96"/>
                <a:gd name="T36" fmla="*/ 13 w 150"/>
                <a:gd name="T37" fmla="*/ 1 h 96"/>
                <a:gd name="T38" fmla="*/ 7 w 150"/>
                <a:gd name="T39" fmla="*/ 16 h 96"/>
                <a:gd name="T40" fmla="*/ 15 w 150"/>
                <a:gd name="T41" fmla="*/ 28 h 96"/>
                <a:gd name="T42" fmla="*/ 15 w 150"/>
                <a:gd name="T43" fmla="*/ 32 h 96"/>
                <a:gd name="T44" fmla="*/ 25 w 150"/>
                <a:gd name="T45" fmla="*/ 38 h 96"/>
                <a:gd name="T46" fmla="*/ 26 w 150"/>
                <a:gd name="T47" fmla="*/ 44 h 96"/>
                <a:gd name="T48" fmla="*/ 36 w 150"/>
                <a:gd name="T49" fmla="*/ 53 h 96"/>
                <a:gd name="T50" fmla="*/ 36 w 150"/>
                <a:gd name="T51" fmla="*/ 47 h 96"/>
                <a:gd name="T52" fmla="*/ 32 w 150"/>
                <a:gd name="T53" fmla="*/ 42 h 96"/>
                <a:gd name="T54" fmla="*/ 26 w 150"/>
                <a:gd name="T55" fmla="*/ 32 h 96"/>
                <a:gd name="T56" fmla="*/ 20 w 150"/>
                <a:gd name="T57" fmla="*/ 23 h 96"/>
                <a:gd name="T58" fmla="*/ 13 w 150"/>
                <a:gd name="T59" fmla="*/ 16 h 96"/>
                <a:gd name="T60" fmla="*/ 11 w 150"/>
                <a:gd name="T61" fmla="*/ 5 h 96"/>
                <a:gd name="T62" fmla="*/ 15 w 150"/>
                <a:gd name="T63" fmla="*/ 7 h 96"/>
                <a:gd name="T64" fmla="*/ 20 w 150"/>
                <a:gd name="T65" fmla="*/ 9 h 96"/>
                <a:gd name="T66" fmla="*/ 23 w 150"/>
                <a:gd name="T67" fmla="*/ 19 h 96"/>
                <a:gd name="T68" fmla="*/ 23 w 150"/>
                <a:gd name="T69" fmla="*/ 20 h 96"/>
                <a:gd name="T70" fmla="*/ 32 w 150"/>
                <a:gd name="T71" fmla="*/ 27 h 96"/>
                <a:gd name="T72" fmla="*/ 36 w 150"/>
                <a:gd name="T73" fmla="*/ 33 h 96"/>
                <a:gd name="T74" fmla="*/ 38 w 150"/>
                <a:gd name="T75" fmla="*/ 38 h 96"/>
                <a:gd name="T76" fmla="*/ 46 w 150"/>
                <a:gd name="T77" fmla="*/ 45 h 96"/>
                <a:gd name="T78" fmla="*/ 54 w 150"/>
                <a:gd name="T79" fmla="*/ 53 h 96"/>
                <a:gd name="T80" fmla="*/ 56 w 150"/>
                <a:gd name="T81" fmla="*/ 59 h 96"/>
                <a:gd name="T82" fmla="*/ 58 w 150"/>
                <a:gd name="T83" fmla="*/ 65 h 96"/>
                <a:gd name="T84" fmla="*/ 60 w 150"/>
                <a:gd name="T85" fmla="*/ 72 h 96"/>
                <a:gd name="T86" fmla="*/ 68 w 150"/>
                <a:gd name="T87" fmla="*/ 77 h 96"/>
                <a:gd name="T88" fmla="*/ 89 w 150"/>
                <a:gd name="T89" fmla="*/ 86 h 96"/>
                <a:gd name="T90" fmla="*/ 113 w 150"/>
                <a:gd name="T91" fmla="*/ 88 h 96"/>
                <a:gd name="T92" fmla="*/ 126 w 150"/>
                <a:gd name="T93"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0" h="96">
                  <a:moveTo>
                    <a:pt x="126" y="89"/>
                  </a:moveTo>
                  <a:cubicBezTo>
                    <a:pt x="127" y="89"/>
                    <a:pt x="134" y="90"/>
                    <a:pt x="132" y="88"/>
                  </a:cubicBezTo>
                  <a:cubicBezTo>
                    <a:pt x="131" y="86"/>
                    <a:pt x="129" y="85"/>
                    <a:pt x="128" y="83"/>
                  </a:cubicBezTo>
                  <a:cubicBezTo>
                    <a:pt x="128" y="83"/>
                    <a:pt x="129" y="80"/>
                    <a:pt x="130" y="80"/>
                  </a:cubicBezTo>
                  <a:cubicBezTo>
                    <a:pt x="131" y="79"/>
                    <a:pt x="136" y="80"/>
                    <a:pt x="138" y="80"/>
                  </a:cubicBezTo>
                  <a:cubicBezTo>
                    <a:pt x="141" y="80"/>
                    <a:pt x="140" y="75"/>
                    <a:pt x="144" y="78"/>
                  </a:cubicBezTo>
                  <a:cubicBezTo>
                    <a:pt x="145" y="76"/>
                    <a:pt x="146" y="75"/>
                    <a:pt x="146" y="73"/>
                  </a:cubicBezTo>
                  <a:cubicBezTo>
                    <a:pt x="146" y="71"/>
                    <a:pt x="145" y="69"/>
                    <a:pt x="146" y="68"/>
                  </a:cubicBezTo>
                  <a:cubicBezTo>
                    <a:pt x="147" y="66"/>
                    <a:pt x="150" y="64"/>
                    <a:pt x="150" y="63"/>
                  </a:cubicBezTo>
                  <a:cubicBezTo>
                    <a:pt x="149" y="61"/>
                    <a:pt x="148" y="61"/>
                    <a:pt x="146" y="61"/>
                  </a:cubicBezTo>
                  <a:cubicBezTo>
                    <a:pt x="143" y="61"/>
                    <a:pt x="139" y="61"/>
                    <a:pt x="136" y="62"/>
                  </a:cubicBezTo>
                  <a:cubicBezTo>
                    <a:pt x="134" y="62"/>
                    <a:pt x="133" y="63"/>
                    <a:pt x="132" y="64"/>
                  </a:cubicBezTo>
                  <a:cubicBezTo>
                    <a:pt x="131" y="66"/>
                    <a:pt x="132" y="68"/>
                    <a:pt x="131" y="70"/>
                  </a:cubicBezTo>
                  <a:cubicBezTo>
                    <a:pt x="131" y="71"/>
                    <a:pt x="126" y="76"/>
                    <a:pt x="126" y="76"/>
                  </a:cubicBezTo>
                  <a:cubicBezTo>
                    <a:pt x="122" y="75"/>
                    <a:pt x="118" y="76"/>
                    <a:pt x="114" y="78"/>
                  </a:cubicBezTo>
                  <a:cubicBezTo>
                    <a:pt x="112" y="78"/>
                    <a:pt x="111" y="77"/>
                    <a:pt x="110" y="76"/>
                  </a:cubicBezTo>
                  <a:cubicBezTo>
                    <a:pt x="109" y="75"/>
                    <a:pt x="107" y="75"/>
                    <a:pt x="105" y="74"/>
                  </a:cubicBezTo>
                  <a:cubicBezTo>
                    <a:pt x="103" y="74"/>
                    <a:pt x="103" y="71"/>
                    <a:pt x="102" y="69"/>
                  </a:cubicBezTo>
                  <a:cubicBezTo>
                    <a:pt x="101" y="67"/>
                    <a:pt x="99" y="66"/>
                    <a:pt x="98" y="64"/>
                  </a:cubicBezTo>
                  <a:cubicBezTo>
                    <a:pt x="97" y="60"/>
                    <a:pt x="95" y="55"/>
                    <a:pt x="96" y="51"/>
                  </a:cubicBezTo>
                  <a:cubicBezTo>
                    <a:pt x="96" y="48"/>
                    <a:pt x="95" y="44"/>
                    <a:pt x="97" y="41"/>
                  </a:cubicBezTo>
                  <a:cubicBezTo>
                    <a:pt x="98" y="40"/>
                    <a:pt x="98" y="39"/>
                    <a:pt x="98" y="38"/>
                  </a:cubicBezTo>
                  <a:cubicBezTo>
                    <a:pt x="99" y="36"/>
                    <a:pt x="97" y="37"/>
                    <a:pt x="96" y="36"/>
                  </a:cubicBezTo>
                  <a:cubicBezTo>
                    <a:pt x="94" y="36"/>
                    <a:pt x="92" y="35"/>
                    <a:pt x="90" y="35"/>
                  </a:cubicBezTo>
                  <a:cubicBezTo>
                    <a:pt x="89" y="34"/>
                    <a:pt x="87" y="32"/>
                    <a:pt x="87" y="30"/>
                  </a:cubicBezTo>
                  <a:cubicBezTo>
                    <a:pt x="87" y="27"/>
                    <a:pt x="84" y="26"/>
                    <a:pt x="82" y="24"/>
                  </a:cubicBezTo>
                  <a:cubicBezTo>
                    <a:pt x="81" y="22"/>
                    <a:pt x="81" y="20"/>
                    <a:pt x="80" y="18"/>
                  </a:cubicBezTo>
                  <a:cubicBezTo>
                    <a:pt x="79" y="17"/>
                    <a:pt x="77" y="17"/>
                    <a:pt x="75" y="17"/>
                  </a:cubicBezTo>
                  <a:cubicBezTo>
                    <a:pt x="74" y="16"/>
                    <a:pt x="72" y="16"/>
                    <a:pt x="71" y="17"/>
                  </a:cubicBezTo>
                  <a:cubicBezTo>
                    <a:pt x="71" y="18"/>
                    <a:pt x="70" y="20"/>
                    <a:pt x="68" y="20"/>
                  </a:cubicBezTo>
                  <a:cubicBezTo>
                    <a:pt x="66" y="20"/>
                    <a:pt x="63" y="18"/>
                    <a:pt x="62" y="16"/>
                  </a:cubicBezTo>
                  <a:cubicBezTo>
                    <a:pt x="61" y="13"/>
                    <a:pt x="61" y="12"/>
                    <a:pt x="59" y="10"/>
                  </a:cubicBezTo>
                  <a:cubicBezTo>
                    <a:pt x="57" y="9"/>
                    <a:pt x="54" y="6"/>
                    <a:pt x="52" y="6"/>
                  </a:cubicBezTo>
                  <a:cubicBezTo>
                    <a:pt x="51" y="5"/>
                    <a:pt x="45" y="5"/>
                    <a:pt x="45" y="6"/>
                  </a:cubicBezTo>
                  <a:cubicBezTo>
                    <a:pt x="43" y="9"/>
                    <a:pt x="42" y="8"/>
                    <a:pt x="39" y="8"/>
                  </a:cubicBezTo>
                  <a:cubicBezTo>
                    <a:pt x="35" y="8"/>
                    <a:pt x="32" y="8"/>
                    <a:pt x="29" y="8"/>
                  </a:cubicBezTo>
                  <a:cubicBezTo>
                    <a:pt x="28" y="8"/>
                    <a:pt x="25" y="6"/>
                    <a:pt x="23" y="5"/>
                  </a:cubicBezTo>
                  <a:cubicBezTo>
                    <a:pt x="20" y="4"/>
                    <a:pt x="17" y="3"/>
                    <a:pt x="13" y="1"/>
                  </a:cubicBezTo>
                  <a:cubicBezTo>
                    <a:pt x="9" y="0"/>
                    <a:pt x="4" y="1"/>
                    <a:pt x="0" y="2"/>
                  </a:cubicBezTo>
                  <a:cubicBezTo>
                    <a:pt x="1" y="7"/>
                    <a:pt x="5" y="11"/>
                    <a:pt x="7" y="16"/>
                  </a:cubicBezTo>
                  <a:cubicBezTo>
                    <a:pt x="8" y="18"/>
                    <a:pt x="11" y="20"/>
                    <a:pt x="13" y="21"/>
                  </a:cubicBezTo>
                  <a:cubicBezTo>
                    <a:pt x="14" y="23"/>
                    <a:pt x="16" y="26"/>
                    <a:pt x="15" y="28"/>
                  </a:cubicBezTo>
                  <a:cubicBezTo>
                    <a:pt x="15" y="28"/>
                    <a:pt x="8" y="26"/>
                    <a:pt x="12" y="29"/>
                  </a:cubicBezTo>
                  <a:cubicBezTo>
                    <a:pt x="13" y="30"/>
                    <a:pt x="14" y="31"/>
                    <a:pt x="15" y="32"/>
                  </a:cubicBezTo>
                  <a:cubicBezTo>
                    <a:pt x="17" y="32"/>
                    <a:pt x="18" y="32"/>
                    <a:pt x="19" y="33"/>
                  </a:cubicBezTo>
                  <a:cubicBezTo>
                    <a:pt x="21" y="34"/>
                    <a:pt x="23" y="36"/>
                    <a:pt x="25" y="38"/>
                  </a:cubicBezTo>
                  <a:cubicBezTo>
                    <a:pt x="26" y="39"/>
                    <a:pt x="25" y="41"/>
                    <a:pt x="24" y="42"/>
                  </a:cubicBezTo>
                  <a:cubicBezTo>
                    <a:pt x="23" y="43"/>
                    <a:pt x="25" y="44"/>
                    <a:pt x="26" y="44"/>
                  </a:cubicBezTo>
                  <a:cubicBezTo>
                    <a:pt x="29" y="46"/>
                    <a:pt x="31" y="48"/>
                    <a:pt x="33" y="50"/>
                  </a:cubicBezTo>
                  <a:cubicBezTo>
                    <a:pt x="34" y="51"/>
                    <a:pt x="35" y="53"/>
                    <a:pt x="36" y="53"/>
                  </a:cubicBezTo>
                  <a:cubicBezTo>
                    <a:pt x="37" y="53"/>
                    <a:pt x="38" y="51"/>
                    <a:pt x="37" y="50"/>
                  </a:cubicBezTo>
                  <a:cubicBezTo>
                    <a:pt x="37" y="49"/>
                    <a:pt x="36" y="48"/>
                    <a:pt x="36" y="47"/>
                  </a:cubicBezTo>
                  <a:cubicBezTo>
                    <a:pt x="35" y="46"/>
                    <a:pt x="33" y="47"/>
                    <a:pt x="32" y="46"/>
                  </a:cubicBezTo>
                  <a:cubicBezTo>
                    <a:pt x="30" y="44"/>
                    <a:pt x="32" y="44"/>
                    <a:pt x="32" y="42"/>
                  </a:cubicBezTo>
                  <a:cubicBezTo>
                    <a:pt x="32" y="42"/>
                    <a:pt x="30" y="40"/>
                    <a:pt x="30" y="39"/>
                  </a:cubicBezTo>
                  <a:cubicBezTo>
                    <a:pt x="28" y="37"/>
                    <a:pt x="28" y="34"/>
                    <a:pt x="26" y="32"/>
                  </a:cubicBezTo>
                  <a:cubicBezTo>
                    <a:pt x="24" y="31"/>
                    <a:pt x="22" y="29"/>
                    <a:pt x="21" y="27"/>
                  </a:cubicBezTo>
                  <a:cubicBezTo>
                    <a:pt x="21" y="26"/>
                    <a:pt x="21" y="24"/>
                    <a:pt x="20" y="23"/>
                  </a:cubicBezTo>
                  <a:cubicBezTo>
                    <a:pt x="19" y="22"/>
                    <a:pt x="18" y="21"/>
                    <a:pt x="17" y="20"/>
                  </a:cubicBezTo>
                  <a:cubicBezTo>
                    <a:pt x="16" y="18"/>
                    <a:pt x="15" y="17"/>
                    <a:pt x="13" y="16"/>
                  </a:cubicBezTo>
                  <a:cubicBezTo>
                    <a:pt x="12" y="15"/>
                    <a:pt x="12" y="13"/>
                    <a:pt x="12" y="12"/>
                  </a:cubicBezTo>
                  <a:cubicBezTo>
                    <a:pt x="12" y="11"/>
                    <a:pt x="10" y="6"/>
                    <a:pt x="11" y="5"/>
                  </a:cubicBezTo>
                  <a:cubicBezTo>
                    <a:pt x="12" y="4"/>
                    <a:pt x="13" y="7"/>
                    <a:pt x="14" y="7"/>
                  </a:cubicBezTo>
                  <a:cubicBezTo>
                    <a:pt x="15" y="7"/>
                    <a:pt x="15" y="7"/>
                    <a:pt x="15" y="7"/>
                  </a:cubicBezTo>
                  <a:cubicBezTo>
                    <a:pt x="17" y="6"/>
                    <a:pt x="17" y="7"/>
                    <a:pt x="18" y="8"/>
                  </a:cubicBezTo>
                  <a:cubicBezTo>
                    <a:pt x="19" y="8"/>
                    <a:pt x="20" y="8"/>
                    <a:pt x="20" y="9"/>
                  </a:cubicBezTo>
                  <a:cubicBezTo>
                    <a:pt x="20" y="11"/>
                    <a:pt x="21" y="13"/>
                    <a:pt x="22" y="15"/>
                  </a:cubicBezTo>
                  <a:cubicBezTo>
                    <a:pt x="22" y="16"/>
                    <a:pt x="23" y="18"/>
                    <a:pt x="23" y="19"/>
                  </a:cubicBezTo>
                  <a:cubicBezTo>
                    <a:pt x="23" y="20"/>
                    <a:pt x="22" y="21"/>
                    <a:pt x="22" y="22"/>
                  </a:cubicBezTo>
                  <a:cubicBezTo>
                    <a:pt x="23" y="22"/>
                    <a:pt x="23" y="20"/>
                    <a:pt x="23" y="20"/>
                  </a:cubicBezTo>
                  <a:cubicBezTo>
                    <a:pt x="24" y="19"/>
                    <a:pt x="25" y="22"/>
                    <a:pt x="26" y="22"/>
                  </a:cubicBezTo>
                  <a:cubicBezTo>
                    <a:pt x="27" y="23"/>
                    <a:pt x="32" y="26"/>
                    <a:pt x="32" y="27"/>
                  </a:cubicBezTo>
                  <a:cubicBezTo>
                    <a:pt x="32" y="29"/>
                    <a:pt x="33" y="30"/>
                    <a:pt x="34" y="30"/>
                  </a:cubicBezTo>
                  <a:cubicBezTo>
                    <a:pt x="35" y="31"/>
                    <a:pt x="35" y="32"/>
                    <a:pt x="36" y="33"/>
                  </a:cubicBezTo>
                  <a:cubicBezTo>
                    <a:pt x="37" y="34"/>
                    <a:pt x="38" y="33"/>
                    <a:pt x="38" y="34"/>
                  </a:cubicBezTo>
                  <a:cubicBezTo>
                    <a:pt x="39" y="35"/>
                    <a:pt x="37" y="36"/>
                    <a:pt x="38" y="38"/>
                  </a:cubicBezTo>
                  <a:cubicBezTo>
                    <a:pt x="40" y="39"/>
                    <a:pt x="42" y="40"/>
                    <a:pt x="44" y="42"/>
                  </a:cubicBezTo>
                  <a:cubicBezTo>
                    <a:pt x="45" y="43"/>
                    <a:pt x="45" y="44"/>
                    <a:pt x="46" y="45"/>
                  </a:cubicBezTo>
                  <a:cubicBezTo>
                    <a:pt x="47" y="46"/>
                    <a:pt x="48" y="46"/>
                    <a:pt x="49" y="48"/>
                  </a:cubicBezTo>
                  <a:cubicBezTo>
                    <a:pt x="51" y="49"/>
                    <a:pt x="52" y="51"/>
                    <a:pt x="54" y="53"/>
                  </a:cubicBezTo>
                  <a:cubicBezTo>
                    <a:pt x="55" y="54"/>
                    <a:pt x="56" y="55"/>
                    <a:pt x="57" y="56"/>
                  </a:cubicBezTo>
                  <a:cubicBezTo>
                    <a:pt x="58" y="58"/>
                    <a:pt x="56" y="58"/>
                    <a:pt x="56" y="59"/>
                  </a:cubicBezTo>
                  <a:cubicBezTo>
                    <a:pt x="56" y="60"/>
                    <a:pt x="59" y="59"/>
                    <a:pt x="59" y="61"/>
                  </a:cubicBezTo>
                  <a:cubicBezTo>
                    <a:pt x="58" y="63"/>
                    <a:pt x="57" y="63"/>
                    <a:pt x="58" y="65"/>
                  </a:cubicBezTo>
                  <a:cubicBezTo>
                    <a:pt x="58" y="65"/>
                    <a:pt x="56" y="67"/>
                    <a:pt x="57" y="68"/>
                  </a:cubicBezTo>
                  <a:cubicBezTo>
                    <a:pt x="58" y="69"/>
                    <a:pt x="59" y="71"/>
                    <a:pt x="60" y="72"/>
                  </a:cubicBezTo>
                  <a:cubicBezTo>
                    <a:pt x="61" y="73"/>
                    <a:pt x="62" y="73"/>
                    <a:pt x="63" y="73"/>
                  </a:cubicBezTo>
                  <a:cubicBezTo>
                    <a:pt x="66" y="74"/>
                    <a:pt x="66" y="76"/>
                    <a:pt x="68" y="77"/>
                  </a:cubicBezTo>
                  <a:cubicBezTo>
                    <a:pt x="71" y="79"/>
                    <a:pt x="75" y="79"/>
                    <a:pt x="77" y="81"/>
                  </a:cubicBezTo>
                  <a:cubicBezTo>
                    <a:pt x="81" y="83"/>
                    <a:pt x="85" y="85"/>
                    <a:pt x="89" y="86"/>
                  </a:cubicBezTo>
                  <a:cubicBezTo>
                    <a:pt x="92" y="88"/>
                    <a:pt x="97" y="90"/>
                    <a:pt x="101" y="91"/>
                  </a:cubicBezTo>
                  <a:cubicBezTo>
                    <a:pt x="105" y="91"/>
                    <a:pt x="108" y="87"/>
                    <a:pt x="113" y="88"/>
                  </a:cubicBezTo>
                  <a:cubicBezTo>
                    <a:pt x="117" y="89"/>
                    <a:pt x="120" y="93"/>
                    <a:pt x="123" y="96"/>
                  </a:cubicBezTo>
                  <a:cubicBezTo>
                    <a:pt x="123" y="95"/>
                    <a:pt x="124" y="90"/>
                    <a:pt x="126" y="89"/>
                  </a:cubicBezTo>
                  <a:cubicBezTo>
                    <a:pt x="127" y="89"/>
                    <a:pt x="125" y="89"/>
                    <a:pt x="126" y="89"/>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48" name="Freeform 636">
              <a:extLst>
                <a:ext uri="{FF2B5EF4-FFF2-40B4-BE49-F238E27FC236}">
                  <a16:creationId xmlns:a16="http://schemas.microsoft.com/office/drawing/2014/main" id="{11249BE9-D069-F745-BA3C-5B325B525B40}"/>
                </a:ext>
              </a:extLst>
            </p:cNvPr>
            <p:cNvSpPr>
              <a:spLocks/>
            </p:cNvSpPr>
            <p:nvPr/>
          </p:nvSpPr>
          <p:spPr bwMode="auto">
            <a:xfrm>
              <a:off x="7531414" y="8287648"/>
              <a:ext cx="280257" cy="149721"/>
            </a:xfrm>
            <a:custGeom>
              <a:avLst/>
              <a:gdLst>
                <a:gd name="T0" fmla="*/ 12 w 30"/>
                <a:gd name="T1" fmla="*/ 15 h 16"/>
                <a:gd name="T2" fmla="*/ 13 w 30"/>
                <a:gd name="T3" fmla="*/ 13 h 16"/>
                <a:gd name="T4" fmla="*/ 16 w 30"/>
                <a:gd name="T5" fmla="*/ 11 h 16"/>
                <a:gd name="T6" fmla="*/ 20 w 30"/>
                <a:gd name="T7" fmla="*/ 10 h 16"/>
                <a:gd name="T8" fmla="*/ 24 w 30"/>
                <a:gd name="T9" fmla="*/ 7 h 16"/>
                <a:gd name="T10" fmla="*/ 30 w 30"/>
                <a:gd name="T11" fmla="*/ 5 h 16"/>
                <a:gd name="T12" fmla="*/ 20 w 30"/>
                <a:gd name="T13" fmla="*/ 1 h 16"/>
                <a:gd name="T14" fmla="*/ 14 w 30"/>
                <a:gd name="T15" fmla="*/ 2 h 16"/>
                <a:gd name="T16" fmla="*/ 8 w 30"/>
                <a:gd name="T17" fmla="*/ 1 h 16"/>
                <a:gd name="T18" fmla="*/ 2 w 30"/>
                <a:gd name="T19" fmla="*/ 4 h 16"/>
                <a:gd name="T20" fmla="*/ 1 w 30"/>
                <a:gd name="T21" fmla="*/ 9 h 16"/>
                <a:gd name="T22" fmla="*/ 8 w 30"/>
                <a:gd name="T23" fmla="*/ 14 h 16"/>
                <a:gd name="T24" fmla="*/ 10 w 30"/>
                <a:gd name="T25" fmla="*/ 14 h 16"/>
                <a:gd name="T26" fmla="*/ 9 w 30"/>
                <a:gd name="T27" fmla="*/ 16 h 16"/>
                <a:gd name="T28" fmla="*/ 12 w 30"/>
                <a:gd name="T29"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16">
                  <a:moveTo>
                    <a:pt x="12" y="15"/>
                  </a:moveTo>
                  <a:cubicBezTo>
                    <a:pt x="13" y="15"/>
                    <a:pt x="13" y="14"/>
                    <a:pt x="13" y="13"/>
                  </a:cubicBezTo>
                  <a:cubicBezTo>
                    <a:pt x="13" y="12"/>
                    <a:pt x="15" y="11"/>
                    <a:pt x="16" y="11"/>
                  </a:cubicBezTo>
                  <a:cubicBezTo>
                    <a:pt x="18" y="10"/>
                    <a:pt x="18" y="12"/>
                    <a:pt x="20" y="10"/>
                  </a:cubicBezTo>
                  <a:cubicBezTo>
                    <a:pt x="21" y="9"/>
                    <a:pt x="22" y="6"/>
                    <a:pt x="24" y="7"/>
                  </a:cubicBezTo>
                  <a:cubicBezTo>
                    <a:pt x="27" y="7"/>
                    <a:pt x="27" y="6"/>
                    <a:pt x="30" y="5"/>
                  </a:cubicBezTo>
                  <a:cubicBezTo>
                    <a:pt x="26" y="3"/>
                    <a:pt x="25" y="0"/>
                    <a:pt x="20" y="1"/>
                  </a:cubicBezTo>
                  <a:cubicBezTo>
                    <a:pt x="18" y="1"/>
                    <a:pt x="16" y="2"/>
                    <a:pt x="14" y="2"/>
                  </a:cubicBezTo>
                  <a:cubicBezTo>
                    <a:pt x="12" y="2"/>
                    <a:pt x="10" y="1"/>
                    <a:pt x="8" y="1"/>
                  </a:cubicBezTo>
                  <a:cubicBezTo>
                    <a:pt x="5" y="2"/>
                    <a:pt x="4" y="2"/>
                    <a:pt x="2" y="4"/>
                  </a:cubicBezTo>
                  <a:cubicBezTo>
                    <a:pt x="2" y="5"/>
                    <a:pt x="0" y="7"/>
                    <a:pt x="1" y="9"/>
                  </a:cubicBezTo>
                  <a:cubicBezTo>
                    <a:pt x="4" y="11"/>
                    <a:pt x="8" y="9"/>
                    <a:pt x="8" y="14"/>
                  </a:cubicBezTo>
                  <a:cubicBezTo>
                    <a:pt x="8" y="14"/>
                    <a:pt x="10" y="14"/>
                    <a:pt x="10" y="14"/>
                  </a:cubicBezTo>
                  <a:cubicBezTo>
                    <a:pt x="10" y="14"/>
                    <a:pt x="9" y="16"/>
                    <a:pt x="9" y="16"/>
                  </a:cubicBezTo>
                  <a:cubicBezTo>
                    <a:pt x="10" y="16"/>
                    <a:pt x="12" y="16"/>
                    <a:pt x="12" y="15"/>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49" name="Freeform 637">
              <a:extLst>
                <a:ext uri="{FF2B5EF4-FFF2-40B4-BE49-F238E27FC236}">
                  <a16:creationId xmlns:a16="http://schemas.microsoft.com/office/drawing/2014/main" id="{4895710B-381C-D04E-BBEC-C7EE37F471CA}"/>
                </a:ext>
              </a:extLst>
            </p:cNvPr>
            <p:cNvSpPr>
              <a:spLocks/>
            </p:cNvSpPr>
            <p:nvPr/>
          </p:nvSpPr>
          <p:spPr bwMode="auto">
            <a:xfrm>
              <a:off x="7531414" y="8163411"/>
              <a:ext cx="66879" cy="140163"/>
            </a:xfrm>
            <a:custGeom>
              <a:avLst/>
              <a:gdLst>
                <a:gd name="T0" fmla="*/ 5 w 7"/>
                <a:gd name="T1" fmla="*/ 1 h 15"/>
                <a:gd name="T2" fmla="*/ 2 w 7"/>
                <a:gd name="T3" fmla="*/ 4 h 15"/>
                <a:gd name="T4" fmla="*/ 1 w 7"/>
                <a:gd name="T5" fmla="*/ 6 h 15"/>
                <a:gd name="T6" fmla="*/ 2 w 7"/>
                <a:gd name="T7" fmla="*/ 14 h 15"/>
                <a:gd name="T8" fmla="*/ 6 w 7"/>
                <a:gd name="T9" fmla="*/ 8 h 15"/>
                <a:gd name="T10" fmla="*/ 7 w 7"/>
                <a:gd name="T11" fmla="*/ 2 h 15"/>
                <a:gd name="T12" fmla="*/ 5 w 7"/>
                <a:gd name="T13" fmla="*/ 1 h 15"/>
                <a:gd name="T14" fmla="*/ 5 w 7"/>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5">
                  <a:moveTo>
                    <a:pt x="5" y="1"/>
                  </a:moveTo>
                  <a:cubicBezTo>
                    <a:pt x="4" y="0"/>
                    <a:pt x="2" y="3"/>
                    <a:pt x="2" y="4"/>
                  </a:cubicBezTo>
                  <a:cubicBezTo>
                    <a:pt x="1" y="5"/>
                    <a:pt x="1" y="4"/>
                    <a:pt x="1" y="6"/>
                  </a:cubicBezTo>
                  <a:cubicBezTo>
                    <a:pt x="1" y="7"/>
                    <a:pt x="0" y="15"/>
                    <a:pt x="2" y="14"/>
                  </a:cubicBezTo>
                  <a:cubicBezTo>
                    <a:pt x="2" y="13"/>
                    <a:pt x="5" y="10"/>
                    <a:pt x="6" y="8"/>
                  </a:cubicBezTo>
                  <a:cubicBezTo>
                    <a:pt x="6" y="5"/>
                    <a:pt x="6" y="4"/>
                    <a:pt x="7" y="2"/>
                  </a:cubicBezTo>
                  <a:cubicBezTo>
                    <a:pt x="7" y="1"/>
                    <a:pt x="6" y="1"/>
                    <a:pt x="5" y="1"/>
                  </a:cubicBezTo>
                  <a:cubicBezTo>
                    <a:pt x="4" y="0"/>
                    <a:pt x="6" y="1"/>
                    <a:pt x="5" y="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50" name="Freeform 638">
              <a:extLst>
                <a:ext uri="{FF2B5EF4-FFF2-40B4-BE49-F238E27FC236}">
                  <a16:creationId xmlns:a16="http://schemas.microsoft.com/office/drawing/2014/main" id="{C05C7636-7465-5842-9E67-A9CFFBEE1BD3}"/>
                </a:ext>
              </a:extLst>
            </p:cNvPr>
            <p:cNvSpPr>
              <a:spLocks/>
            </p:cNvSpPr>
            <p:nvPr/>
          </p:nvSpPr>
          <p:spPr bwMode="auto">
            <a:xfrm>
              <a:off x="8232048" y="8080584"/>
              <a:ext cx="121018" cy="101936"/>
            </a:xfrm>
            <a:custGeom>
              <a:avLst/>
              <a:gdLst>
                <a:gd name="T0" fmla="*/ 12 w 13"/>
                <a:gd name="T1" fmla="*/ 3 h 11"/>
                <a:gd name="T2" fmla="*/ 6 w 13"/>
                <a:gd name="T3" fmla="*/ 1 h 11"/>
                <a:gd name="T4" fmla="*/ 7 w 13"/>
                <a:gd name="T5" fmla="*/ 5 h 11"/>
                <a:gd name="T6" fmla="*/ 9 w 13"/>
                <a:gd name="T7" fmla="*/ 9 h 11"/>
                <a:gd name="T8" fmla="*/ 6 w 13"/>
                <a:gd name="T9" fmla="*/ 10 h 11"/>
                <a:gd name="T10" fmla="*/ 5 w 13"/>
                <a:gd name="T11" fmla="*/ 8 h 11"/>
                <a:gd name="T12" fmla="*/ 0 w 13"/>
                <a:gd name="T13" fmla="*/ 9 h 11"/>
                <a:gd name="T14" fmla="*/ 3 w 13"/>
                <a:gd name="T15" fmla="*/ 11 h 11"/>
                <a:gd name="T16" fmla="*/ 13 w 13"/>
                <a:gd name="T17" fmla="*/ 11 h 11"/>
                <a:gd name="T18" fmla="*/ 12 w 13"/>
                <a:gd name="T19" fmla="*/ 3 h 11"/>
                <a:gd name="T20" fmla="*/ 12 w 13"/>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1">
                  <a:moveTo>
                    <a:pt x="12" y="3"/>
                  </a:moveTo>
                  <a:cubicBezTo>
                    <a:pt x="10" y="3"/>
                    <a:pt x="8" y="0"/>
                    <a:pt x="6" y="1"/>
                  </a:cubicBezTo>
                  <a:cubicBezTo>
                    <a:pt x="3" y="2"/>
                    <a:pt x="7" y="3"/>
                    <a:pt x="7" y="5"/>
                  </a:cubicBezTo>
                  <a:cubicBezTo>
                    <a:pt x="8" y="6"/>
                    <a:pt x="10" y="8"/>
                    <a:pt x="9" y="9"/>
                  </a:cubicBezTo>
                  <a:cubicBezTo>
                    <a:pt x="8" y="10"/>
                    <a:pt x="7" y="10"/>
                    <a:pt x="6" y="10"/>
                  </a:cubicBezTo>
                  <a:cubicBezTo>
                    <a:pt x="4" y="9"/>
                    <a:pt x="6" y="9"/>
                    <a:pt x="5" y="8"/>
                  </a:cubicBezTo>
                  <a:cubicBezTo>
                    <a:pt x="5" y="8"/>
                    <a:pt x="0" y="9"/>
                    <a:pt x="0" y="9"/>
                  </a:cubicBezTo>
                  <a:cubicBezTo>
                    <a:pt x="0" y="11"/>
                    <a:pt x="2" y="11"/>
                    <a:pt x="3" y="11"/>
                  </a:cubicBezTo>
                  <a:cubicBezTo>
                    <a:pt x="6" y="10"/>
                    <a:pt x="9" y="11"/>
                    <a:pt x="13" y="11"/>
                  </a:cubicBezTo>
                  <a:cubicBezTo>
                    <a:pt x="13" y="8"/>
                    <a:pt x="12" y="5"/>
                    <a:pt x="12" y="3"/>
                  </a:cubicBezTo>
                  <a:cubicBezTo>
                    <a:pt x="11" y="3"/>
                    <a:pt x="12" y="5"/>
                    <a:pt x="12" y="3"/>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51" name="Freeform 639">
              <a:extLst>
                <a:ext uri="{FF2B5EF4-FFF2-40B4-BE49-F238E27FC236}">
                  <a16:creationId xmlns:a16="http://schemas.microsoft.com/office/drawing/2014/main" id="{5A736556-3383-774E-B552-F258684CEF8A}"/>
                </a:ext>
              </a:extLst>
            </p:cNvPr>
            <p:cNvSpPr>
              <a:spLocks/>
            </p:cNvSpPr>
            <p:nvPr/>
          </p:nvSpPr>
          <p:spPr bwMode="auto">
            <a:xfrm>
              <a:off x="8343517" y="8080584"/>
              <a:ext cx="168791" cy="140163"/>
            </a:xfrm>
            <a:custGeom>
              <a:avLst/>
              <a:gdLst>
                <a:gd name="T0" fmla="*/ 14 w 18"/>
                <a:gd name="T1" fmla="*/ 7 h 15"/>
                <a:gd name="T2" fmla="*/ 8 w 18"/>
                <a:gd name="T3" fmla="*/ 3 h 15"/>
                <a:gd name="T4" fmla="*/ 1 w 18"/>
                <a:gd name="T5" fmla="*/ 1 h 15"/>
                <a:gd name="T6" fmla="*/ 0 w 18"/>
                <a:gd name="T7" fmla="*/ 3 h 15"/>
                <a:gd name="T8" fmla="*/ 1 w 18"/>
                <a:gd name="T9" fmla="*/ 10 h 15"/>
                <a:gd name="T10" fmla="*/ 2 w 18"/>
                <a:gd name="T11" fmla="*/ 12 h 15"/>
                <a:gd name="T12" fmla="*/ 4 w 18"/>
                <a:gd name="T13" fmla="*/ 10 h 15"/>
                <a:gd name="T14" fmla="*/ 13 w 18"/>
                <a:gd name="T15" fmla="*/ 10 h 15"/>
                <a:gd name="T16" fmla="*/ 17 w 18"/>
                <a:gd name="T17" fmla="*/ 10 h 15"/>
                <a:gd name="T18" fmla="*/ 14 w 18"/>
                <a:gd name="T19" fmla="*/ 7 h 15"/>
                <a:gd name="T20" fmla="*/ 14 w 18"/>
                <a:gd name="T21"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5">
                  <a:moveTo>
                    <a:pt x="14" y="7"/>
                  </a:moveTo>
                  <a:cubicBezTo>
                    <a:pt x="12" y="6"/>
                    <a:pt x="10" y="4"/>
                    <a:pt x="8" y="3"/>
                  </a:cubicBezTo>
                  <a:cubicBezTo>
                    <a:pt x="7" y="2"/>
                    <a:pt x="2" y="0"/>
                    <a:pt x="1" y="1"/>
                  </a:cubicBezTo>
                  <a:cubicBezTo>
                    <a:pt x="1" y="1"/>
                    <a:pt x="3" y="3"/>
                    <a:pt x="0" y="3"/>
                  </a:cubicBezTo>
                  <a:cubicBezTo>
                    <a:pt x="0" y="5"/>
                    <a:pt x="1" y="7"/>
                    <a:pt x="1" y="10"/>
                  </a:cubicBezTo>
                  <a:cubicBezTo>
                    <a:pt x="1" y="11"/>
                    <a:pt x="1" y="11"/>
                    <a:pt x="2" y="12"/>
                  </a:cubicBezTo>
                  <a:cubicBezTo>
                    <a:pt x="3" y="15"/>
                    <a:pt x="3" y="11"/>
                    <a:pt x="4" y="10"/>
                  </a:cubicBezTo>
                  <a:cubicBezTo>
                    <a:pt x="6" y="8"/>
                    <a:pt x="11" y="10"/>
                    <a:pt x="13" y="10"/>
                  </a:cubicBezTo>
                  <a:cubicBezTo>
                    <a:pt x="15" y="10"/>
                    <a:pt x="15" y="11"/>
                    <a:pt x="17" y="10"/>
                  </a:cubicBezTo>
                  <a:cubicBezTo>
                    <a:pt x="18" y="8"/>
                    <a:pt x="17" y="7"/>
                    <a:pt x="14" y="7"/>
                  </a:cubicBezTo>
                  <a:cubicBezTo>
                    <a:pt x="12" y="7"/>
                    <a:pt x="16" y="7"/>
                    <a:pt x="14" y="7"/>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52" name="Freeform 640">
              <a:extLst>
                <a:ext uri="{FF2B5EF4-FFF2-40B4-BE49-F238E27FC236}">
                  <a16:creationId xmlns:a16="http://schemas.microsoft.com/office/drawing/2014/main" id="{BB41FE71-73BB-A04B-A3EB-6084906C13E8}"/>
                </a:ext>
              </a:extLst>
            </p:cNvPr>
            <p:cNvSpPr>
              <a:spLocks/>
            </p:cNvSpPr>
            <p:nvPr/>
          </p:nvSpPr>
          <p:spPr bwMode="auto">
            <a:xfrm>
              <a:off x="3843505" y="4965123"/>
              <a:ext cx="1812109" cy="1216877"/>
            </a:xfrm>
            <a:custGeom>
              <a:avLst/>
              <a:gdLst>
                <a:gd name="T0" fmla="*/ 184 w 194"/>
                <a:gd name="T1" fmla="*/ 118 h 130"/>
                <a:gd name="T2" fmla="*/ 161 w 194"/>
                <a:gd name="T3" fmla="*/ 97 h 130"/>
                <a:gd name="T4" fmla="*/ 143 w 194"/>
                <a:gd name="T5" fmla="*/ 92 h 130"/>
                <a:gd name="T6" fmla="*/ 138 w 194"/>
                <a:gd name="T7" fmla="*/ 76 h 130"/>
                <a:gd name="T8" fmla="*/ 135 w 194"/>
                <a:gd name="T9" fmla="*/ 14 h 130"/>
                <a:gd name="T10" fmla="*/ 84 w 194"/>
                <a:gd name="T11" fmla="*/ 8 h 130"/>
                <a:gd name="T12" fmla="*/ 71 w 194"/>
                <a:gd name="T13" fmla="*/ 5 h 130"/>
                <a:gd name="T14" fmla="*/ 62 w 194"/>
                <a:gd name="T15" fmla="*/ 1 h 130"/>
                <a:gd name="T16" fmla="*/ 43 w 194"/>
                <a:gd name="T17" fmla="*/ 8 h 130"/>
                <a:gd name="T18" fmla="*/ 32 w 194"/>
                <a:gd name="T19" fmla="*/ 11 h 130"/>
                <a:gd name="T20" fmla="*/ 12 w 194"/>
                <a:gd name="T21" fmla="*/ 23 h 130"/>
                <a:gd name="T22" fmla="*/ 26 w 194"/>
                <a:gd name="T23" fmla="*/ 38 h 130"/>
                <a:gd name="T24" fmla="*/ 33 w 194"/>
                <a:gd name="T25" fmla="*/ 42 h 130"/>
                <a:gd name="T26" fmla="*/ 38 w 194"/>
                <a:gd name="T27" fmla="*/ 45 h 130"/>
                <a:gd name="T28" fmla="*/ 24 w 194"/>
                <a:gd name="T29" fmla="*/ 42 h 130"/>
                <a:gd name="T30" fmla="*/ 9 w 194"/>
                <a:gd name="T31" fmla="*/ 46 h 130"/>
                <a:gd name="T32" fmla="*/ 12 w 194"/>
                <a:gd name="T33" fmla="*/ 58 h 130"/>
                <a:gd name="T34" fmla="*/ 32 w 194"/>
                <a:gd name="T35" fmla="*/ 58 h 130"/>
                <a:gd name="T36" fmla="*/ 38 w 194"/>
                <a:gd name="T37" fmla="*/ 61 h 130"/>
                <a:gd name="T38" fmla="*/ 21 w 194"/>
                <a:gd name="T39" fmla="*/ 71 h 130"/>
                <a:gd name="T40" fmla="*/ 15 w 194"/>
                <a:gd name="T41" fmla="*/ 78 h 130"/>
                <a:gd name="T42" fmla="*/ 17 w 194"/>
                <a:gd name="T43" fmla="*/ 84 h 130"/>
                <a:gd name="T44" fmla="*/ 26 w 194"/>
                <a:gd name="T45" fmla="*/ 89 h 130"/>
                <a:gd name="T46" fmla="*/ 22 w 194"/>
                <a:gd name="T47" fmla="*/ 94 h 130"/>
                <a:gd name="T48" fmla="*/ 31 w 194"/>
                <a:gd name="T49" fmla="*/ 93 h 130"/>
                <a:gd name="T50" fmla="*/ 38 w 194"/>
                <a:gd name="T51" fmla="*/ 102 h 130"/>
                <a:gd name="T52" fmla="*/ 48 w 194"/>
                <a:gd name="T53" fmla="*/ 105 h 130"/>
                <a:gd name="T54" fmla="*/ 54 w 194"/>
                <a:gd name="T55" fmla="*/ 103 h 130"/>
                <a:gd name="T56" fmla="*/ 55 w 194"/>
                <a:gd name="T57" fmla="*/ 106 h 130"/>
                <a:gd name="T58" fmla="*/ 51 w 194"/>
                <a:gd name="T59" fmla="*/ 114 h 130"/>
                <a:gd name="T60" fmla="*/ 41 w 194"/>
                <a:gd name="T61" fmla="*/ 124 h 130"/>
                <a:gd name="T62" fmla="*/ 36 w 194"/>
                <a:gd name="T63" fmla="*/ 126 h 130"/>
                <a:gd name="T64" fmla="*/ 43 w 194"/>
                <a:gd name="T65" fmla="*/ 125 h 130"/>
                <a:gd name="T66" fmla="*/ 54 w 194"/>
                <a:gd name="T67" fmla="*/ 118 h 130"/>
                <a:gd name="T68" fmla="*/ 72 w 194"/>
                <a:gd name="T69" fmla="*/ 107 h 130"/>
                <a:gd name="T70" fmla="*/ 77 w 194"/>
                <a:gd name="T71" fmla="*/ 91 h 130"/>
                <a:gd name="T72" fmla="*/ 94 w 194"/>
                <a:gd name="T73" fmla="*/ 86 h 130"/>
                <a:gd name="T74" fmla="*/ 87 w 194"/>
                <a:gd name="T75" fmla="*/ 97 h 130"/>
                <a:gd name="T76" fmla="*/ 101 w 194"/>
                <a:gd name="T77" fmla="*/ 88 h 130"/>
                <a:gd name="T78" fmla="*/ 119 w 194"/>
                <a:gd name="T79" fmla="*/ 92 h 130"/>
                <a:gd name="T80" fmla="*/ 136 w 194"/>
                <a:gd name="T81" fmla="*/ 95 h 130"/>
                <a:gd name="T82" fmla="*/ 145 w 194"/>
                <a:gd name="T83" fmla="*/ 98 h 130"/>
                <a:gd name="T84" fmla="*/ 160 w 194"/>
                <a:gd name="T85" fmla="*/ 102 h 130"/>
                <a:gd name="T86" fmla="*/ 169 w 194"/>
                <a:gd name="T87" fmla="*/ 104 h 130"/>
                <a:gd name="T88" fmla="*/ 176 w 194"/>
                <a:gd name="T89" fmla="*/ 111 h 130"/>
                <a:gd name="T90" fmla="*/ 184 w 194"/>
                <a:gd name="T91" fmla="*/ 121 h 130"/>
                <a:gd name="T92" fmla="*/ 186 w 194"/>
                <a:gd name="T93" fmla="*/ 125 h 130"/>
                <a:gd name="T94" fmla="*/ 194 w 194"/>
                <a:gd name="T95" fmla="*/ 12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4" h="130">
                  <a:moveTo>
                    <a:pt x="194" y="126"/>
                  </a:moveTo>
                  <a:cubicBezTo>
                    <a:pt x="193" y="125"/>
                    <a:pt x="191" y="125"/>
                    <a:pt x="193" y="123"/>
                  </a:cubicBezTo>
                  <a:cubicBezTo>
                    <a:pt x="193" y="122"/>
                    <a:pt x="192" y="122"/>
                    <a:pt x="191" y="122"/>
                  </a:cubicBezTo>
                  <a:cubicBezTo>
                    <a:pt x="189" y="120"/>
                    <a:pt x="185" y="119"/>
                    <a:pt x="184" y="118"/>
                  </a:cubicBezTo>
                  <a:cubicBezTo>
                    <a:pt x="180" y="113"/>
                    <a:pt x="178" y="107"/>
                    <a:pt x="174" y="103"/>
                  </a:cubicBezTo>
                  <a:cubicBezTo>
                    <a:pt x="172" y="102"/>
                    <a:pt x="170" y="100"/>
                    <a:pt x="169" y="99"/>
                  </a:cubicBezTo>
                  <a:cubicBezTo>
                    <a:pt x="167" y="98"/>
                    <a:pt x="167" y="95"/>
                    <a:pt x="165" y="95"/>
                  </a:cubicBezTo>
                  <a:cubicBezTo>
                    <a:pt x="164" y="95"/>
                    <a:pt x="161" y="97"/>
                    <a:pt x="161" y="97"/>
                  </a:cubicBezTo>
                  <a:cubicBezTo>
                    <a:pt x="162" y="99"/>
                    <a:pt x="159" y="100"/>
                    <a:pt x="158" y="100"/>
                  </a:cubicBezTo>
                  <a:cubicBezTo>
                    <a:pt x="155" y="101"/>
                    <a:pt x="152" y="97"/>
                    <a:pt x="150" y="95"/>
                  </a:cubicBezTo>
                  <a:cubicBezTo>
                    <a:pt x="149" y="94"/>
                    <a:pt x="148" y="94"/>
                    <a:pt x="147" y="92"/>
                  </a:cubicBezTo>
                  <a:cubicBezTo>
                    <a:pt x="146" y="90"/>
                    <a:pt x="144" y="91"/>
                    <a:pt x="143" y="92"/>
                  </a:cubicBezTo>
                  <a:cubicBezTo>
                    <a:pt x="141" y="92"/>
                    <a:pt x="141" y="91"/>
                    <a:pt x="139" y="92"/>
                  </a:cubicBezTo>
                  <a:cubicBezTo>
                    <a:pt x="139" y="92"/>
                    <a:pt x="138" y="92"/>
                    <a:pt x="138" y="91"/>
                  </a:cubicBezTo>
                  <a:cubicBezTo>
                    <a:pt x="138" y="90"/>
                    <a:pt x="138" y="90"/>
                    <a:pt x="138" y="89"/>
                  </a:cubicBezTo>
                  <a:cubicBezTo>
                    <a:pt x="138" y="85"/>
                    <a:pt x="138" y="80"/>
                    <a:pt x="138" y="76"/>
                  </a:cubicBezTo>
                  <a:cubicBezTo>
                    <a:pt x="138" y="64"/>
                    <a:pt x="138" y="51"/>
                    <a:pt x="138" y="38"/>
                  </a:cubicBezTo>
                  <a:cubicBezTo>
                    <a:pt x="138" y="33"/>
                    <a:pt x="138" y="27"/>
                    <a:pt x="138" y="21"/>
                  </a:cubicBezTo>
                  <a:cubicBezTo>
                    <a:pt x="138" y="20"/>
                    <a:pt x="138" y="18"/>
                    <a:pt x="138" y="16"/>
                  </a:cubicBezTo>
                  <a:cubicBezTo>
                    <a:pt x="138" y="15"/>
                    <a:pt x="137" y="15"/>
                    <a:pt x="135" y="14"/>
                  </a:cubicBezTo>
                  <a:cubicBezTo>
                    <a:pt x="130" y="12"/>
                    <a:pt x="127" y="12"/>
                    <a:pt x="122" y="12"/>
                  </a:cubicBezTo>
                  <a:cubicBezTo>
                    <a:pt x="117" y="12"/>
                    <a:pt x="113" y="11"/>
                    <a:pt x="108" y="10"/>
                  </a:cubicBezTo>
                  <a:cubicBezTo>
                    <a:pt x="102" y="10"/>
                    <a:pt x="97" y="8"/>
                    <a:pt x="92" y="8"/>
                  </a:cubicBezTo>
                  <a:cubicBezTo>
                    <a:pt x="89" y="8"/>
                    <a:pt x="87" y="9"/>
                    <a:pt x="84" y="8"/>
                  </a:cubicBezTo>
                  <a:cubicBezTo>
                    <a:pt x="84" y="8"/>
                    <a:pt x="80" y="7"/>
                    <a:pt x="80" y="7"/>
                  </a:cubicBezTo>
                  <a:cubicBezTo>
                    <a:pt x="80" y="7"/>
                    <a:pt x="81" y="5"/>
                    <a:pt x="81" y="4"/>
                  </a:cubicBezTo>
                  <a:cubicBezTo>
                    <a:pt x="81" y="4"/>
                    <a:pt x="78" y="4"/>
                    <a:pt x="78" y="4"/>
                  </a:cubicBezTo>
                  <a:cubicBezTo>
                    <a:pt x="76" y="4"/>
                    <a:pt x="73" y="5"/>
                    <a:pt x="71" y="5"/>
                  </a:cubicBezTo>
                  <a:cubicBezTo>
                    <a:pt x="69" y="5"/>
                    <a:pt x="70" y="1"/>
                    <a:pt x="67" y="3"/>
                  </a:cubicBezTo>
                  <a:cubicBezTo>
                    <a:pt x="66" y="3"/>
                    <a:pt x="65" y="5"/>
                    <a:pt x="64" y="4"/>
                  </a:cubicBezTo>
                  <a:cubicBezTo>
                    <a:pt x="62" y="4"/>
                    <a:pt x="62" y="3"/>
                    <a:pt x="64" y="2"/>
                  </a:cubicBezTo>
                  <a:cubicBezTo>
                    <a:pt x="66" y="2"/>
                    <a:pt x="63" y="1"/>
                    <a:pt x="62" y="1"/>
                  </a:cubicBezTo>
                  <a:cubicBezTo>
                    <a:pt x="58" y="0"/>
                    <a:pt x="58" y="1"/>
                    <a:pt x="56" y="3"/>
                  </a:cubicBezTo>
                  <a:cubicBezTo>
                    <a:pt x="53" y="6"/>
                    <a:pt x="49" y="4"/>
                    <a:pt x="45" y="5"/>
                  </a:cubicBezTo>
                  <a:cubicBezTo>
                    <a:pt x="41" y="6"/>
                    <a:pt x="45" y="8"/>
                    <a:pt x="45" y="8"/>
                  </a:cubicBezTo>
                  <a:cubicBezTo>
                    <a:pt x="44" y="8"/>
                    <a:pt x="43" y="8"/>
                    <a:pt x="43" y="8"/>
                  </a:cubicBezTo>
                  <a:cubicBezTo>
                    <a:pt x="43" y="8"/>
                    <a:pt x="44" y="10"/>
                    <a:pt x="43" y="10"/>
                  </a:cubicBezTo>
                  <a:cubicBezTo>
                    <a:pt x="42" y="10"/>
                    <a:pt x="42" y="8"/>
                    <a:pt x="42" y="7"/>
                  </a:cubicBezTo>
                  <a:cubicBezTo>
                    <a:pt x="41" y="7"/>
                    <a:pt x="38" y="10"/>
                    <a:pt x="38" y="10"/>
                  </a:cubicBezTo>
                  <a:cubicBezTo>
                    <a:pt x="36" y="11"/>
                    <a:pt x="34" y="9"/>
                    <a:pt x="32" y="11"/>
                  </a:cubicBezTo>
                  <a:cubicBezTo>
                    <a:pt x="30" y="12"/>
                    <a:pt x="28" y="13"/>
                    <a:pt x="27" y="15"/>
                  </a:cubicBezTo>
                  <a:cubicBezTo>
                    <a:pt x="27" y="17"/>
                    <a:pt x="27" y="19"/>
                    <a:pt x="25" y="20"/>
                  </a:cubicBezTo>
                  <a:cubicBezTo>
                    <a:pt x="23" y="21"/>
                    <a:pt x="22" y="22"/>
                    <a:pt x="20" y="22"/>
                  </a:cubicBezTo>
                  <a:cubicBezTo>
                    <a:pt x="19" y="22"/>
                    <a:pt x="13" y="22"/>
                    <a:pt x="12" y="23"/>
                  </a:cubicBezTo>
                  <a:cubicBezTo>
                    <a:pt x="12" y="24"/>
                    <a:pt x="10" y="27"/>
                    <a:pt x="10" y="27"/>
                  </a:cubicBezTo>
                  <a:cubicBezTo>
                    <a:pt x="11" y="28"/>
                    <a:pt x="14" y="28"/>
                    <a:pt x="15" y="29"/>
                  </a:cubicBezTo>
                  <a:cubicBezTo>
                    <a:pt x="18" y="30"/>
                    <a:pt x="21" y="32"/>
                    <a:pt x="23" y="34"/>
                  </a:cubicBezTo>
                  <a:cubicBezTo>
                    <a:pt x="24" y="35"/>
                    <a:pt x="24" y="37"/>
                    <a:pt x="26" y="38"/>
                  </a:cubicBezTo>
                  <a:cubicBezTo>
                    <a:pt x="28" y="38"/>
                    <a:pt x="29" y="38"/>
                    <a:pt x="31" y="37"/>
                  </a:cubicBezTo>
                  <a:cubicBezTo>
                    <a:pt x="31" y="37"/>
                    <a:pt x="34" y="38"/>
                    <a:pt x="34" y="38"/>
                  </a:cubicBezTo>
                  <a:cubicBezTo>
                    <a:pt x="36" y="41"/>
                    <a:pt x="31" y="39"/>
                    <a:pt x="31" y="39"/>
                  </a:cubicBezTo>
                  <a:cubicBezTo>
                    <a:pt x="29" y="39"/>
                    <a:pt x="32" y="41"/>
                    <a:pt x="33" y="42"/>
                  </a:cubicBezTo>
                  <a:cubicBezTo>
                    <a:pt x="34" y="44"/>
                    <a:pt x="35" y="43"/>
                    <a:pt x="37" y="42"/>
                  </a:cubicBezTo>
                  <a:cubicBezTo>
                    <a:pt x="38" y="41"/>
                    <a:pt x="41" y="41"/>
                    <a:pt x="42" y="42"/>
                  </a:cubicBezTo>
                  <a:cubicBezTo>
                    <a:pt x="43" y="43"/>
                    <a:pt x="38" y="44"/>
                    <a:pt x="38" y="44"/>
                  </a:cubicBezTo>
                  <a:cubicBezTo>
                    <a:pt x="37" y="44"/>
                    <a:pt x="38" y="44"/>
                    <a:pt x="38" y="45"/>
                  </a:cubicBezTo>
                  <a:cubicBezTo>
                    <a:pt x="38" y="46"/>
                    <a:pt x="36" y="45"/>
                    <a:pt x="36" y="45"/>
                  </a:cubicBezTo>
                  <a:cubicBezTo>
                    <a:pt x="35" y="45"/>
                    <a:pt x="34" y="46"/>
                    <a:pt x="32" y="46"/>
                  </a:cubicBezTo>
                  <a:cubicBezTo>
                    <a:pt x="30" y="46"/>
                    <a:pt x="26" y="47"/>
                    <a:pt x="24" y="46"/>
                  </a:cubicBezTo>
                  <a:cubicBezTo>
                    <a:pt x="22" y="45"/>
                    <a:pt x="25" y="43"/>
                    <a:pt x="24" y="42"/>
                  </a:cubicBezTo>
                  <a:cubicBezTo>
                    <a:pt x="23" y="42"/>
                    <a:pt x="21" y="42"/>
                    <a:pt x="20" y="43"/>
                  </a:cubicBezTo>
                  <a:cubicBezTo>
                    <a:pt x="19" y="43"/>
                    <a:pt x="17" y="43"/>
                    <a:pt x="16" y="43"/>
                  </a:cubicBezTo>
                  <a:cubicBezTo>
                    <a:pt x="14" y="44"/>
                    <a:pt x="15" y="46"/>
                    <a:pt x="15" y="46"/>
                  </a:cubicBezTo>
                  <a:cubicBezTo>
                    <a:pt x="13" y="46"/>
                    <a:pt x="11" y="45"/>
                    <a:pt x="9" y="46"/>
                  </a:cubicBezTo>
                  <a:cubicBezTo>
                    <a:pt x="8" y="47"/>
                    <a:pt x="6" y="48"/>
                    <a:pt x="5" y="49"/>
                  </a:cubicBezTo>
                  <a:cubicBezTo>
                    <a:pt x="0" y="52"/>
                    <a:pt x="12" y="52"/>
                    <a:pt x="12" y="53"/>
                  </a:cubicBezTo>
                  <a:cubicBezTo>
                    <a:pt x="11" y="54"/>
                    <a:pt x="8" y="54"/>
                    <a:pt x="10" y="55"/>
                  </a:cubicBezTo>
                  <a:cubicBezTo>
                    <a:pt x="11" y="56"/>
                    <a:pt x="11" y="58"/>
                    <a:pt x="12" y="58"/>
                  </a:cubicBezTo>
                  <a:cubicBezTo>
                    <a:pt x="16" y="59"/>
                    <a:pt x="19" y="58"/>
                    <a:pt x="23" y="58"/>
                  </a:cubicBezTo>
                  <a:cubicBezTo>
                    <a:pt x="24" y="59"/>
                    <a:pt x="25" y="59"/>
                    <a:pt x="26" y="59"/>
                  </a:cubicBezTo>
                  <a:cubicBezTo>
                    <a:pt x="28" y="59"/>
                    <a:pt x="27" y="59"/>
                    <a:pt x="29" y="60"/>
                  </a:cubicBezTo>
                  <a:cubicBezTo>
                    <a:pt x="29" y="60"/>
                    <a:pt x="31" y="58"/>
                    <a:pt x="32" y="58"/>
                  </a:cubicBezTo>
                  <a:cubicBezTo>
                    <a:pt x="33" y="57"/>
                    <a:pt x="34" y="57"/>
                    <a:pt x="35" y="57"/>
                  </a:cubicBezTo>
                  <a:cubicBezTo>
                    <a:pt x="36" y="56"/>
                    <a:pt x="37" y="55"/>
                    <a:pt x="37" y="55"/>
                  </a:cubicBezTo>
                  <a:cubicBezTo>
                    <a:pt x="38" y="56"/>
                    <a:pt x="39" y="57"/>
                    <a:pt x="38" y="58"/>
                  </a:cubicBezTo>
                  <a:cubicBezTo>
                    <a:pt x="37" y="59"/>
                    <a:pt x="36" y="59"/>
                    <a:pt x="38" y="61"/>
                  </a:cubicBezTo>
                  <a:cubicBezTo>
                    <a:pt x="40" y="65"/>
                    <a:pt x="38" y="68"/>
                    <a:pt x="33" y="67"/>
                  </a:cubicBezTo>
                  <a:cubicBezTo>
                    <a:pt x="33" y="67"/>
                    <a:pt x="32" y="66"/>
                    <a:pt x="31" y="67"/>
                  </a:cubicBezTo>
                  <a:cubicBezTo>
                    <a:pt x="30" y="68"/>
                    <a:pt x="29" y="70"/>
                    <a:pt x="28" y="70"/>
                  </a:cubicBezTo>
                  <a:cubicBezTo>
                    <a:pt x="26" y="71"/>
                    <a:pt x="20" y="68"/>
                    <a:pt x="21" y="71"/>
                  </a:cubicBezTo>
                  <a:cubicBezTo>
                    <a:pt x="21" y="71"/>
                    <a:pt x="18" y="73"/>
                    <a:pt x="19" y="73"/>
                  </a:cubicBezTo>
                  <a:cubicBezTo>
                    <a:pt x="19" y="73"/>
                    <a:pt x="20" y="73"/>
                    <a:pt x="20" y="73"/>
                  </a:cubicBezTo>
                  <a:cubicBezTo>
                    <a:pt x="21" y="74"/>
                    <a:pt x="18" y="75"/>
                    <a:pt x="17" y="76"/>
                  </a:cubicBezTo>
                  <a:cubicBezTo>
                    <a:pt x="16" y="76"/>
                    <a:pt x="15" y="77"/>
                    <a:pt x="15" y="78"/>
                  </a:cubicBezTo>
                  <a:cubicBezTo>
                    <a:pt x="14" y="80"/>
                    <a:pt x="16" y="80"/>
                    <a:pt x="14" y="81"/>
                  </a:cubicBezTo>
                  <a:cubicBezTo>
                    <a:pt x="12" y="82"/>
                    <a:pt x="14" y="84"/>
                    <a:pt x="15" y="85"/>
                  </a:cubicBezTo>
                  <a:cubicBezTo>
                    <a:pt x="15" y="86"/>
                    <a:pt x="18" y="81"/>
                    <a:pt x="19" y="81"/>
                  </a:cubicBezTo>
                  <a:cubicBezTo>
                    <a:pt x="19" y="81"/>
                    <a:pt x="17" y="84"/>
                    <a:pt x="17" y="84"/>
                  </a:cubicBezTo>
                  <a:cubicBezTo>
                    <a:pt x="16" y="85"/>
                    <a:pt x="19" y="87"/>
                    <a:pt x="20" y="87"/>
                  </a:cubicBezTo>
                  <a:cubicBezTo>
                    <a:pt x="21" y="88"/>
                    <a:pt x="21" y="89"/>
                    <a:pt x="22" y="88"/>
                  </a:cubicBezTo>
                  <a:cubicBezTo>
                    <a:pt x="23" y="87"/>
                    <a:pt x="24" y="86"/>
                    <a:pt x="24" y="86"/>
                  </a:cubicBezTo>
                  <a:cubicBezTo>
                    <a:pt x="24" y="87"/>
                    <a:pt x="25" y="89"/>
                    <a:pt x="26" y="89"/>
                  </a:cubicBezTo>
                  <a:cubicBezTo>
                    <a:pt x="24" y="90"/>
                    <a:pt x="23" y="89"/>
                    <a:pt x="22" y="89"/>
                  </a:cubicBezTo>
                  <a:cubicBezTo>
                    <a:pt x="21" y="90"/>
                    <a:pt x="20" y="87"/>
                    <a:pt x="19" y="87"/>
                  </a:cubicBezTo>
                  <a:cubicBezTo>
                    <a:pt x="18" y="87"/>
                    <a:pt x="16" y="90"/>
                    <a:pt x="18" y="91"/>
                  </a:cubicBezTo>
                  <a:cubicBezTo>
                    <a:pt x="20" y="92"/>
                    <a:pt x="20" y="93"/>
                    <a:pt x="22" y="94"/>
                  </a:cubicBezTo>
                  <a:cubicBezTo>
                    <a:pt x="23" y="96"/>
                    <a:pt x="25" y="95"/>
                    <a:pt x="27" y="95"/>
                  </a:cubicBezTo>
                  <a:cubicBezTo>
                    <a:pt x="28" y="94"/>
                    <a:pt x="30" y="95"/>
                    <a:pt x="30" y="93"/>
                  </a:cubicBezTo>
                  <a:cubicBezTo>
                    <a:pt x="30" y="91"/>
                    <a:pt x="31" y="88"/>
                    <a:pt x="33" y="89"/>
                  </a:cubicBezTo>
                  <a:cubicBezTo>
                    <a:pt x="33" y="88"/>
                    <a:pt x="31" y="92"/>
                    <a:pt x="31" y="93"/>
                  </a:cubicBezTo>
                  <a:cubicBezTo>
                    <a:pt x="31" y="94"/>
                    <a:pt x="35" y="97"/>
                    <a:pt x="34" y="98"/>
                  </a:cubicBezTo>
                  <a:cubicBezTo>
                    <a:pt x="32" y="100"/>
                    <a:pt x="35" y="101"/>
                    <a:pt x="35" y="101"/>
                  </a:cubicBezTo>
                  <a:cubicBezTo>
                    <a:pt x="34" y="101"/>
                    <a:pt x="32" y="104"/>
                    <a:pt x="32" y="104"/>
                  </a:cubicBezTo>
                  <a:cubicBezTo>
                    <a:pt x="33" y="105"/>
                    <a:pt x="38" y="102"/>
                    <a:pt x="38" y="102"/>
                  </a:cubicBezTo>
                  <a:cubicBezTo>
                    <a:pt x="38" y="103"/>
                    <a:pt x="37" y="103"/>
                    <a:pt x="37" y="104"/>
                  </a:cubicBezTo>
                  <a:cubicBezTo>
                    <a:pt x="37" y="104"/>
                    <a:pt x="39" y="102"/>
                    <a:pt x="40" y="101"/>
                  </a:cubicBezTo>
                  <a:cubicBezTo>
                    <a:pt x="41" y="101"/>
                    <a:pt x="45" y="102"/>
                    <a:pt x="45" y="103"/>
                  </a:cubicBezTo>
                  <a:cubicBezTo>
                    <a:pt x="46" y="104"/>
                    <a:pt x="48" y="107"/>
                    <a:pt x="48" y="105"/>
                  </a:cubicBezTo>
                  <a:cubicBezTo>
                    <a:pt x="48" y="104"/>
                    <a:pt x="50" y="100"/>
                    <a:pt x="50" y="100"/>
                  </a:cubicBezTo>
                  <a:cubicBezTo>
                    <a:pt x="50" y="99"/>
                    <a:pt x="53" y="102"/>
                    <a:pt x="53" y="101"/>
                  </a:cubicBezTo>
                  <a:cubicBezTo>
                    <a:pt x="53" y="101"/>
                    <a:pt x="50" y="101"/>
                    <a:pt x="50" y="102"/>
                  </a:cubicBezTo>
                  <a:cubicBezTo>
                    <a:pt x="50" y="104"/>
                    <a:pt x="53" y="104"/>
                    <a:pt x="54" y="103"/>
                  </a:cubicBezTo>
                  <a:cubicBezTo>
                    <a:pt x="55" y="102"/>
                    <a:pt x="56" y="103"/>
                    <a:pt x="57" y="102"/>
                  </a:cubicBezTo>
                  <a:cubicBezTo>
                    <a:pt x="57" y="102"/>
                    <a:pt x="59" y="100"/>
                    <a:pt x="59" y="100"/>
                  </a:cubicBezTo>
                  <a:cubicBezTo>
                    <a:pt x="59" y="100"/>
                    <a:pt x="57" y="103"/>
                    <a:pt x="56" y="104"/>
                  </a:cubicBezTo>
                  <a:cubicBezTo>
                    <a:pt x="56" y="105"/>
                    <a:pt x="56" y="105"/>
                    <a:pt x="55" y="106"/>
                  </a:cubicBezTo>
                  <a:cubicBezTo>
                    <a:pt x="55" y="107"/>
                    <a:pt x="56" y="106"/>
                    <a:pt x="56" y="107"/>
                  </a:cubicBezTo>
                  <a:cubicBezTo>
                    <a:pt x="56" y="107"/>
                    <a:pt x="55" y="108"/>
                    <a:pt x="54" y="109"/>
                  </a:cubicBezTo>
                  <a:cubicBezTo>
                    <a:pt x="54" y="111"/>
                    <a:pt x="54" y="111"/>
                    <a:pt x="55" y="112"/>
                  </a:cubicBezTo>
                  <a:cubicBezTo>
                    <a:pt x="55" y="112"/>
                    <a:pt x="52" y="114"/>
                    <a:pt x="51" y="114"/>
                  </a:cubicBezTo>
                  <a:cubicBezTo>
                    <a:pt x="50" y="116"/>
                    <a:pt x="49" y="117"/>
                    <a:pt x="47" y="118"/>
                  </a:cubicBezTo>
                  <a:cubicBezTo>
                    <a:pt x="45" y="118"/>
                    <a:pt x="43" y="120"/>
                    <a:pt x="42" y="121"/>
                  </a:cubicBezTo>
                  <a:cubicBezTo>
                    <a:pt x="41" y="121"/>
                    <a:pt x="41" y="122"/>
                    <a:pt x="40" y="122"/>
                  </a:cubicBezTo>
                  <a:cubicBezTo>
                    <a:pt x="40" y="123"/>
                    <a:pt x="41" y="124"/>
                    <a:pt x="41" y="124"/>
                  </a:cubicBezTo>
                  <a:cubicBezTo>
                    <a:pt x="40" y="125"/>
                    <a:pt x="37" y="124"/>
                    <a:pt x="36" y="124"/>
                  </a:cubicBezTo>
                  <a:cubicBezTo>
                    <a:pt x="33" y="124"/>
                    <a:pt x="32" y="125"/>
                    <a:pt x="30" y="127"/>
                  </a:cubicBezTo>
                  <a:cubicBezTo>
                    <a:pt x="29" y="128"/>
                    <a:pt x="30" y="130"/>
                    <a:pt x="31" y="129"/>
                  </a:cubicBezTo>
                  <a:cubicBezTo>
                    <a:pt x="33" y="128"/>
                    <a:pt x="35" y="125"/>
                    <a:pt x="36" y="126"/>
                  </a:cubicBezTo>
                  <a:cubicBezTo>
                    <a:pt x="36" y="125"/>
                    <a:pt x="35" y="129"/>
                    <a:pt x="38" y="126"/>
                  </a:cubicBezTo>
                  <a:cubicBezTo>
                    <a:pt x="38" y="126"/>
                    <a:pt x="40" y="129"/>
                    <a:pt x="41" y="127"/>
                  </a:cubicBezTo>
                  <a:cubicBezTo>
                    <a:pt x="41" y="126"/>
                    <a:pt x="40" y="126"/>
                    <a:pt x="41" y="126"/>
                  </a:cubicBezTo>
                  <a:cubicBezTo>
                    <a:pt x="42" y="125"/>
                    <a:pt x="42" y="125"/>
                    <a:pt x="43" y="125"/>
                  </a:cubicBezTo>
                  <a:cubicBezTo>
                    <a:pt x="44" y="125"/>
                    <a:pt x="44" y="125"/>
                    <a:pt x="45" y="124"/>
                  </a:cubicBezTo>
                  <a:cubicBezTo>
                    <a:pt x="46" y="123"/>
                    <a:pt x="48" y="123"/>
                    <a:pt x="50" y="122"/>
                  </a:cubicBezTo>
                  <a:cubicBezTo>
                    <a:pt x="53" y="121"/>
                    <a:pt x="49" y="121"/>
                    <a:pt x="51" y="120"/>
                  </a:cubicBezTo>
                  <a:cubicBezTo>
                    <a:pt x="52" y="119"/>
                    <a:pt x="53" y="118"/>
                    <a:pt x="54" y="118"/>
                  </a:cubicBezTo>
                  <a:cubicBezTo>
                    <a:pt x="56" y="117"/>
                    <a:pt x="58" y="116"/>
                    <a:pt x="59" y="116"/>
                  </a:cubicBezTo>
                  <a:cubicBezTo>
                    <a:pt x="62" y="114"/>
                    <a:pt x="60" y="115"/>
                    <a:pt x="60" y="113"/>
                  </a:cubicBezTo>
                  <a:cubicBezTo>
                    <a:pt x="60" y="113"/>
                    <a:pt x="68" y="109"/>
                    <a:pt x="69" y="108"/>
                  </a:cubicBezTo>
                  <a:cubicBezTo>
                    <a:pt x="70" y="108"/>
                    <a:pt x="72" y="108"/>
                    <a:pt x="72" y="107"/>
                  </a:cubicBezTo>
                  <a:cubicBezTo>
                    <a:pt x="72" y="104"/>
                    <a:pt x="73" y="105"/>
                    <a:pt x="75" y="104"/>
                  </a:cubicBezTo>
                  <a:cubicBezTo>
                    <a:pt x="78" y="102"/>
                    <a:pt x="69" y="101"/>
                    <a:pt x="73" y="97"/>
                  </a:cubicBezTo>
                  <a:cubicBezTo>
                    <a:pt x="75" y="96"/>
                    <a:pt x="77" y="96"/>
                    <a:pt x="78" y="95"/>
                  </a:cubicBezTo>
                  <a:cubicBezTo>
                    <a:pt x="79" y="94"/>
                    <a:pt x="79" y="91"/>
                    <a:pt x="77" y="91"/>
                  </a:cubicBezTo>
                  <a:cubicBezTo>
                    <a:pt x="79" y="91"/>
                    <a:pt x="79" y="92"/>
                    <a:pt x="81" y="91"/>
                  </a:cubicBezTo>
                  <a:cubicBezTo>
                    <a:pt x="82" y="90"/>
                    <a:pt x="83" y="88"/>
                    <a:pt x="85" y="87"/>
                  </a:cubicBezTo>
                  <a:cubicBezTo>
                    <a:pt x="86" y="86"/>
                    <a:pt x="88" y="84"/>
                    <a:pt x="89" y="84"/>
                  </a:cubicBezTo>
                  <a:cubicBezTo>
                    <a:pt x="90" y="84"/>
                    <a:pt x="95" y="84"/>
                    <a:pt x="94" y="86"/>
                  </a:cubicBezTo>
                  <a:cubicBezTo>
                    <a:pt x="93" y="87"/>
                    <a:pt x="91" y="85"/>
                    <a:pt x="89" y="86"/>
                  </a:cubicBezTo>
                  <a:cubicBezTo>
                    <a:pt x="87" y="87"/>
                    <a:pt x="87" y="88"/>
                    <a:pt x="86" y="90"/>
                  </a:cubicBezTo>
                  <a:cubicBezTo>
                    <a:pt x="86" y="92"/>
                    <a:pt x="84" y="94"/>
                    <a:pt x="84" y="96"/>
                  </a:cubicBezTo>
                  <a:cubicBezTo>
                    <a:pt x="83" y="97"/>
                    <a:pt x="87" y="96"/>
                    <a:pt x="87" y="97"/>
                  </a:cubicBezTo>
                  <a:cubicBezTo>
                    <a:pt x="86" y="97"/>
                    <a:pt x="81" y="99"/>
                    <a:pt x="85" y="99"/>
                  </a:cubicBezTo>
                  <a:cubicBezTo>
                    <a:pt x="88" y="99"/>
                    <a:pt x="90" y="97"/>
                    <a:pt x="93" y="96"/>
                  </a:cubicBezTo>
                  <a:cubicBezTo>
                    <a:pt x="95" y="94"/>
                    <a:pt x="97" y="94"/>
                    <a:pt x="99" y="93"/>
                  </a:cubicBezTo>
                  <a:cubicBezTo>
                    <a:pt x="103" y="92"/>
                    <a:pt x="101" y="90"/>
                    <a:pt x="101" y="88"/>
                  </a:cubicBezTo>
                  <a:cubicBezTo>
                    <a:pt x="100" y="84"/>
                    <a:pt x="109" y="87"/>
                    <a:pt x="111" y="88"/>
                  </a:cubicBezTo>
                  <a:cubicBezTo>
                    <a:pt x="113" y="88"/>
                    <a:pt x="114" y="90"/>
                    <a:pt x="116" y="91"/>
                  </a:cubicBezTo>
                  <a:cubicBezTo>
                    <a:pt x="116" y="91"/>
                    <a:pt x="118" y="88"/>
                    <a:pt x="119" y="89"/>
                  </a:cubicBezTo>
                  <a:cubicBezTo>
                    <a:pt x="119" y="89"/>
                    <a:pt x="119" y="91"/>
                    <a:pt x="119" y="92"/>
                  </a:cubicBezTo>
                  <a:cubicBezTo>
                    <a:pt x="121" y="93"/>
                    <a:pt x="122" y="93"/>
                    <a:pt x="123" y="93"/>
                  </a:cubicBezTo>
                  <a:cubicBezTo>
                    <a:pt x="126" y="93"/>
                    <a:pt x="129" y="92"/>
                    <a:pt x="131" y="93"/>
                  </a:cubicBezTo>
                  <a:cubicBezTo>
                    <a:pt x="132" y="93"/>
                    <a:pt x="133" y="94"/>
                    <a:pt x="134" y="93"/>
                  </a:cubicBezTo>
                  <a:cubicBezTo>
                    <a:pt x="135" y="93"/>
                    <a:pt x="135" y="94"/>
                    <a:pt x="136" y="95"/>
                  </a:cubicBezTo>
                  <a:cubicBezTo>
                    <a:pt x="137" y="95"/>
                    <a:pt x="139" y="96"/>
                    <a:pt x="140" y="96"/>
                  </a:cubicBezTo>
                  <a:cubicBezTo>
                    <a:pt x="142" y="96"/>
                    <a:pt x="143" y="94"/>
                    <a:pt x="144" y="94"/>
                  </a:cubicBezTo>
                  <a:cubicBezTo>
                    <a:pt x="146" y="93"/>
                    <a:pt x="145" y="96"/>
                    <a:pt x="145" y="96"/>
                  </a:cubicBezTo>
                  <a:cubicBezTo>
                    <a:pt x="144" y="97"/>
                    <a:pt x="144" y="97"/>
                    <a:pt x="145" y="98"/>
                  </a:cubicBezTo>
                  <a:cubicBezTo>
                    <a:pt x="148" y="99"/>
                    <a:pt x="150" y="100"/>
                    <a:pt x="152" y="101"/>
                  </a:cubicBezTo>
                  <a:cubicBezTo>
                    <a:pt x="154" y="103"/>
                    <a:pt x="156" y="105"/>
                    <a:pt x="158" y="106"/>
                  </a:cubicBezTo>
                  <a:cubicBezTo>
                    <a:pt x="159" y="106"/>
                    <a:pt x="160" y="105"/>
                    <a:pt x="161" y="105"/>
                  </a:cubicBezTo>
                  <a:cubicBezTo>
                    <a:pt x="162" y="104"/>
                    <a:pt x="160" y="103"/>
                    <a:pt x="160" y="102"/>
                  </a:cubicBezTo>
                  <a:cubicBezTo>
                    <a:pt x="160" y="101"/>
                    <a:pt x="163" y="103"/>
                    <a:pt x="163" y="103"/>
                  </a:cubicBezTo>
                  <a:cubicBezTo>
                    <a:pt x="163" y="104"/>
                    <a:pt x="166" y="106"/>
                    <a:pt x="167" y="105"/>
                  </a:cubicBezTo>
                  <a:cubicBezTo>
                    <a:pt x="167" y="105"/>
                    <a:pt x="165" y="99"/>
                    <a:pt x="165" y="99"/>
                  </a:cubicBezTo>
                  <a:cubicBezTo>
                    <a:pt x="166" y="99"/>
                    <a:pt x="168" y="104"/>
                    <a:pt x="169" y="104"/>
                  </a:cubicBezTo>
                  <a:cubicBezTo>
                    <a:pt x="169" y="105"/>
                    <a:pt x="170" y="107"/>
                    <a:pt x="171" y="107"/>
                  </a:cubicBezTo>
                  <a:cubicBezTo>
                    <a:pt x="172" y="107"/>
                    <a:pt x="173" y="105"/>
                    <a:pt x="173" y="105"/>
                  </a:cubicBezTo>
                  <a:cubicBezTo>
                    <a:pt x="171" y="106"/>
                    <a:pt x="177" y="110"/>
                    <a:pt x="177" y="111"/>
                  </a:cubicBezTo>
                  <a:cubicBezTo>
                    <a:pt x="176" y="111"/>
                    <a:pt x="176" y="111"/>
                    <a:pt x="176" y="111"/>
                  </a:cubicBezTo>
                  <a:cubicBezTo>
                    <a:pt x="175" y="112"/>
                    <a:pt x="177" y="112"/>
                    <a:pt x="177" y="113"/>
                  </a:cubicBezTo>
                  <a:cubicBezTo>
                    <a:pt x="177" y="113"/>
                    <a:pt x="175" y="114"/>
                    <a:pt x="176" y="114"/>
                  </a:cubicBezTo>
                  <a:cubicBezTo>
                    <a:pt x="177" y="115"/>
                    <a:pt x="178" y="116"/>
                    <a:pt x="179" y="117"/>
                  </a:cubicBezTo>
                  <a:cubicBezTo>
                    <a:pt x="181" y="119"/>
                    <a:pt x="182" y="120"/>
                    <a:pt x="184" y="121"/>
                  </a:cubicBezTo>
                  <a:cubicBezTo>
                    <a:pt x="184" y="121"/>
                    <a:pt x="182" y="125"/>
                    <a:pt x="183" y="125"/>
                  </a:cubicBezTo>
                  <a:cubicBezTo>
                    <a:pt x="184" y="126"/>
                    <a:pt x="184" y="124"/>
                    <a:pt x="184" y="124"/>
                  </a:cubicBezTo>
                  <a:cubicBezTo>
                    <a:pt x="185" y="123"/>
                    <a:pt x="185" y="126"/>
                    <a:pt x="186" y="127"/>
                  </a:cubicBezTo>
                  <a:cubicBezTo>
                    <a:pt x="186" y="127"/>
                    <a:pt x="186" y="126"/>
                    <a:pt x="186" y="125"/>
                  </a:cubicBezTo>
                  <a:cubicBezTo>
                    <a:pt x="186" y="127"/>
                    <a:pt x="192" y="130"/>
                    <a:pt x="193" y="127"/>
                  </a:cubicBezTo>
                  <a:cubicBezTo>
                    <a:pt x="193" y="127"/>
                    <a:pt x="193" y="128"/>
                    <a:pt x="193" y="128"/>
                  </a:cubicBezTo>
                  <a:cubicBezTo>
                    <a:pt x="193" y="128"/>
                    <a:pt x="194" y="127"/>
                    <a:pt x="194" y="126"/>
                  </a:cubicBezTo>
                  <a:cubicBezTo>
                    <a:pt x="193" y="126"/>
                    <a:pt x="194" y="127"/>
                    <a:pt x="194" y="126"/>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53" name="Freeform 641">
              <a:extLst>
                <a:ext uri="{FF2B5EF4-FFF2-40B4-BE49-F238E27FC236}">
                  <a16:creationId xmlns:a16="http://schemas.microsoft.com/office/drawing/2014/main" id="{9DFD2387-F8B5-D24B-AD96-53C75DEF2259}"/>
                </a:ext>
              </a:extLst>
            </p:cNvPr>
            <p:cNvSpPr>
              <a:spLocks/>
            </p:cNvSpPr>
            <p:nvPr/>
          </p:nvSpPr>
          <p:spPr bwMode="auto">
            <a:xfrm>
              <a:off x="5888096" y="6452509"/>
              <a:ext cx="2697459" cy="1337928"/>
            </a:xfrm>
            <a:custGeom>
              <a:avLst/>
              <a:gdLst>
                <a:gd name="T0" fmla="*/ 84 w 289"/>
                <a:gd name="T1" fmla="*/ 106 h 143"/>
                <a:gd name="T2" fmla="*/ 105 w 289"/>
                <a:gd name="T3" fmla="*/ 119 h 143"/>
                <a:gd name="T4" fmla="*/ 125 w 289"/>
                <a:gd name="T5" fmla="*/ 127 h 143"/>
                <a:gd name="T6" fmla="*/ 137 w 289"/>
                <a:gd name="T7" fmla="*/ 127 h 143"/>
                <a:gd name="T8" fmla="*/ 149 w 289"/>
                <a:gd name="T9" fmla="*/ 119 h 143"/>
                <a:gd name="T10" fmla="*/ 162 w 289"/>
                <a:gd name="T11" fmla="*/ 118 h 143"/>
                <a:gd name="T12" fmla="*/ 177 w 289"/>
                <a:gd name="T13" fmla="*/ 119 h 143"/>
                <a:gd name="T14" fmla="*/ 171 w 289"/>
                <a:gd name="T15" fmla="*/ 113 h 143"/>
                <a:gd name="T16" fmla="*/ 186 w 289"/>
                <a:gd name="T17" fmla="*/ 113 h 143"/>
                <a:gd name="T18" fmla="*/ 209 w 289"/>
                <a:gd name="T19" fmla="*/ 122 h 143"/>
                <a:gd name="T20" fmla="*/ 213 w 289"/>
                <a:gd name="T21" fmla="*/ 133 h 143"/>
                <a:gd name="T22" fmla="*/ 220 w 289"/>
                <a:gd name="T23" fmla="*/ 143 h 143"/>
                <a:gd name="T24" fmla="*/ 215 w 289"/>
                <a:gd name="T25" fmla="*/ 108 h 143"/>
                <a:gd name="T26" fmla="*/ 234 w 289"/>
                <a:gd name="T27" fmla="*/ 92 h 143"/>
                <a:gd name="T28" fmla="*/ 239 w 289"/>
                <a:gd name="T29" fmla="*/ 86 h 143"/>
                <a:gd name="T30" fmla="*/ 244 w 289"/>
                <a:gd name="T31" fmla="*/ 82 h 143"/>
                <a:gd name="T32" fmla="*/ 242 w 289"/>
                <a:gd name="T33" fmla="*/ 78 h 143"/>
                <a:gd name="T34" fmla="*/ 238 w 289"/>
                <a:gd name="T35" fmla="*/ 71 h 143"/>
                <a:gd name="T36" fmla="*/ 239 w 289"/>
                <a:gd name="T37" fmla="*/ 69 h 143"/>
                <a:gd name="T38" fmla="*/ 242 w 289"/>
                <a:gd name="T39" fmla="*/ 75 h 143"/>
                <a:gd name="T40" fmla="*/ 246 w 289"/>
                <a:gd name="T41" fmla="*/ 62 h 143"/>
                <a:gd name="T42" fmla="*/ 253 w 289"/>
                <a:gd name="T43" fmla="*/ 52 h 143"/>
                <a:gd name="T44" fmla="*/ 265 w 289"/>
                <a:gd name="T45" fmla="*/ 48 h 143"/>
                <a:gd name="T46" fmla="*/ 271 w 289"/>
                <a:gd name="T47" fmla="*/ 48 h 143"/>
                <a:gd name="T48" fmla="*/ 274 w 289"/>
                <a:gd name="T49" fmla="*/ 35 h 143"/>
                <a:gd name="T50" fmla="*/ 288 w 289"/>
                <a:gd name="T51" fmla="*/ 28 h 143"/>
                <a:gd name="T52" fmla="*/ 276 w 289"/>
                <a:gd name="T53" fmla="*/ 13 h 143"/>
                <a:gd name="T54" fmla="*/ 264 w 289"/>
                <a:gd name="T55" fmla="*/ 28 h 143"/>
                <a:gd name="T56" fmla="*/ 237 w 289"/>
                <a:gd name="T57" fmla="*/ 39 h 143"/>
                <a:gd name="T58" fmla="*/ 224 w 289"/>
                <a:gd name="T59" fmla="*/ 45 h 143"/>
                <a:gd name="T60" fmla="*/ 208 w 289"/>
                <a:gd name="T61" fmla="*/ 44 h 143"/>
                <a:gd name="T62" fmla="*/ 203 w 289"/>
                <a:gd name="T63" fmla="*/ 36 h 143"/>
                <a:gd name="T64" fmla="*/ 196 w 289"/>
                <a:gd name="T65" fmla="*/ 28 h 143"/>
                <a:gd name="T66" fmla="*/ 185 w 289"/>
                <a:gd name="T67" fmla="*/ 48 h 143"/>
                <a:gd name="T68" fmla="*/ 187 w 289"/>
                <a:gd name="T69" fmla="*/ 25 h 143"/>
                <a:gd name="T70" fmla="*/ 196 w 289"/>
                <a:gd name="T71" fmla="*/ 17 h 143"/>
                <a:gd name="T72" fmla="*/ 184 w 289"/>
                <a:gd name="T73" fmla="*/ 13 h 143"/>
                <a:gd name="T74" fmla="*/ 165 w 289"/>
                <a:gd name="T75" fmla="*/ 15 h 143"/>
                <a:gd name="T76" fmla="*/ 158 w 289"/>
                <a:gd name="T77" fmla="*/ 5 h 143"/>
                <a:gd name="T78" fmla="*/ 147 w 289"/>
                <a:gd name="T79" fmla="*/ 4 h 143"/>
                <a:gd name="T80" fmla="*/ 30 w 289"/>
                <a:gd name="T81" fmla="*/ 4 h 143"/>
                <a:gd name="T82" fmla="*/ 7 w 289"/>
                <a:gd name="T83" fmla="*/ 9 h 143"/>
                <a:gd name="T84" fmla="*/ 8 w 289"/>
                <a:gd name="T85" fmla="*/ 21 h 143"/>
                <a:gd name="T86" fmla="*/ 2 w 289"/>
                <a:gd name="T87" fmla="*/ 40 h 143"/>
                <a:gd name="T88" fmla="*/ 5 w 289"/>
                <a:gd name="T89" fmla="*/ 63 h 143"/>
                <a:gd name="T90" fmla="*/ 12 w 289"/>
                <a:gd name="T91" fmla="*/ 73 h 143"/>
                <a:gd name="T92" fmla="*/ 21 w 289"/>
                <a:gd name="T93" fmla="*/ 88 h 143"/>
                <a:gd name="T94" fmla="*/ 39 w 289"/>
                <a:gd name="T95" fmla="*/ 10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9" h="143">
                  <a:moveTo>
                    <a:pt x="68" y="108"/>
                  </a:moveTo>
                  <a:cubicBezTo>
                    <a:pt x="71" y="108"/>
                    <a:pt x="74" y="108"/>
                    <a:pt x="78" y="108"/>
                  </a:cubicBezTo>
                  <a:cubicBezTo>
                    <a:pt x="79" y="108"/>
                    <a:pt x="81" y="108"/>
                    <a:pt x="82" y="108"/>
                  </a:cubicBezTo>
                  <a:cubicBezTo>
                    <a:pt x="83" y="108"/>
                    <a:pt x="83" y="106"/>
                    <a:pt x="84" y="106"/>
                  </a:cubicBezTo>
                  <a:cubicBezTo>
                    <a:pt x="85" y="105"/>
                    <a:pt x="91" y="105"/>
                    <a:pt x="91" y="106"/>
                  </a:cubicBezTo>
                  <a:cubicBezTo>
                    <a:pt x="94" y="108"/>
                    <a:pt x="97" y="110"/>
                    <a:pt x="100" y="112"/>
                  </a:cubicBezTo>
                  <a:cubicBezTo>
                    <a:pt x="100" y="112"/>
                    <a:pt x="101" y="115"/>
                    <a:pt x="101" y="116"/>
                  </a:cubicBezTo>
                  <a:cubicBezTo>
                    <a:pt x="102" y="118"/>
                    <a:pt x="102" y="118"/>
                    <a:pt x="105" y="119"/>
                  </a:cubicBezTo>
                  <a:cubicBezTo>
                    <a:pt x="107" y="120"/>
                    <a:pt x="108" y="121"/>
                    <a:pt x="109" y="119"/>
                  </a:cubicBezTo>
                  <a:cubicBezTo>
                    <a:pt x="110" y="116"/>
                    <a:pt x="111" y="116"/>
                    <a:pt x="114" y="117"/>
                  </a:cubicBezTo>
                  <a:cubicBezTo>
                    <a:pt x="116" y="117"/>
                    <a:pt x="119" y="118"/>
                    <a:pt x="119" y="120"/>
                  </a:cubicBezTo>
                  <a:cubicBezTo>
                    <a:pt x="121" y="123"/>
                    <a:pt x="123" y="124"/>
                    <a:pt x="125" y="127"/>
                  </a:cubicBezTo>
                  <a:cubicBezTo>
                    <a:pt x="127" y="129"/>
                    <a:pt x="126" y="133"/>
                    <a:pt x="129" y="134"/>
                  </a:cubicBezTo>
                  <a:cubicBezTo>
                    <a:pt x="131" y="136"/>
                    <a:pt x="135" y="136"/>
                    <a:pt x="137" y="137"/>
                  </a:cubicBezTo>
                  <a:cubicBezTo>
                    <a:pt x="137" y="136"/>
                    <a:pt x="135" y="129"/>
                    <a:pt x="135" y="129"/>
                  </a:cubicBezTo>
                  <a:cubicBezTo>
                    <a:pt x="137" y="130"/>
                    <a:pt x="136" y="127"/>
                    <a:pt x="137" y="127"/>
                  </a:cubicBezTo>
                  <a:cubicBezTo>
                    <a:pt x="137" y="126"/>
                    <a:pt x="139" y="126"/>
                    <a:pt x="140" y="125"/>
                  </a:cubicBezTo>
                  <a:cubicBezTo>
                    <a:pt x="141" y="125"/>
                    <a:pt x="142" y="122"/>
                    <a:pt x="142" y="122"/>
                  </a:cubicBezTo>
                  <a:cubicBezTo>
                    <a:pt x="143" y="123"/>
                    <a:pt x="144" y="123"/>
                    <a:pt x="145" y="122"/>
                  </a:cubicBezTo>
                  <a:cubicBezTo>
                    <a:pt x="147" y="121"/>
                    <a:pt x="148" y="121"/>
                    <a:pt x="149" y="119"/>
                  </a:cubicBezTo>
                  <a:cubicBezTo>
                    <a:pt x="151" y="118"/>
                    <a:pt x="148" y="118"/>
                    <a:pt x="148" y="117"/>
                  </a:cubicBezTo>
                  <a:cubicBezTo>
                    <a:pt x="148" y="117"/>
                    <a:pt x="151" y="118"/>
                    <a:pt x="152" y="117"/>
                  </a:cubicBezTo>
                  <a:cubicBezTo>
                    <a:pt x="154" y="116"/>
                    <a:pt x="155" y="116"/>
                    <a:pt x="157" y="116"/>
                  </a:cubicBezTo>
                  <a:cubicBezTo>
                    <a:pt x="159" y="116"/>
                    <a:pt x="160" y="119"/>
                    <a:pt x="162" y="118"/>
                  </a:cubicBezTo>
                  <a:cubicBezTo>
                    <a:pt x="165" y="116"/>
                    <a:pt x="166" y="118"/>
                    <a:pt x="168" y="119"/>
                  </a:cubicBezTo>
                  <a:cubicBezTo>
                    <a:pt x="170" y="120"/>
                    <a:pt x="171" y="118"/>
                    <a:pt x="172" y="118"/>
                  </a:cubicBezTo>
                  <a:cubicBezTo>
                    <a:pt x="173" y="117"/>
                    <a:pt x="176" y="119"/>
                    <a:pt x="176" y="120"/>
                  </a:cubicBezTo>
                  <a:cubicBezTo>
                    <a:pt x="177" y="121"/>
                    <a:pt x="178" y="120"/>
                    <a:pt x="177" y="119"/>
                  </a:cubicBezTo>
                  <a:cubicBezTo>
                    <a:pt x="177" y="119"/>
                    <a:pt x="176" y="118"/>
                    <a:pt x="175" y="118"/>
                  </a:cubicBezTo>
                  <a:cubicBezTo>
                    <a:pt x="174" y="117"/>
                    <a:pt x="176" y="117"/>
                    <a:pt x="176" y="117"/>
                  </a:cubicBezTo>
                  <a:cubicBezTo>
                    <a:pt x="175" y="115"/>
                    <a:pt x="175" y="114"/>
                    <a:pt x="173" y="115"/>
                  </a:cubicBezTo>
                  <a:cubicBezTo>
                    <a:pt x="173" y="115"/>
                    <a:pt x="169" y="115"/>
                    <a:pt x="171" y="113"/>
                  </a:cubicBezTo>
                  <a:cubicBezTo>
                    <a:pt x="173" y="113"/>
                    <a:pt x="174" y="114"/>
                    <a:pt x="175" y="114"/>
                  </a:cubicBezTo>
                  <a:cubicBezTo>
                    <a:pt x="178" y="113"/>
                    <a:pt x="180" y="113"/>
                    <a:pt x="183" y="113"/>
                  </a:cubicBezTo>
                  <a:cubicBezTo>
                    <a:pt x="184" y="113"/>
                    <a:pt x="183" y="113"/>
                    <a:pt x="184" y="114"/>
                  </a:cubicBezTo>
                  <a:cubicBezTo>
                    <a:pt x="184" y="114"/>
                    <a:pt x="185" y="114"/>
                    <a:pt x="186" y="113"/>
                  </a:cubicBezTo>
                  <a:cubicBezTo>
                    <a:pt x="188" y="113"/>
                    <a:pt x="190" y="113"/>
                    <a:pt x="192" y="113"/>
                  </a:cubicBezTo>
                  <a:cubicBezTo>
                    <a:pt x="194" y="113"/>
                    <a:pt x="194" y="115"/>
                    <a:pt x="196" y="116"/>
                  </a:cubicBezTo>
                  <a:cubicBezTo>
                    <a:pt x="198" y="118"/>
                    <a:pt x="200" y="116"/>
                    <a:pt x="202" y="115"/>
                  </a:cubicBezTo>
                  <a:cubicBezTo>
                    <a:pt x="203" y="115"/>
                    <a:pt x="209" y="121"/>
                    <a:pt x="209" y="122"/>
                  </a:cubicBezTo>
                  <a:cubicBezTo>
                    <a:pt x="210" y="123"/>
                    <a:pt x="208" y="125"/>
                    <a:pt x="209" y="126"/>
                  </a:cubicBezTo>
                  <a:cubicBezTo>
                    <a:pt x="210" y="128"/>
                    <a:pt x="209" y="128"/>
                    <a:pt x="210" y="130"/>
                  </a:cubicBezTo>
                  <a:cubicBezTo>
                    <a:pt x="210" y="131"/>
                    <a:pt x="211" y="132"/>
                    <a:pt x="211" y="132"/>
                  </a:cubicBezTo>
                  <a:cubicBezTo>
                    <a:pt x="212" y="132"/>
                    <a:pt x="212" y="133"/>
                    <a:pt x="213" y="133"/>
                  </a:cubicBezTo>
                  <a:cubicBezTo>
                    <a:pt x="214" y="134"/>
                    <a:pt x="213" y="136"/>
                    <a:pt x="214" y="137"/>
                  </a:cubicBezTo>
                  <a:cubicBezTo>
                    <a:pt x="215" y="138"/>
                    <a:pt x="216" y="138"/>
                    <a:pt x="217" y="140"/>
                  </a:cubicBezTo>
                  <a:cubicBezTo>
                    <a:pt x="219" y="143"/>
                    <a:pt x="218" y="140"/>
                    <a:pt x="220" y="141"/>
                  </a:cubicBezTo>
                  <a:cubicBezTo>
                    <a:pt x="220" y="141"/>
                    <a:pt x="220" y="143"/>
                    <a:pt x="220" y="143"/>
                  </a:cubicBezTo>
                  <a:cubicBezTo>
                    <a:pt x="221" y="143"/>
                    <a:pt x="222" y="136"/>
                    <a:pt x="222" y="135"/>
                  </a:cubicBezTo>
                  <a:cubicBezTo>
                    <a:pt x="222" y="132"/>
                    <a:pt x="221" y="130"/>
                    <a:pt x="220" y="126"/>
                  </a:cubicBezTo>
                  <a:cubicBezTo>
                    <a:pt x="218" y="123"/>
                    <a:pt x="218" y="120"/>
                    <a:pt x="217" y="117"/>
                  </a:cubicBezTo>
                  <a:cubicBezTo>
                    <a:pt x="215" y="115"/>
                    <a:pt x="214" y="111"/>
                    <a:pt x="215" y="108"/>
                  </a:cubicBezTo>
                  <a:cubicBezTo>
                    <a:pt x="216" y="105"/>
                    <a:pt x="218" y="103"/>
                    <a:pt x="221" y="101"/>
                  </a:cubicBezTo>
                  <a:cubicBezTo>
                    <a:pt x="222" y="100"/>
                    <a:pt x="223" y="100"/>
                    <a:pt x="224" y="99"/>
                  </a:cubicBezTo>
                  <a:cubicBezTo>
                    <a:pt x="225" y="98"/>
                    <a:pt x="226" y="96"/>
                    <a:pt x="227" y="96"/>
                  </a:cubicBezTo>
                  <a:cubicBezTo>
                    <a:pt x="229" y="94"/>
                    <a:pt x="232" y="94"/>
                    <a:pt x="234" y="92"/>
                  </a:cubicBezTo>
                  <a:cubicBezTo>
                    <a:pt x="235" y="91"/>
                    <a:pt x="236" y="89"/>
                    <a:pt x="238" y="89"/>
                  </a:cubicBezTo>
                  <a:cubicBezTo>
                    <a:pt x="238" y="89"/>
                    <a:pt x="242" y="89"/>
                    <a:pt x="241" y="87"/>
                  </a:cubicBezTo>
                  <a:cubicBezTo>
                    <a:pt x="241" y="87"/>
                    <a:pt x="238" y="88"/>
                    <a:pt x="238" y="88"/>
                  </a:cubicBezTo>
                  <a:cubicBezTo>
                    <a:pt x="238" y="87"/>
                    <a:pt x="240" y="88"/>
                    <a:pt x="239" y="86"/>
                  </a:cubicBezTo>
                  <a:cubicBezTo>
                    <a:pt x="239" y="86"/>
                    <a:pt x="238" y="85"/>
                    <a:pt x="239" y="85"/>
                  </a:cubicBezTo>
                  <a:cubicBezTo>
                    <a:pt x="239" y="84"/>
                    <a:pt x="239" y="85"/>
                    <a:pt x="240" y="84"/>
                  </a:cubicBezTo>
                  <a:cubicBezTo>
                    <a:pt x="239" y="85"/>
                    <a:pt x="241" y="86"/>
                    <a:pt x="241" y="85"/>
                  </a:cubicBezTo>
                  <a:cubicBezTo>
                    <a:pt x="242" y="85"/>
                    <a:pt x="245" y="83"/>
                    <a:pt x="244" y="82"/>
                  </a:cubicBezTo>
                  <a:cubicBezTo>
                    <a:pt x="244" y="83"/>
                    <a:pt x="238" y="82"/>
                    <a:pt x="239" y="81"/>
                  </a:cubicBezTo>
                  <a:cubicBezTo>
                    <a:pt x="239" y="80"/>
                    <a:pt x="240" y="82"/>
                    <a:pt x="241" y="81"/>
                  </a:cubicBezTo>
                  <a:cubicBezTo>
                    <a:pt x="241" y="81"/>
                    <a:pt x="243" y="80"/>
                    <a:pt x="243" y="80"/>
                  </a:cubicBezTo>
                  <a:cubicBezTo>
                    <a:pt x="243" y="80"/>
                    <a:pt x="242" y="79"/>
                    <a:pt x="242" y="78"/>
                  </a:cubicBezTo>
                  <a:cubicBezTo>
                    <a:pt x="243" y="77"/>
                    <a:pt x="243" y="76"/>
                    <a:pt x="241" y="76"/>
                  </a:cubicBezTo>
                  <a:cubicBezTo>
                    <a:pt x="241" y="76"/>
                    <a:pt x="237" y="74"/>
                    <a:pt x="237" y="74"/>
                  </a:cubicBezTo>
                  <a:cubicBezTo>
                    <a:pt x="238" y="73"/>
                    <a:pt x="239" y="74"/>
                    <a:pt x="240" y="74"/>
                  </a:cubicBezTo>
                  <a:cubicBezTo>
                    <a:pt x="241" y="73"/>
                    <a:pt x="239" y="71"/>
                    <a:pt x="238" y="71"/>
                  </a:cubicBezTo>
                  <a:cubicBezTo>
                    <a:pt x="237" y="70"/>
                    <a:pt x="236" y="69"/>
                    <a:pt x="236" y="68"/>
                  </a:cubicBezTo>
                  <a:cubicBezTo>
                    <a:pt x="235" y="67"/>
                    <a:pt x="238" y="65"/>
                    <a:pt x="237" y="64"/>
                  </a:cubicBezTo>
                  <a:cubicBezTo>
                    <a:pt x="238" y="65"/>
                    <a:pt x="237" y="66"/>
                    <a:pt x="237" y="67"/>
                  </a:cubicBezTo>
                  <a:cubicBezTo>
                    <a:pt x="237" y="67"/>
                    <a:pt x="239" y="69"/>
                    <a:pt x="239" y="69"/>
                  </a:cubicBezTo>
                  <a:cubicBezTo>
                    <a:pt x="241" y="67"/>
                    <a:pt x="239" y="62"/>
                    <a:pt x="242" y="61"/>
                  </a:cubicBezTo>
                  <a:cubicBezTo>
                    <a:pt x="241" y="61"/>
                    <a:pt x="241" y="66"/>
                    <a:pt x="242" y="67"/>
                  </a:cubicBezTo>
                  <a:cubicBezTo>
                    <a:pt x="242" y="69"/>
                    <a:pt x="244" y="69"/>
                    <a:pt x="244" y="71"/>
                  </a:cubicBezTo>
                  <a:cubicBezTo>
                    <a:pt x="244" y="72"/>
                    <a:pt x="241" y="74"/>
                    <a:pt x="242" y="75"/>
                  </a:cubicBezTo>
                  <a:cubicBezTo>
                    <a:pt x="242" y="75"/>
                    <a:pt x="248" y="69"/>
                    <a:pt x="247" y="67"/>
                  </a:cubicBezTo>
                  <a:cubicBezTo>
                    <a:pt x="247" y="65"/>
                    <a:pt x="245" y="64"/>
                    <a:pt x="245" y="62"/>
                  </a:cubicBezTo>
                  <a:cubicBezTo>
                    <a:pt x="244" y="61"/>
                    <a:pt x="245" y="58"/>
                    <a:pt x="247" y="59"/>
                  </a:cubicBezTo>
                  <a:cubicBezTo>
                    <a:pt x="246" y="58"/>
                    <a:pt x="245" y="61"/>
                    <a:pt x="246" y="62"/>
                  </a:cubicBezTo>
                  <a:cubicBezTo>
                    <a:pt x="248" y="64"/>
                    <a:pt x="248" y="65"/>
                    <a:pt x="250" y="62"/>
                  </a:cubicBezTo>
                  <a:cubicBezTo>
                    <a:pt x="251" y="61"/>
                    <a:pt x="253" y="58"/>
                    <a:pt x="252" y="56"/>
                  </a:cubicBezTo>
                  <a:cubicBezTo>
                    <a:pt x="252" y="56"/>
                    <a:pt x="251" y="55"/>
                    <a:pt x="252" y="54"/>
                  </a:cubicBezTo>
                  <a:cubicBezTo>
                    <a:pt x="252" y="54"/>
                    <a:pt x="253" y="52"/>
                    <a:pt x="253" y="52"/>
                  </a:cubicBezTo>
                  <a:cubicBezTo>
                    <a:pt x="253" y="52"/>
                    <a:pt x="253" y="54"/>
                    <a:pt x="253" y="54"/>
                  </a:cubicBezTo>
                  <a:cubicBezTo>
                    <a:pt x="253" y="54"/>
                    <a:pt x="258" y="51"/>
                    <a:pt x="260" y="51"/>
                  </a:cubicBezTo>
                  <a:cubicBezTo>
                    <a:pt x="261" y="50"/>
                    <a:pt x="263" y="51"/>
                    <a:pt x="264" y="51"/>
                  </a:cubicBezTo>
                  <a:cubicBezTo>
                    <a:pt x="266" y="50"/>
                    <a:pt x="265" y="49"/>
                    <a:pt x="265" y="48"/>
                  </a:cubicBezTo>
                  <a:cubicBezTo>
                    <a:pt x="266" y="48"/>
                    <a:pt x="266" y="50"/>
                    <a:pt x="267" y="50"/>
                  </a:cubicBezTo>
                  <a:cubicBezTo>
                    <a:pt x="267" y="50"/>
                    <a:pt x="269" y="49"/>
                    <a:pt x="269" y="49"/>
                  </a:cubicBezTo>
                  <a:cubicBezTo>
                    <a:pt x="271" y="51"/>
                    <a:pt x="275" y="46"/>
                    <a:pt x="272" y="46"/>
                  </a:cubicBezTo>
                  <a:cubicBezTo>
                    <a:pt x="272" y="46"/>
                    <a:pt x="272" y="48"/>
                    <a:pt x="271" y="48"/>
                  </a:cubicBezTo>
                  <a:cubicBezTo>
                    <a:pt x="270" y="48"/>
                    <a:pt x="268" y="44"/>
                    <a:pt x="268" y="44"/>
                  </a:cubicBezTo>
                  <a:cubicBezTo>
                    <a:pt x="269" y="43"/>
                    <a:pt x="268" y="42"/>
                    <a:pt x="269" y="41"/>
                  </a:cubicBezTo>
                  <a:cubicBezTo>
                    <a:pt x="270" y="39"/>
                    <a:pt x="271" y="37"/>
                    <a:pt x="272" y="36"/>
                  </a:cubicBezTo>
                  <a:cubicBezTo>
                    <a:pt x="273" y="36"/>
                    <a:pt x="274" y="35"/>
                    <a:pt x="274" y="35"/>
                  </a:cubicBezTo>
                  <a:cubicBezTo>
                    <a:pt x="276" y="36"/>
                    <a:pt x="277" y="33"/>
                    <a:pt x="278" y="32"/>
                  </a:cubicBezTo>
                  <a:cubicBezTo>
                    <a:pt x="278" y="32"/>
                    <a:pt x="280" y="33"/>
                    <a:pt x="281" y="32"/>
                  </a:cubicBezTo>
                  <a:cubicBezTo>
                    <a:pt x="283" y="31"/>
                    <a:pt x="285" y="31"/>
                    <a:pt x="286" y="30"/>
                  </a:cubicBezTo>
                  <a:cubicBezTo>
                    <a:pt x="287" y="30"/>
                    <a:pt x="289" y="29"/>
                    <a:pt x="288" y="28"/>
                  </a:cubicBezTo>
                  <a:cubicBezTo>
                    <a:pt x="286" y="26"/>
                    <a:pt x="286" y="25"/>
                    <a:pt x="285" y="24"/>
                  </a:cubicBezTo>
                  <a:cubicBezTo>
                    <a:pt x="281" y="23"/>
                    <a:pt x="287" y="14"/>
                    <a:pt x="281" y="14"/>
                  </a:cubicBezTo>
                  <a:cubicBezTo>
                    <a:pt x="280" y="13"/>
                    <a:pt x="279" y="15"/>
                    <a:pt x="278" y="14"/>
                  </a:cubicBezTo>
                  <a:cubicBezTo>
                    <a:pt x="277" y="13"/>
                    <a:pt x="277" y="12"/>
                    <a:pt x="276" y="13"/>
                  </a:cubicBezTo>
                  <a:cubicBezTo>
                    <a:pt x="275" y="14"/>
                    <a:pt x="274" y="16"/>
                    <a:pt x="273" y="17"/>
                  </a:cubicBezTo>
                  <a:cubicBezTo>
                    <a:pt x="272" y="18"/>
                    <a:pt x="272" y="20"/>
                    <a:pt x="271" y="21"/>
                  </a:cubicBezTo>
                  <a:cubicBezTo>
                    <a:pt x="271" y="23"/>
                    <a:pt x="270" y="26"/>
                    <a:pt x="268" y="26"/>
                  </a:cubicBezTo>
                  <a:cubicBezTo>
                    <a:pt x="266" y="26"/>
                    <a:pt x="266" y="28"/>
                    <a:pt x="264" y="28"/>
                  </a:cubicBezTo>
                  <a:cubicBezTo>
                    <a:pt x="259" y="28"/>
                    <a:pt x="254" y="28"/>
                    <a:pt x="249" y="28"/>
                  </a:cubicBezTo>
                  <a:cubicBezTo>
                    <a:pt x="247" y="28"/>
                    <a:pt x="247" y="28"/>
                    <a:pt x="246" y="29"/>
                  </a:cubicBezTo>
                  <a:cubicBezTo>
                    <a:pt x="245" y="31"/>
                    <a:pt x="241" y="33"/>
                    <a:pt x="241" y="34"/>
                  </a:cubicBezTo>
                  <a:cubicBezTo>
                    <a:pt x="242" y="37"/>
                    <a:pt x="239" y="39"/>
                    <a:pt x="237" y="39"/>
                  </a:cubicBezTo>
                  <a:cubicBezTo>
                    <a:pt x="235" y="39"/>
                    <a:pt x="234" y="38"/>
                    <a:pt x="232" y="38"/>
                  </a:cubicBezTo>
                  <a:cubicBezTo>
                    <a:pt x="230" y="38"/>
                    <a:pt x="228" y="39"/>
                    <a:pt x="227" y="39"/>
                  </a:cubicBezTo>
                  <a:cubicBezTo>
                    <a:pt x="227" y="39"/>
                    <a:pt x="227" y="42"/>
                    <a:pt x="228" y="42"/>
                  </a:cubicBezTo>
                  <a:cubicBezTo>
                    <a:pt x="227" y="43"/>
                    <a:pt x="226" y="44"/>
                    <a:pt x="224" y="45"/>
                  </a:cubicBezTo>
                  <a:cubicBezTo>
                    <a:pt x="222" y="46"/>
                    <a:pt x="219" y="48"/>
                    <a:pt x="216" y="49"/>
                  </a:cubicBezTo>
                  <a:cubicBezTo>
                    <a:pt x="213" y="50"/>
                    <a:pt x="210" y="50"/>
                    <a:pt x="207" y="49"/>
                  </a:cubicBezTo>
                  <a:cubicBezTo>
                    <a:pt x="206" y="48"/>
                    <a:pt x="205" y="47"/>
                    <a:pt x="206" y="46"/>
                  </a:cubicBezTo>
                  <a:cubicBezTo>
                    <a:pt x="206" y="46"/>
                    <a:pt x="207" y="44"/>
                    <a:pt x="208" y="44"/>
                  </a:cubicBezTo>
                  <a:cubicBezTo>
                    <a:pt x="208" y="44"/>
                    <a:pt x="208" y="45"/>
                    <a:pt x="208" y="46"/>
                  </a:cubicBezTo>
                  <a:cubicBezTo>
                    <a:pt x="210" y="42"/>
                    <a:pt x="211" y="39"/>
                    <a:pt x="209" y="35"/>
                  </a:cubicBezTo>
                  <a:cubicBezTo>
                    <a:pt x="208" y="34"/>
                    <a:pt x="206" y="36"/>
                    <a:pt x="205" y="36"/>
                  </a:cubicBezTo>
                  <a:cubicBezTo>
                    <a:pt x="204" y="37"/>
                    <a:pt x="204" y="36"/>
                    <a:pt x="203" y="36"/>
                  </a:cubicBezTo>
                  <a:cubicBezTo>
                    <a:pt x="202" y="35"/>
                    <a:pt x="204" y="34"/>
                    <a:pt x="204" y="34"/>
                  </a:cubicBezTo>
                  <a:cubicBezTo>
                    <a:pt x="208" y="30"/>
                    <a:pt x="205" y="26"/>
                    <a:pt x="201" y="25"/>
                  </a:cubicBezTo>
                  <a:cubicBezTo>
                    <a:pt x="198" y="24"/>
                    <a:pt x="198" y="25"/>
                    <a:pt x="196" y="26"/>
                  </a:cubicBezTo>
                  <a:cubicBezTo>
                    <a:pt x="196" y="27"/>
                    <a:pt x="196" y="27"/>
                    <a:pt x="196" y="28"/>
                  </a:cubicBezTo>
                  <a:cubicBezTo>
                    <a:pt x="196" y="29"/>
                    <a:pt x="194" y="28"/>
                    <a:pt x="193" y="28"/>
                  </a:cubicBezTo>
                  <a:cubicBezTo>
                    <a:pt x="192" y="28"/>
                    <a:pt x="190" y="36"/>
                    <a:pt x="190" y="37"/>
                  </a:cubicBezTo>
                  <a:cubicBezTo>
                    <a:pt x="191" y="42"/>
                    <a:pt x="192" y="45"/>
                    <a:pt x="188" y="47"/>
                  </a:cubicBezTo>
                  <a:cubicBezTo>
                    <a:pt x="188" y="48"/>
                    <a:pt x="185" y="49"/>
                    <a:pt x="185" y="48"/>
                  </a:cubicBezTo>
                  <a:cubicBezTo>
                    <a:pt x="185" y="46"/>
                    <a:pt x="184" y="44"/>
                    <a:pt x="184" y="42"/>
                  </a:cubicBezTo>
                  <a:cubicBezTo>
                    <a:pt x="184" y="41"/>
                    <a:pt x="186" y="30"/>
                    <a:pt x="186" y="30"/>
                  </a:cubicBezTo>
                  <a:cubicBezTo>
                    <a:pt x="185" y="30"/>
                    <a:pt x="183" y="32"/>
                    <a:pt x="183" y="31"/>
                  </a:cubicBezTo>
                  <a:cubicBezTo>
                    <a:pt x="183" y="30"/>
                    <a:pt x="186" y="26"/>
                    <a:pt x="187" y="25"/>
                  </a:cubicBezTo>
                  <a:cubicBezTo>
                    <a:pt x="188" y="23"/>
                    <a:pt x="191" y="23"/>
                    <a:pt x="193" y="22"/>
                  </a:cubicBezTo>
                  <a:cubicBezTo>
                    <a:pt x="196" y="22"/>
                    <a:pt x="199" y="23"/>
                    <a:pt x="202" y="23"/>
                  </a:cubicBezTo>
                  <a:cubicBezTo>
                    <a:pt x="205" y="23"/>
                    <a:pt x="201" y="20"/>
                    <a:pt x="199" y="20"/>
                  </a:cubicBezTo>
                  <a:cubicBezTo>
                    <a:pt x="197" y="20"/>
                    <a:pt x="199" y="17"/>
                    <a:pt x="196" y="17"/>
                  </a:cubicBezTo>
                  <a:cubicBezTo>
                    <a:pt x="194" y="18"/>
                    <a:pt x="192" y="19"/>
                    <a:pt x="189" y="19"/>
                  </a:cubicBezTo>
                  <a:cubicBezTo>
                    <a:pt x="187" y="19"/>
                    <a:pt x="185" y="17"/>
                    <a:pt x="183" y="16"/>
                  </a:cubicBezTo>
                  <a:cubicBezTo>
                    <a:pt x="183" y="16"/>
                    <a:pt x="180" y="16"/>
                    <a:pt x="181" y="15"/>
                  </a:cubicBezTo>
                  <a:cubicBezTo>
                    <a:pt x="182" y="15"/>
                    <a:pt x="184" y="14"/>
                    <a:pt x="184" y="13"/>
                  </a:cubicBezTo>
                  <a:cubicBezTo>
                    <a:pt x="184" y="13"/>
                    <a:pt x="176" y="16"/>
                    <a:pt x="175" y="16"/>
                  </a:cubicBezTo>
                  <a:cubicBezTo>
                    <a:pt x="174" y="17"/>
                    <a:pt x="173" y="18"/>
                    <a:pt x="172" y="18"/>
                  </a:cubicBezTo>
                  <a:cubicBezTo>
                    <a:pt x="170" y="18"/>
                    <a:pt x="170" y="16"/>
                    <a:pt x="168" y="16"/>
                  </a:cubicBezTo>
                  <a:cubicBezTo>
                    <a:pt x="167" y="16"/>
                    <a:pt x="162" y="18"/>
                    <a:pt x="165" y="15"/>
                  </a:cubicBezTo>
                  <a:cubicBezTo>
                    <a:pt x="168" y="13"/>
                    <a:pt x="171" y="11"/>
                    <a:pt x="174" y="9"/>
                  </a:cubicBezTo>
                  <a:cubicBezTo>
                    <a:pt x="172" y="9"/>
                    <a:pt x="170" y="7"/>
                    <a:pt x="168" y="9"/>
                  </a:cubicBezTo>
                  <a:cubicBezTo>
                    <a:pt x="165" y="10"/>
                    <a:pt x="164" y="8"/>
                    <a:pt x="161" y="7"/>
                  </a:cubicBezTo>
                  <a:cubicBezTo>
                    <a:pt x="160" y="7"/>
                    <a:pt x="159" y="6"/>
                    <a:pt x="158" y="5"/>
                  </a:cubicBezTo>
                  <a:cubicBezTo>
                    <a:pt x="156" y="5"/>
                    <a:pt x="155" y="6"/>
                    <a:pt x="153" y="6"/>
                  </a:cubicBezTo>
                  <a:cubicBezTo>
                    <a:pt x="152" y="5"/>
                    <a:pt x="150" y="5"/>
                    <a:pt x="150" y="3"/>
                  </a:cubicBezTo>
                  <a:cubicBezTo>
                    <a:pt x="150" y="3"/>
                    <a:pt x="148" y="0"/>
                    <a:pt x="148" y="1"/>
                  </a:cubicBezTo>
                  <a:cubicBezTo>
                    <a:pt x="147" y="1"/>
                    <a:pt x="148" y="4"/>
                    <a:pt x="147" y="4"/>
                  </a:cubicBezTo>
                  <a:cubicBezTo>
                    <a:pt x="146" y="4"/>
                    <a:pt x="145" y="4"/>
                    <a:pt x="145" y="4"/>
                  </a:cubicBezTo>
                  <a:cubicBezTo>
                    <a:pt x="142" y="4"/>
                    <a:pt x="139" y="4"/>
                    <a:pt x="136" y="4"/>
                  </a:cubicBezTo>
                  <a:cubicBezTo>
                    <a:pt x="125" y="4"/>
                    <a:pt x="115" y="4"/>
                    <a:pt x="105" y="4"/>
                  </a:cubicBezTo>
                  <a:cubicBezTo>
                    <a:pt x="80" y="4"/>
                    <a:pt x="55" y="4"/>
                    <a:pt x="30" y="4"/>
                  </a:cubicBezTo>
                  <a:cubicBezTo>
                    <a:pt x="24" y="4"/>
                    <a:pt x="17" y="4"/>
                    <a:pt x="11" y="4"/>
                  </a:cubicBezTo>
                  <a:cubicBezTo>
                    <a:pt x="12" y="5"/>
                    <a:pt x="14" y="13"/>
                    <a:pt x="11" y="14"/>
                  </a:cubicBezTo>
                  <a:cubicBezTo>
                    <a:pt x="9" y="14"/>
                    <a:pt x="8" y="14"/>
                    <a:pt x="10" y="12"/>
                  </a:cubicBezTo>
                  <a:cubicBezTo>
                    <a:pt x="12" y="9"/>
                    <a:pt x="9" y="9"/>
                    <a:pt x="7" y="9"/>
                  </a:cubicBezTo>
                  <a:cubicBezTo>
                    <a:pt x="5" y="9"/>
                    <a:pt x="2" y="7"/>
                    <a:pt x="1" y="7"/>
                  </a:cubicBezTo>
                  <a:cubicBezTo>
                    <a:pt x="0" y="8"/>
                    <a:pt x="2" y="12"/>
                    <a:pt x="2" y="12"/>
                  </a:cubicBezTo>
                  <a:cubicBezTo>
                    <a:pt x="3" y="15"/>
                    <a:pt x="4" y="16"/>
                    <a:pt x="4" y="18"/>
                  </a:cubicBezTo>
                  <a:cubicBezTo>
                    <a:pt x="4" y="19"/>
                    <a:pt x="7" y="21"/>
                    <a:pt x="8" y="21"/>
                  </a:cubicBezTo>
                  <a:cubicBezTo>
                    <a:pt x="7" y="21"/>
                    <a:pt x="6" y="21"/>
                    <a:pt x="5" y="22"/>
                  </a:cubicBezTo>
                  <a:cubicBezTo>
                    <a:pt x="4" y="23"/>
                    <a:pt x="5" y="24"/>
                    <a:pt x="5" y="25"/>
                  </a:cubicBezTo>
                  <a:cubicBezTo>
                    <a:pt x="5" y="28"/>
                    <a:pt x="5" y="30"/>
                    <a:pt x="4" y="32"/>
                  </a:cubicBezTo>
                  <a:cubicBezTo>
                    <a:pt x="4" y="35"/>
                    <a:pt x="3" y="37"/>
                    <a:pt x="2" y="40"/>
                  </a:cubicBezTo>
                  <a:cubicBezTo>
                    <a:pt x="1" y="43"/>
                    <a:pt x="3" y="46"/>
                    <a:pt x="4" y="49"/>
                  </a:cubicBezTo>
                  <a:cubicBezTo>
                    <a:pt x="4" y="52"/>
                    <a:pt x="3" y="54"/>
                    <a:pt x="3" y="56"/>
                  </a:cubicBezTo>
                  <a:cubicBezTo>
                    <a:pt x="3" y="57"/>
                    <a:pt x="4" y="58"/>
                    <a:pt x="4" y="59"/>
                  </a:cubicBezTo>
                  <a:cubicBezTo>
                    <a:pt x="5" y="60"/>
                    <a:pt x="5" y="62"/>
                    <a:pt x="5" y="63"/>
                  </a:cubicBezTo>
                  <a:cubicBezTo>
                    <a:pt x="6" y="66"/>
                    <a:pt x="9" y="67"/>
                    <a:pt x="10" y="70"/>
                  </a:cubicBezTo>
                  <a:cubicBezTo>
                    <a:pt x="11" y="72"/>
                    <a:pt x="11" y="71"/>
                    <a:pt x="12" y="70"/>
                  </a:cubicBezTo>
                  <a:cubicBezTo>
                    <a:pt x="12" y="70"/>
                    <a:pt x="13" y="73"/>
                    <a:pt x="13" y="73"/>
                  </a:cubicBezTo>
                  <a:cubicBezTo>
                    <a:pt x="13" y="73"/>
                    <a:pt x="12" y="72"/>
                    <a:pt x="12" y="73"/>
                  </a:cubicBezTo>
                  <a:cubicBezTo>
                    <a:pt x="12" y="74"/>
                    <a:pt x="12" y="75"/>
                    <a:pt x="13" y="76"/>
                  </a:cubicBezTo>
                  <a:cubicBezTo>
                    <a:pt x="14" y="76"/>
                    <a:pt x="14" y="76"/>
                    <a:pt x="15" y="77"/>
                  </a:cubicBezTo>
                  <a:cubicBezTo>
                    <a:pt x="16" y="78"/>
                    <a:pt x="14" y="79"/>
                    <a:pt x="15" y="80"/>
                  </a:cubicBezTo>
                  <a:cubicBezTo>
                    <a:pt x="17" y="83"/>
                    <a:pt x="21" y="85"/>
                    <a:pt x="21" y="88"/>
                  </a:cubicBezTo>
                  <a:cubicBezTo>
                    <a:pt x="22" y="90"/>
                    <a:pt x="23" y="90"/>
                    <a:pt x="25" y="91"/>
                  </a:cubicBezTo>
                  <a:cubicBezTo>
                    <a:pt x="27" y="92"/>
                    <a:pt x="29" y="93"/>
                    <a:pt x="31" y="93"/>
                  </a:cubicBezTo>
                  <a:cubicBezTo>
                    <a:pt x="33" y="93"/>
                    <a:pt x="35" y="95"/>
                    <a:pt x="36" y="96"/>
                  </a:cubicBezTo>
                  <a:cubicBezTo>
                    <a:pt x="36" y="97"/>
                    <a:pt x="40" y="101"/>
                    <a:pt x="39" y="102"/>
                  </a:cubicBezTo>
                  <a:cubicBezTo>
                    <a:pt x="43" y="101"/>
                    <a:pt x="48" y="100"/>
                    <a:pt x="52" y="101"/>
                  </a:cubicBezTo>
                  <a:cubicBezTo>
                    <a:pt x="58" y="103"/>
                    <a:pt x="63" y="106"/>
                    <a:pt x="68" y="108"/>
                  </a:cubicBezTo>
                  <a:close/>
                </a:path>
              </a:pathLst>
            </a:custGeom>
            <a:grpFill/>
            <a:ln w="9525"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54" name="Freeform 642">
              <a:extLst>
                <a:ext uri="{FF2B5EF4-FFF2-40B4-BE49-F238E27FC236}">
                  <a16:creationId xmlns:a16="http://schemas.microsoft.com/office/drawing/2014/main" id="{3ECEF3EE-C9EB-2343-BEB4-4512F6F55AA0}"/>
                </a:ext>
              </a:extLst>
            </p:cNvPr>
            <p:cNvSpPr>
              <a:spLocks noEditPoints="1"/>
            </p:cNvSpPr>
            <p:nvPr/>
          </p:nvSpPr>
          <p:spPr bwMode="auto">
            <a:xfrm>
              <a:off x="5133317" y="4907785"/>
              <a:ext cx="3984086" cy="2048306"/>
            </a:xfrm>
            <a:custGeom>
              <a:avLst/>
              <a:gdLst>
                <a:gd name="T0" fmla="*/ 255 w 427"/>
                <a:gd name="T1" fmla="*/ 181 h 219"/>
                <a:gd name="T2" fmla="*/ 299 w 427"/>
                <a:gd name="T3" fmla="*/ 195 h 219"/>
                <a:gd name="T4" fmla="*/ 296 w 427"/>
                <a:gd name="T5" fmla="*/ 215 h 219"/>
                <a:gd name="T6" fmla="*/ 332 w 427"/>
                <a:gd name="T7" fmla="*/ 200 h 219"/>
                <a:gd name="T8" fmla="*/ 366 w 427"/>
                <a:gd name="T9" fmla="*/ 196 h 219"/>
                <a:gd name="T10" fmla="*/ 383 w 427"/>
                <a:gd name="T11" fmla="*/ 200 h 219"/>
                <a:gd name="T12" fmla="*/ 391 w 427"/>
                <a:gd name="T13" fmla="*/ 201 h 219"/>
                <a:gd name="T14" fmla="*/ 380 w 427"/>
                <a:gd name="T15" fmla="*/ 188 h 219"/>
                <a:gd name="T16" fmla="*/ 382 w 427"/>
                <a:gd name="T17" fmla="*/ 176 h 219"/>
                <a:gd name="T18" fmla="*/ 354 w 427"/>
                <a:gd name="T19" fmla="*/ 180 h 219"/>
                <a:gd name="T20" fmla="*/ 414 w 427"/>
                <a:gd name="T21" fmla="*/ 160 h 219"/>
                <a:gd name="T22" fmla="*/ 417 w 427"/>
                <a:gd name="T23" fmla="*/ 144 h 219"/>
                <a:gd name="T24" fmla="*/ 415 w 427"/>
                <a:gd name="T25" fmla="*/ 139 h 219"/>
                <a:gd name="T26" fmla="*/ 394 w 427"/>
                <a:gd name="T27" fmla="*/ 126 h 219"/>
                <a:gd name="T28" fmla="*/ 390 w 427"/>
                <a:gd name="T29" fmla="*/ 110 h 219"/>
                <a:gd name="T30" fmla="*/ 378 w 427"/>
                <a:gd name="T31" fmla="*/ 104 h 219"/>
                <a:gd name="T32" fmla="*/ 364 w 427"/>
                <a:gd name="T33" fmla="*/ 112 h 219"/>
                <a:gd name="T34" fmla="*/ 356 w 427"/>
                <a:gd name="T35" fmla="*/ 107 h 219"/>
                <a:gd name="T36" fmla="*/ 342 w 427"/>
                <a:gd name="T37" fmla="*/ 85 h 219"/>
                <a:gd name="T38" fmla="*/ 314 w 427"/>
                <a:gd name="T39" fmla="*/ 91 h 219"/>
                <a:gd name="T40" fmla="*/ 320 w 427"/>
                <a:gd name="T41" fmla="*/ 116 h 219"/>
                <a:gd name="T42" fmla="*/ 306 w 427"/>
                <a:gd name="T43" fmla="*/ 159 h 219"/>
                <a:gd name="T44" fmla="*/ 292 w 427"/>
                <a:gd name="T45" fmla="*/ 135 h 219"/>
                <a:gd name="T46" fmla="*/ 250 w 427"/>
                <a:gd name="T47" fmla="*/ 119 h 219"/>
                <a:gd name="T48" fmla="*/ 237 w 427"/>
                <a:gd name="T49" fmla="*/ 86 h 219"/>
                <a:gd name="T50" fmla="*/ 246 w 427"/>
                <a:gd name="T51" fmla="*/ 77 h 219"/>
                <a:gd name="T52" fmla="*/ 246 w 427"/>
                <a:gd name="T53" fmla="*/ 70 h 219"/>
                <a:gd name="T54" fmla="*/ 263 w 427"/>
                <a:gd name="T55" fmla="*/ 58 h 219"/>
                <a:gd name="T56" fmla="*/ 276 w 427"/>
                <a:gd name="T57" fmla="*/ 48 h 219"/>
                <a:gd name="T58" fmla="*/ 293 w 427"/>
                <a:gd name="T59" fmla="*/ 36 h 219"/>
                <a:gd name="T60" fmla="*/ 276 w 427"/>
                <a:gd name="T61" fmla="*/ 23 h 219"/>
                <a:gd name="T62" fmla="*/ 262 w 427"/>
                <a:gd name="T63" fmla="*/ 35 h 219"/>
                <a:gd name="T64" fmla="*/ 252 w 427"/>
                <a:gd name="T65" fmla="*/ 23 h 219"/>
                <a:gd name="T66" fmla="*/ 241 w 427"/>
                <a:gd name="T67" fmla="*/ 10 h 219"/>
                <a:gd name="T68" fmla="*/ 223 w 427"/>
                <a:gd name="T69" fmla="*/ 6 h 219"/>
                <a:gd name="T70" fmla="*/ 232 w 427"/>
                <a:gd name="T71" fmla="*/ 27 h 219"/>
                <a:gd name="T72" fmla="*/ 226 w 427"/>
                <a:gd name="T73" fmla="*/ 40 h 219"/>
                <a:gd name="T74" fmla="*/ 218 w 427"/>
                <a:gd name="T75" fmla="*/ 37 h 219"/>
                <a:gd name="T76" fmla="*/ 164 w 427"/>
                <a:gd name="T77" fmla="*/ 29 h 219"/>
                <a:gd name="T78" fmla="*/ 166 w 427"/>
                <a:gd name="T79" fmla="*/ 41 h 219"/>
                <a:gd name="T80" fmla="*/ 160 w 427"/>
                <a:gd name="T81" fmla="*/ 40 h 219"/>
                <a:gd name="T82" fmla="*/ 133 w 427"/>
                <a:gd name="T83" fmla="*/ 30 h 219"/>
                <a:gd name="T84" fmla="*/ 83 w 427"/>
                <a:gd name="T85" fmla="*/ 23 h 219"/>
                <a:gd name="T86" fmla="*/ 71 w 427"/>
                <a:gd name="T87" fmla="*/ 18 h 219"/>
                <a:gd name="T88" fmla="*/ 50 w 427"/>
                <a:gd name="T89" fmla="*/ 24 h 219"/>
                <a:gd name="T90" fmla="*/ 49 w 427"/>
                <a:gd name="T91" fmla="*/ 22 h 219"/>
                <a:gd name="T92" fmla="*/ 29 w 427"/>
                <a:gd name="T93" fmla="*/ 23 h 219"/>
                <a:gd name="T94" fmla="*/ 21 w 427"/>
                <a:gd name="T95" fmla="*/ 28 h 219"/>
                <a:gd name="T96" fmla="*/ 3 w 427"/>
                <a:gd name="T97" fmla="*/ 97 h 219"/>
                <a:gd name="T98" fmla="*/ 40 w 427"/>
                <a:gd name="T99" fmla="*/ 116 h 219"/>
                <a:gd name="T100" fmla="*/ 53 w 427"/>
                <a:gd name="T101" fmla="*/ 141 h 219"/>
                <a:gd name="T102" fmla="*/ 62 w 427"/>
                <a:gd name="T103" fmla="*/ 150 h 219"/>
                <a:gd name="T104" fmla="*/ 67 w 427"/>
                <a:gd name="T105" fmla="*/ 160 h 219"/>
                <a:gd name="T106" fmla="*/ 80 w 427"/>
                <a:gd name="T107" fmla="*/ 166 h 219"/>
                <a:gd name="T108" fmla="*/ 133 w 427"/>
                <a:gd name="T109" fmla="*/ 176 h 219"/>
                <a:gd name="T110" fmla="*/ 97 w 427"/>
                <a:gd name="T111" fmla="*/ 57 h 219"/>
                <a:gd name="T112" fmla="*/ 87 w 427"/>
                <a:gd name="T113" fmla="*/ 51 h 219"/>
                <a:gd name="T114" fmla="*/ 113 w 427"/>
                <a:gd name="T115" fmla="*/ 49 h 219"/>
                <a:gd name="T116" fmla="*/ 142 w 427"/>
                <a:gd name="T117" fmla="*/ 85 h 219"/>
                <a:gd name="T118" fmla="*/ 131 w 427"/>
                <a:gd name="T119" fmla="*/ 85 h 219"/>
                <a:gd name="T120" fmla="*/ 160 w 427"/>
                <a:gd name="T121" fmla="*/ 78 h 219"/>
                <a:gd name="T122" fmla="*/ 210 w 427"/>
                <a:gd name="T123" fmla="*/ 150 h 219"/>
                <a:gd name="T124" fmla="*/ 222 w 427"/>
                <a:gd name="T125" fmla="*/ 165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7" h="219">
                  <a:moveTo>
                    <a:pt x="229" y="174"/>
                  </a:moveTo>
                  <a:cubicBezTo>
                    <a:pt x="229" y="174"/>
                    <a:pt x="229" y="173"/>
                    <a:pt x="229" y="173"/>
                  </a:cubicBezTo>
                  <a:cubicBezTo>
                    <a:pt x="229" y="173"/>
                    <a:pt x="232" y="177"/>
                    <a:pt x="232" y="177"/>
                  </a:cubicBezTo>
                  <a:cubicBezTo>
                    <a:pt x="234" y="177"/>
                    <a:pt x="235" y="178"/>
                    <a:pt x="236" y="178"/>
                  </a:cubicBezTo>
                  <a:cubicBezTo>
                    <a:pt x="238" y="178"/>
                    <a:pt x="238" y="177"/>
                    <a:pt x="239" y="178"/>
                  </a:cubicBezTo>
                  <a:cubicBezTo>
                    <a:pt x="242" y="179"/>
                    <a:pt x="244" y="180"/>
                    <a:pt x="246" y="181"/>
                  </a:cubicBezTo>
                  <a:cubicBezTo>
                    <a:pt x="247" y="182"/>
                    <a:pt x="248" y="181"/>
                    <a:pt x="249" y="181"/>
                  </a:cubicBezTo>
                  <a:cubicBezTo>
                    <a:pt x="250" y="180"/>
                    <a:pt x="251" y="180"/>
                    <a:pt x="252" y="180"/>
                  </a:cubicBezTo>
                  <a:cubicBezTo>
                    <a:pt x="253" y="180"/>
                    <a:pt x="254" y="181"/>
                    <a:pt x="255" y="181"/>
                  </a:cubicBezTo>
                  <a:cubicBezTo>
                    <a:pt x="257" y="181"/>
                    <a:pt x="258" y="180"/>
                    <a:pt x="259" y="179"/>
                  </a:cubicBezTo>
                  <a:cubicBezTo>
                    <a:pt x="260" y="178"/>
                    <a:pt x="263" y="175"/>
                    <a:pt x="264" y="175"/>
                  </a:cubicBezTo>
                  <a:cubicBezTo>
                    <a:pt x="264" y="175"/>
                    <a:pt x="265" y="176"/>
                    <a:pt x="265" y="176"/>
                  </a:cubicBezTo>
                  <a:cubicBezTo>
                    <a:pt x="267" y="176"/>
                    <a:pt x="268" y="176"/>
                    <a:pt x="269" y="176"/>
                  </a:cubicBezTo>
                  <a:cubicBezTo>
                    <a:pt x="273" y="176"/>
                    <a:pt x="272" y="179"/>
                    <a:pt x="274" y="181"/>
                  </a:cubicBezTo>
                  <a:cubicBezTo>
                    <a:pt x="275" y="182"/>
                    <a:pt x="279" y="181"/>
                    <a:pt x="279" y="183"/>
                  </a:cubicBezTo>
                  <a:cubicBezTo>
                    <a:pt x="279" y="185"/>
                    <a:pt x="280" y="187"/>
                    <a:pt x="281" y="189"/>
                  </a:cubicBezTo>
                  <a:cubicBezTo>
                    <a:pt x="281" y="194"/>
                    <a:pt x="290" y="193"/>
                    <a:pt x="293" y="194"/>
                  </a:cubicBezTo>
                  <a:cubicBezTo>
                    <a:pt x="295" y="194"/>
                    <a:pt x="298" y="194"/>
                    <a:pt x="299" y="195"/>
                  </a:cubicBezTo>
                  <a:cubicBezTo>
                    <a:pt x="300" y="196"/>
                    <a:pt x="305" y="201"/>
                    <a:pt x="304" y="201"/>
                  </a:cubicBezTo>
                  <a:cubicBezTo>
                    <a:pt x="302" y="203"/>
                    <a:pt x="302" y="203"/>
                    <a:pt x="300" y="202"/>
                  </a:cubicBezTo>
                  <a:cubicBezTo>
                    <a:pt x="299" y="201"/>
                    <a:pt x="295" y="199"/>
                    <a:pt x="295" y="199"/>
                  </a:cubicBezTo>
                  <a:cubicBezTo>
                    <a:pt x="295" y="200"/>
                    <a:pt x="298" y="201"/>
                    <a:pt x="297" y="203"/>
                  </a:cubicBezTo>
                  <a:cubicBezTo>
                    <a:pt x="296" y="204"/>
                    <a:pt x="295" y="206"/>
                    <a:pt x="295" y="207"/>
                  </a:cubicBezTo>
                  <a:cubicBezTo>
                    <a:pt x="295" y="209"/>
                    <a:pt x="295" y="210"/>
                    <a:pt x="294" y="211"/>
                  </a:cubicBezTo>
                  <a:cubicBezTo>
                    <a:pt x="294" y="212"/>
                    <a:pt x="291" y="213"/>
                    <a:pt x="291" y="213"/>
                  </a:cubicBezTo>
                  <a:cubicBezTo>
                    <a:pt x="290" y="214"/>
                    <a:pt x="287" y="219"/>
                    <a:pt x="291" y="219"/>
                  </a:cubicBezTo>
                  <a:cubicBezTo>
                    <a:pt x="292" y="219"/>
                    <a:pt x="294" y="217"/>
                    <a:pt x="296" y="215"/>
                  </a:cubicBezTo>
                  <a:cubicBezTo>
                    <a:pt x="298" y="214"/>
                    <a:pt x="299" y="216"/>
                    <a:pt x="301" y="215"/>
                  </a:cubicBezTo>
                  <a:cubicBezTo>
                    <a:pt x="304" y="215"/>
                    <a:pt x="305" y="213"/>
                    <a:pt x="308" y="213"/>
                  </a:cubicBezTo>
                  <a:cubicBezTo>
                    <a:pt x="308" y="211"/>
                    <a:pt x="308" y="212"/>
                    <a:pt x="306" y="211"/>
                  </a:cubicBezTo>
                  <a:cubicBezTo>
                    <a:pt x="305" y="211"/>
                    <a:pt x="305" y="210"/>
                    <a:pt x="306" y="210"/>
                  </a:cubicBezTo>
                  <a:cubicBezTo>
                    <a:pt x="307" y="208"/>
                    <a:pt x="308" y="207"/>
                    <a:pt x="311" y="207"/>
                  </a:cubicBezTo>
                  <a:cubicBezTo>
                    <a:pt x="312" y="207"/>
                    <a:pt x="315" y="205"/>
                    <a:pt x="317" y="206"/>
                  </a:cubicBezTo>
                  <a:cubicBezTo>
                    <a:pt x="319" y="207"/>
                    <a:pt x="320" y="203"/>
                    <a:pt x="322" y="206"/>
                  </a:cubicBezTo>
                  <a:cubicBezTo>
                    <a:pt x="324" y="204"/>
                    <a:pt x="325" y="203"/>
                    <a:pt x="327" y="201"/>
                  </a:cubicBezTo>
                  <a:cubicBezTo>
                    <a:pt x="329" y="200"/>
                    <a:pt x="330" y="200"/>
                    <a:pt x="332" y="200"/>
                  </a:cubicBezTo>
                  <a:cubicBezTo>
                    <a:pt x="335" y="200"/>
                    <a:pt x="339" y="200"/>
                    <a:pt x="342" y="200"/>
                  </a:cubicBezTo>
                  <a:cubicBezTo>
                    <a:pt x="345" y="200"/>
                    <a:pt x="346" y="201"/>
                    <a:pt x="347" y="199"/>
                  </a:cubicBezTo>
                  <a:cubicBezTo>
                    <a:pt x="348" y="198"/>
                    <a:pt x="349" y="199"/>
                    <a:pt x="350" y="198"/>
                  </a:cubicBezTo>
                  <a:cubicBezTo>
                    <a:pt x="351" y="196"/>
                    <a:pt x="352" y="195"/>
                    <a:pt x="352" y="193"/>
                  </a:cubicBezTo>
                  <a:cubicBezTo>
                    <a:pt x="353" y="191"/>
                    <a:pt x="353" y="190"/>
                    <a:pt x="354" y="188"/>
                  </a:cubicBezTo>
                  <a:cubicBezTo>
                    <a:pt x="355" y="187"/>
                    <a:pt x="356" y="186"/>
                    <a:pt x="357" y="185"/>
                  </a:cubicBezTo>
                  <a:cubicBezTo>
                    <a:pt x="358" y="184"/>
                    <a:pt x="359" y="187"/>
                    <a:pt x="361" y="186"/>
                  </a:cubicBezTo>
                  <a:cubicBezTo>
                    <a:pt x="363" y="184"/>
                    <a:pt x="365" y="187"/>
                    <a:pt x="365" y="189"/>
                  </a:cubicBezTo>
                  <a:cubicBezTo>
                    <a:pt x="365" y="190"/>
                    <a:pt x="364" y="196"/>
                    <a:pt x="366" y="196"/>
                  </a:cubicBezTo>
                  <a:cubicBezTo>
                    <a:pt x="367" y="197"/>
                    <a:pt x="368" y="199"/>
                    <a:pt x="369" y="201"/>
                  </a:cubicBezTo>
                  <a:cubicBezTo>
                    <a:pt x="370" y="199"/>
                    <a:pt x="381" y="196"/>
                    <a:pt x="381" y="196"/>
                  </a:cubicBezTo>
                  <a:cubicBezTo>
                    <a:pt x="381" y="195"/>
                    <a:pt x="380" y="195"/>
                    <a:pt x="380" y="194"/>
                  </a:cubicBezTo>
                  <a:cubicBezTo>
                    <a:pt x="380" y="194"/>
                    <a:pt x="382" y="196"/>
                    <a:pt x="382" y="196"/>
                  </a:cubicBezTo>
                  <a:cubicBezTo>
                    <a:pt x="382" y="197"/>
                    <a:pt x="380" y="197"/>
                    <a:pt x="380" y="197"/>
                  </a:cubicBezTo>
                  <a:cubicBezTo>
                    <a:pt x="380" y="197"/>
                    <a:pt x="386" y="198"/>
                    <a:pt x="386" y="198"/>
                  </a:cubicBezTo>
                  <a:cubicBezTo>
                    <a:pt x="386" y="198"/>
                    <a:pt x="386" y="198"/>
                    <a:pt x="386" y="198"/>
                  </a:cubicBezTo>
                  <a:cubicBezTo>
                    <a:pt x="386" y="198"/>
                    <a:pt x="386" y="199"/>
                    <a:pt x="386" y="199"/>
                  </a:cubicBezTo>
                  <a:cubicBezTo>
                    <a:pt x="385" y="199"/>
                    <a:pt x="384" y="199"/>
                    <a:pt x="383" y="200"/>
                  </a:cubicBezTo>
                  <a:cubicBezTo>
                    <a:pt x="383" y="201"/>
                    <a:pt x="382" y="198"/>
                    <a:pt x="382" y="198"/>
                  </a:cubicBezTo>
                  <a:cubicBezTo>
                    <a:pt x="381" y="198"/>
                    <a:pt x="381" y="199"/>
                    <a:pt x="381" y="199"/>
                  </a:cubicBezTo>
                  <a:cubicBezTo>
                    <a:pt x="381" y="199"/>
                    <a:pt x="381" y="198"/>
                    <a:pt x="380" y="199"/>
                  </a:cubicBezTo>
                  <a:cubicBezTo>
                    <a:pt x="379" y="200"/>
                    <a:pt x="378" y="200"/>
                    <a:pt x="377" y="201"/>
                  </a:cubicBezTo>
                  <a:cubicBezTo>
                    <a:pt x="375" y="202"/>
                    <a:pt x="371" y="205"/>
                    <a:pt x="373" y="208"/>
                  </a:cubicBezTo>
                  <a:cubicBezTo>
                    <a:pt x="376" y="210"/>
                    <a:pt x="378" y="208"/>
                    <a:pt x="379" y="207"/>
                  </a:cubicBezTo>
                  <a:cubicBezTo>
                    <a:pt x="380" y="206"/>
                    <a:pt x="384" y="203"/>
                    <a:pt x="384" y="202"/>
                  </a:cubicBezTo>
                  <a:cubicBezTo>
                    <a:pt x="384" y="203"/>
                    <a:pt x="386" y="204"/>
                    <a:pt x="387" y="203"/>
                  </a:cubicBezTo>
                  <a:cubicBezTo>
                    <a:pt x="387" y="202"/>
                    <a:pt x="390" y="201"/>
                    <a:pt x="391" y="201"/>
                  </a:cubicBezTo>
                  <a:cubicBezTo>
                    <a:pt x="393" y="200"/>
                    <a:pt x="395" y="199"/>
                    <a:pt x="397" y="199"/>
                  </a:cubicBezTo>
                  <a:cubicBezTo>
                    <a:pt x="398" y="199"/>
                    <a:pt x="398" y="199"/>
                    <a:pt x="398" y="198"/>
                  </a:cubicBezTo>
                  <a:cubicBezTo>
                    <a:pt x="397" y="197"/>
                    <a:pt x="398" y="197"/>
                    <a:pt x="398" y="197"/>
                  </a:cubicBezTo>
                  <a:cubicBezTo>
                    <a:pt x="398" y="196"/>
                    <a:pt x="396" y="197"/>
                    <a:pt x="395" y="196"/>
                  </a:cubicBezTo>
                  <a:cubicBezTo>
                    <a:pt x="394" y="196"/>
                    <a:pt x="395" y="194"/>
                    <a:pt x="393" y="196"/>
                  </a:cubicBezTo>
                  <a:cubicBezTo>
                    <a:pt x="391" y="197"/>
                    <a:pt x="387" y="196"/>
                    <a:pt x="385" y="195"/>
                  </a:cubicBezTo>
                  <a:cubicBezTo>
                    <a:pt x="384" y="195"/>
                    <a:pt x="385" y="193"/>
                    <a:pt x="384" y="193"/>
                  </a:cubicBezTo>
                  <a:cubicBezTo>
                    <a:pt x="384" y="193"/>
                    <a:pt x="382" y="193"/>
                    <a:pt x="381" y="192"/>
                  </a:cubicBezTo>
                  <a:cubicBezTo>
                    <a:pt x="380" y="192"/>
                    <a:pt x="380" y="189"/>
                    <a:pt x="380" y="188"/>
                  </a:cubicBezTo>
                  <a:cubicBezTo>
                    <a:pt x="380" y="187"/>
                    <a:pt x="378" y="188"/>
                    <a:pt x="377" y="187"/>
                  </a:cubicBezTo>
                  <a:cubicBezTo>
                    <a:pt x="377" y="187"/>
                    <a:pt x="379" y="185"/>
                    <a:pt x="379" y="185"/>
                  </a:cubicBezTo>
                  <a:cubicBezTo>
                    <a:pt x="380" y="184"/>
                    <a:pt x="380" y="181"/>
                    <a:pt x="378" y="181"/>
                  </a:cubicBezTo>
                  <a:cubicBezTo>
                    <a:pt x="378" y="181"/>
                    <a:pt x="376" y="185"/>
                    <a:pt x="375" y="183"/>
                  </a:cubicBezTo>
                  <a:cubicBezTo>
                    <a:pt x="375" y="181"/>
                    <a:pt x="374" y="182"/>
                    <a:pt x="373" y="181"/>
                  </a:cubicBezTo>
                  <a:cubicBezTo>
                    <a:pt x="373" y="180"/>
                    <a:pt x="376" y="181"/>
                    <a:pt x="376" y="181"/>
                  </a:cubicBezTo>
                  <a:cubicBezTo>
                    <a:pt x="378" y="181"/>
                    <a:pt x="379" y="180"/>
                    <a:pt x="380" y="180"/>
                  </a:cubicBezTo>
                  <a:cubicBezTo>
                    <a:pt x="381" y="179"/>
                    <a:pt x="382" y="179"/>
                    <a:pt x="383" y="179"/>
                  </a:cubicBezTo>
                  <a:cubicBezTo>
                    <a:pt x="384" y="178"/>
                    <a:pt x="382" y="176"/>
                    <a:pt x="382" y="176"/>
                  </a:cubicBezTo>
                  <a:cubicBezTo>
                    <a:pt x="382" y="176"/>
                    <a:pt x="383" y="176"/>
                    <a:pt x="383" y="176"/>
                  </a:cubicBezTo>
                  <a:cubicBezTo>
                    <a:pt x="383" y="176"/>
                    <a:pt x="379" y="174"/>
                    <a:pt x="379" y="174"/>
                  </a:cubicBezTo>
                  <a:cubicBezTo>
                    <a:pt x="377" y="173"/>
                    <a:pt x="375" y="173"/>
                    <a:pt x="373" y="174"/>
                  </a:cubicBezTo>
                  <a:cubicBezTo>
                    <a:pt x="369" y="175"/>
                    <a:pt x="366" y="176"/>
                    <a:pt x="363" y="178"/>
                  </a:cubicBezTo>
                  <a:cubicBezTo>
                    <a:pt x="360" y="179"/>
                    <a:pt x="358" y="181"/>
                    <a:pt x="355" y="183"/>
                  </a:cubicBezTo>
                  <a:cubicBezTo>
                    <a:pt x="354" y="184"/>
                    <a:pt x="353" y="185"/>
                    <a:pt x="352" y="187"/>
                  </a:cubicBezTo>
                  <a:cubicBezTo>
                    <a:pt x="352" y="187"/>
                    <a:pt x="348" y="189"/>
                    <a:pt x="348" y="189"/>
                  </a:cubicBezTo>
                  <a:cubicBezTo>
                    <a:pt x="348" y="188"/>
                    <a:pt x="353" y="184"/>
                    <a:pt x="354" y="183"/>
                  </a:cubicBezTo>
                  <a:cubicBezTo>
                    <a:pt x="354" y="182"/>
                    <a:pt x="355" y="181"/>
                    <a:pt x="354" y="180"/>
                  </a:cubicBezTo>
                  <a:cubicBezTo>
                    <a:pt x="353" y="180"/>
                    <a:pt x="351" y="179"/>
                    <a:pt x="350" y="179"/>
                  </a:cubicBezTo>
                  <a:cubicBezTo>
                    <a:pt x="351" y="179"/>
                    <a:pt x="353" y="180"/>
                    <a:pt x="354" y="180"/>
                  </a:cubicBezTo>
                  <a:cubicBezTo>
                    <a:pt x="356" y="181"/>
                    <a:pt x="358" y="178"/>
                    <a:pt x="359" y="177"/>
                  </a:cubicBezTo>
                  <a:cubicBezTo>
                    <a:pt x="360" y="176"/>
                    <a:pt x="361" y="174"/>
                    <a:pt x="363" y="173"/>
                  </a:cubicBezTo>
                  <a:cubicBezTo>
                    <a:pt x="365" y="173"/>
                    <a:pt x="367" y="174"/>
                    <a:pt x="368" y="172"/>
                  </a:cubicBezTo>
                  <a:cubicBezTo>
                    <a:pt x="369" y="168"/>
                    <a:pt x="371" y="167"/>
                    <a:pt x="375" y="167"/>
                  </a:cubicBezTo>
                  <a:cubicBezTo>
                    <a:pt x="379" y="167"/>
                    <a:pt x="383" y="167"/>
                    <a:pt x="387" y="167"/>
                  </a:cubicBezTo>
                  <a:cubicBezTo>
                    <a:pt x="394" y="167"/>
                    <a:pt x="404" y="169"/>
                    <a:pt x="409" y="163"/>
                  </a:cubicBezTo>
                  <a:cubicBezTo>
                    <a:pt x="411" y="161"/>
                    <a:pt x="412" y="160"/>
                    <a:pt x="414" y="160"/>
                  </a:cubicBezTo>
                  <a:cubicBezTo>
                    <a:pt x="416" y="160"/>
                    <a:pt x="418" y="160"/>
                    <a:pt x="421" y="158"/>
                  </a:cubicBezTo>
                  <a:cubicBezTo>
                    <a:pt x="422" y="158"/>
                    <a:pt x="425" y="156"/>
                    <a:pt x="425" y="155"/>
                  </a:cubicBezTo>
                  <a:cubicBezTo>
                    <a:pt x="427" y="152"/>
                    <a:pt x="422" y="153"/>
                    <a:pt x="422" y="152"/>
                  </a:cubicBezTo>
                  <a:cubicBezTo>
                    <a:pt x="422" y="151"/>
                    <a:pt x="424" y="151"/>
                    <a:pt x="424" y="151"/>
                  </a:cubicBezTo>
                  <a:cubicBezTo>
                    <a:pt x="425" y="150"/>
                    <a:pt x="424" y="149"/>
                    <a:pt x="424" y="148"/>
                  </a:cubicBezTo>
                  <a:cubicBezTo>
                    <a:pt x="424" y="148"/>
                    <a:pt x="425" y="147"/>
                    <a:pt x="425" y="147"/>
                  </a:cubicBezTo>
                  <a:cubicBezTo>
                    <a:pt x="425" y="146"/>
                    <a:pt x="423" y="145"/>
                    <a:pt x="423" y="145"/>
                  </a:cubicBezTo>
                  <a:cubicBezTo>
                    <a:pt x="422" y="144"/>
                    <a:pt x="421" y="144"/>
                    <a:pt x="421" y="143"/>
                  </a:cubicBezTo>
                  <a:cubicBezTo>
                    <a:pt x="420" y="143"/>
                    <a:pt x="418" y="146"/>
                    <a:pt x="417" y="144"/>
                  </a:cubicBezTo>
                  <a:cubicBezTo>
                    <a:pt x="417" y="144"/>
                    <a:pt x="419" y="143"/>
                    <a:pt x="418" y="143"/>
                  </a:cubicBezTo>
                  <a:cubicBezTo>
                    <a:pt x="418" y="142"/>
                    <a:pt x="417" y="141"/>
                    <a:pt x="416" y="141"/>
                  </a:cubicBezTo>
                  <a:cubicBezTo>
                    <a:pt x="415" y="140"/>
                    <a:pt x="411" y="141"/>
                    <a:pt x="410" y="142"/>
                  </a:cubicBezTo>
                  <a:cubicBezTo>
                    <a:pt x="409" y="144"/>
                    <a:pt x="406" y="145"/>
                    <a:pt x="404" y="146"/>
                  </a:cubicBezTo>
                  <a:cubicBezTo>
                    <a:pt x="403" y="146"/>
                    <a:pt x="400" y="144"/>
                    <a:pt x="400" y="143"/>
                  </a:cubicBezTo>
                  <a:cubicBezTo>
                    <a:pt x="400" y="142"/>
                    <a:pt x="403" y="145"/>
                    <a:pt x="403" y="145"/>
                  </a:cubicBezTo>
                  <a:cubicBezTo>
                    <a:pt x="404" y="145"/>
                    <a:pt x="408" y="142"/>
                    <a:pt x="408" y="142"/>
                  </a:cubicBezTo>
                  <a:cubicBezTo>
                    <a:pt x="408" y="142"/>
                    <a:pt x="406" y="141"/>
                    <a:pt x="406" y="141"/>
                  </a:cubicBezTo>
                  <a:cubicBezTo>
                    <a:pt x="409" y="140"/>
                    <a:pt x="412" y="140"/>
                    <a:pt x="415" y="139"/>
                  </a:cubicBezTo>
                  <a:cubicBezTo>
                    <a:pt x="415" y="139"/>
                    <a:pt x="417" y="138"/>
                    <a:pt x="416" y="137"/>
                  </a:cubicBezTo>
                  <a:cubicBezTo>
                    <a:pt x="416" y="137"/>
                    <a:pt x="414" y="135"/>
                    <a:pt x="414" y="135"/>
                  </a:cubicBezTo>
                  <a:cubicBezTo>
                    <a:pt x="412" y="136"/>
                    <a:pt x="410" y="136"/>
                    <a:pt x="409" y="134"/>
                  </a:cubicBezTo>
                  <a:cubicBezTo>
                    <a:pt x="408" y="134"/>
                    <a:pt x="404" y="137"/>
                    <a:pt x="404" y="136"/>
                  </a:cubicBezTo>
                  <a:cubicBezTo>
                    <a:pt x="404" y="136"/>
                    <a:pt x="407" y="133"/>
                    <a:pt x="404" y="134"/>
                  </a:cubicBezTo>
                  <a:cubicBezTo>
                    <a:pt x="404" y="134"/>
                    <a:pt x="400" y="135"/>
                    <a:pt x="400" y="135"/>
                  </a:cubicBezTo>
                  <a:cubicBezTo>
                    <a:pt x="401" y="133"/>
                    <a:pt x="404" y="133"/>
                    <a:pt x="402" y="130"/>
                  </a:cubicBezTo>
                  <a:cubicBezTo>
                    <a:pt x="402" y="130"/>
                    <a:pt x="398" y="128"/>
                    <a:pt x="398" y="128"/>
                  </a:cubicBezTo>
                  <a:cubicBezTo>
                    <a:pt x="396" y="128"/>
                    <a:pt x="396" y="126"/>
                    <a:pt x="394" y="126"/>
                  </a:cubicBezTo>
                  <a:cubicBezTo>
                    <a:pt x="395" y="126"/>
                    <a:pt x="392" y="122"/>
                    <a:pt x="392" y="122"/>
                  </a:cubicBezTo>
                  <a:cubicBezTo>
                    <a:pt x="392" y="122"/>
                    <a:pt x="393" y="123"/>
                    <a:pt x="394" y="123"/>
                  </a:cubicBezTo>
                  <a:cubicBezTo>
                    <a:pt x="395" y="124"/>
                    <a:pt x="395" y="122"/>
                    <a:pt x="396" y="122"/>
                  </a:cubicBezTo>
                  <a:cubicBezTo>
                    <a:pt x="400" y="121"/>
                    <a:pt x="393" y="118"/>
                    <a:pt x="392" y="117"/>
                  </a:cubicBezTo>
                  <a:cubicBezTo>
                    <a:pt x="392" y="118"/>
                    <a:pt x="394" y="116"/>
                    <a:pt x="394" y="116"/>
                  </a:cubicBezTo>
                  <a:cubicBezTo>
                    <a:pt x="395" y="115"/>
                    <a:pt x="393" y="115"/>
                    <a:pt x="392" y="114"/>
                  </a:cubicBezTo>
                  <a:cubicBezTo>
                    <a:pt x="392" y="114"/>
                    <a:pt x="391" y="113"/>
                    <a:pt x="390" y="113"/>
                  </a:cubicBezTo>
                  <a:cubicBezTo>
                    <a:pt x="390" y="113"/>
                    <a:pt x="388" y="113"/>
                    <a:pt x="388" y="113"/>
                  </a:cubicBezTo>
                  <a:cubicBezTo>
                    <a:pt x="389" y="112"/>
                    <a:pt x="391" y="113"/>
                    <a:pt x="390" y="110"/>
                  </a:cubicBezTo>
                  <a:cubicBezTo>
                    <a:pt x="389" y="110"/>
                    <a:pt x="386" y="111"/>
                    <a:pt x="386" y="111"/>
                  </a:cubicBezTo>
                  <a:cubicBezTo>
                    <a:pt x="386" y="110"/>
                    <a:pt x="389" y="110"/>
                    <a:pt x="388" y="108"/>
                  </a:cubicBezTo>
                  <a:cubicBezTo>
                    <a:pt x="388" y="107"/>
                    <a:pt x="388" y="106"/>
                    <a:pt x="387" y="105"/>
                  </a:cubicBezTo>
                  <a:cubicBezTo>
                    <a:pt x="387" y="105"/>
                    <a:pt x="386" y="106"/>
                    <a:pt x="386" y="105"/>
                  </a:cubicBezTo>
                  <a:cubicBezTo>
                    <a:pt x="386" y="106"/>
                    <a:pt x="384" y="102"/>
                    <a:pt x="384" y="102"/>
                  </a:cubicBezTo>
                  <a:cubicBezTo>
                    <a:pt x="383" y="100"/>
                    <a:pt x="382" y="99"/>
                    <a:pt x="382" y="98"/>
                  </a:cubicBezTo>
                  <a:cubicBezTo>
                    <a:pt x="381" y="96"/>
                    <a:pt x="381" y="94"/>
                    <a:pt x="379" y="97"/>
                  </a:cubicBezTo>
                  <a:cubicBezTo>
                    <a:pt x="379" y="97"/>
                    <a:pt x="378" y="101"/>
                    <a:pt x="379" y="100"/>
                  </a:cubicBezTo>
                  <a:cubicBezTo>
                    <a:pt x="375" y="101"/>
                    <a:pt x="377" y="101"/>
                    <a:pt x="378" y="104"/>
                  </a:cubicBezTo>
                  <a:cubicBezTo>
                    <a:pt x="378" y="103"/>
                    <a:pt x="377" y="103"/>
                    <a:pt x="377" y="104"/>
                  </a:cubicBezTo>
                  <a:cubicBezTo>
                    <a:pt x="376" y="104"/>
                    <a:pt x="376" y="104"/>
                    <a:pt x="375" y="105"/>
                  </a:cubicBezTo>
                  <a:cubicBezTo>
                    <a:pt x="375" y="105"/>
                    <a:pt x="377" y="106"/>
                    <a:pt x="377" y="106"/>
                  </a:cubicBezTo>
                  <a:cubicBezTo>
                    <a:pt x="376" y="107"/>
                    <a:pt x="374" y="106"/>
                    <a:pt x="374" y="107"/>
                  </a:cubicBezTo>
                  <a:cubicBezTo>
                    <a:pt x="373" y="108"/>
                    <a:pt x="375" y="110"/>
                    <a:pt x="373" y="111"/>
                  </a:cubicBezTo>
                  <a:cubicBezTo>
                    <a:pt x="374" y="111"/>
                    <a:pt x="372" y="107"/>
                    <a:pt x="370" y="109"/>
                  </a:cubicBezTo>
                  <a:cubicBezTo>
                    <a:pt x="370" y="110"/>
                    <a:pt x="366" y="113"/>
                    <a:pt x="366" y="113"/>
                  </a:cubicBezTo>
                  <a:cubicBezTo>
                    <a:pt x="365" y="113"/>
                    <a:pt x="365" y="112"/>
                    <a:pt x="365" y="111"/>
                  </a:cubicBezTo>
                  <a:cubicBezTo>
                    <a:pt x="364" y="111"/>
                    <a:pt x="364" y="112"/>
                    <a:pt x="364" y="112"/>
                  </a:cubicBezTo>
                  <a:cubicBezTo>
                    <a:pt x="363" y="111"/>
                    <a:pt x="364" y="111"/>
                    <a:pt x="364" y="110"/>
                  </a:cubicBezTo>
                  <a:cubicBezTo>
                    <a:pt x="364" y="111"/>
                    <a:pt x="357" y="116"/>
                    <a:pt x="357" y="115"/>
                  </a:cubicBezTo>
                  <a:cubicBezTo>
                    <a:pt x="356" y="114"/>
                    <a:pt x="360" y="113"/>
                    <a:pt x="361" y="113"/>
                  </a:cubicBezTo>
                  <a:cubicBezTo>
                    <a:pt x="363" y="111"/>
                    <a:pt x="363" y="110"/>
                    <a:pt x="362" y="108"/>
                  </a:cubicBezTo>
                  <a:cubicBezTo>
                    <a:pt x="361" y="107"/>
                    <a:pt x="358" y="107"/>
                    <a:pt x="357" y="107"/>
                  </a:cubicBezTo>
                  <a:cubicBezTo>
                    <a:pt x="356" y="107"/>
                    <a:pt x="356" y="108"/>
                    <a:pt x="356" y="108"/>
                  </a:cubicBezTo>
                  <a:cubicBezTo>
                    <a:pt x="355" y="110"/>
                    <a:pt x="353" y="108"/>
                    <a:pt x="352" y="108"/>
                  </a:cubicBezTo>
                  <a:cubicBezTo>
                    <a:pt x="353" y="108"/>
                    <a:pt x="355" y="106"/>
                    <a:pt x="355" y="106"/>
                  </a:cubicBezTo>
                  <a:cubicBezTo>
                    <a:pt x="355" y="106"/>
                    <a:pt x="356" y="107"/>
                    <a:pt x="356" y="107"/>
                  </a:cubicBezTo>
                  <a:cubicBezTo>
                    <a:pt x="355" y="107"/>
                    <a:pt x="357" y="105"/>
                    <a:pt x="357" y="105"/>
                  </a:cubicBezTo>
                  <a:cubicBezTo>
                    <a:pt x="358" y="103"/>
                    <a:pt x="356" y="104"/>
                    <a:pt x="355" y="103"/>
                  </a:cubicBezTo>
                  <a:cubicBezTo>
                    <a:pt x="355" y="103"/>
                    <a:pt x="356" y="98"/>
                    <a:pt x="354" y="99"/>
                  </a:cubicBezTo>
                  <a:cubicBezTo>
                    <a:pt x="355" y="98"/>
                    <a:pt x="356" y="98"/>
                    <a:pt x="355" y="96"/>
                  </a:cubicBezTo>
                  <a:cubicBezTo>
                    <a:pt x="353" y="95"/>
                    <a:pt x="357" y="94"/>
                    <a:pt x="356" y="92"/>
                  </a:cubicBezTo>
                  <a:cubicBezTo>
                    <a:pt x="356" y="91"/>
                    <a:pt x="354" y="93"/>
                    <a:pt x="353" y="92"/>
                  </a:cubicBezTo>
                  <a:cubicBezTo>
                    <a:pt x="352" y="91"/>
                    <a:pt x="350" y="91"/>
                    <a:pt x="349" y="91"/>
                  </a:cubicBezTo>
                  <a:cubicBezTo>
                    <a:pt x="347" y="90"/>
                    <a:pt x="346" y="90"/>
                    <a:pt x="345" y="88"/>
                  </a:cubicBezTo>
                  <a:cubicBezTo>
                    <a:pt x="345" y="86"/>
                    <a:pt x="342" y="87"/>
                    <a:pt x="342" y="85"/>
                  </a:cubicBezTo>
                  <a:cubicBezTo>
                    <a:pt x="342" y="84"/>
                    <a:pt x="340" y="85"/>
                    <a:pt x="340" y="85"/>
                  </a:cubicBezTo>
                  <a:cubicBezTo>
                    <a:pt x="341" y="83"/>
                    <a:pt x="339" y="83"/>
                    <a:pt x="338" y="82"/>
                  </a:cubicBezTo>
                  <a:cubicBezTo>
                    <a:pt x="336" y="81"/>
                    <a:pt x="336" y="80"/>
                    <a:pt x="334" y="81"/>
                  </a:cubicBezTo>
                  <a:cubicBezTo>
                    <a:pt x="332" y="82"/>
                    <a:pt x="331" y="83"/>
                    <a:pt x="329" y="82"/>
                  </a:cubicBezTo>
                  <a:cubicBezTo>
                    <a:pt x="327" y="81"/>
                    <a:pt x="326" y="83"/>
                    <a:pt x="324" y="82"/>
                  </a:cubicBezTo>
                  <a:cubicBezTo>
                    <a:pt x="322" y="80"/>
                    <a:pt x="320" y="80"/>
                    <a:pt x="318" y="80"/>
                  </a:cubicBezTo>
                  <a:cubicBezTo>
                    <a:pt x="316" y="80"/>
                    <a:pt x="314" y="80"/>
                    <a:pt x="313" y="82"/>
                  </a:cubicBezTo>
                  <a:cubicBezTo>
                    <a:pt x="312" y="84"/>
                    <a:pt x="315" y="85"/>
                    <a:pt x="315" y="86"/>
                  </a:cubicBezTo>
                  <a:cubicBezTo>
                    <a:pt x="316" y="87"/>
                    <a:pt x="315" y="90"/>
                    <a:pt x="314" y="91"/>
                  </a:cubicBezTo>
                  <a:cubicBezTo>
                    <a:pt x="314" y="92"/>
                    <a:pt x="314" y="91"/>
                    <a:pt x="313" y="92"/>
                  </a:cubicBezTo>
                  <a:cubicBezTo>
                    <a:pt x="313" y="92"/>
                    <a:pt x="315" y="94"/>
                    <a:pt x="315" y="94"/>
                  </a:cubicBezTo>
                  <a:cubicBezTo>
                    <a:pt x="315" y="96"/>
                    <a:pt x="316" y="98"/>
                    <a:pt x="316" y="99"/>
                  </a:cubicBezTo>
                  <a:cubicBezTo>
                    <a:pt x="316" y="100"/>
                    <a:pt x="316" y="100"/>
                    <a:pt x="316" y="101"/>
                  </a:cubicBezTo>
                  <a:cubicBezTo>
                    <a:pt x="316" y="102"/>
                    <a:pt x="315" y="101"/>
                    <a:pt x="315" y="101"/>
                  </a:cubicBezTo>
                  <a:cubicBezTo>
                    <a:pt x="314" y="102"/>
                    <a:pt x="314" y="104"/>
                    <a:pt x="314" y="104"/>
                  </a:cubicBezTo>
                  <a:cubicBezTo>
                    <a:pt x="313" y="105"/>
                    <a:pt x="312" y="106"/>
                    <a:pt x="312" y="107"/>
                  </a:cubicBezTo>
                  <a:cubicBezTo>
                    <a:pt x="311" y="109"/>
                    <a:pt x="311" y="109"/>
                    <a:pt x="312" y="110"/>
                  </a:cubicBezTo>
                  <a:cubicBezTo>
                    <a:pt x="315" y="112"/>
                    <a:pt x="318" y="114"/>
                    <a:pt x="320" y="116"/>
                  </a:cubicBezTo>
                  <a:cubicBezTo>
                    <a:pt x="321" y="119"/>
                    <a:pt x="322" y="124"/>
                    <a:pt x="321" y="127"/>
                  </a:cubicBezTo>
                  <a:cubicBezTo>
                    <a:pt x="319" y="131"/>
                    <a:pt x="313" y="133"/>
                    <a:pt x="310" y="135"/>
                  </a:cubicBezTo>
                  <a:cubicBezTo>
                    <a:pt x="309" y="136"/>
                    <a:pt x="308" y="136"/>
                    <a:pt x="307" y="137"/>
                  </a:cubicBezTo>
                  <a:cubicBezTo>
                    <a:pt x="304" y="138"/>
                    <a:pt x="308" y="141"/>
                    <a:pt x="308" y="143"/>
                  </a:cubicBezTo>
                  <a:cubicBezTo>
                    <a:pt x="308" y="143"/>
                    <a:pt x="309" y="145"/>
                    <a:pt x="309" y="146"/>
                  </a:cubicBezTo>
                  <a:cubicBezTo>
                    <a:pt x="309" y="148"/>
                    <a:pt x="309" y="149"/>
                    <a:pt x="310" y="151"/>
                  </a:cubicBezTo>
                  <a:cubicBezTo>
                    <a:pt x="311" y="153"/>
                    <a:pt x="311" y="154"/>
                    <a:pt x="309" y="156"/>
                  </a:cubicBezTo>
                  <a:cubicBezTo>
                    <a:pt x="309" y="156"/>
                    <a:pt x="310" y="160"/>
                    <a:pt x="309" y="161"/>
                  </a:cubicBezTo>
                  <a:cubicBezTo>
                    <a:pt x="308" y="161"/>
                    <a:pt x="307" y="157"/>
                    <a:pt x="306" y="159"/>
                  </a:cubicBezTo>
                  <a:cubicBezTo>
                    <a:pt x="305" y="161"/>
                    <a:pt x="307" y="164"/>
                    <a:pt x="307" y="164"/>
                  </a:cubicBezTo>
                  <a:cubicBezTo>
                    <a:pt x="307" y="163"/>
                    <a:pt x="301" y="158"/>
                    <a:pt x="298" y="161"/>
                  </a:cubicBezTo>
                  <a:cubicBezTo>
                    <a:pt x="299" y="160"/>
                    <a:pt x="302" y="159"/>
                    <a:pt x="300" y="157"/>
                  </a:cubicBezTo>
                  <a:cubicBezTo>
                    <a:pt x="299" y="156"/>
                    <a:pt x="298" y="155"/>
                    <a:pt x="297" y="155"/>
                  </a:cubicBezTo>
                  <a:cubicBezTo>
                    <a:pt x="297" y="154"/>
                    <a:pt x="295" y="154"/>
                    <a:pt x="294" y="154"/>
                  </a:cubicBezTo>
                  <a:cubicBezTo>
                    <a:pt x="294" y="153"/>
                    <a:pt x="295" y="153"/>
                    <a:pt x="294" y="151"/>
                  </a:cubicBezTo>
                  <a:cubicBezTo>
                    <a:pt x="293" y="150"/>
                    <a:pt x="292" y="148"/>
                    <a:pt x="293" y="146"/>
                  </a:cubicBezTo>
                  <a:cubicBezTo>
                    <a:pt x="294" y="143"/>
                    <a:pt x="291" y="142"/>
                    <a:pt x="291" y="140"/>
                  </a:cubicBezTo>
                  <a:cubicBezTo>
                    <a:pt x="291" y="138"/>
                    <a:pt x="293" y="137"/>
                    <a:pt x="292" y="135"/>
                  </a:cubicBezTo>
                  <a:cubicBezTo>
                    <a:pt x="290" y="133"/>
                    <a:pt x="286" y="133"/>
                    <a:pt x="283" y="133"/>
                  </a:cubicBezTo>
                  <a:cubicBezTo>
                    <a:pt x="282" y="133"/>
                    <a:pt x="281" y="133"/>
                    <a:pt x="279" y="133"/>
                  </a:cubicBezTo>
                  <a:cubicBezTo>
                    <a:pt x="279" y="133"/>
                    <a:pt x="277" y="135"/>
                    <a:pt x="277" y="135"/>
                  </a:cubicBezTo>
                  <a:cubicBezTo>
                    <a:pt x="277" y="134"/>
                    <a:pt x="278" y="134"/>
                    <a:pt x="277" y="133"/>
                  </a:cubicBezTo>
                  <a:cubicBezTo>
                    <a:pt x="277" y="132"/>
                    <a:pt x="276" y="131"/>
                    <a:pt x="275" y="131"/>
                  </a:cubicBezTo>
                  <a:cubicBezTo>
                    <a:pt x="273" y="130"/>
                    <a:pt x="271" y="130"/>
                    <a:pt x="269" y="129"/>
                  </a:cubicBezTo>
                  <a:cubicBezTo>
                    <a:pt x="266" y="128"/>
                    <a:pt x="264" y="125"/>
                    <a:pt x="261" y="123"/>
                  </a:cubicBezTo>
                  <a:cubicBezTo>
                    <a:pt x="259" y="122"/>
                    <a:pt x="257" y="121"/>
                    <a:pt x="256" y="121"/>
                  </a:cubicBezTo>
                  <a:cubicBezTo>
                    <a:pt x="254" y="121"/>
                    <a:pt x="252" y="119"/>
                    <a:pt x="250" y="119"/>
                  </a:cubicBezTo>
                  <a:cubicBezTo>
                    <a:pt x="249" y="119"/>
                    <a:pt x="240" y="121"/>
                    <a:pt x="240" y="121"/>
                  </a:cubicBezTo>
                  <a:cubicBezTo>
                    <a:pt x="240" y="120"/>
                    <a:pt x="241" y="120"/>
                    <a:pt x="242" y="119"/>
                  </a:cubicBezTo>
                  <a:cubicBezTo>
                    <a:pt x="242" y="118"/>
                    <a:pt x="241" y="117"/>
                    <a:pt x="241" y="117"/>
                  </a:cubicBezTo>
                  <a:cubicBezTo>
                    <a:pt x="240" y="114"/>
                    <a:pt x="239" y="112"/>
                    <a:pt x="238" y="110"/>
                  </a:cubicBezTo>
                  <a:cubicBezTo>
                    <a:pt x="237" y="108"/>
                    <a:pt x="236" y="108"/>
                    <a:pt x="234" y="108"/>
                  </a:cubicBezTo>
                  <a:cubicBezTo>
                    <a:pt x="231" y="108"/>
                    <a:pt x="230" y="108"/>
                    <a:pt x="230" y="105"/>
                  </a:cubicBezTo>
                  <a:cubicBezTo>
                    <a:pt x="231" y="103"/>
                    <a:pt x="230" y="100"/>
                    <a:pt x="230" y="98"/>
                  </a:cubicBezTo>
                  <a:cubicBezTo>
                    <a:pt x="231" y="95"/>
                    <a:pt x="233" y="93"/>
                    <a:pt x="234" y="90"/>
                  </a:cubicBezTo>
                  <a:cubicBezTo>
                    <a:pt x="235" y="88"/>
                    <a:pt x="235" y="87"/>
                    <a:pt x="237" y="86"/>
                  </a:cubicBezTo>
                  <a:cubicBezTo>
                    <a:pt x="238" y="86"/>
                    <a:pt x="237" y="85"/>
                    <a:pt x="237" y="84"/>
                  </a:cubicBezTo>
                  <a:cubicBezTo>
                    <a:pt x="238" y="84"/>
                    <a:pt x="240" y="82"/>
                    <a:pt x="240" y="82"/>
                  </a:cubicBezTo>
                  <a:cubicBezTo>
                    <a:pt x="240" y="82"/>
                    <a:pt x="240" y="82"/>
                    <a:pt x="239" y="81"/>
                  </a:cubicBezTo>
                  <a:cubicBezTo>
                    <a:pt x="239" y="81"/>
                    <a:pt x="240" y="81"/>
                    <a:pt x="240" y="81"/>
                  </a:cubicBezTo>
                  <a:cubicBezTo>
                    <a:pt x="240" y="79"/>
                    <a:pt x="242" y="80"/>
                    <a:pt x="243" y="80"/>
                  </a:cubicBezTo>
                  <a:cubicBezTo>
                    <a:pt x="244" y="80"/>
                    <a:pt x="244" y="79"/>
                    <a:pt x="244" y="79"/>
                  </a:cubicBezTo>
                  <a:cubicBezTo>
                    <a:pt x="245" y="77"/>
                    <a:pt x="243" y="78"/>
                    <a:pt x="242" y="77"/>
                  </a:cubicBezTo>
                  <a:cubicBezTo>
                    <a:pt x="242" y="77"/>
                    <a:pt x="244" y="77"/>
                    <a:pt x="244" y="77"/>
                  </a:cubicBezTo>
                  <a:cubicBezTo>
                    <a:pt x="245" y="76"/>
                    <a:pt x="246" y="77"/>
                    <a:pt x="246" y="77"/>
                  </a:cubicBezTo>
                  <a:cubicBezTo>
                    <a:pt x="248" y="79"/>
                    <a:pt x="248" y="77"/>
                    <a:pt x="250" y="76"/>
                  </a:cubicBezTo>
                  <a:cubicBezTo>
                    <a:pt x="252" y="74"/>
                    <a:pt x="248" y="72"/>
                    <a:pt x="246" y="71"/>
                  </a:cubicBezTo>
                  <a:cubicBezTo>
                    <a:pt x="245" y="71"/>
                    <a:pt x="241" y="72"/>
                    <a:pt x="241" y="72"/>
                  </a:cubicBezTo>
                  <a:cubicBezTo>
                    <a:pt x="240" y="70"/>
                    <a:pt x="243" y="70"/>
                    <a:pt x="240" y="69"/>
                  </a:cubicBezTo>
                  <a:cubicBezTo>
                    <a:pt x="239" y="69"/>
                    <a:pt x="234" y="69"/>
                    <a:pt x="234" y="68"/>
                  </a:cubicBezTo>
                  <a:cubicBezTo>
                    <a:pt x="234" y="67"/>
                    <a:pt x="236" y="67"/>
                    <a:pt x="236" y="67"/>
                  </a:cubicBezTo>
                  <a:cubicBezTo>
                    <a:pt x="237" y="66"/>
                    <a:pt x="237" y="67"/>
                    <a:pt x="238" y="67"/>
                  </a:cubicBezTo>
                  <a:cubicBezTo>
                    <a:pt x="237" y="68"/>
                    <a:pt x="240" y="68"/>
                    <a:pt x="240" y="68"/>
                  </a:cubicBezTo>
                  <a:cubicBezTo>
                    <a:pt x="242" y="68"/>
                    <a:pt x="245" y="70"/>
                    <a:pt x="246" y="70"/>
                  </a:cubicBezTo>
                  <a:cubicBezTo>
                    <a:pt x="247" y="70"/>
                    <a:pt x="248" y="71"/>
                    <a:pt x="249" y="71"/>
                  </a:cubicBezTo>
                  <a:cubicBezTo>
                    <a:pt x="251" y="72"/>
                    <a:pt x="250" y="71"/>
                    <a:pt x="251" y="71"/>
                  </a:cubicBezTo>
                  <a:cubicBezTo>
                    <a:pt x="252" y="71"/>
                    <a:pt x="255" y="71"/>
                    <a:pt x="254" y="70"/>
                  </a:cubicBezTo>
                  <a:cubicBezTo>
                    <a:pt x="253" y="69"/>
                    <a:pt x="254" y="67"/>
                    <a:pt x="255" y="66"/>
                  </a:cubicBezTo>
                  <a:cubicBezTo>
                    <a:pt x="255" y="67"/>
                    <a:pt x="258" y="68"/>
                    <a:pt x="258" y="68"/>
                  </a:cubicBezTo>
                  <a:cubicBezTo>
                    <a:pt x="260" y="68"/>
                    <a:pt x="261" y="68"/>
                    <a:pt x="263" y="67"/>
                  </a:cubicBezTo>
                  <a:cubicBezTo>
                    <a:pt x="264" y="66"/>
                    <a:pt x="265" y="64"/>
                    <a:pt x="266" y="63"/>
                  </a:cubicBezTo>
                  <a:cubicBezTo>
                    <a:pt x="267" y="62"/>
                    <a:pt x="269" y="61"/>
                    <a:pt x="268" y="59"/>
                  </a:cubicBezTo>
                  <a:cubicBezTo>
                    <a:pt x="267" y="57"/>
                    <a:pt x="264" y="58"/>
                    <a:pt x="263" y="58"/>
                  </a:cubicBezTo>
                  <a:cubicBezTo>
                    <a:pt x="260" y="58"/>
                    <a:pt x="258" y="57"/>
                    <a:pt x="256" y="56"/>
                  </a:cubicBezTo>
                  <a:cubicBezTo>
                    <a:pt x="255" y="55"/>
                    <a:pt x="254" y="54"/>
                    <a:pt x="252" y="53"/>
                  </a:cubicBezTo>
                  <a:cubicBezTo>
                    <a:pt x="252" y="53"/>
                    <a:pt x="247" y="53"/>
                    <a:pt x="247" y="53"/>
                  </a:cubicBezTo>
                  <a:cubicBezTo>
                    <a:pt x="247" y="52"/>
                    <a:pt x="252" y="53"/>
                    <a:pt x="253" y="53"/>
                  </a:cubicBezTo>
                  <a:cubicBezTo>
                    <a:pt x="255" y="53"/>
                    <a:pt x="255" y="52"/>
                    <a:pt x="257" y="53"/>
                  </a:cubicBezTo>
                  <a:cubicBezTo>
                    <a:pt x="261" y="55"/>
                    <a:pt x="265" y="59"/>
                    <a:pt x="269" y="56"/>
                  </a:cubicBezTo>
                  <a:cubicBezTo>
                    <a:pt x="271" y="54"/>
                    <a:pt x="272" y="53"/>
                    <a:pt x="273" y="51"/>
                  </a:cubicBezTo>
                  <a:cubicBezTo>
                    <a:pt x="274" y="50"/>
                    <a:pt x="268" y="49"/>
                    <a:pt x="271" y="47"/>
                  </a:cubicBezTo>
                  <a:cubicBezTo>
                    <a:pt x="272" y="47"/>
                    <a:pt x="275" y="47"/>
                    <a:pt x="276" y="48"/>
                  </a:cubicBezTo>
                  <a:cubicBezTo>
                    <a:pt x="279" y="48"/>
                    <a:pt x="279" y="50"/>
                    <a:pt x="282" y="48"/>
                  </a:cubicBezTo>
                  <a:cubicBezTo>
                    <a:pt x="282" y="48"/>
                    <a:pt x="285" y="49"/>
                    <a:pt x="284" y="47"/>
                  </a:cubicBezTo>
                  <a:cubicBezTo>
                    <a:pt x="283" y="46"/>
                    <a:pt x="279" y="44"/>
                    <a:pt x="278" y="44"/>
                  </a:cubicBezTo>
                  <a:cubicBezTo>
                    <a:pt x="280" y="43"/>
                    <a:pt x="282" y="45"/>
                    <a:pt x="284" y="45"/>
                  </a:cubicBezTo>
                  <a:cubicBezTo>
                    <a:pt x="285" y="45"/>
                    <a:pt x="287" y="50"/>
                    <a:pt x="289" y="49"/>
                  </a:cubicBezTo>
                  <a:cubicBezTo>
                    <a:pt x="289" y="49"/>
                    <a:pt x="288" y="48"/>
                    <a:pt x="288" y="48"/>
                  </a:cubicBezTo>
                  <a:cubicBezTo>
                    <a:pt x="289" y="47"/>
                    <a:pt x="290" y="47"/>
                    <a:pt x="292" y="46"/>
                  </a:cubicBezTo>
                  <a:cubicBezTo>
                    <a:pt x="293" y="45"/>
                    <a:pt x="296" y="42"/>
                    <a:pt x="297" y="41"/>
                  </a:cubicBezTo>
                  <a:cubicBezTo>
                    <a:pt x="297" y="38"/>
                    <a:pt x="295" y="38"/>
                    <a:pt x="293" y="36"/>
                  </a:cubicBezTo>
                  <a:cubicBezTo>
                    <a:pt x="293" y="36"/>
                    <a:pt x="290" y="30"/>
                    <a:pt x="290" y="31"/>
                  </a:cubicBezTo>
                  <a:cubicBezTo>
                    <a:pt x="291" y="30"/>
                    <a:pt x="295" y="30"/>
                    <a:pt x="296" y="30"/>
                  </a:cubicBezTo>
                  <a:cubicBezTo>
                    <a:pt x="299" y="29"/>
                    <a:pt x="294" y="28"/>
                    <a:pt x="294" y="27"/>
                  </a:cubicBezTo>
                  <a:cubicBezTo>
                    <a:pt x="293" y="26"/>
                    <a:pt x="297" y="26"/>
                    <a:pt x="297" y="25"/>
                  </a:cubicBezTo>
                  <a:cubicBezTo>
                    <a:pt x="297" y="25"/>
                    <a:pt x="287" y="21"/>
                    <a:pt x="287" y="21"/>
                  </a:cubicBezTo>
                  <a:cubicBezTo>
                    <a:pt x="288" y="21"/>
                    <a:pt x="290" y="20"/>
                    <a:pt x="291" y="20"/>
                  </a:cubicBezTo>
                  <a:cubicBezTo>
                    <a:pt x="288" y="20"/>
                    <a:pt x="285" y="19"/>
                    <a:pt x="282" y="19"/>
                  </a:cubicBezTo>
                  <a:cubicBezTo>
                    <a:pt x="280" y="19"/>
                    <a:pt x="277" y="20"/>
                    <a:pt x="276" y="19"/>
                  </a:cubicBezTo>
                  <a:cubicBezTo>
                    <a:pt x="278" y="20"/>
                    <a:pt x="275" y="21"/>
                    <a:pt x="276" y="23"/>
                  </a:cubicBezTo>
                  <a:cubicBezTo>
                    <a:pt x="277" y="24"/>
                    <a:pt x="280" y="25"/>
                    <a:pt x="280" y="26"/>
                  </a:cubicBezTo>
                  <a:cubicBezTo>
                    <a:pt x="280" y="26"/>
                    <a:pt x="278" y="27"/>
                    <a:pt x="278" y="27"/>
                  </a:cubicBezTo>
                  <a:cubicBezTo>
                    <a:pt x="278" y="27"/>
                    <a:pt x="280" y="28"/>
                    <a:pt x="279" y="28"/>
                  </a:cubicBezTo>
                  <a:cubicBezTo>
                    <a:pt x="277" y="29"/>
                    <a:pt x="276" y="27"/>
                    <a:pt x="275" y="31"/>
                  </a:cubicBezTo>
                  <a:cubicBezTo>
                    <a:pt x="274" y="33"/>
                    <a:pt x="274" y="35"/>
                    <a:pt x="273" y="37"/>
                  </a:cubicBezTo>
                  <a:cubicBezTo>
                    <a:pt x="272" y="37"/>
                    <a:pt x="271" y="38"/>
                    <a:pt x="271" y="39"/>
                  </a:cubicBezTo>
                  <a:cubicBezTo>
                    <a:pt x="271" y="40"/>
                    <a:pt x="270" y="40"/>
                    <a:pt x="270" y="41"/>
                  </a:cubicBezTo>
                  <a:cubicBezTo>
                    <a:pt x="267" y="42"/>
                    <a:pt x="268" y="43"/>
                    <a:pt x="266" y="40"/>
                  </a:cubicBezTo>
                  <a:cubicBezTo>
                    <a:pt x="265" y="39"/>
                    <a:pt x="262" y="37"/>
                    <a:pt x="262" y="35"/>
                  </a:cubicBezTo>
                  <a:cubicBezTo>
                    <a:pt x="262" y="35"/>
                    <a:pt x="262" y="32"/>
                    <a:pt x="263" y="32"/>
                  </a:cubicBezTo>
                  <a:cubicBezTo>
                    <a:pt x="263" y="32"/>
                    <a:pt x="265" y="33"/>
                    <a:pt x="265" y="31"/>
                  </a:cubicBezTo>
                  <a:cubicBezTo>
                    <a:pt x="264" y="29"/>
                    <a:pt x="264" y="28"/>
                    <a:pt x="262" y="26"/>
                  </a:cubicBezTo>
                  <a:cubicBezTo>
                    <a:pt x="260" y="25"/>
                    <a:pt x="258" y="23"/>
                    <a:pt x="256" y="25"/>
                  </a:cubicBezTo>
                  <a:cubicBezTo>
                    <a:pt x="255" y="26"/>
                    <a:pt x="255" y="28"/>
                    <a:pt x="255" y="30"/>
                  </a:cubicBezTo>
                  <a:cubicBezTo>
                    <a:pt x="255" y="31"/>
                    <a:pt x="251" y="31"/>
                    <a:pt x="251" y="30"/>
                  </a:cubicBezTo>
                  <a:cubicBezTo>
                    <a:pt x="251" y="29"/>
                    <a:pt x="251" y="26"/>
                    <a:pt x="250" y="25"/>
                  </a:cubicBezTo>
                  <a:cubicBezTo>
                    <a:pt x="246" y="22"/>
                    <a:pt x="251" y="25"/>
                    <a:pt x="251" y="24"/>
                  </a:cubicBezTo>
                  <a:cubicBezTo>
                    <a:pt x="252" y="24"/>
                    <a:pt x="253" y="23"/>
                    <a:pt x="252" y="23"/>
                  </a:cubicBezTo>
                  <a:cubicBezTo>
                    <a:pt x="252" y="22"/>
                    <a:pt x="251" y="21"/>
                    <a:pt x="250" y="22"/>
                  </a:cubicBezTo>
                  <a:cubicBezTo>
                    <a:pt x="249" y="23"/>
                    <a:pt x="249" y="21"/>
                    <a:pt x="248" y="21"/>
                  </a:cubicBezTo>
                  <a:cubicBezTo>
                    <a:pt x="247" y="20"/>
                    <a:pt x="246" y="22"/>
                    <a:pt x="245" y="21"/>
                  </a:cubicBezTo>
                  <a:cubicBezTo>
                    <a:pt x="243" y="20"/>
                    <a:pt x="242" y="21"/>
                    <a:pt x="243" y="18"/>
                  </a:cubicBezTo>
                  <a:cubicBezTo>
                    <a:pt x="243" y="18"/>
                    <a:pt x="243" y="18"/>
                    <a:pt x="244" y="18"/>
                  </a:cubicBezTo>
                  <a:cubicBezTo>
                    <a:pt x="244" y="17"/>
                    <a:pt x="244" y="17"/>
                    <a:pt x="244" y="16"/>
                  </a:cubicBezTo>
                  <a:cubicBezTo>
                    <a:pt x="245" y="16"/>
                    <a:pt x="245" y="16"/>
                    <a:pt x="246" y="16"/>
                  </a:cubicBezTo>
                  <a:cubicBezTo>
                    <a:pt x="245" y="16"/>
                    <a:pt x="244" y="13"/>
                    <a:pt x="244" y="13"/>
                  </a:cubicBezTo>
                  <a:cubicBezTo>
                    <a:pt x="243" y="11"/>
                    <a:pt x="241" y="11"/>
                    <a:pt x="241" y="10"/>
                  </a:cubicBezTo>
                  <a:cubicBezTo>
                    <a:pt x="239" y="9"/>
                    <a:pt x="240" y="9"/>
                    <a:pt x="239" y="7"/>
                  </a:cubicBezTo>
                  <a:cubicBezTo>
                    <a:pt x="239" y="5"/>
                    <a:pt x="237" y="4"/>
                    <a:pt x="237" y="3"/>
                  </a:cubicBezTo>
                  <a:cubicBezTo>
                    <a:pt x="236" y="1"/>
                    <a:pt x="234" y="1"/>
                    <a:pt x="232" y="1"/>
                  </a:cubicBezTo>
                  <a:cubicBezTo>
                    <a:pt x="231" y="1"/>
                    <a:pt x="232" y="0"/>
                    <a:pt x="230" y="0"/>
                  </a:cubicBezTo>
                  <a:cubicBezTo>
                    <a:pt x="229" y="0"/>
                    <a:pt x="228" y="0"/>
                    <a:pt x="228" y="2"/>
                  </a:cubicBezTo>
                  <a:cubicBezTo>
                    <a:pt x="228" y="2"/>
                    <a:pt x="225" y="3"/>
                    <a:pt x="225" y="3"/>
                  </a:cubicBezTo>
                  <a:cubicBezTo>
                    <a:pt x="226" y="3"/>
                    <a:pt x="228" y="3"/>
                    <a:pt x="228" y="4"/>
                  </a:cubicBezTo>
                  <a:cubicBezTo>
                    <a:pt x="228" y="4"/>
                    <a:pt x="226" y="5"/>
                    <a:pt x="226" y="5"/>
                  </a:cubicBezTo>
                  <a:cubicBezTo>
                    <a:pt x="225" y="6"/>
                    <a:pt x="224" y="4"/>
                    <a:pt x="223" y="6"/>
                  </a:cubicBezTo>
                  <a:cubicBezTo>
                    <a:pt x="222" y="6"/>
                    <a:pt x="221" y="9"/>
                    <a:pt x="221" y="10"/>
                  </a:cubicBezTo>
                  <a:cubicBezTo>
                    <a:pt x="222" y="10"/>
                    <a:pt x="224" y="10"/>
                    <a:pt x="225" y="11"/>
                  </a:cubicBezTo>
                  <a:cubicBezTo>
                    <a:pt x="224" y="10"/>
                    <a:pt x="222" y="14"/>
                    <a:pt x="222" y="15"/>
                  </a:cubicBezTo>
                  <a:cubicBezTo>
                    <a:pt x="222" y="16"/>
                    <a:pt x="224" y="18"/>
                    <a:pt x="225" y="19"/>
                  </a:cubicBezTo>
                  <a:cubicBezTo>
                    <a:pt x="226" y="19"/>
                    <a:pt x="228" y="21"/>
                    <a:pt x="229" y="21"/>
                  </a:cubicBezTo>
                  <a:cubicBezTo>
                    <a:pt x="231" y="20"/>
                    <a:pt x="231" y="20"/>
                    <a:pt x="232" y="21"/>
                  </a:cubicBezTo>
                  <a:cubicBezTo>
                    <a:pt x="233" y="21"/>
                    <a:pt x="235" y="23"/>
                    <a:pt x="235" y="23"/>
                  </a:cubicBezTo>
                  <a:cubicBezTo>
                    <a:pt x="234" y="24"/>
                    <a:pt x="233" y="22"/>
                    <a:pt x="233" y="24"/>
                  </a:cubicBezTo>
                  <a:cubicBezTo>
                    <a:pt x="233" y="26"/>
                    <a:pt x="232" y="26"/>
                    <a:pt x="232" y="27"/>
                  </a:cubicBezTo>
                  <a:cubicBezTo>
                    <a:pt x="231" y="29"/>
                    <a:pt x="233" y="29"/>
                    <a:pt x="234" y="28"/>
                  </a:cubicBezTo>
                  <a:cubicBezTo>
                    <a:pt x="234" y="28"/>
                    <a:pt x="236" y="25"/>
                    <a:pt x="236" y="26"/>
                  </a:cubicBezTo>
                  <a:cubicBezTo>
                    <a:pt x="237" y="27"/>
                    <a:pt x="236" y="29"/>
                    <a:pt x="236" y="30"/>
                  </a:cubicBezTo>
                  <a:cubicBezTo>
                    <a:pt x="235" y="31"/>
                    <a:pt x="234" y="31"/>
                    <a:pt x="233" y="31"/>
                  </a:cubicBezTo>
                  <a:cubicBezTo>
                    <a:pt x="233" y="32"/>
                    <a:pt x="233" y="33"/>
                    <a:pt x="232" y="34"/>
                  </a:cubicBezTo>
                  <a:cubicBezTo>
                    <a:pt x="231" y="34"/>
                    <a:pt x="229" y="34"/>
                    <a:pt x="228" y="35"/>
                  </a:cubicBezTo>
                  <a:cubicBezTo>
                    <a:pt x="227" y="35"/>
                    <a:pt x="226" y="37"/>
                    <a:pt x="226" y="37"/>
                  </a:cubicBezTo>
                  <a:cubicBezTo>
                    <a:pt x="227" y="38"/>
                    <a:pt x="228" y="39"/>
                    <a:pt x="228" y="41"/>
                  </a:cubicBezTo>
                  <a:cubicBezTo>
                    <a:pt x="228" y="42"/>
                    <a:pt x="227" y="41"/>
                    <a:pt x="226" y="40"/>
                  </a:cubicBezTo>
                  <a:cubicBezTo>
                    <a:pt x="226" y="40"/>
                    <a:pt x="225" y="40"/>
                    <a:pt x="225" y="41"/>
                  </a:cubicBezTo>
                  <a:cubicBezTo>
                    <a:pt x="224" y="41"/>
                    <a:pt x="222" y="40"/>
                    <a:pt x="222" y="39"/>
                  </a:cubicBezTo>
                  <a:cubicBezTo>
                    <a:pt x="222" y="38"/>
                    <a:pt x="224" y="35"/>
                    <a:pt x="224" y="34"/>
                  </a:cubicBezTo>
                  <a:cubicBezTo>
                    <a:pt x="225" y="32"/>
                    <a:pt x="222" y="34"/>
                    <a:pt x="222" y="34"/>
                  </a:cubicBezTo>
                  <a:cubicBezTo>
                    <a:pt x="221" y="34"/>
                    <a:pt x="218" y="32"/>
                    <a:pt x="217" y="31"/>
                  </a:cubicBezTo>
                  <a:cubicBezTo>
                    <a:pt x="215" y="30"/>
                    <a:pt x="216" y="32"/>
                    <a:pt x="214" y="32"/>
                  </a:cubicBezTo>
                  <a:cubicBezTo>
                    <a:pt x="213" y="32"/>
                    <a:pt x="210" y="31"/>
                    <a:pt x="212" y="33"/>
                  </a:cubicBezTo>
                  <a:cubicBezTo>
                    <a:pt x="213" y="34"/>
                    <a:pt x="213" y="35"/>
                    <a:pt x="215" y="35"/>
                  </a:cubicBezTo>
                  <a:cubicBezTo>
                    <a:pt x="216" y="35"/>
                    <a:pt x="218" y="35"/>
                    <a:pt x="218" y="37"/>
                  </a:cubicBezTo>
                  <a:cubicBezTo>
                    <a:pt x="220" y="41"/>
                    <a:pt x="214" y="36"/>
                    <a:pt x="213" y="35"/>
                  </a:cubicBezTo>
                  <a:cubicBezTo>
                    <a:pt x="211" y="35"/>
                    <a:pt x="211" y="37"/>
                    <a:pt x="209" y="37"/>
                  </a:cubicBezTo>
                  <a:cubicBezTo>
                    <a:pt x="207" y="37"/>
                    <a:pt x="206" y="36"/>
                    <a:pt x="204" y="36"/>
                  </a:cubicBezTo>
                  <a:cubicBezTo>
                    <a:pt x="200" y="37"/>
                    <a:pt x="197" y="37"/>
                    <a:pt x="193" y="37"/>
                  </a:cubicBezTo>
                  <a:cubicBezTo>
                    <a:pt x="190" y="36"/>
                    <a:pt x="186" y="34"/>
                    <a:pt x="182" y="33"/>
                  </a:cubicBezTo>
                  <a:cubicBezTo>
                    <a:pt x="181" y="33"/>
                    <a:pt x="179" y="33"/>
                    <a:pt x="178" y="32"/>
                  </a:cubicBezTo>
                  <a:cubicBezTo>
                    <a:pt x="177" y="30"/>
                    <a:pt x="177" y="28"/>
                    <a:pt x="176" y="28"/>
                  </a:cubicBezTo>
                  <a:cubicBezTo>
                    <a:pt x="174" y="27"/>
                    <a:pt x="172" y="28"/>
                    <a:pt x="171" y="28"/>
                  </a:cubicBezTo>
                  <a:cubicBezTo>
                    <a:pt x="168" y="29"/>
                    <a:pt x="166" y="29"/>
                    <a:pt x="164" y="29"/>
                  </a:cubicBezTo>
                  <a:cubicBezTo>
                    <a:pt x="163" y="30"/>
                    <a:pt x="161" y="31"/>
                    <a:pt x="161" y="32"/>
                  </a:cubicBezTo>
                  <a:cubicBezTo>
                    <a:pt x="161" y="32"/>
                    <a:pt x="165" y="34"/>
                    <a:pt x="166" y="34"/>
                  </a:cubicBezTo>
                  <a:cubicBezTo>
                    <a:pt x="166" y="34"/>
                    <a:pt x="165" y="31"/>
                    <a:pt x="167" y="32"/>
                  </a:cubicBezTo>
                  <a:cubicBezTo>
                    <a:pt x="168" y="32"/>
                    <a:pt x="168" y="33"/>
                    <a:pt x="169" y="32"/>
                  </a:cubicBezTo>
                  <a:cubicBezTo>
                    <a:pt x="170" y="32"/>
                    <a:pt x="176" y="28"/>
                    <a:pt x="176" y="30"/>
                  </a:cubicBezTo>
                  <a:cubicBezTo>
                    <a:pt x="176" y="31"/>
                    <a:pt x="173" y="32"/>
                    <a:pt x="172" y="33"/>
                  </a:cubicBezTo>
                  <a:cubicBezTo>
                    <a:pt x="171" y="34"/>
                    <a:pt x="169" y="34"/>
                    <a:pt x="167" y="34"/>
                  </a:cubicBezTo>
                  <a:cubicBezTo>
                    <a:pt x="166" y="35"/>
                    <a:pt x="163" y="37"/>
                    <a:pt x="165" y="38"/>
                  </a:cubicBezTo>
                  <a:cubicBezTo>
                    <a:pt x="167" y="38"/>
                    <a:pt x="167" y="39"/>
                    <a:pt x="166" y="41"/>
                  </a:cubicBezTo>
                  <a:cubicBezTo>
                    <a:pt x="166" y="42"/>
                    <a:pt x="168" y="42"/>
                    <a:pt x="168" y="43"/>
                  </a:cubicBezTo>
                  <a:cubicBezTo>
                    <a:pt x="169" y="44"/>
                    <a:pt x="169" y="46"/>
                    <a:pt x="167" y="44"/>
                  </a:cubicBezTo>
                  <a:cubicBezTo>
                    <a:pt x="165" y="42"/>
                    <a:pt x="167" y="46"/>
                    <a:pt x="166" y="45"/>
                  </a:cubicBezTo>
                  <a:cubicBezTo>
                    <a:pt x="165" y="45"/>
                    <a:pt x="163" y="42"/>
                    <a:pt x="162" y="43"/>
                  </a:cubicBezTo>
                  <a:cubicBezTo>
                    <a:pt x="164" y="42"/>
                    <a:pt x="167" y="43"/>
                    <a:pt x="164" y="41"/>
                  </a:cubicBezTo>
                  <a:cubicBezTo>
                    <a:pt x="165" y="41"/>
                    <a:pt x="166" y="40"/>
                    <a:pt x="164" y="39"/>
                  </a:cubicBezTo>
                  <a:cubicBezTo>
                    <a:pt x="166" y="40"/>
                    <a:pt x="161" y="40"/>
                    <a:pt x="162" y="40"/>
                  </a:cubicBezTo>
                  <a:cubicBezTo>
                    <a:pt x="162" y="39"/>
                    <a:pt x="162" y="39"/>
                    <a:pt x="163" y="39"/>
                  </a:cubicBezTo>
                  <a:cubicBezTo>
                    <a:pt x="163" y="38"/>
                    <a:pt x="160" y="40"/>
                    <a:pt x="160" y="40"/>
                  </a:cubicBezTo>
                  <a:cubicBezTo>
                    <a:pt x="159" y="40"/>
                    <a:pt x="160" y="38"/>
                    <a:pt x="159" y="37"/>
                  </a:cubicBezTo>
                  <a:cubicBezTo>
                    <a:pt x="159" y="37"/>
                    <a:pt x="157" y="37"/>
                    <a:pt x="157" y="37"/>
                  </a:cubicBezTo>
                  <a:cubicBezTo>
                    <a:pt x="155" y="37"/>
                    <a:pt x="155" y="34"/>
                    <a:pt x="153" y="35"/>
                  </a:cubicBezTo>
                  <a:cubicBezTo>
                    <a:pt x="151" y="37"/>
                    <a:pt x="150" y="37"/>
                    <a:pt x="147" y="37"/>
                  </a:cubicBezTo>
                  <a:cubicBezTo>
                    <a:pt x="143" y="37"/>
                    <a:pt x="140" y="37"/>
                    <a:pt x="136" y="37"/>
                  </a:cubicBezTo>
                  <a:cubicBezTo>
                    <a:pt x="135" y="37"/>
                    <a:pt x="128" y="37"/>
                    <a:pt x="128" y="36"/>
                  </a:cubicBezTo>
                  <a:cubicBezTo>
                    <a:pt x="127" y="36"/>
                    <a:pt x="130" y="34"/>
                    <a:pt x="131" y="33"/>
                  </a:cubicBezTo>
                  <a:cubicBezTo>
                    <a:pt x="132" y="32"/>
                    <a:pt x="133" y="33"/>
                    <a:pt x="135" y="33"/>
                  </a:cubicBezTo>
                  <a:cubicBezTo>
                    <a:pt x="136" y="32"/>
                    <a:pt x="133" y="30"/>
                    <a:pt x="133" y="30"/>
                  </a:cubicBezTo>
                  <a:cubicBezTo>
                    <a:pt x="131" y="28"/>
                    <a:pt x="130" y="28"/>
                    <a:pt x="128" y="27"/>
                  </a:cubicBezTo>
                  <a:cubicBezTo>
                    <a:pt x="127" y="27"/>
                    <a:pt x="126" y="26"/>
                    <a:pt x="125" y="27"/>
                  </a:cubicBezTo>
                  <a:cubicBezTo>
                    <a:pt x="124" y="28"/>
                    <a:pt x="123" y="29"/>
                    <a:pt x="122" y="28"/>
                  </a:cubicBezTo>
                  <a:cubicBezTo>
                    <a:pt x="119" y="26"/>
                    <a:pt x="116" y="26"/>
                    <a:pt x="113" y="25"/>
                  </a:cubicBezTo>
                  <a:cubicBezTo>
                    <a:pt x="109" y="24"/>
                    <a:pt x="106" y="24"/>
                    <a:pt x="102" y="22"/>
                  </a:cubicBezTo>
                  <a:cubicBezTo>
                    <a:pt x="99" y="20"/>
                    <a:pt x="97" y="19"/>
                    <a:pt x="93" y="19"/>
                  </a:cubicBezTo>
                  <a:cubicBezTo>
                    <a:pt x="92" y="19"/>
                    <a:pt x="91" y="19"/>
                    <a:pt x="90" y="20"/>
                  </a:cubicBezTo>
                  <a:cubicBezTo>
                    <a:pt x="89" y="21"/>
                    <a:pt x="88" y="23"/>
                    <a:pt x="87" y="23"/>
                  </a:cubicBezTo>
                  <a:cubicBezTo>
                    <a:pt x="86" y="23"/>
                    <a:pt x="83" y="24"/>
                    <a:pt x="83" y="23"/>
                  </a:cubicBezTo>
                  <a:cubicBezTo>
                    <a:pt x="83" y="22"/>
                    <a:pt x="85" y="21"/>
                    <a:pt x="85" y="20"/>
                  </a:cubicBezTo>
                  <a:cubicBezTo>
                    <a:pt x="85" y="20"/>
                    <a:pt x="82" y="21"/>
                    <a:pt x="82" y="20"/>
                  </a:cubicBezTo>
                  <a:cubicBezTo>
                    <a:pt x="83" y="19"/>
                    <a:pt x="83" y="18"/>
                    <a:pt x="82" y="17"/>
                  </a:cubicBezTo>
                  <a:cubicBezTo>
                    <a:pt x="82" y="15"/>
                    <a:pt x="78" y="17"/>
                    <a:pt x="78" y="18"/>
                  </a:cubicBezTo>
                  <a:cubicBezTo>
                    <a:pt x="78" y="18"/>
                    <a:pt x="80" y="17"/>
                    <a:pt x="80" y="18"/>
                  </a:cubicBezTo>
                  <a:cubicBezTo>
                    <a:pt x="81" y="18"/>
                    <a:pt x="77" y="20"/>
                    <a:pt x="80" y="20"/>
                  </a:cubicBezTo>
                  <a:cubicBezTo>
                    <a:pt x="79" y="20"/>
                    <a:pt x="78" y="20"/>
                    <a:pt x="78" y="22"/>
                  </a:cubicBezTo>
                  <a:cubicBezTo>
                    <a:pt x="78" y="23"/>
                    <a:pt x="77" y="24"/>
                    <a:pt x="76" y="23"/>
                  </a:cubicBezTo>
                  <a:cubicBezTo>
                    <a:pt x="73" y="22"/>
                    <a:pt x="72" y="21"/>
                    <a:pt x="71" y="18"/>
                  </a:cubicBezTo>
                  <a:cubicBezTo>
                    <a:pt x="70" y="16"/>
                    <a:pt x="68" y="15"/>
                    <a:pt x="66" y="13"/>
                  </a:cubicBezTo>
                  <a:cubicBezTo>
                    <a:pt x="65" y="13"/>
                    <a:pt x="64" y="11"/>
                    <a:pt x="63" y="12"/>
                  </a:cubicBezTo>
                  <a:cubicBezTo>
                    <a:pt x="63" y="14"/>
                    <a:pt x="66" y="15"/>
                    <a:pt x="67" y="16"/>
                  </a:cubicBezTo>
                  <a:cubicBezTo>
                    <a:pt x="67" y="15"/>
                    <a:pt x="63" y="16"/>
                    <a:pt x="63" y="17"/>
                  </a:cubicBezTo>
                  <a:cubicBezTo>
                    <a:pt x="62" y="18"/>
                    <a:pt x="63" y="18"/>
                    <a:pt x="62" y="19"/>
                  </a:cubicBezTo>
                  <a:cubicBezTo>
                    <a:pt x="61" y="19"/>
                    <a:pt x="60" y="21"/>
                    <a:pt x="59" y="20"/>
                  </a:cubicBezTo>
                  <a:cubicBezTo>
                    <a:pt x="59" y="20"/>
                    <a:pt x="59" y="19"/>
                    <a:pt x="59" y="19"/>
                  </a:cubicBezTo>
                  <a:cubicBezTo>
                    <a:pt x="59" y="18"/>
                    <a:pt x="54" y="20"/>
                    <a:pt x="54" y="21"/>
                  </a:cubicBezTo>
                  <a:cubicBezTo>
                    <a:pt x="53" y="22"/>
                    <a:pt x="52" y="23"/>
                    <a:pt x="50" y="24"/>
                  </a:cubicBezTo>
                  <a:cubicBezTo>
                    <a:pt x="49" y="25"/>
                    <a:pt x="50" y="22"/>
                    <a:pt x="49" y="22"/>
                  </a:cubicBezTo>
                  <a:cubicBezTo>
                    <a:pt x="48" y="22"/>
                    <a:pt x="47" y="23"/>
                    <a:pt x="46" y="23"/>
                  </a:cubicBezTo>
                  <a:cubicBezTo>
                    <a:pt x="45" y="23"/>
                    <a:pt x="45" y="25"/>
                    <a:pt x="44" y="25"/>
                  </a:cubicBezTo>
                  <a:cubicBezTo>
                    <a:pt x="43" y="25"/>
                    <a:pt x="40" y="27"/>
                    <a:pt x="41" y="27"/>
                  </a:cubicBezTo>
                  <a:cubicBezTo>
                    <a:pt x="41" y="28"/>
                    <a:pt x="43" y="28"/>
                    <a:pt x="40" y="29"/>
                  </a:cubicBezTo>
                  <a:cubicBezTo>
                    <a:pt x="40" y="29"/>
                    <a:pt x="37" y="29"/>
                    <a:pt x="37" y="28"/>
                  </a:cubicBezTo>
                  <a:cubicBezTo>
                    <a:pt x="37" y="27"/>
                    <a:pt x="40" y="26"/>
                    <a:pt x="40" y="26"/>
                  </a:cubicBezTo>
                  <a:cubicBezTo>
                    <a:pt x="41" y="24"/>
                    <a:pt x="43" y="23"/>
                    <a:pt x="44" y="22"/>
                  </a:cubicBezTo>
                  <a:cubicBezTo>
                    <a:pt x="46" y="21"/>
                    <a:pt x="47" y="21"/>
                    <a:pt x="49" y="22"/>
                  </a:cubicBezTo>
                  <a:cubicBezTo>
                    <a:pt x="48" y="22"/>
                    <a:pt x="56" y="18"/>
                    <a:pt x="56" y="18"/>
                  </a:cubicBezTo>
                  <a:cubicBezTo>
                    <a:pt x="58" y="17"/>
                    <a:pt x="57" y="16"/>
                    <a:pt x="56" y="16"/>
                  </a:cubicBezTo>
                  <a:cubicBezTo>
                    <a:pt x="54" y="16"/>
                    <a:pt x="52" y="16"/>
                    <a:pt x="50" y="17"/>
                  </a:cubicBezTo>
                  <a:cubicBezTo>
                    <a:pt x="49" y="17"/>
                    <a:pt x="49" y="19"/>
                    <a:pt x="47" y="19"/>
                  </a:cubicBezTo>
                  <a:cubicBezTo>
                    <a:pt x="46" y="19"/>
                    <a:pt x="44" y="20"/>
                    <a:pt x="43" y="20"/>
                  </a:cubicBezTo>
                  <a:cubicBezTo>
                    <a:pt x="41" y="20"/>
                    <a:pt x="36" y="25"/>
                    <a:pt x="35" y="24"/>
                  </a:cubicBezTo>
                  <a:cubicBezTo>
                    <a:pt x="34" y="24"/>
                    <a:pt x="36" y="23"/>
                    <a:pt x="36" y="22"/>
                  </a:cubicBezTo>
                  <a:cubicBezTo>
                    <a:pt x="36" y="22"/>
                    <a:pt x="33" y="21"/>
                    <a:pt x="33" y="21"/>
                  </a:cubicBezTo>
                  <a:cubicBezTo>
                    <a:pt x="33" y="21"/>
                    <a:pt x="30" y="23"/>
                    <a:pt x="29" y="23"/>
                  </a:cubicBezTo>
                  <a:cubicBezTo>
                    <a:pt x="28" y="23"/>
                    <a:pt x="26" y="24"/>
                    <a:pt x="25" y="25"/>
                  </a:cubicBezTo>
                  <a:cubicBezTo>
                    <a:pt x="24" y="25"/>
                    <a:pt x="26" y="26"/>
                    <a:pt x="26" y="26"/>
                  </a:cubicBezTo>
                  <a:cubicBezTo>
                    <a:pt x="27" y="26"/>
                    <a:pt x="26" y="27"/>
                    <a:pt x="26" y="27"/>
                  </a:cubicBezTo>
                  <a:cubicBezTo>
                    <a:pt x="26" y="28"/>
                    <a:pt x="30" y="27"/>
                    <a:pt x="30" y="27"/>
                  </a:cubicBezTo>
                  <a:cubicBezTo>
                    <a:pt x="31" y="26"/>
                    <a:pt x="33" y="25"/>
                    <a:pt x="34" y="24"/>
                  </a:cubicBezTo>
                  <a:cubicBezTo>
                    <a:pt x="29" y="26"/>
                    <a:pt x="34" y="27"/>
                    <a:pt x="33" y="29"/>
                  </a:cubicBezTo>
                  <a:cubicBezTo>
                    <a:pt x="33" y="29"/>
                    <a:pt x="32" y="28"/>
                    <a:pt x="32" y="28"/>
                  </a:cubicBezTo>
                  <a:cubicBezTo>
                    <a:pt x="30" y="27"/>
                    <a:pt x="29" y="28"/>
                    <a:pt x="28" y="29"/>
                  </a:cubicBezTo>
                  <a:cubicBezTo>
                    <a:pt x="27" y="29"/>
                    <a:pt x="23" y="28"/>
                    <a:pt x="21" y="28"/>
                  </a:cubicBezTo>
                  <a:cubicBezTo>
                    <a:pt x="19" y="28"/>
                    <a:pt x="16" y="26"/>
                    <a:pt x="14" y="25"/>
                  </a:cubicBezTo>
                  <a:cubicBezTo>
                    <a:pt x="13" y="25"/>
                    <a:pt x="12" y="24"/>
                    <a:pt x="11" y="24"/>
                  </a:cubicBezTo>
                  <a:cubicBezTo>
                    <a:pt x="10" y="23"/>
                    <a:pt x="9" y="21"/>
                    <a:pt x="10" y="21"/>
                  </a:cubicBezTo>
                  <a:cubicBezTo>
                    <a:pt x="9" y="21"/>
                    <a:pt x="7" y="21"/>
                    <a:pt x="6" y="22"/>
                  </a:cubicBezTo>
                  <a:cubicBezTo>
                    <a:pt x="4" y="22"/>
                    <a:pt x="2" y="22"/>
                    <a:pt x="0" y="21"/>
                  </a:cubicBezTo>
                  <a:cubicBezTo>
                    <a:pt x="0" y="41"/>
                    <a:pt x="0" y="61"/>
                    <a:pt x="0" y="80"/>
                  </a:cubicBezTo>
                  <a:cubicBezTo>
                    <a:pt x="0" y="85"/>
                    <a:pt x="0" y="89"/>
                    <a:pt x="0" y="94"/>
                  </a:cubicBezTo>
                  <a:cubicBezTo>
                    <a:pt x="0" y="95"/>
                    <a:pt x="0" y="96"/>
                    <a:pt x="0" y="97"/>
                  </a:cubicBezTo>
                  <a:cubicBezTo>
                    <a:pt x="0" y="99"/>
                    <a:pt x="2" y="97"/>
                    <a:pt x="3" y="97"/>
                  </a:cubicBezTo>
                  <a:cubicBezTo>
                    <a:pt x="5" y="98"/>
                    <a:pt x="5" y="97"/>
                    <a:pt x="7" y="97"/>
                  </a:cubicBezTo>
                  <a:cubicBezTo>
                    <a:pt x="9" y="97"/>
                    <a:pt x="9" y="98"/>
                    <a:pt x="10" y="99"/>
                  </a:cubicBezTo>
                  <a:cubicBezTo>
                    <a:pt x="11" y="101"/>
                    <a:pt x="16" y="107"/>
                    <a:pt x="18" y="107"/>
                  </a:cubicBezTo>
                  <a:cubicBezTo>
                    <a:pt x="19" y="107"/>
                    <a:pt x="21" y="106"/>
                    <a:pt x="22" y="105"/>
                  </a:cubicBezTo>
                  <a:cubicBezTo>
                    <a:pt x="23" y="104"/>
                    <a:pt x="22" y="103"/>
                    <a:pt x="23" y="102"/>
                  </a:cubicBezTo>
                  <a:cubicBezTo>
                    <a:pt x="24" y="102"/>
                    <a:pt x="28" y="101"/>
                    <a:pt x="28" y="102"/>
                  </a:cubicBezTo>
                  <a:cubicBezTo>
                    <a:pt x="30" y="104"/>
                    <a:pt x="32" y="105"/>
                    <a:pt x="33" y="107"/>
                  </a:cubicBezTo>
                  <a:cubicBezTo>
                    <a:pt x="35" y="109"/>
                    <a:pt x="37" y="110"/>
                    <a:pt x="38" y="112"/>
                  </a:cubicBezTo>
                  <a:cubicBezTo>
                    <a:pt x="39" y="113"/>
                    <a:pt x="39" y="114"/>
                    <a:pt x="40" y="116"/>
                  </a:cubicBezTo>
                  <a:cubicBezTo>
                    <a:pt x="42" y="118"/>
                    <a:pt x="43" y="122"/>
                    <a:pt x="46" y="124"/>
                  </a:cubicBezTo>
                  <a:cubicBezTo>
                    <a:pt x="48" y="126"/>
                    <a:pt x="52" y="127"/>
                    <a:pt x="54" y="128"/>
                  </a:cubicBezTo>
                  <a:cubicBezTo>
                    <a:pt x="56" y="129"/>
                    <a:pt x="53" y="130"/>
                    <a:pt x="54" y="132"/>
                  </a:cubicBezTo>
                  <a:cubicBezTo>
                    <a:pt x="55" y="132"/>
                    <a:pt x="56" y="132"/>
                    <a:pt x="56" y="133"/>
                  </a:cubicBezTo>
                  <a:cubicBezTo>
                    <a:pt x="56" y="133"/>
                    <a:pt x="55" y="136"/>
                    <a:pt x="56" y="135"/>
                  </a:cubicBezTo>
                  <a:cubicBezTo>
                    <a:pt x="55" y="136"/>
                    <a:pt x="53" y="136"/>
                    <a:pt x="53" y="138"/>
                  </a:cubicBezTo>
                  <a:cubicBezTo>
                    <a:pt x="52" y="139"/>
                    <a:pt x="55" y="141"/>
                    <a:pt x="56" y="141"/>
                  </a:cubicBezTo>
                  <a:cubicBezTo>
                    <a:pt x="56" y="141"/>
                    <a:pt x="54" y="143"/>
                    <a:pt x="54" y="143"/>
                  </a:cubicBezTo>
                  <a:cubicBezTo>
                    <a:pt x="54" y="143"/>
                    <a:pt x="53" y="142"/>
                    <a:pt x="53" y="141"/>
                  </a:cubicBezTo>
                  <a:cubicBezTo>
                    <a:pt x="52" y="141"/>
                    <a:pt x="53" y="143"/>
                    <a:pt x="53" y="143"/>
                  </a:cubicBezTo>
                  <a:cubicBezTo>
                    <a:pt x="54" y="144"/>
                    <a:pt x="53" y="145"/>
                    <a:pt x="54" y="146"/>
                  </a:cubicBezTo>
                  <a:cubicBezTo>
                    <a:pt x="55" y="148"/>
                    <a:pt x="55" y="148"/>
                    <a:pt x="57" y="147"/>
                  </a:cubicBezTo>
                  <a:cubicBezTo>
                    <a:pt x="57" y="147"/>
                    <a:pt x="58" y="147"/>
                    <a:pt x="58" y="147"/>
                  </a:cubicBezTo>
                  <a:cubicBezTo>
                    <a:pt x="59" y="147"/>
                    <a:pt x="59" y="145"/>
                    <a:pt x="59" y="145"/>
                  </a:cubicBezTo>
                  <a:cubicBezTo>
                    <a:pt x="59" y="145"/>
                    <a:pt x="60" y="147"/>
                    <a:pt x="61" y="147"/>
                  </a:cubicBezTo>
                  <a:cubicBezTo>
                    <a:pt x="61" y="147"/>
                    <a:pt x="60" y="149"/>
                    <a:pt x="60" y="150"/>
                  </a:cubicBezTo>
                  <a:cubicBezTo>
                    <a:pt x="59" y="151"/>
                    <a:pt x="59" y="152"/>
                    <a:pt x="61" y="151"/>
                  </a:cubicBezTo>
                  <a:cubicBezTo>
                    <a:pt x="61" y="150"/>
                    <a:pt x="62" y="150"/>
                    <a:pt x="62" y="150"/>
                  </a:cubicBezTo>
                  <a:cubicBezTo>
                    <a:pt x="63" y="150"/>
                    <a:pt x="63" y="149"/>
                    <a:pt x="63" y="149"/>
                  </a:cubicBezTo>
                  <a:cubicBezTo>
                    <a:pt x="65" y="148"/>
                    <a:pt x="64" y="151"/>
                    <a:pt x="64" y="152"/>
                  </a:cubicBezTo>
                  <a:cubicBezTo>
                    <a:pt x="64" y="153"/>
                    <a:pt x="65" y="154"/>
                    <a:pt x="66" y="154"/>
                  </a:cubicBezTo>
                  <a:cubicBezTo>
                    <a:pt x="67" y="154"/>
                    <a:pt x="68" y="152"/>
                    <a:pt x="69" y="152"/>
                  </a:cubicBezTo>
                  <a:cubicBezTo>
                    <a:pt x="69" y="152"/>
                    <a:pt x="68" y="153"/>
                    <a:pt x="68" y="153"/>
                  </a:cubicBezTo>
                  <a:cubicBezTo>
                    <a:pt x="68" y="153"/>
                    <a:pt x="70" y="154"/>
                    <a:pt x="70" y="154"/>
                  </a:cubicBezTo>
                  <a:cubicBezTo>
                    <a:pt x="70" y="154"/>
                    <a:pt x="63" y="156"/>
                    <a:pt x="66" y="158"/>
                  </a:cubicBezTo>
                  <a:cubicBezTo>
                    <a:pt x="66" y="158"/>
                    <a:pt x="72" y="157"/>
                    <a:pt x="71" y="158"/>
                  </a:cubicBezTo>
                  <a:cubicBezTo>
                    <a:pt x="71" y="158"/>
                    <a:pt x="66" y="158"/>
                    <a:pt x="67" y="160"/>
                  </a:cubicBezTo>
                  <a:cubicBezTo>
                    <a:pt x="67" y="160"/>
                    <a:pt x="69" y="160"/>
                    <a:pt x="69" y="160"/>
                  </a:cubicBezTo>
                  <a:cubicBezTo>
                    <a:pt x="68" y="161"/>
                    <a:pt x="66" y="161"/>
                    <a:pt x="67" y="162"/>
                  </a:cubicBezTo>
                  <a:cubicBezTo>
                    <a:pt x="69" y="163"/>
                    <a:pt x="71" y="163"/>
                    <a:pt x="72" y="163"/>
                  </a:cubicBezTo>
                  <a:cubicBezTo>
                    <a:pt x="74" y="163"/>
                    <a:pt x="73" y="164"/>
                    <a:pt x="74" y="164"/>
                  </a:cubicBezTo>
                  <a:cubicBezTo>
                    <a:pt x="76" y="165"/>
                    <a:pt x="76" y="162"/>
                    <a:pt x="77" y="162"/>
                  </a:cubicBezTo>
                  <a:cubicBezTo>
                    <a:pt x="78" y="162"/>
                    <a:pt x="77" y="164"/>
                    <a:pt x="77" y="164"/>
                  </a:cubicBezTo>
                  <a:cubicBezTo>
                    <a:pt x="76" y="165"/>
                    <a:pt x="76" y="165"/>
                    <a:pt x="77" y="166"/>
                  </a:cubicBezTo>
                  <a:cubicBezTo>
                    <a:pt x="80" y="168"/>
                    <a:pt x="81" y="163"/>
                    <a:pt x="81" y="163"/>
                  </a:cubicBezTo>
                  <a:cubicBezTo>
                    <a:pt x="81" y="163"/>
                    <a:pt x="81" y="166"/>
                    <a:pt x="80" y="166"/>
                  </a:cubicBezTo>
                  <a:cubicBezTo>
                    <a:pt x="80" y="167"/>
                    <a:pt x="82" y="166"/>
                    <a:pt x="83" y="166"/>
                  </a:cubicBezTo>
                  <a:cubicBezTo>
                    <a:pt x="82" y="168"/>
                    <a:pt x="81" y="169"/>
                    <a:pt x="83" y="170"/>
                  </a:cubicBezTo>
                  <a:cubicBezTo>
                    <a:pt x="85" y="171"/>
                    <a:pt x="86" y="168"/>
                    <a:pt x="86" y="168"/>
                  </a:cubicBezTo>
                  <a:cubicBezTo>
                    <a:pt x="86" y="168"/>
                    <a:pt x="86" y="169"/>
                    <a:pt x="86" y="170"/>
                  </a:cubicBezTo>
                  <a:cubicBezTo>
                    <a:pt x="87" y="172"/>
                    <a:pt x="86" y="171"/>
                    <a:pt x="85" y="171"/>
                  </a:cubicBezTo>
                  <a:cubicBezTo>
                    <a:pt x="84" y="172"/>
                    <a:pt x="90" y="173"/>
                    <a:pt x="89" y="171"/>
                  </a:cubicBezTo>
                  <a:cubicBezTo>
                    <a:pt x="91" y="174"/>
                    <a:pt x="90" y="176"/>
                    <a:pt x="94" y="176"/>
                  </a:cubicBezTo>
                  <a:cubicBezTo>
                    <a:pt x="97" y="176"/>
                    <a:pt x="99" y="176"/>
                    <a:pt x="102" y="176"/>
                  </a:cubicBezTo>
                  <a:cubicBezTo>
                    <a:pt x="113" y="176"/>
                    <a:pt x="123" y="176"/>
                    <a:pt x="133" y="176"/>
                  </a:cubicBezTo>
                  <a:cubicBezTo>
                    <a:pt x="158" y="176"/>
                    <a:pt x="183" y="176"/>
                    <a:pt x="208" y="176"/>
                  </a:cubicBezTo>
                  <a:cubicBezTo>
                    <a:pt x="213" y="176"/>
                    <a:pt x="218" y="176"/>
                    <a:pt x="223" y="176"/>
                  </a:cubicBezTo>
                  <a:cubicBezTo>
                    <a:pt x="224" y="176"/>
                    <a:pt x="229" y="177"/>
                    <a:pt x="229" y="174"/>
                  </a:cubicBezTo>
                  <a:close/>
                  <a:moveTo>
                    <a:pt x="112" y="54"/>
                  </a:moveTo>
                  <a:cubicBezTo>
                    <a:pt x="110" y="54"/>
                    <a:pt x="108" y="53"/>
                    <a:pt x="106" y="54"/>
                  </a:cubicBezTo>
                  <a:cubicBezTo>
                    <a:pt x="104" y="57"/>
                    <a:pt x="108" y="56"/>
                    <a:pt x="108" y="57"/>
                  </a:cubicBezTo>
                  <a:cubicBezTo>
                    <a:pt x="108" y="56"/>
                    <a:pt x="100" y="60"/>
                    <a:pt x="100" y="60"/>
                  </a:cubicBezTo>
                  <a:cubicBezTo>
                    <a:pt x="98" y="59"/>
                    <a:pt x="107" y="53"/>
                    <a:pt x="99" y="56"/>
                  </a:cubicBezTo>
                  <a:cubicBezTo>
                    <a:pt x="98" y="56"/>
                    <a:pt x="97" y="57"/>
                    <a:pt x="97" y="57"/>
                  </a:cubicBezTo>
                  <a:cubicBezTo>
                    <a:pt x="96" y="58"/>
                    <a:pt x="97" y="59"/>
                    <a:pt x="96" y="60"/>
                  </a:cubicBezTo>
                  <a:cubicBezTo>
                    <a:pt x="95" y="60"/>
                    <a:pt x="88" y="59"/>
                    <a:pt x="88" y="59"/>
                  </a:cubicBezTo>
                  <a:cubicBezTo>
                    <a:pt x="88" y="58"/>
                    <a:pt x="91" y="59"/>
                    <a:pt x="91" y="58"/>
                  </a:cubicBezTo>
                  <a:cubicBezTo>
                    <a:pt x="92" y="57"/>
                    <a:pt x="91" y="57"/>
                    <a:pt x="92" y="56"/>
                  </a:cubicBezTo>
                  <a:cubicBezTo>
                    <a:pt x="92" y="55"/>
                    <a:pt x="94" y="54"/>
                    <a:pt x="94" y="54"/>
                  </a:cubicBezTo>
                  <a:cubicBezTo>
                    <a:pt x="94" y="53"/>
                    <a:pt x="91" y="52"/>
                    <a:pt x="94" y="52"/>
                  </a:cubicBezTo>
                  <a:cubicBezTo>
                    <a:pt x="94" y="52"/>
                    <a:pt x="98" y="53"/>
                    <a:pt x="98" y="52"/>
                  </a:cubicBezTo>
                  <a:cubicBezTo>
                    <a:pt x="98" y="51"/>
                    <a:pt x="93" y="50"/>
                    <a:pt x="92" y="50"/>
                  </a:cubicBezTo>
                  <a:cubicBezTo>
                    <a:pt x="91" y="50"/>
                    <a:pt x="89" y="51"/>
                    <a:pt x="87" y="51"/>
                  </a:cubicBezTo>
                  <a:cubicBezTo>
                    <a:pt x="86" y="51"/>
                    <a:pt x="84" y="50"/>
                    <a:pt x="82" y="51"/>
                  </a:cubicBezTo>
                  <a:cubicBezTo>
                    <a:pt x="81" y="51"/>
                    <a:pt x="79" y="53"/>
                    <a:pt x="80" y="51"/>
                  </a:cubicBezTo>
                  <a:cubicBezTo>
                    <a:pt x="81" y="49"/>
                    <a:pt x="83" y="50"/>
                    <a:pt x="84" y="49"/>
                  </a:cubicBezTo>
                  <a:cubicBezTo>
                    <a:pt x="86" y="49"/>
                    <a:pt x="89" y="48"/>
                    <a:pt x="91" y="47"/>
                  </a:cubicBezTo>
                  <a:cubicBezTo>
                    <a:pt x="95" y="46"/>
                    <a:pt x="99" y="46"/>
                    <a:pt x="102" y="44"/>
                  </a:cubicBezTo>
                  <a:cubicBezTo>
                    <a:pt x="104" y="44"/>
                    <a:pt x="107" y="43"/>
                    <a:pt x="108" y="45"/>
                  </a:cubicBezTo>
                  <a:cubicBezTo>
                    <a:pt x="109" y="46"/>
                    <a:pt x="105" y="47"/>
                    <a:pt x="104" y="48"/>
                  </a:cubicBezTo>
                  <a:cubicBezTo>
                    <a:pt x="102" y="49"/>
                    <a:pt x="110" y="49"/>
                    <a:pt x="111" y="49"/>
                  </a:cubicBezTo>
                  <a:cubicBezTo>
                    <a:pt x="111" y="49"/>
                    <a:pt x="113" y="49"/>
                    <a:pt x="113" y="49"/>
                  </a:cubicBezTo>
                  <a:cubicBezTo>
                    <a:pt x="114" y="48"/>
                    <a:pt x="116" y="46"/>
                    <a:pt x="117" y="47"/>
                  </a:cubicBezTo>
                  <a:cubicBezTo>
                    <a:pt x="118" y="48"/>
                    <a:pt x="113" y="54"/>
                    <a:pt x="112" y="54"/>
                  </a:cubicBezTo>
                  <a:cubicBezTo>
                    <a:pt x="110" y="54"/>
                    <a:pt x="114" y="54"/>
                    <a:pt x="112" y="54"/>
                  </a:cubicBezTo>
                  <a:close/>
                  <a:moveTo>
                    <a:pt x="157" y="78"/>
                  </a:moveTo>
                  <a:cubicBezTo>
                    <a:pt x="157" y="78"/>
                    <a:pt x="152" y="78"/>
                    <a:pt x="153" y="78"/>
                  </a:cubicBezTo>
                  <a:cubicBezTo>
                    <a:pt x="153" y="79"/>
                    <a:pt x="155" y="78"/>
                    <a:pt x="155" y="79"/>
                  </a:cubicBezTo>
                  <a:cubicBezTo>
                    <a:pt x="155" y="80"/>
                    <a:pt x="151" y="81"/>
                    <a:pt x="150" y="81"/>
                  </a:cubicBezTo>
                  <a:cubicBezTo>
                    <a:pt x="148" y="81"/>
                    <a:pt x="147" y="83"/>
                    <a:pt x="145" y="84"/>
                  </a:cubicBezTo>
                  <a:cubicBezTo>
                    <a:pt x="145" y="84"/>
                    <a:pt x="141" y="84"/>
                    <a:pt x="142" y="85"/>
                  </a:cubicBezTo>
                  <a:cubicBezTo>
                    <a:pt x="142" y="86"/>
                    <a:pt x="145" y="86"/>
                    <a:pt x="142" y="88"/>
                  </a:cubicBezTo>
                  <a:cubicBezTo>
                    <a:pt x="141" y="88"/>
                    <a:pt x="137" y="88"/>
                    <a:pt x="137" y="89"/>
                  </a:cubicBezTo>
                  <a:cubicBezTo>
                    <a:pt x="136" y="89"/>
                    <a:pt x="137" y="90"/>
                    <a:pt x="137" y="90"/>
                  </a:cubicBezTo>
                  <a:cubicBezTo>
                    <a:pt x="137" y="92"/>
                    <a:pt x="135" y="92"/>
                    <a:pt x="134" y="92"/>
                  </a:cubicBezTo>
                  <a:cubicBezTo>
                    <a:pt x="131" y="93"/>
                    <a:pt x="128" y="93"/>
                    <a:pt x="125" y="93"/>
                  </a:cubicBezTo>
                  <a:cubicBezTo>
                    <a:pt x="125" y="93"/>
                    <a:pt x="120" y="90"/>
                    <a:pt x="120" y="90"/>
                  </a:cubicBezTo>
                  <a:cubicBezTo>
                    <a:pt x="122" y="89"/>
                    <a:pt x="125" y="90"/>
                    <a:pt x="126" y="89"/>
                  </a:cubicBezTo>
                  <a:cubicBezTo>
                    <a:pt x="127" y="89"/>
                    <a:pt x="126" y="87"/>
                    <a:pt x="127" y="87"/>
                  </a:cubicBezTo>
                  <a:cubicBezTo>
                    <a:pt x="128" y="85"/>
                    <a:pt x="130" y="86"/>
                    <a:pt x="131" y="85"/>
                  </a:cubicBezTo>
                  <a:cubicBezTo>
                    <a:pt x="132" y="85"/>
                    <a:pt x="130" y="83"/>
                    <a:pt x="130" y="83"/>
                  </a:cubicBezTo>
                  <a:cubicBezTo>
                    <a:pt x="128" y="82"/>
                    <a:pt x="128" y="82"/>
                    <a:pt x="128" y="81"/>
                  </a:cubicBezTo>
                  <a:cubicBezTo>
                    <a:pt x="128" y="79"/>
                    <a:pt x="126" y="80"/>
                    <a:pt x="126" y="79"/>
                  </a:cubicBezTo>
                  <a:cubicBezTo>
                    <a:pt x="125" y="78"/>
                    <a:pt x="128" y="79"/>
                    <a:pt x="128" y="79"/>
                  </a:cubicBezTo>
                  <a:cubicBezTo>
                    <a:pt x="131" y="80"/>
                    <a:pt x="134" y="81"/>
                    <a:pt x="136" y="82"/>
                  </a:cubicBezTo>
                  <a:cubicBezTo>
                    <a:pt x="138" y="84"/>
                    <a:pt x="142" y="83"/>
                    <a:pt x="144" y="82"/>
                  </a:cubicBezTo>
                  <a:cubicBezTo>
                    <a:pt x="147" y="81"/>
                    <a:pt x="148" y="78"/>
                    <a:pt x="152" y="77"/>
                  </a:cubicBezTo>
                  <a:cubicBezTo>
                    <a:pt x="153" y="76"/>
                    <a:pt x="155" y="76"/>
                    <a:pt x="157" y="77"/>
                  </a:cubicBezTo>
                  <a:cubicBezTo>
                    <a:pt x="157" y="77"/>
                    <a:pt x="160" y="78"/>
                    <a:pt x="160" y="78"/>
                  </a:cubicBezTo>
                  <a:cubicBezTo>
                    <a:pt x="160" y="78"/>
                    <a:pt x="158" y="78"/>
                    <a:pt x="157" y="78"/>
                  </a:cubicBezTo>
                  <a:close/>
                  <a:moveTo>
                    <a:pt x="222" y="165"/>
                  </a:moveTo>
                  <a:cubicBezTo>
                    <a:pt x="221" y="167"/>
                    <a:pt x="219" y="163"/>
                    <a:pt x="219" y="162"/>
                  </a:cubicBezTo>
                  <a:cubicBezTo>
                    <a:pt x="219" y="160"/>
                    <a:pt x="221" y="159"/>
                    <a:pt x="221" y="157"/>
                  </a:cubicBezTo>
                  <a:cubicBezTo>
                    <a:pt x="220" y="156"/>
                    <a:pt x="219" y="159"/>
                    <a:pt x="218" y="158"/>
                  </a:cubicBezTo>
                  <a:cubicBezTo>
                    <a:pt x="218" y="157"/>
                    <a:pt x="218" y="154"/>
                    <a:pt x="216" y="154"/>
                  </a:cubicBezTo>
                  <a:cubicBezTo>
                    <a:pt x="216" y="154"/>
                    <a:pt x="216" y="156"/>
                    <a:pt x="215" y="156"/>
                  </a:cubicBezTo>
                  <a:cubicBezTo>
                    <a:pt x="214" y="155"/>
                    <a:pt x="214" y="154"/>
                    <a:pt x="213" y="153"/>
                  </a:cubicBezTo>
                  <a:cubicBezTo>
                    <a:pt x="212" y="152"/>
                    <a:pt x="211" y="151"/>
                    <a:pt x="210" y="150"/>
                  </a:cubicBezTo>
                  <a:cubicBezTo>
                    <a:pt x="209" y="149"/>
                    <a:pt x="212" y="149"/>
                    <a:pt x="212" y="148"/>
                  </a:cubicBezTo>
                  <a:cubicBezTo>
                    <a:pt x="211" y="147"/>
                    <a:pt x="209" y="148"/>
                    <a:pt x="209" y="147"/>
                  </a:cubicBezTo>
                  <a:cubicBezTo>
                    <a:pt x="209" y="146"/>
                    <a:pt x="210" y="143"/>
                    <a:pt x="210" y="142"/>
                  </a:cubicBezTo>
                  <a:cubicBezTo>
                    <a:pt x="212" y="140"/>
                    <a:pt x="217" y="147"/>
                    <a:pt x="217" y="148"/>
                  </a:cubicBezTo>
                  <a:cubicBezTo>
                    <a:pt x="218" y="150"/>
                    <a:pt x="219" y="151"/>
                    <a:pt x="219" y="153"/>
                  </a:cubicBezTo>
                  <a:cubicBezTo>
                    <a:pt x="220" y="155"/>
                    <a:pt x="220" y="154"/>
                    <a:pt x="221" y="156"/>
                  </a:cubicBezTo>
                  <a:cubicBezTo>
                    <a:pt x="221" y="157"/>
                    <a:pt x="222" y="158"/>
                    <a:pt x="222" y="159"/>
                  </a:cubicBezTo>
                  <a:cubicBezTo>
                    <a:pt x="223" y="161"/>
                    <a:pt x="222" y="163"/>
                    <a:pt x="222" y="165"/>
                  </a:cubicBezTo>
                  <a:cubicBezTo>
                    <a:pt x="221" y="166"/>
                    <a:pt x="222" y="164"/>
                    <a:pt x="222" y="165"/>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55" name="Freeform 643">
              <a:extLst>
                <a:ext uri="{FF2B5EF4-FFF2-40B4-BE49-F238E27FC236}">
                  <a16:creationId xmlns:a16="http://schemas.microsoft.com/office/drawing/2014/main" id="{52802E58-0337-BB44-B7D5-677FC9DBDA81}"/>
                </a:ext>
              </a:extLst>
            </p:cNvPr>
            <p:cNvSpPr>
              <a:spLocks/>
            </p:cNvSpPr>
            <p:nvPr/>
          </p:nvSpPr>
          <p:spPr bwMode="auto">
            <a:xfrm>
              <a:off x="17343540" y="9466297"/>
              <a:ext cx="95541" cy="82827"/>
            </a:xfrm>
            <a:custGeom>
              <a:avLst/>
              <a:gdLst>
                <a:gd name="T0" fmla="*/ 9 w 10"/>
                <a:gd name="T1" fmla="*/ 0 h 9"/>
                <a:gd name="T2" fmla="*/ 2 w 10"/>
                <a:gd name="T3" fmla="*/ 7 h 9"/>
                <a:gd name="T4" fmla="*/ 10 w 10"/>
                <a:gd name="T5" fmla="*/ 3 h 9"/>
                <a:gd name="T6" fmla="*/ 9 w 10"/>
                <a:gd name="T7" fmla="*/ 0 h 9"/>
              </a:gdLst>
              <a:ahLst/>
              <a:cxnLst>
                <a:cxn ang="0">
                  <a:pos x="T0" y="T1"/>
                </a:cxn>
                <a:cxn ang="0">
                  <a:pos x="T2" y="T3"/>
                </a:cxn>
                <a:cxn ang="0">
                  <a:pos x="T4" y="T5"/>
                </a:cxn>
                <a:cxn ang="0">
                  <a:pos x="T6" y="T7"/>
                </a:cxn>
              </a:cxnLst>
              <a:rect l="0" t="0" r="r" b="b"/>
              <a:pathLst>
                <a:path w="10" h="9">
                  <a:moveTo>
                    <a:pt x="9" y="0"/>
                  </a:moveTo>
                  <a:cubicBezTo>
                    <a:pt x="7" y="1"/>
                    <a:pt x="0" y="4"/>
                    <a:pt x="2" y="7"/>
                  </a:cubicBezTo>
                  <a:cubicBezTo>
                    <a:pt x="4" y="9"/>
                    <a:pt x="9" y="3"/>
                    <a:pt x="10" y="3"/>
                  </a:cubicBezTo>
                  <a:cubicBezTo>
                    <a:pt x="10" y="2"/>
                    <a:pt x="9" y="1"/>
                    <a:pt x="9" y="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56" name="Freeform 644">
              <a:extLst>
                <a:ext uri="{FF2B5EF4-FFF2-40B4-BE49-F238E27FC236}">
                  <a16:creationId xmlns:a16="http://schemas.microsoft.com/office/drawing/2014/main" id="{D5021714-4F84-7B4E-886B-BE1AB85F2F96}"/>
                </a:ext>
              </a:extLst>
            </p:cNvPr>
            <p:cNvSpPr>
              <a:spLocks/>
            </p:cNvSpPr>
            <p:nvPr/>
          </p:nvSpPr>
          <p:spPr bwMode="auto">
            <a:xfrm>
              <a:off x="17419972" y="9447184"/>
              <a:ext cx="121018" cy="44598"/>
            </a:xfrm>
            <a:custGeom>
              <a:avLst/>
              <a:gdLst>
                <a:gd name="T0" fmla="*/ 12 w 13"/>
                <a:gd name="T1" fmla="*/ 0 h 5"/>
                <a:gd name="T2" fmla="*/ 7 w 13"/>
                <a:gd name="T3" fmla="*/ 0 h 5"/>
                <a:gd name="T4" fmla="*/ 1 w 13"/>
                <a:gd name="T5" fmla="*/ 2 h 5"/>
                <a:gd name="T6" fmla="*/ 5 w 13"/>
                <a:gd name="T7" fmla="*/ 3 h 5"/>
                <a:gd name="T8" fmla="*/ 12 w 13"/>
                <a:gd name="T9" fmla="*/ 0 h 5"/>
              </a:gdLst>
              <a:ahLst/>
              <a:cxnLst>
                <a:cxn ang="0">
                  <a:pos x="T0" y="T1"/>
                </a:cxn>
                <a:cxn ang="0">
                  <a:pos x="T2" y="T3"/>
                </a:cxn>
                <a:cxn ang="0">
                  <a:pos x="T4" y="T5"/>
                </a:cxn>
                <a:cxn ang="0">
                  <a:pos x="T6" y="T7"/>
                </a:cxn>
                <a:cxn ang="0">
                  <a:pos x="T8" y="T9"/>
                </a:cxn>
              </a:cxnLst>
              <a:rect l="0" t="0" r="r" b="b"/>
              <a:pathLst>
                <a:path w="13" h="5">
                  <a:moveTo>
                    <a:pt x="12" y="0"/>
                  </a:moveTo>
                  <a:cubicBezTo>
                    <a:pt x="13" y="0"/>
                    <a:pt x="7" y="0"/>
                    <a:pt x="7" y="0"/>
                  </a:cubicBezTo>
                  <a:cubicBezTo>
                    <a:pt x="6" y="0"/>
                    <a:pt x="0" y="1"/>
                    <a:pt x="1" y="2"/>
                  </a:cubicBezTo>
                  <a:cubicBezTo>
                    <a:pt x="3" y="5"/>
                    <a:pt x="2" y="5"/>
                    <a:pt x="5" y="3"/>
                  </a:cubicBezTo>
                  <a:cubicBezTo>
                    <a:pt x="8" y="2"/>
                    <a:pt x="10" y="2"/>
                    <a:pt x="12" y="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57" name="Freeform 645">
              <a:extLst>
                <a:ext uri="{FF2B5EF4-FFF2-40B4-BE49-F238E27FC236}">
                  <a16:creationId xmlns:a16="http://schemas.microsoft.com/office/drawing/2014/main" id="{96073961-7E83-334C-9539-CC745C9DE6A1}"/>
                </a:ext>
              </a:extLst>
            </p:cNvPr>
            <p:cNvSpPr>
              <a:spLocks/>
            </p:cNvSpPr>
            <p:nvPr/>
          </p:nvSpPr>
          <p:spPr bwMode="auto">
            <a:xfrm>
              <a:off x="12273464" y="6414547"/>
              <a:ext cx="289811" cy="159278"/>
            </a:xfrm>
            <a:custGeom>
              <a:avLst/>
              <a:gdLst>
                <a:gd name="T0" fmla="*/ 10 w 31"/>
                <a:gd name="T1" fmla="*/ 17 h 17"/>
                <a:gd name="T2" fmla="*/ 13 w 31"/>
                <a:gd name="T3" fmla="*/ 14 h 17"/>
                <a:gd name="T4" fmla="*/ 18 w 31"/>
                <a:gd name="T5" fmla="*/ 16 h 17"/>
                <a:gd name="T6" fmla="*/ 21 w 31"/>
                <a:gd name="T7" fmla="*/ 16 h 17"/>
                <a:gd name="T8" fmla="*/ 23 w 31"/>
                <a:gd name="T9" fmla="*/ 15 h 17"/>
                <a:gd name="T10" fmla="*/ 29 w 31"/>
                <a:gd name="T11" fmla="*/ 11 h 17"/>
                <a:gd name="T12" fmla="*/ 27 w 31"/>
                <a:gd name="T13" fmla="*/ 7 h 17"/>
                <a:gd name="T14" fmla="*/ 21 w 31"/>
                <a:gd name="T15" fmla="*/ 5 h 17"/>
                <a:gd name="T16" fmla="*/ 17 w 31"/>
                <a:gd name="T17" fmla="*/ 3 h 17"/>
                <a:gd name="T18" fmla="*/ 13 w 31"/>
                <a:gd name="T19" fmla="*/ 0 h 17"/>
                <a:gd name="T20" fmla="*/ 11 w 31"/>
                <a:gd name="T21" fmla="*/ 2 h 17"/>
                <a:gd name="T22" fmla="*/ 8 w 31"/>
                <a:gd name="T23" fmla="*/ 2 h 17"/>
                <a:gd name="T24" fmla="*/ 0 w 31"/>
                <a:gd name="T25" fmla="*/ 6 h 17"/>
                <a:gd name="T26" fmla="*/ 2 w 31"/>
                <a:gd name="T27" fmla="*/ 10 h 17"/>
                <a:gd name="T28" fmla="*/ 4 w 31"/>
                <a:gd name="T29" fmla="*/ 13 h 17"/>
                <a:gd name="T30" fmla="*/ 10 w 31"/>
                <a:gd name="T3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7">
                  <a:moveTo>
                    <a:pt x="10" y="17"/>
                  </a:moveTo>
                  <a:cubicBezTo>
                    <a:pt x="12" y="17"/>
                    <a:pt x="11" y="14"/>
                    <a:pt x="13" y="14"/>
                  </a:cubicBezTo>
                  <a:cubicBezTo>
                    <a:pt x="15" y="14"/>
                    <a:pt x="16" y="16"/>
                    <a:pt x="18" y="16"/>
                  </a:cubicBezTo>
                  <a:cubicBezTo>
                    <a:pt x="19" y="16"/>
                    <a:pt x="20" y="16"/>
                    <a:pt x="21" y="16"/>
                  </a:cubicBezTo>
                  <a:cubicBezTo>
                    <a:pt x="22" y="16"/>
                    <a:pt x="23" y="15"/>
                    <a:pt x="23" y="15"/>
                  </a:cubicBezTo>
                  <a:cubicBezTo>
                    <a:pt x="26" y="14"/>
                    <a:pt x="27" y="13"/>
                    <a:pt x="29" y="11"/>
                  </a:cubicBezTo>
                  <a:cubicBezTo>
                    <a:pt x="31" y="9"/>
                    <a:pt x="29" y="8"/>
                    <a:pt x="27" y="7"/>
                  </a:cubicBezTo>
                  <a:cubicBezTo>
                    <a:pt x="25" y="6"/>
                    <a:pt x="22" y="3"/>
                    <a:pt x="21" y="5"/>
                  </a:cubicBezTo>
                  <a:cubicBezTo>
                    <a:pt x="19" y="8"/>
                    <a:pt x="18" y="4"/>
                    <a:pt x="17" y="3"/>
                  </a:cubicBezTo>
                  <a:cubicBezTo>
                    <a:pt x="16" y="2"/>
                    <a:pt x="13" y="3"/>
                    <a:pt x="13" y="0"/>
                  </a:cubicBezTo>
                  <a:cubicBezTo>
                    <a:pt x="13" y="1"/>
                    <a:pt x="12" y="3"/>
                    <a:pt x="11" y="2"/>
                  </a:cubicBezTo>
                  <a:cubicBezTo>
                    <a:pt x="9" y="0"/>
                    <a:pt x="9" y="0"/>
                    <a:pt x="8" y="2"/>
                  </a:cubicBezTo>
                  <a:cubicBezTo>
                    <a:pt x="7" y="3"/>
                    <a:pt x="0" y="5"/>
                    <a:pt x="0" y="6"/>
                  </a:cubicBezTo>
                  <a:cubicBezTo>
                    <a:pt x="0" y="6"/>
                    <a:pt x="1" y="9"/>
                    <a:pt x="2" y="10"/>
                  </a:cubicBezTo>
                  <a:cubicBezTo>
                    <a:pt x="2" y="11"/>
                    <a:pt x="3" y="12"/>
                    <a:pt x="4" y="13"/>
                  </a:cubicBezTo>
                  <a:cubicBezTo>
                    <a:pt x="6" y="14"/>
                    <a:pt x="8" y="17"/>
                    <a:pt x="10" y="17"/>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58" name="Freeform 646">
              <a:extLst>
                <a:ext uri="{FF2B5EF4-FFF2-40B4-BE49-F238E27FC236}">
                  <a16:creationId xmlns:a16="http://schemas.microsoft.com/office/drawing/2014/main" id="{B66C4B95-38D2-4345-BB74-6B3A4D36A988}"/>
                </a:ext>
              </a:extLst>
            </p:cNvPr>
            <p:cNvSpPr>
              <a:spLocks/>
            </p:cNvSpPr>
            <p:nvPr/>
          </p:nvSpPr>
          <p:spPr bwMode="auto">
            <a:xfrm>
              <a:off x="12142890" y="6545153"/>
              <a:ext cx="347132" cy="149721"/>
            </a:xfrm>
            <a:custGeom>
              <a:avLst/>
              <a:gdLst>
                <a:gd name="T0" fmla="*/ 32 w 37"/>
                <a:gd name="T1" fmla="*/ 2 h 16"/>
                <a:gd name="T2" fmla="*/ 27 w 37"/>
                <a:gd name="T3" fmla="*/ 0 h 16"/>
                <a:gd name="T4" fmla="*/ 24 w 37"/>
                <a:gd name="T5" fmla="*/ 3 h 16"/>
                <a:gd name="T6" fmla="*/ 20 w 37"/>
                <a:gd name="T7" fmla="*/ 3 h 16"/>
                <a:gd name="T8" fmla="*/ 17 w 37"/>
                <a:gd name="T9" fmla="*/ 7 h 16"/>
                <a:gd name="T10" fmla="*/ 16 w 37"/>
                <a:gd name="T11" fmla="*/ 9 h 16"/>
                <a:gd name="T12" fmla="*/ 13 w 37"/>
                <a:gd name="T13" fmla="*/ 9 h 16"/>
                <a:gd name="T14" fmla="*/ 9 w 37"/>
                <a:gd name="T15" fmla="*/ 10 h 16"/>
                <a:gd name="T16" fmla="*/ 5 w 37"/>
                <a:gd name="T17" fmla="*/ 11 h 16"/>
                <a:gd name="T18" fmla="*/ 0 w 37"/>
                <a:gd name="T19" fmla="*/ 9 h 16"/>
                <a:gd name="T20" fmla="*/ 4 w 37"/>
                <a:gd name="T21" fmla="*/ 13 h 16"/>
                <a:gd name="T22" fmla="*/ 6 w 37"/>
                <a:gd name="T23" fmla="*/ 13 h 16"/>
                <a:gd name="T24" fmla="*/ 8 w 37"/>
                <a:gd name="T25" fmla="*/ 14 h 16"/>
                <a:gd name="T26" fmla="*/ 12 w 37"/>
                <a:gd name="T27" fmla="*/ 13 h 16"/>
                <a:gd name="T28" fmla="*/ 15 w 37"/>
                <a:gd name="T29" fmla="*/ 15 h 16"/>
                <a:gd name="T30" fmla="*/ 22 w 37"/>
                <a:gd name="T31" fmla="*/ 16 h 16"/>
                <a:gd name="T32" fmla="*/ 29 w 37"/>
                <a:gd name="T33" fmla="*/ 14 h 16"/>
                <a:gd name="T34" fmla="*/ 33 w 37"/>
                <a:gd name="T35" fmla="*/ 12 h 16"/>
                <a:gd name="T36" fmla="*/ 34 w 37"/>
                <a:gd name="T37" fmla="*/ 9 h 16"/>
                <a:gd name="T38" fmla="*/ 36 w 37"/>
                <a:gd name="T39" fmla="*/ 8 h 16"/>
                <a:gd name="T40" fmla="*/ 36 w 37"/>
                <a:gd name="T41" fmla="*/ 2 h 16"/>
                <a:gd name="T42" fmla="*/ 32 w 37"/>
                <a:gd name="T4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
                  <a:moveTo>
                    <a:pt x="32" y="2"/>
                  </a:moveTo>
                  <a:cubicBezTo>
                    <a:pt x="30" y="2"/>
                    <a:pt x="28" y="0"/>
                    <a:pt x="27" y="0"/>
                  </a:cubicBezTo>
                  <a:cubicBezTo>
                    <a:pt x="25" y="0"/>
                    <a:pt x="26" y="3"/>
                    <a:pt x="24" y="3"/>
                  </a:cubicBezTo>
                  <a:cubicBezTo>
                    <a:pt x="22" y="3"/>
                    <a:pt x="22" y="2"/>
                    <a:pt x="20" y="3"/>
                  </a:cubicBezTo>
                  <a:cubicBezTo>
                    <a:pt x="20" y="3"/>
                    <a:pt x="16" y="6"/>
                    <a:pt x="17" y="7"/>
                  </a:cubicBezTo>
                  <a:cubicBezTo>
                    <a:pt x="17" y="8"/>
                    <a:pt x="19" y="10"/>
                    <a:pt x="16" y="9"/>
                  </a:cubicBezTo>
                  <a:cubicBezTo>
                    <a:pt x="15" y="9"/>
                    <a:pt x="14" y="8"/>
                    <a:pt x="13" y="9"/>
                  </a:cubicBezTo>
                  <a:cubicBezTo>
                    <a:pt x="12" y="9"/>
                    <a:pt x="10" y="10"/>
                    <a:pt x="9" y="10"/>
                  </a:cubicBezTo>
                  <a:cubicBezTo>
                    <a:pt x="7" y="10"/>
                    <a:pt x="6" y="8"/>
                    <a:pt x="5" y="11"/>
                  </a:cubicBezTo>
                  <a:cubicBezTo>
                    <a:pt x="5" y="11"/>
                    <a:pt x="1" y="9"/>
                    <a:pt x="0" y="9"/>
                  </a:cubicBezTo>
                  <a:cubicBezTo>
                    <a:pt x="0" y="11"/>
                    <a:pt x="1" y="12"/>
                    <a:pt x="4" y="13"/>
                  </a:cubicBezTo>
                  <a:cubicBezTo>
                    <a:pt x="5" y="13"/>
                    <a:pt x="5" y="13"/>
                    <a:pt x="6" y="13"/>
                  </a:cubicBezTo>
                  <a:cubicBezTo>
                    <a:pt x="7" y="13"/>
                    <a:pt x="7" y="15"/>
                    <a:pt x="8" y="14"/>
                  </a:cubicBezTo>
                  <a:cubicBezTo>
                    <a:pt x="10" y="13"/>
                    <a:pt x="10" y="13"/>
                    <a:pt x="12" y="13"/>
                  </a:cubicBezTo>
                  <a:cubicBezTo>
                    <a:pt x="14" y="13"/>
                    <a:pt x="13" y="14"/>
                    <a:pt x="15" y="15"/>
                  </a:cubicBezTo>
                  <a:cubicBezTo>
                    <a:pt x="17" y="16"/>
                    <a:pt x="20" y="16"/>
                    <a:pt x="22" y="16"/>
                  </a:cubicBezTo>
                  <a:cubicBezTo>
                    <a:pt x="25" y="16"/>
                    <a:pt x="26" y="14"/>
                    <a:pt x="29" y="14"/>
                  </a:cubicBezTo>
                  <a:cubicBezTo>
                    <a:pt x="31" y="14"/>
                    <a:pt x="33" y="13"/>
                    <a:pt x="33" y="12"/>
                  </a:cubicBezTo>
                  <a:cubicBezTo>
                    <a:pt x="34" y="11"/>
                    <a:pt x="34" y="10"/>
                    <a:pt x="34" y="9"/>
                  </a:cubicBezTo>
                  <a:cubicBezTo>
                    <a:pt x="34" y="7"/>
                    <a:pt x="35" y="9"/>
                    <a:pt x="36" y="8"/>
                  </a:cubicBezTo>
                  <a:cubicBezTo>
                    <a:pt x="37" y="6"/>
                    <a:pt x="36" y="3"/>
                    <a:pt x="36" y="2"/>
                  </a:cubicBezTo>
                  <a:cubicBezTo>
                    <a:pt x="34" y="2"/>
                    <a:pt x="33" y="2"/>
                    <a:pt x="32" y="2"/>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59" name="Freeform 647">
              <a:extLst>
                <a:ext uri="{FF2B5EF4-FFF2-40B4-BE49-F238E27FC236}">
                  <a16:creationId xmlns:a16="http://schemas.microsoft.com/office/drawing/2014/main" id="{43DF35C8-0736-DD43-93FE-D8DB5F098394}"/>
                </a:ext>
              </a:extLst>
            </p:cNvPr>
            <p:cNvSpPr>
              <a:spLocks/>
            </p:cNvSpPr>
            <p:nvPr/>
          </p:nvSpPr>
          <p:spPr bwMode="auto">
            <a:xfrm>
              <a:off x="12021869" y="6656647"/>
              <a:ext cx="531849" cy="516056"/>
            </a:xfrm>
            <a:custGeom>
              <a:avLst/>
              <a:gdLst>
                <a:gd name="T0" fmla="*/ 37 w 57"/>
                <a:gd name="T1" fmla="*/ 10 h 55"/>
                <a:gd name="T2" fmla="*/ 41 w 57"/>
                <a:gd name="T3" fmla="*/ 9 h 55"/>
                <a:gd name="T4" fmla="*/ 43 w 57"/>
                <a:gd name="T5" fmla="*/ 6 h 55"/>
                <a:gd name="T6" fmla="*/ 45 w 57"/>
                <a:gd name="T7" fmla="*/ 4 h 55"/>
                <a:gd name="T8" fmla="*/ 45 w 57"/>
                <a:gd name="T9" fmla="*/ 1 h 55"/>
                <a:gd name="T10" fmla="*/ 41 w 57"/>
                <a:gd name="T11" fmla="*/ 2 h 55"/>
                <a:gd name="T12" fmla="*/ 36 w 57"/>
                <a:gd name="T13" fmla="*/ 4 h 55"/>
                <a:gd name="T14" fmla="*/ 27 w 57"/>
                <a:gd name="T15" fmla="*/ 1 h 55"/>
                <a:gd name="T16" fmla="*/ 22 w 57"/>
                <a:gd name="T17" fmla="*/ 1 h 55"/>
                <a:gd name="T18" fmla="*/ 19 w 57"/>
                <a:gd name="T19" fmla="*/ 1 h 55"/>
                <a:gd name="T20" fmla="*/ 18 w 57"/>
                <a:gd name="T21" fmla="*/ 3 h 55"/>
                <a:gd name="T22" fmla="*/ 17 w 57"/>
                <a:gd name="T23" fmla="*/ 4 h 55"/>
                <a:gd name="T24" fmla="*/ 15 w 57"/>
                <a:gd name="T25" fmla="*/ 5 h 55"/>
                <a:gd name="T26" fmla="*/ 13 w 57"/>
                <a:gd name="T27" fmla="*/ 5 h 55"/>
                <a:gd name="T28" fmla="*/ 12 w 57"/>
                <a:gd name="T29" fmla="*/ 4 h 55"/>
                <a:gd name="T30" fmla="*/ 11 w 57"/>
                <a:gd name="T31" fmla="*/ 8 h 55"/>
                <a:gd name="T32" fmla="*/ 9 w 57"/>
                <a:gd name="T33" fmla="*/ 5 h 55"/>
                <a:gd name="T34" fmla="*/ 5 w 57"/>
                <a:gd name="T35" fmla="*/ 7 h 55"/>
                <a:gd name="T36" fmla="*/ 0 w 57"/>
                <a:gd name="T37" fmla="*/ 7 h 55"/>
                <a:gd name="T38" fmla="*/ 1 w 57"/>
                <a:gd name="T39" fmla="*/ 10 h 55"/>
                <a:gd name="T40" fmla="*/ 0 w 57"/>
                <a:gd name="T41" fmla="*/ 14 h 55"/>
                <a:gd name="T42" fmla="*/ 2 w 57"/>
                <a:gd name="T43" fmla="*/ 18 h 55"/>
                <a:gd name="T44" fmla="*/ 4 w 57"/>
                <a:gd name="T45" fmla="*/ 21 h 55"/>
                <a:gd name="T46" fmla="*/ 12 w 57"/>
                <a:gd name="T47" fmla="*/ 17 h 55"/>
                <a:gd name="T48" fmla="*/ 15 w 57"/>
                <a:gd name="T49" fmla="*/ 19 h 55"/>
                <a:gd name="T50" fmla="*/ 17 w 57"/>
                <a:gd name="T51" fmla="*/ 22 h 55"/>
                <a:gd name="T52" fmla="*/ 18 w 57"/>
                <a:gd name="T53" fmla="*/ 25 h 55"/>
                <a:gd name="T54" fmla="*/ 21 w 57"/>
                <a:gd name="T55" fmla="*/ 28 h 55"/>
                <a:gd name="T56" fmla="*/ 28 w 57"/>
                <a:gd name="T57" fmla="*/ 33 h 55"/>
                <a:gd name="T58" fmla="*/ 33 w 57"/>
                <a:gd name="T59" fmla="*/ 36 h 55"/>
                <a:gd name="T60" fmla="*/ 42 w 57"/>
                <a:gd name="T61" fmla="*/ 42 h 55"/>
                <a:gd name="T62" fmla="*/ 45 w 57"/>
                <a:gd name="T63" fmla="*/ 48 h 55"/>
                <a:gd name="T64" fmla="*/ 43 w 57"/>
                <a:gd name="T65" fmla="*/ 55 h 55"/>
                <a:gd name="T66" fmla="*/ 49 w 57"/>
                <a:gd name="T67" fmla="*/ 48 h 55"/>
                <a:gd name="T68" fmla="*/ 47 w 57"/>
                <a:gd name="T69" fmla="*/ 45 h 55"/>
                <a:gd name="T70" fmla="*/ 50 w 57"/>
                <a:gd name="T71" fmla="*/ 40 h 55"/>
                <a:gd name="T72" fmla="*/ 53 w 57"/>
                <a:gd name="T73" fmla="*/ 41 h 55"/>
                <a:gd name="T74" fmla="*/ 55 w 57"/>
                <a:gd name="T75" fmla="*/ 44 h 55"/>
                <a:gd name="T76" fmla="*/ 53 w 57"/>
                <a:gd name="T77" fmla="*/ 39 h 55"/>
                <a:gd name="T78" fmla="*/ 44 w 57"/>
                <a:gd name="T79" fmla="*/ 35 h 55"/>
                <a:gd name="T80" fmla="*/ 44 w 57"/>
                <a:gd name="T81" fmla="*/ 32 h 55"/>
                <a:gd name="T82" fmla="*/ 39 w 57"/>
                <a:gd name="T83" fmla="*/ 31 h 55"/>
                <a:gd name="T84" fmla="*/ 35 w 57"/>
                <a:gd name="T85" fmla="*/ 26 h 55"/>
                <a:gd name="T86" fmla="*/ 32 w 57"/>
                <a:gd name="T87" fmla="*/ 21 h 55"/>
                <a:gd name="T88" fmla="*/ 27 w 57"/>
                <a:gd name="T89" fmla="*/ 17 h 55"/>
                <a:gd name="T90" fmla="*/ 27 w 57"/>
                <a:gd name="T91" fmla="*/ 15 h 55"/>
                <a:gd name="T92" fmla="*/ 28 w 57"/>
                <a:gd name="T93" fmla="*/ 12 h 55"/>
                <a:gd name="T94" fmla="*/ 30 w 57"/>
                <a:gd name="T95" fmla="*/ 9 h 55"/>
                <a:gd name="T96" fmla="*/ 32 w 57"/>
                <a:gd name="T97" fmla="*/ 8 h 55"/>
                <a:gd name="T98" fmla="*/ 34 w 57"/>
                <a:gd name="T99" fmla="*/ 10 h 55"/>
                <a:gd name="T100" fmla="*/ 37 w 57"/>
                <a:gd name="T101" fmla="*/ 10 h 55"/>
                <a:gd name="T102" fmla="*/ 37 w 57"/>
                <a:gd name="T103"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 h="55">
                  <a:moveTo>
                    <a:pt x="37" y="10"/>
                  </a:moveTo>
                  <a:cubicBezTo>
                    <a:pt x="38" y="9"/>
                    <a:pt x="40" y="10"/>
                    <a:pt x="41" y="9"/>
                  </a:cubicBezTo>
                  <a:cubicBezTo>
                    <a:pt x="43" y="8"/>
                    <a:pt x="42" y="7"/>
                    <a:pt x="43" y="6"/>
                  </a:cubicBezTo>
                  <a:cubicBezTo>
                    <a:pt x="43" y="5"/>
                    <a:pt x="44" y="4"/>
                    <a:pt x="45" y="4"/>
                  </a:cubicBezTo>
                  <a:cubicBezTo>
                    <a:pt x="46" y="3"/>
                    <a:pt x="45" y="3"/>
                    <a:pt x="45" y="1"/>
                  </a:cubicBezTo>
                  <a:cubicBezTo>
                    <a:pt x="44" y="2"/>
                    <a:pt x="43" y="2"/>
                    <a:pt x="41" y="2"/>
                  </a:cubicBezTo>
                  <a:cubicBezTo>
                    <a:pt x="39" y="2"/>
                    <a:pt x="37" y="5"/>
                    <a:pt x="36" y="4"/>
                  </a:cubicBezTo>
                  <a:cubicBezTo>
                    <a:pt x="33" y="3"/>
                    <a:pt x="28" y="4"/>
                    <a:pt x="27" y="1"/>
                  </a:cubicBezTo>
                  <a:cubicBezTo>
                    <a:pt x="26" y="0"/>
                    <a:pt x="23" y="1"/>
                    <a:pt x="22" y="1"/>
                  </a:cubicBezTo>
                  <a:cubicBezTo>
                    <a:pt x="20" y="3"/>
                    <a:pt x="20" y="1"/>
                    <a:pt x="19" y="1"/>
                  </a:cubicBezTo>
                  <a:cubicBezTo>
                    <a:pt x="18" y="1"/>
                    <a:pt x="18" y="3"/>
                    <a:pt x="18" y="3"/>
                  </a:cubicBezTo>
                  <a:cubicBezTo>
                    <a:pt x="18" y="3"/>
                    <a:pt x="17" y="4"/>
                    <a:pt x="17" y="4"/>
                  </a:cubicBezTo>
                  <a:cubicBezTo>
                    <a:pt x="17" y="5"/>
                    <a:pt x="16" y="5"/>
                    <a:pt x="15" y="5"/>
                  </a:cubicBezTo>
                  <a:cubicBezTo>
                    <a:pt x="15" y="5"/>
                    <a:pt x="14" y="5"/>
                    <a:pt x="13" y="5"/>
                  </a:cubicBezTo>
                  <a:cubicBezTo>
                    <a:pt x="13" y="5"/>
                    <a:pt x="13" y="5"/>
                    <a:pt x="12" y="4"/>
                  </a:cubicBezTo>
                  <a:cubicBezTo>
                    <a:pt x="12" y="4"/>
                    <a:pt x="11" y="7"/>
                    <a:pt x="11" y="8"/>
                  </a:cubicBezTo>
                  <a:cubicBezTo>
                    <a:pt x="11" y="9"/>
                    <a:pt x="9" y="6"/>
                    <a:pt x="9" y="5"/>
                  </a:cubicBezTo>
                  <a:cubicBezTo>
                    <a:pt x="7" y="4"/>
                    <a:pt x="6" y="7"/>
                    <a:pt x="5" y="7"/>
                  </a:cubicBezTo>
                  <a:cubicBezTo>
                    <a:pt x="3" y="7"/>
                    <a:pt x="1" y="7"/>
                    <a:pt x="0" y="7"/>
                  </a:cubicBezTo>
                  <a:cubicBezTo>
                    <a:pt x="0" y="8"/>
                    <a:pt x="1" y="9"/>
                    <a:pt x="1" y="10"/>
                  </a:cubicBezTo>
                  <a:cubicBezTo>
                    <a:pt x="1" y="12"/>
                    <a:pt x="0" y="12"/>
                    <a:pt x="0" y="14"/>
                  </a:cubicBezTo>
                  <a:cubicBezTo>
                    <a:pt x="0" y="15"/>
                    <a:pt x="0" y="18"/>
                    <a:pt x="2" y="18"/>
                  </a:cubicBezTo>
                  <a:cubicBezTo>
                    <a:pt x="3" y="19"/>
                    <a:pt x="4" y="18"/>
                    <a:pt x="4" y="21"/>
                  </a:cubicBezTo>
                  <a:cubicBezTo>
                    <a:pt x="6" y="20"/>
                    <a:pt x="10" y="16"/>
                    <a:pt x="12" y="17"/>
                  </a:cubicBezTo>
                  <a:cubicBezTo>
                    <a:pt x="13" y="18"/>
                    <a:pt x="14" y="19"/>
                    <a:pt x="15" y="19"/>
                  </a:cubicBezTo>
                  <a:cubicBezTo>
                    <a:pt x="16" y="19"/>
                    <a:pt x="17" y="21"/>
                    <a:pt x="17" y="22"/>
                  </a:cubicBezTo>
                  <a:cubicBezTo>
                    <a:pt x="18" y="23"/>
                    <a:pt x="18" y="24"/>
                    <a:pt x="18" y="25"/>
                  </a:cubicBezTo>
                  <a:cubicBezTo>
                    <a:pt x="19" y="26"/>
                    <a:pt x="20" y="27"/>
                    <a:pt x="21" y="28"/>
                  </a:cubicBezTo>
                  <a:cubicBezTo>
                    <a:pt x="23" y="29"/>
                    <a:pt x="25" y="31"/>
                    <a:pt x="28" y="33"/>
                  </a:cubicBezTo>
                  <a:cubicBezTo>
                    <a:pt x="30" y="35"/>
                    <a:pt x="31" y="35"/>
                    <a:pt x="33" y="36"/>
                  </a:cubicBezTo>
                  <a:cubicBezTo>
                    <a:pt x="36" y="38"/>
                    <a:pt x="38" y="41"/>
                    <a:pt x="42" y="42"/>
                  </a:cubicBezTo>
                  <a:cubicBezTo>
                    <a:pt x="44" y="43"/>
                    <a:pt x="44" y="46"/>
                    <a:pt x="45" y="48"/>
                  </a:cubicBezTo>
                  <a:cubicBezTo>
                    <a:pt x="45" y="50"/>
                    <a:pt x="42" y="52"/>
                    <a:pt x="43" y="55"/>
                  </a:cubicBezTo>
                  <a:cubicBezTo>
                    <a:pt x="43" y="54"/>
                    <a:pt x="49" y="49"/>
                    <a:pt x="49" y="48"/>
                  </a:cubicBezTo>
                  <a:cubicBezTo>
                    <a:pt x="50" y="47"/>
                    <a:pt x="47" y="45"/>
                    <a:pt x="47" y="45"/>
                  </a:cubicBezTo>
                  <a:cubicBezTo>
                    <a:pt x="45" y="43"/>
                    <a:pt x="49" y="39"/>
                    <a:pt x="50" y="40"/>
                  </a:cubicBezTo>
                  <a:cubicBezTo>
                    <a:pt x="51" y="41"/>
                    <a:pt x="52" y="41"/>
                    <a:pt x="53" y="41"/>
                  </a:cubicBezTo>
                  <a:cubicBezTo>
                    <a:pt x="54" y="42"/>
                    <a:pt x="54" y="43"/>
                    <a:pt x="55" y="44"/>
                  </a:cubicBezTo>
                  <a:cubicBezTo>
                    <a:pt x="57" y="44"/>
                    <a:pt x="54" y="40"/>
                    <a:pt x="53" y="39"/>
                  </a:cubicBezTo>
                  <a:cubicBezTo>
                    <a:pt x="51" y="37"/>
                    <a:pt x="47" y="37"/>
                    <a:pt x="44" y="35"/>
                  </a:cubicBezTo>
                  <a:cubicBezTo>
                    <a:pt x="43" y="34"/>
                    <a:pt x="46" y="32"/>
                    <a:pt x="44" y="32"/>
                  </a:cubicBezTo>
                  <a:cubicBezTo>
                    <a:pt x="43" y="31"/>
                    <a:pt x="41" y="32"/>
                    <a:pt x="39" y="31"/>
                  </a:cubicBezTo>
                  <a:cubicBezTo>
                    <a:pt x="37" y="30"/>
                    <a:pt x="36" y="28"/>
                    <a:pt x="35" y="26"/>
                  </a:cubicBezTo>
                  <a:cubicBezTo>
                    <a:pt x="34" y="24"/>
                    <a:pt x="34" y="22"/>
                    <a:pt x="32" y="21"/>
                  </a:cubicBezTo>
                  <a:cubicBezTo>
                    <a:pt x="31" y="20"/>
                    <a:pt x="27" y="19"/>
                    <a:pt x="27" y="17"/>
                  </a:cubicBezTo>
                  <a:cubicBezTo>
                    <a:pt x="27" y="16"/>
                    <a:pt x="27" y="15"/>
                    <a:pt x="27" y="15"/>
                  </a:cubicBezTo>
                  <a:cubicBezTo>
                    <a:pt x="28" y="13"/>
                    <a:pt x="28" y="13"/>
                    <a:pt x="28" y="12"/>
                  </a:cubicBezTo>
                  <a:cubicBezTo>
                    <a:pt x="27" y="9"/>
                    <a:pt x="30" y="10"/>
                    <a:pt x="30" y="9"/>
                  </a:cubicBezTo>
                  <a:cubicBezTo>
                    <a:pt x="31" y="8"/>
                    <a:pt x="32" y="8"/>
                    <a:pt x="32" y="8"/>
                  </a:cubicBezTo>
                  <a:cubicBezTo>
                    <a:pt x="34" y="8"/>
                    <a:pt x="34" y="9"/>
                    <a:pt x="34" y="10"/>
                  </a:cubicBezTo>
                  <a:cubicBezTo>
                    <a:pt x="35" y="10"/>
                    <a:pt x="36" y="10"/>
                    <a:pt x="37" y="10"/>
                  </a:cubicBezTo>
                  <a:cubicBezTo>
                    <a:pt x="37" y="9"/>
                    <a:pt x="36" y="10"/>
                    <a:pt x="37" y="1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60" name="Freeform 648">
              <a:extLst>
                <a:ext uri="{FF2B5EF4-FFF2-40B4-BE49-F238E27FC236}">
                  <a16:creationId xmlns:a16="http://schemas.microsoft.com/office/drawing/2014/main" id="{84430BCB-74C6-E44F-BACD-2970C06A2BB0}"/>
                </a:ext>
              </a:extLst>
            </p:cNvPr>
            <p:cNvSpPr>
              <a:spLocks/>
            </p:cNvSpPr>
            <p:nvPr/>
          </p:nvSpPr>
          <p:spPr bwMode="auto">
            <a:xfrm>
              <a:off x="12330787" y="6685317"/>
              <a:ext cx="251592" cy="235731"/>
            </a:xfrm>
            <a:custGeom>
              <a:avLst/>
              <a:gdLst>
                <a:gd name="T0" fmla="*/ 12 w 27"/>
                <a:gd name="T1" fmla="*/ 10 h 25"/>
                <a:gd name="T2" fmla="*/ 21 w 27"/>
                <a:gd name="T3" fmla="*/ 9 h 25"/>
                <a:gd name="T4" fmla="*/ 27 w 27"/>
                <a:gd name="T5" fmla="*/ 11 h 25"/>
                <a:gd name="T6" fmla="*/ 25 w 27"/>
                <a:gd name="T7" fmla="*/ 4 h 25"/>
                <a:gd name="T8" fmla="*/ 17 w 27"/>
                <a:gd name="T9" fmla="*/ 3 h 25"/>
                <a:gd name="T10" fmla="*/ 13 w 27"/>
                <a:gd name="T11" fmla="*/ 0 h 25"/>
                <a:gd name="T12" fmla="*/ 11 w 27"/>
                <a:gd name="T13" fmla="*/ 2 h 25"/>
                <a:gd name="T14" fmla="*/ 6 w 27"/>
                <a:gd name="T15" fmla="*/ 7 h 25"/>
                <a:gd name="T16" fmla="*/ 1 w 27"/>
                <a:gd name="T17" fmla="*/ 7 h 25"/>
                <a:gd name="T18" fmla="*/ 1 w 27"/>
                <a:gd name="T19" fmla="*/ 11 h 25"/>
                <a:gd name="T20" fmla="*/ 3 w 27"/>
                <a:gd name="T21" fmla="*/ 10 h 25"/>
                <a:gd name="T22" fmla="*/ 4 w 27"/>
                <a:gd name="T23" fmla="*/ 13 h 25"/>
                <a:gd name="T24" fmla="*/ 6 w 27"/>
                <a:gd name="T25" fmla="*/ 10 h 25"/>
                <a:gd name="T26" fmla="*/ 11 w 27"/>
                <a:gd name="T27" fmla="*/ 17 h 25"/>
                <a:gd name="T28" fmla="*/ 23 w 27"/>
                <a:gd name="T29" fmla="*/ 25 h 25"/>
                <a:gd name="T30" fmla="*/ 21 w 27"/>
                <a:gd name="T31" fmla="*/ 22 h 25"/>
                <a:gd name="T32" fmla="*/ 16 w 27"/>
                <a:gd name="T33" fmla="*/ 19 h 25"/>
                <a:gd name="T34" fmla="*/ 12 w 27"/>
                <a:gd name="T35"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5">
                  <a:moveTo>
                    <a:pt x="12" y="10"/>
                  </a:moveTo>
                  <a:cubicBezTo>
                    <a:pt x="15" y="10"/>
                    <a:pt x="18" y="8"/>
                    <a:pt x="21" y="9"/>
                  </a:cubicBezTo>
                  <a:cubicBezTo>
                    <a:pt x="23" y="9"/>
                    <a:pt x="25" y="10"/>
                    <a:pt x="27" y="11"/>
                  </a:cubicBezTo>
                  <a:cubicBezTo>
                    <a:pt x="26" y="9"/>
                    <a:pt x="26" y="7"/>
                    <a:pt x="25" y="4"/>
                  </a:cubicBezTo>
                  <a:cubicBezTo>
                    <a:pt x="22" y="6"/>
                    <a:pt x="19" y="4"/>
                    <a:pt x="17" y="3"/>
                  </a:cubicBezTo>
                  <a:cubicBezTo>
                    <a:pt x="15" y="2"/>
                    <a:pt x="14" y="2"/>
                    <a:pt x="13" y="0"/>
                  </a:cubicBezTo>
                  <a:cubicBezTo>
                    <a:pt x="13" y="0"/>
                    <a:pt x="11" y="1"/>
                    <a:pt x="11" y="2"/>
                  </a:cubicBezTo>
                  <a:cubicBezTo>
                    <a:pt x="9" y="3"/>
                    <a:pt x="10" y="8"/>
                    <a:pt x="6" y="7"/>
                  </a:cubicBezTo>
                  <a:cubicBezTo>
                    <a:pt x="4" y="6"/>
                    <a:pt x="2" y="7"/>
                    <a:pt x="1" y="7"/>
                  </a:cubicBezTo>
                  <a:cubicBezTo>
                    <a:pt x="0" y="8"/>
                    <a:pt x="1" y="11"/>
                    <a:pt x="1" y="11"/>
                  </a:cubicBezTo>
                  <a:cubicBezTo>
                    <a:pt x="1" y="11"/>
                    <a:pt x="3" y="10"/>
                    <a:pt x="3" y="10"/>
                  </a:cubicBezTo>
                  <a:cubicBezTo>
                    <a:pt x="4" y="10"/>
                    <a:pt x="4" y="12"/>
                    <a:pt x="4" y="13"/>
                  </a:cubicBezTo>
                  <a:cubicBezTo>
                    <a:pt x="4" y="11"/>
                    <a:pt x="5" y="8"/>
                    <a:pt x="6" y="10"/>
                  </a:cubicBezTo>
                  <a:cubicBezTo>
                    <a:pt x="7" y="13"/>
                    <a:pt x="9" y="15"/>
                    <a:pt x="11" y="17"/>
                  </a:cubicBezTo>
                  <a:cubicBezTo>
                    <a:pt x="14" y="20"/>
                    <a:pt x="19" y="22"/>
                    <a:pt x="23" y="25"/>
                  </a:cubicBezTo>
                  <a:cubicBezTo>
                    <a:pt x="23" y="23"/>
                    <a:pt x="23" y="23"/>
                    <a:pt x="21" y="22"/>
                  </a:cubicBezTo>
                  <a:cubicBezTo>
                    <a:pt x="19" y="21"/>
                    <a:pt x="17" y="20"/>
                    <a:pt x="16" y="19"/>
                  </a:cubicBezTo>
                  <a:cubicBezTo>
                    <a:pt x="14" y="17"/>
                    <a:pt x="9" y="10"/>
                    <a:pt x="12" y="1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61" name="Freeform 649">
              <a:extLst>
                <a:ext uri="{FF2B5EF4-FFF2-40B4-BE49-F238E27FC236}">
                  <a16:creationId xmlns:a16="http://schemas.microsoft.com/office/drawing/2014/main" id="{60A629C5-4CBD-294C-A293-C61D3117FAD9}"/>
                </a:ext>
              </a:extLst>
            </p:cNvPr>
            <p:cNvSpPr>
              <a:spLocks/>
            </p:cNvSpPr>
            <p:nvPr/>
          </p:nvSpPr>
          <p:spPr bwMode="auto">
            <a:xfrm>
              <a:off x="11470911" y="6414547"/>
              <a:ext cx="617836" cy="531986"/>
            </a:xfrm>
            <a:custGeom>
              <a:avLst/>
              <a:gdLst>
                <a:gd name="T0" fmla="*/ 59 w 66"/>
                <a:gd name="T1" fmla="*/ 31 h 57"/>
                <a:gd name="T2" fmla="*/ 56 w 66"/>
                <a:gd name="T3" fmla="*/ 30 h 57"/>
                <a:gd name="T4" fmla="*/ 60 w 66"/>
                <a:gd name="T5" fmla="*/ 24 h 57"/>
                <a:gd name="T6" fmla="*/ 63 w 66"/>
                <a:gd name="T7" fmla="*/ 23 h 57"/>
                <a:gd name="T8" fmla="*/ 65 w 66"/>
                <a:gd name="T9" fmla="*/ 15 h 57"/>
                <a:gd name="T10" fmla="*/ 60 w 66"/>
                <a:gd name="T11" fmla="*/ 13 h 57"/>
                <a:gd name="T12" fmla="*/ 57 w 66"/>
                <a:gd name="T13" fmla="*/ 11 h 57"/>
                <a:gd name="T14" fmla="*/ 55 w 66"/>
                <a:gd name="T15" fmla="*/ 11 h 57"/>
                <a:gd name="T16" fmla="*/ 48 w 66"/>
                <a:gd name="T17" fmla="*/ 7 h 57"/>
                <a:gd name="T18" fmla="*/ 43 w 66"/>
                <a:gd name="T19" fmla="*/ 5 h 57"/>
                <a:gd name="T20" fmla="*/ 38 w 66"/>
                <a:gd name="T21" fmla="*/ 1 h 57"/>
                <a:gd name="T22" fmla="*/ 34 w 66"/>
                <a:gd name="T23" fmla="*/ 1 h 57"/>
                <a:gd name="T24" fmla="*/ 33 w 66"/>
                <a:gd name="T25" fmla="*/ 5 h 57"/>
                <a:gd name="T26" fmla="*/ 30 w 66"/>
                <a:gd name="T27" fmla="*/ 8 h 57"/>
                <a:gd name="T28" fmla="*/ 26 w 66"/>
                <a:gd name="T29" fmla="*/ 10 h 57"/>
                <a:gd name="T30" fmla="*/ 24 w 66"/>
                <a:gd name="T31" fmla="*/ 12 h 57"/>
                <a:gd name="T32" fmla="*/ 20 w 66"/>
                <a:gd name="T33" fmla="*/ 11 h 57"/>
                <a:gd name="T34" fmla="*/ 16 w 66"/>
                <a:gd name="T35" fmla="*/ 10 h 57"/>
                <a:gd name="T36" fmla="*/ 16 w 66"/>
                <a:gd name="T37" fmla="*/ 16 h 57"/>
                <a:gd name="T38" fmla="*/ 9 w 66"/>
                <a:gd name="T39" fmla="*/ 15 h 57"/>
                <a:gd name="T40" fmla="*/ 1 w 66"/>
                <a:gd name="T41" fmla="*/ 17 h 57"/>
                <a:gd name="T42" fmla="*/ 2 w 66"/>
                <a:gd name="T43" fmla="*/ 19 h 57"/>
                <a:gd name="T44" fmla="*/ 4 w 66"/>
                <a:gd name="T45" fmla="*/ 21 h 57"/>
                <a:gd name="T46" fmla="*/ 15 w 66"/>
                <a:gd name="T47" fmla="*/ 25 h 57"/>
                <a:gd name="T48" fmla="*/ 14 w 66"/>
                <a:gd name="T49" fmla="*/ 28 h 57"/>
                <a:gd name="T50" fmla="*/ 19 w 66"/>
                <a:gd name="T51" fmla="*/ 31 h 57"/>
                <a:gd name="T52" fmla="*/ 20 w 66"/>
                <a:gd name="T53" fmla="*/ 35 h 57"/>
                <a:gd name="T54" fmla="*/ 22 w 66"/>
                <a:gd name="T55" fmla="*/ 38 h 57"/>
                <a:gd name="T56" fmla="*/ 19 w 66"/>
                <a:gd name="T57" fmla="*/ 36 h 57"/>
                <a:gd name="T58" fmla="*/ 16 w 66"/>
                <a:gd name="T59" fmla="*/ 49 h 57"/>
                <a:gd name="T60" fmla="*/ 27 w 66"/>
                <a:gd name="T61" fmla="*/ 53 h 57"/>
                <a:gd name="T62" fmla="*/ 30 w 66"/>
                <a:gd name="T63" fmla="*/ 53 h 57"/>
                <a:gd name="T64" fmla="*/ 33 w 66"/>
                <a:gd name="T65" fmla="*/ 55 h 57"/>
                <a:gd name="T66" fmla="*/ 40 w 66"/>
                <a:gd name="T67" fmla="*/ 54 h 57"/>
                <a:gd name="T68" fmla="*/ 47 w 66"/>
                <a:gd name="T69" fmla="*/ 48 h 57"/>
                <a:gd name="T70" fmla="*/ 57 w 66"/>
                <a:gd name="T71" fmla="*/ 50 h 57"/>
                <a:gd name="T72" fmla="*/ 62 w 66"/>
                <a:gd name="T73" fmla="*/ 47 h 57"/>
                <a:gd name="T74" fmla="*/ 62 w 66"/>
                <a:gd name="T75" fmla="*/ 45 h 57"/>
                <a:gd name="T76" fmla="*/ 59 w 66"/>
                <a:gd name="T77" fmla="*/ 38 h 57"/>
                <a:gd name="T78" fmla="*/ 59 w 66"/>
                <a:gd name="T79" fmla="*/ 34 h 57"/>
                <a:gd name="T80" fmla="*/ 59 w 66"/>
                <a:gd name="T81" fmla="*/ 31 h 57"/>
                <a:gd name="T82" fmla="*/ 59 w 66"/>
                <a:gd name="T83" fmla="*/ 3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 h="57">
                  <a:moveTo>
                    <a:pt x="59" y="31"/>
                  </a:moveTo>
                  <a:cubicBezTo>
                    <a:pt x="58" y="29"/>
                    <a:pt x="55" y="33"/>
                    <a:pt x="56" y="30"/>
                  </a:cubicBezTo>
                  <a:cubicBezTo>
                    <a:pt x="56" y="29"/>
                    <a:pt x="59" y="24"/>
                    <a:pt x="60" y="24"/>
                  </a:cubicBezTo>
                  <a:cubicBezTo>
                    <a:pt x="61" y="23"/>
                    <a:pt x="62" y="25"/>
                    <a:pt x="63" y="23"/>
                  </a:cubicBezTo>
                  <a:cubicBezTo>
                    <a:pt x="64" y="20"/>
                    <a:pt x="63" y="18"/>
                    <a:pt x="65" y="15"/>
                  </a:cubicBezTo>
                  <a:cubicBezTo>
                    <a:pt x="66" y="13"/>
                    <a:pt x="61" y="13"/>
                    <a:pt x="60" y="13"/>
                  </a:cubicBezTo>
                  <a:cubicBezTo>
                    <a:pt x="58" y="13"/>
                    <a:pt x="57" y="12"/>
                    <a:pt x="57" y="11"/>
                  </a:cubicBezTo>
                  <a:cubicBezTo>
                    <a:pt x="56" y="11"/>
                    <a:pt x="55" y="11"/>
                    <a:pt x="55" y="11"/>
                  </a:cubicBezTo>
                  <a:cubicBezTo>
                    <a:pt x="53" y="11"/>
                    <a:pt x="48" y="9"/>
                    <a:pt x="48" y="7"/>
                  </a:cubicBezTo>
                  <a:cubicBezTo>
                    <a:pt x="47" y="10"/>
                    <a:pt x="44" y="5"/>
                    <a:pt x="43" y="5"/>
                  </a:cubicBezTo>
                  <a:cubicBezTo>
                    <a:pt x="41" y="4"/>
                    <a:pt x="39" y="3"/>
                    <a:pt x="38" y="1"/>
                  </a:cubicBezTo>
                  <a:cubicBezTo>
                    <a:pt x="37" y="0"/>
                    <a:pt x="35" y="0"/>
                    <a:pt x="34" y="1"/>
                  </a:cubicBezTo>
                  <a:cubicBezTo>
                    <a:pt x="33" y="2"/>
                    <a:pt x="32" y="4"/>
                    <a:pt x="33" y="5"/>
                  </a:cubicBezTo>
                  <a:cubicBezTo>
                    <a:pt x="33" y="6"/>
                    <a:pt x="31" y="7"/>
                    <a:pt x="30" y="8"/>
                  </a:cubicBezTo>
                  <a:cubicBezTo>
                    <a:pt x="29" y="8"/>
                    <a:pt x="27" y="8"/>
                    <a:pt x="26" y="10"/>
                  </a:cubicBezTo>
                  <a:cubicBezTo>
                    <a:pt x="26" y="11"/>
                    <a:pt x="25" y="12"/>
                    <a:pt x="24" y="12"/>
                  </a:cubicBezTo>
                  <a:cubicBezTo>
                    <a:pt x="22" y="12"/>
                    <a:pt x="21" y="12"/>
                    <a:pt x="20" y="11"/>
                  </a:cubicBezTo>
                  <a:cubicBezTo>
                    <a:pt x="18" y="11"/>
                    <a:pt x="18" y="10"/>
                    <a:pt x="16" y="10"/>
                  </a:cubicBezTo>
                  <a:cubicBezTo>
                    <a:pt x="14" y="9"/>
                    <a:pt x="20" y="16"/>
                    <a:pt x="16" y="16"/>
                  </a:cubicBezTo>
                  <a:cubicBezTo>
                    <a:pt x="13" y="16"/>
                    <a:pt x="11" y="17"/>
                    <a:pt x="9" y="15"/>
                  </a:cubicBezTo>
                  <a:cubicBezTo>
                    <a:pt x="8" y="14"/>
                    <a:pt x="1" y="16"/>
                    <a:pt x="1" y="17"/>
                  </a:cubicBezTo>
                  <a:cubicBezTo>
                    <a:pt x="1" y="18"/>
                    <a:pt x="4" y="18"/>
                    <a:pt x="2" y="19"/>
                  </a:cubicBezTo>
                  <a:cubicBezTo>
                    <a:pt x="0" y="20"/>
                    <a:pt x="3" y="21"/>
                    <a:pt x="4" y="21"/>
                  </a:cubicBezTo>
                  <a:cubicBezTo>
                    <a:pt x="6" y="22"/>
                    <a:pt x="15" y="23"/>
                    <a:pt x="15" y="25"/>
                  </a:cubicBezTo>
                  <a:cubicBezTo>
                    <a:pt x="15" y="26"/>
                    <a:pt x="13" y="26"/>
                    <a:pt x="14" y="28"/>
                  </a:cubicBezTo>
                  <a:cubicBezTo>
                    <a:pt x="16" y="30"/>
                    <a:pt x="17" y="30"/>
                    <a:pt x="19" y="31"/>
                  </a:cubicBezTo>
                  <a:cubicBezTo>
                    <a:pt x="21" y="32"/>
                    <a:pt x="18" y="34"/>
                    <a:pt x="20" y="35"/>
                  </a:cubicBezTo>
                  <a:cubicBezTo>
                    <a:pt x="20" y="35"/>
                    <a:pt x="22" y="38"/>
                    <a:pt x="22" y="38"/>
                  </a:cubicBezTo>
                  <a:cubicBezTo>
                    <a:pt x="21" y="39"/>
                    <a:pt x="20" y="36"/>
                    <a:pt x="19" y="36"/>
                  </a:cubicBezTo>
                  <a:cubicBezTo>
                    <a:pt x="18" y="36"/>
                    <a:pt x="19" y="48"/>
                    <a:pt x="16" y="49"/>
                  </a:cubicBezTo>
                  <a:cubicBezTo>
                    <a:pt x="19" y="51"/>
                    <a:pt x="23" y="54"/>
                    <a:pt x="27" y="53"/>
                  </a:cubicBezTo>
                  <a:cubicBezTo>
                    <a:pt x="28" y="53"/>
                    <a:pt x="29" y="52"/>
                    <a:pt x="30" y="53"/>
                  </a:cubicBezTo>
                  <a:cubicBezTo>
                    <a:pt x="31" y="53"/>
                    <a:pt x="32" y="54"/>
                    <a:pt x="33" y="55"/>
                  </a:cubicBezTo>
                  <a:cubicBezTo>
                    <a:pt x="35" y="56"/>
                    <a:pt x="41" y="57"/>
                    <a:pt x="40" y="54"/>
                  </a:cubicBezTo>
                  <a:cubicBezTo>
                    <a:pt x="39" y="49"/>
                    <a:pt x="44" y="47"/>
                    <a:pt x="47" y="48"/>
                  </a:cubicBezTo>
                  <a:cubicBezTo>
                    <a:pt x="51" y="49"/>
                    <a:pt x="53" y="52"/>
                    <a:pt x="57" y="50"/>
                  </a:cubicBezTo>
                  <a:cubicBezTo>
                    <a:pt x="59" y="49"/>
                    <a:pt x="60" y="48"/>
                    <a:pt x="62" y="47"/>
                  </a:cubicBezTo>
                  <a:cubicBezTo>
                    <a:pt x="62" y="47"/>
                    <a:pt x="64" y="45"/>
                    <a:pt x="62" y="45"/>
                  </a:cubicBezTo>
                  <a:cubicBezTo>
                    <a:pt x="60" y="44"/>
                    <a:pt x="58" y="40"/>
                    <a:pt x="59" y="38"/>
                  </a:cubicBezTo>
                  <a:cubicBezTo>
                    <a:pt x="61" y="36"/>
                    <a:pt x="60" y="36"/>
                    <a:pt x="59" y="34"/>
                  </a:cubicBezTo>
                  <a:cubicBezTo>
                    <a:pt x="59" y="33"/>
                    <a:pt x="59" y="32"/>
                    <a:pt x="59" y="31"/>
                  </a:cubicBezTo>
                  <a:cubicBezTo>
                    <a:pt x="58" y="30"/>
                    <a:pt x="59" y="32"/>
                    <a:pt x="59" y="31"/>
                  </a:cubicBezTo>
                  <a:close/>
                </a:path>
              </a:pathLst>
            </a:custGeom>
            <a:grpFill/>
            <a:ln w="9525"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62" name="Freeform 650">
              <a:extLst>
                <a:ext uri="{FF2B5EF4-FFF2-40B4-BE49-F238E27FC236}">
                  <a16:creationId xmlns:a16="http://schemas.microsoft.com/office/drawing/2014/main" id="{7252EACA-EC6D-204A-A2BD-6885604C2C60}"/>
                </a:ext>
              </a:extLst>
            </p:cNvPr>
            <p:cNvSpPr>
              <a:spLocks/>
            </p:cNvSpPr>
            <p:nvPr/>
          </p:nvSpPr>
          <p:spPr bwMode="auto">
            <a:xfrm>
              <a:off x="11983651" y="6621608"/>
              <a:ext cx="207006" cy="140163"/>
            </a:xfrm>
            <a:custGeom>
              <a:avLst/>
              <a:gdLst>
                <a:gd name="T0" fmla="*/ 17 w 22"/>
                <a:gd name="T1" fmla="*/ 1 h 15"/>
                <a:gd name="T2" fmla="*/ 9 w 22"/>
                <a:gd name="T3" fmla="*/ 1 h 15"/>
                <a:gd name="T4" fmla="*/ 8 w 22"/>
                <a:gd name="T5" fmla="*/ 2 h 15"/>
                <a:gd name="T6" fmla="*/ 5 w 22"/>
                <a:gd name="T7" fmla="*/ 2 h 15"/>
                <a:gd name="T8" fmla="*/ 3 w 22"/>
                <a:gd name="T9" fmla="*/ 5 h 15"/>
                <a:gd name="T10" fmla="*/ 1 w 22"/>
                <a:gd name="T11" fmla="*/ 9 h 15"/>
                <a:gd name="T12" fmla="*/ 4 w 22"/>
                <a:gd name="T13" fmla="*/ 10 h 15"/>
                <a:gd name="T14" fmla="*/ 7 w 22"/>
                <a:gd name="T15" fmla="*/ 11 h 15"/>
                <a:gd name="T16" fmla="*/ 11 w 22"/>
                <a:gd name="T17" fmla="*/ 10 h 15"/>
                <a:gd name="T18" fmla="*/ 13 w 22"/>
                <a:gd name="T19" fmla="*/ 10 h 15"/>
                <a:gd name="T20" fmla="*/ 16 w 22"/>
                <a:gd name="T21" fmla="*/ 8 h 15"/>
                <a:gd name="T22" fmla="*/ 18 w 22"/>
                <a:gd name="T23" fmla="*/ 9 h 15"/>
                <a:gd name="T24" fmla="*/ 21 w 22"/>
                <a:gd name="T25" fmla="*/ 8 h 15"/>
                <a:gd name="T26" fmla="*/ 22 w 22"/>
                <a:gd name="T27" fmla="*/ 5 h 15"/>
                <a:gd name="T28" fmla="*/ 18 w 22"/>
                <a:gd name="T29" fmla="*/ 4 h 15"/>
                <a:gd name="T30" fmla="*/ 17 w 22"/>
                <a:gd name="T31"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15">
                  <a:moveTo>
                    <a:pt x="17" y="1"/>
                  </a:moveTo>
                  <a:cubicBezTo>
                    <a:pt x="14" y="0"/>
                    <a:pt x="12" y="1"/>
                    <a:pt x="9" y="1"/>
                  </a:cubicBezTo>
                  <a:cubicBezTo>
                    <a:pt x="7" y="1"/>
                    <a:pt x="9" y="1"/>
                    <a:pt x="8" y="2"/>
                  </a:cubicBezTo>
                  <a:cubicBezTo>
                    <a:pt x="7" y="2"/>
                    <a:pt x="5" y="2"/>
                    <a:pt x="5" y="2"/>
                  </a:cubicBezTo>
                  <a:cubicBezTo>
                    <a:pt x="4" y="2"/>
                    <a:pt x="3" y="5"/>
                    <a:pt x="3" y="5"/>
                  </a:cubicBezTo>
                  <a:cubicBezTo>
                    <a:pt x="2" y="6"/>
                    <a:pt x="0" y="10"/>
                    <a:pt x="1" y="9"/>
                  </a:cubicBezTo>
                  <a:cubicBezTo>
                    <a:pt x="3" y="9"/>
                    <a:pt x="3" y="8"/>
                    <a:pt x="4" y="10"/>
                  </a:cubicBezTo>
                  <a:cubicBezTo>
                    <a:pt x="4" y="12"/>
                    <a:pt x="5" y="11"/>
                    <a:pt x="7" y="11"/>
                  </a:cubicBezTo>
                  <a:cubicBezTo>
                    <a:pt x="8" y="11"/>
                    <a:pt x="10" y="11"/>
                    <a:pt x="11" y="10"/>
                  </a:cubicBezTo>
                  <a:cubicBezTo>
                    <a:pt x="12" y="8"/>
                    <a:pt x="13" y="9"/>
                    <a:pt x="13" y="10"/>
                  </a:cubicBezTo>
                  <a:cubicBezTo>
                    <a:pt x="16" y="15"/>
                    <a:pt x="15" y="8"/>
                    <a:pt x="16" y="8"/>
                  </a:cubicBezTo>
                  <a:cubicBezTo>
                    <a:pt x="17" y="8"/>
                    <a:pt x="17" y="9"/>
                    <a:pt x="18" y="9"/>
                  </a:cubicBezTo>
                  <a:cubicBezTo>
                    <a:pt x="19" y="9"/>
                    <a:pt x="20" y="9"/>
                    <a:pt x="21" y="8"/>
                  </a:cubicBezTo>
                  <a:cubicBezTo>
                    <a:pt x="22" y="7"/>
                    <a:pt x="22" y="7"/>
                    <a:pt x="22" y="5"/>
                  </a:cubicBezTo>
                  <a:cubicBezTo>
                    <a:pt x="22" y="5"/>
                    <a:pt x="19" y="4"/>
                    <a:pt x="18" y="4"/>
                  </a:cubicBezTo>
                  <a:cubicBezTo>
                    <a:pt x="17" y="3"/>
                    <a:pt x="17" y="2"/>
                    <a:pt x="17" y="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63" name="Freeform 651">
              <a:extLst>
                <a:ext uri="{FF2B5EF4-FFF2-40B4-BE49-F238E27FC236}">
                  <a16:creationId xmlns:a16="http://schemas.microsoft.com/office/drawing/2014/main" id="{D49D880B-472F-AD4E-A6CA-B7171B8DA098}"/>
                </a:ext>
              </a:extLst>
            </p:cNvPr>
            <p:cNvSpPr>
              <a:spLocks/>
            </p:cNvSpPr>
            <p:nvPr/>
          </p:nvSpPr>
          <p:spPr bwMode="auto">
            <a:xfrm>
              <a:off x="11808494" y="6395432"/>
              <a:ext cx="194269" cy="121050"/>
            </a:xfrm>
            <a:custGeom>
              <a:avLst/>
              <a:gdLst>
                <a:gd name="T0" fmla="*/ 19 w 21"/>
                <a:gd name="T1" fmla="*/ 9 h 13"/>
                <a:gd name="T2" fmla="*/ 20 w 21"/>
                <a:gd name="T3" fmla="*/ 6 h 13"/>
                <a:gd name="T4" fmla="*/ 18 w 21"/>
                <a:gd name="T5" fmla="*/ 3 h 13"/>
                <a:gd name="T6" fmla="*/ 13 w 21"/>
                <a:gd name="T7" fmla="*/ 0 h 13"/>
                <a:gd name="T8" fmla="*/ 8 w 21"/>
                <a:gd name="T9" fmla="*/ 1 h 13"/>
                <a:gd name="T10" fmla="*/ 3 w 21"/>
                <a:gd name="T11" fmla="*/ 1 h 13"/>
                <a:gd name="T12" fmla="*/ 5 w 21"/>
                <a:gd name="T13" fmla="*/ 6 h 13"/>
                <a:gd name="T14" fmla="*/ 10 w 21"/>
                <a:gd name="T15" fmla="*/ 9 h 13"/>
                <a:gd name="T16" fmla="*/ 12 w 21"/>
                <a:gd name="T17" fmla="*/ 9 h 13"/>
                <a:gd name="T18" fmla="*/ 18 w 21"/>
                <a:gd name="T19" fmla="*/ 13 h 13"/>
                <a:gd name="T20" fmla="*/ 19 w 21"/>
                <a:gd name="T21" fmla="*/ 9 h 13"/>
                <a:gd name="T22" fmla="*/ 19 w 21"/>
                <a:gd name="T23"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3">
                  <a:moveTo>
                    <a:pt x="19" y="9"/>
                  </a:moveTo>
                  <a:cubicBezTo>
                    <a:pt x="18" y="9"/>
                    <a:pt x="21" y="7"/>
                    <a:pt x="20" y="6"/>
                  </a:cubicBezTo>
                  <a:cubicBezTo>
                    <a:pt x="20" y="5"/>
                    <a:pt x="19" y="3"/>
                    <a:pt x="18" y="3"/>
                  </a:cubicBezTo>
                  <a:cubicBezTo>
                    <a:pt x="17" y="2"/>
                    <a:pt x="15" y="0"/>
                    <a:pt x="13" y="0"/>
                  </a:cubicBezTo>
                  <a:cubicBezTo>
                    <a:pt x="11" y="0"/>
                    <a:pt x="10" y="1"/>
                    <a:pt x="8" y="1"/>
                  </a:cubicBezTo>
                  <a:cubicBezTo>
                    <a:pt x="6" y="1"/>
                    <a:pt x="5" y="0"/>
                    <a:pt x="3" y="1"/>
                  </a:cubicBezTo>
                  <a:cubicBezTo>
                    <a:pt x="0" y="3"/>
                    <a:pt x="3" y="5"/>
                    <a:pt x="5" y="6"/>
                  </a:cubicBezTo>
                  <a:cubicBezTo>
                    <a:pt x="7" y="7"/>
                    <a:pt x="8" y="7"/>
                    <a:pt x="10" y="9"/>
                  </a:cubicBezTo>
                  <a:cubicBezTo>
                    <a:pt x="10" y="10"/>
                    <a:pt x="12" y="10"/>
                    <a:pt x="12" y="9"/>
                  </a:cubicBezTo>
                  <a:cubicBezTo>
                    <a:pt x="12" y="10"/>
                    <a:pt x="17" y="13"/>
                    <a:pt x="18" y="13"/>
                  </a:cubicBezTo>
                  <a:cubicBezTo>
                    <a:pt x="18" y="11"/>
                    <a:pt x="18" y="10"/>
                    <a:pt x="19" y="9"/>
                  </a:cubicBezTo>
                  <a:cubicBezTo>
                    <a:pt x="19" y="9"/>
                    <a:pt x="17" y="10"/>
                    <a:pt x="19" y="9"/>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64" name="Freeform 652">
              <a:extLst>
                <a:ext uri="{FF2B5EF4-FFF2-40B4-BE49-F238E27FC236}">
                  <a16:creationId xmlns:a16="http://schemas.microsoft.com/office/drawing/2014/main" id="{CBF21612-5E8F-704D-8A61-CC58C6B15AD7}"/>
                </a:ext>
              </a:extLst>
            </p:cNvPr>
            <p:cNvSpPr>
              <a:spLocks/>
            </p:cNvSpPr>
            <p:nvPr/>
          </p:nvSpPr>
          <p:spPr bwMode="auto">
            <a:xfrm>
              <a:off x="11967730" y="6481442"/>
              <a:ext cx="35033" cy="35042"/>
            </a:xfrm>
            <a:custGeom>
              <a:avLst/>
              <a:gdLst>
                <a:gd name="T0" fmla="*/ 2 w 4"/>
                <a:gd name="T1" fmla="*/ 0 h 4"/>
                <a:gd name="T2" fmla="*/ 1 w 4"/>
                <a:gd name="T3" fmla="*/ 3 h 4"/>
                <a:gd name="T4" fmla="*/ 4 w 4"/>
                <a:gd name="T5" fmla="*/ 4 h 4"/>
                <a:gd name="T6" fmla="*/ 2 w 4"/>
                <a:gd name="T7" fmla="*/ 0 h 4"/>
                <a:gd name="T8" fmla="*/ 2 w 4"/>
                <a:gd name="T9" fmla="*/ 0 h 4"/>
              </a:gdLst>
              <a:ahLst/>
              <a:cxnLst>
                <a:cxn ang="0">
                  <a:pos x="T0" y="T1"/>
                </a:cxn>
                <a:cxn ang="0">
                  <a:pos x="T2" y="T3"/>
                </a:cxn>
                <a:cxn ang="0">
                  <a:pos x="T4" y="T5"/>
                </a:cxn>
                <a:cxn ang="0">
                  <a:pos x="T6" y="T7"/>
                </a:cxn>
                <a:cxn ang="0">
                  <a:pos x="T8" y="T9"/>
                </a:cxn>
              </a:cxnLst>
              <a:rect l="0" t="0" r="r" b="b"/>
              <a:pathLst>
                <a:path w="4" h="4">
                  <a:moveTo>
                    <a:pt x="2" y="0"/>
                  </a:moveTo>
                  <a:cubicBezTo>
                    <a:pt x="1" y="0"/>
                    <a:pt x="1" y="2"/>
                    <a:pt x="1" y="3"/>
                  </a:cubicBezTo>
                  <a:cubicBezTo>
                    <a:pt x="1" y="4"/>
                    <a:pt x="3" y="4"/>
                    <a:pt x="4" y="4"/>
                  </a:cubicBezTo>
                  <a:cubicBezTo>
                    <a:pt x="4" y="2"/>
                    <a:pt x="4" y="1"/>
                    <a:pt x="2" y="0"/>
                  </a:cubicBezTo>
                  <a:cubicBezTo>
                    <a:pt x="0" y="1"/>
                    <a:pt x="3" y="1"/>
                    <a:pt x="2" y="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65" name="Freeform 653">
              <a:extLst>
                <a:ext uri="{FF2B5EF4-FFF2-40B4-BE49-F238E27FC236}">
                  <a16:creationId xmlns:a16="http://schemas.microsoft.com/office/drawing/2014/main" id="{7325C6E8-0343-584D-8265-E25843C63D7E}"/>
                </a:ext>
              </a:extLst>
            </p:cNvPr>
            <p:cNvSpPr>
              <a:spLocks/>
            </p:cNvSpPr>
            <p:nvPr/>
          </p:nvSpPr>
          <p:spPr bwMode="auto">
            <a:xfrm>
              <a:off x="11853080" y="6264825"/>
              <a:ext cx="187902" cy="168837"/>
            </a:xfrm>
            <a:custGeom>
              <a:avLst/>
              <a:gdLst>
                <a:gd name="T0" fmla="*/ 5 w 20"/>
                <a:gd name="T1" fmla="*/ 14 h 18"/>
                <a:gd name="T2" fmla="*/ 14 w 20"/>
                <a:gd name="T3" fmla="*/ 18 h 18"/>
                <a:gd name="T4" fmla="*/ 14 w 20"/>
                <a:gd name="T5" fmla="*/ 13 h 18"/>
                <a:gd name="T6" fmla="*/ 17 w 20"/>
                <a:gd name="T7" fmla="*/ 11 h 18"/>
                <a:gd name="T8" fmla="*/ 18 w 20"/>
                <a:gd name="T9" fmla="*/ 6 h 18"/>
                <a:gd name="T10" fmla="*/ 20 w 20"/>
                <a:gd name="T11" fmla="*/ 5 h 18"/>
                <a:gd name="T12" fmla="*/ 19 w 20"/>
                <a:gd name="T13" fmla="*/ 0 h 18"/>
                <a:gd name="T14" fmla="*/ 15 w 20"/>
                <a:gd name="T15" fmla="*/ 1 h 18"/>
                <a:gd name="T16" fmla="*/ 10 w 20"/>
                <a:gd name="T17" fmla="*/ 3 h 18"/>
                <a:gd name="T18" fmla="*/ 12 w 20"/>
                <a:gd name="T19" fmla="*/ 6 h 18"/>
                <a:gd name="T20" fmla="*/ 10 w 20"/>
                <a:gd name="T21" fmla="*/ 4 h 18"/>
                <a:gd name="T22" fmla="*/ 7 w 20"/>
                <a:gd name="T23" fmla="*/ 6 h 18"/>
                <a:gd name="T24" fmla="*/ 5 w 20"/>
                <a:gd name="T25" fmla="*/ 8 h 18"/>
                <a:gd name="T26" fmla="*/ 5 w 20"/>
                <a:gd name="T27" fmla="*/ 12 h 18"/>
                <a:gd name="T28" fmla="*/ 3 w 20"/>
                <a:gd name="T29" fmla="*/ 12 h 18"/>
                <a:gd name="T30" fmla="*/ 4 w 20"/>
                <a:gd name="T31" fmla="*/ 12 h 18"/>
                <a:gd name="T32" fmla="*/ 3 w 20"/>
                <a:gd name="T33" fmla="*/ 12 h 18"/>
                <a:gd name="T34" fmla="*/ 4 w 20"/>
                <a:gd name="T35" fmla="*/ 14 h 18"/>
                <a:gd name="T36" fmla="*/ 2 w 20"/>
                <a:gd name="T37" fmla="*/ 13 h 18"/>
                <a:gd name="T38" fmla="*/ 3 w 20"/>
                <a:gd name="T39" fmla="*/ 14 h 18"/>
                <a:gd name="T40" fmla="*/ 1 w 20"/>
                <a:gd name="T41" fmla="*/ 14 h 18"/>
                <a:gd name="T42" fmla="*/ 2 w 20"/>
                <a:gd name="T43" fmla="*/ 15 h 18"/>
                <a:gd name="T44" fmla="*/ 0 w 20"/>
                <a:gd name="T45" fmla="*/ 15 h 18"/>
                <a:gd name="T46" fmla="*/ 5 w 20"/>
                <a:gd name="T47" fmla="*/ 14 h 18"/>
                <a:gd name="T48" fmla="*/ 5 w 20"/>
                <a:gd name="T49"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 h="18">
                  <a:moveTo>
                    <a:pt x="5" y="14"/>
                  </a:moveTo>
                  <a:cubicBezTo>
                    <a:pt x="7" y="12"/>
                    <a:pt x="13" y="16"/>
                    <a:pt x="14" y="18"/>
                  </a:cubicBezTo>
                  <a:cubicBezTo>
                    <a:pt x="15" y="16"/>
                    <a:pt x="15" y="14"/>
                    <a:pt x="14" y="13"/>
                  </a:cubicBezTo>
                  <a:cubicBezTo>
                    <a:pt x="13" y="9"/>
                    <a:pt x="15" y="11"/>
                    <a:pt x="17" y="11"/>
                  </a:cubicBezTo>
                  <a:cubicBezTo>
                    <a:pt x="19" y="10"/>
                    <a:pt x="19" y="8"/>
                    <a:pt x="18" y="6"/>
                  </a:cubicBezTo>
                  <a:cubicBezTo>
                    <a:pt x="18" y="6"/>
                    <a:pt x="20" y="5"/>
                    <a:pt x="20" y="5"/>
                  </a:cubicBezTo>
                  <a:cubicBezTo>
                    <a:pt x="20" y="3"/>
                    <a:pt x="20" y="2"/>
                    <a:pt x="19" y="0"/>
                  </a:cubicBezTo>
                  <a:cubicBezTo>
                    <a:pt x="19" y="0"/>
                    <a:pt x="15" y="1"/>
                    <a:pt x="15" y="1"/>
                  </a:cubicBezTo>
                  <a:cubicBezTo>
                    <a:pt x="13" y="1"/>
                    <a:pt x="12" y="1"/>
                    <a:pt x="10" y="3"/>
                  </a:cubicBezTo>
                  <a:cubicBezTo>
                    <a:pt x="10" y="3"/>
                    <a:pt x="13" y="5"/>
                    <a:pt x="12" y="6"/>
                  </a:cubicBezTo>
                  <a:cubicBezTo>
                    <a:pt x="10" y="8"/>
                    <a:pt x="9" y="4"/>
                    <a:pt x="10" y="4"/>
                  </a:cubicBezTo>
                  <a:cubicBezTo>
                    <a:pt x="10" y="4"/>
                    <a:pt x="7" y="5"/>
                    <a:pt x="7" y="6"/>
                  </a:cubicBezTo>
                  <a:cubicBezTo>
                    <a:pt x="7" y="7"/>
                    <a:pt x="6" y="7"/>
                    <a:pt x="5" y="8"/>
                  </a:cubicBezTo>
                  <a:cubicBezTo>
                    <a:pt x="5" y="9"/>
                    <a:pt x="3" y="12"/>
                    <a:pt x="5" y="12"/>
                  </a:cubicBezTo>
                  <a:cubicBezTo>
                    <a:pt x="5" y="12"/>
                    <a:pt x="4" y="12"/>
                    <a:pt x="3" y="12"/>
                  </a:cubicBezTo>
                  <a:cubicBezTo>
                    <a:pt x="3" y="12"/>
                    <a:pt x="4" y="12"/>
                    <a:pt x="4" y="12"/>
                  </a:cubicBezTo>
                  <a:cubicBezTo>
                    <a:pt x="4" y="12"/>
                    <a:pt x="3" y="12"/>
                    <a:pt x="3" y="12"/>
                  </a:cubicBezTo>
                  <a:cubicBezTo>
                    <a:pt x="2" y="13"/>
                    <a:pt x="4" y="14"/>
                    <a:pt x="4" y="14"/>
                  </a:cubicBezTo>
                  <a:cubicBezTo>
                    <a:pt x="4" y="13"/>
                    <a:pt x="2" y="13"/>
                    <a:pt x="2" y="13"/>
                  </a:cubicBezTo>
                  <a:cubicBezTo>
                    <a:pt x="2" y="13"/>
                    <a:pt x="3" y="14"/>
                    <a:pt x="3" y="14"/>
                  </a:cubicBezTo>
                  <a:cubicBezTo>
                    <a:pt x="3" y="14"/>
                    <a:pt x="2" y="13"/>
                    <a:pt x="1" y="14"/>
                  </a:cubicBezTo>
                  <a:cubicBezTo>
                    <a:pt x="1" y="14"/>
                    <a:pt x="2" y="15"/>
                    <a:pt x="2" y="15"/>
                  </a:cubicBezTo>
                  <a:cubicBezTo>
                    <a:pt x="2" y="14"/>
                    <a:pt x="1" y="14"/>
                    <a:pt x="0" y="15"/>
                  </a:cubicBezTo>
                  <a:cubicBezTo>
                    <a:pt x="1" y="15"/>
                    <a:pt x="4" y="16"/>
                    <a:pt x="5" y="14"/>
                  </a:cubicBezTo>
                  <a:cubicBezTo>
                    <a:pt x="5" y="14"/>
                    <a:pt x="5" y="15"/>
                    <a:pt x="5" y="14"/>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66" name="Freeform 654">
              <a:extLst>
                <a:ext uri="{FF2B5EF4-FFF2-40B4-BE49-F238E27FC236}">
                  <a16:creationId xmlns:a16="http://schemas.microsoft.com/office/drawing/2014/main" id="{EAF7BFC1-379C-2F4A-8B1A-5F331EA98D11}"/>
                </a:ext>
              </a:extLst>
            </p:cNvPr>
            <p:cNvSpPr>
              <a:spLocks/>
            </p:cNvSpPr>
            <p:nvPr/>
          </p:nvSpPr>
          <p:spPr bwMode="auto">
            <a:xfrm>
              <a:off x="12079192" y="5984497"/>
              <a:ext cx="140127" cy="207060"/>
            </a:xfrm>
            <a:custGeom>
              <a:avLst/>
              <a:gdLst>
                <a:gd name="T0" fmla="*/ 10 w 15"/>
                <a:gd name="T1" fmla="*/ 21 h 22"/>
                <a:gd name="T2" fmla="*/ 8 w 15"/>
                <a:gd name="T3" fmla="*/ 17 h 22"/>
                <a:gd name="T4" fmla="*/ 11 w 15"/>
                <a:gd name="T5" fmla="*/ 12 h 22"/>
                <a:gd name="T6" fmla="*/ 11 w 15"/>
                <a:gd name="T7" fmla="*/ 13 h 22"/>
                <a:gd name="T8" fmla="*/ 15 w 15"/>
                <a:gd name="T9" fmla="*/ 10 h 22"/>
                <a:gd name="T10" fmla="*/ 11 w 15"/>
                <a:gd name="T11" fmla="*/ 7 h 22"/>
                <a:gd name="T12" fmla="*/ 10 w 15"/>
                <a:gd name="T13" fmla="*/ 5 h 22"/>
                <a:gd name="T14" fmla="*/ 12 w 15"/>
                <a:gd name="T15" fmla="*/ 4 h 22"/>
                <a:gd name="T16" fmla="*/ 12 w 15"/>
                <a:gd name="T17" fmla="*/ 1 h 22"/>
                <a:gd name="T18" fmla="*/ 11 w 15"/>
                <a:gd name="T19" fmla="*/ 1 h 22"/>
                <a:gd name="T20" fmla="*/ 7 w 15"/>
                <a:gd name="T21" fmla="*/ 4 h 22"/>
                <a:gd name="T22" fmla="*/ 2 w 15"/>
                <a:gd name="T23" fmla="*/ 5 h 22"/>
                <a:gd name="T24" fmla="*/ 4 w 15"/>
                <a:gd name="T25" fmla="*/ 6 h 22"/>
                <a:gd name="T26" fmla="*/ 6 w 15"/>
                <a:gd name="T27" fmla="*/ 8 h 22"/>
                <a:gd name="T28" fmla="*/ 4 w 15"/>
                <a:gd name="T29" fmla="*/ 8 h 22"/>
                <a:gd name="T30" fmla="*/ 2 w 15"/>
                <a:gd name="T31" fmla="*/ 8 h 22"/>
                <a:gd name="T32" fmla="*/ 0 w 15"/>
                <a:gd name="T33" fmla="*/ 9 h 22"/>
                <a:gd name="T34" fmla="*/ 0 w 15"/>
                <a:gd name="T35" fmla="*/ 14 h 22"/>
                <a:gd name="T36" fmla="*/ 2 w 15"/>
                <a:gd name="T37" fmla="*/ 16 h 22"/>
                <a:gd name="T38" fmla="*/ 2 w 15"/>
                <a:gd name="T39" fmla="*/ 20 h 22"/>
                <a:gd name="T40" fmla="*/ 10 w 15"/>
                <a:gd name="T4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22">
                  <a:moveTo>
                    <a:pt x="10" y="21"/>
                  </a:moveTo>
                  <a:cubicBezTo>
                    <a:pt x="10" y="20"/>
                    <a:pt x="6" y="18"/>
                    <a:pt x="8" y="17"/>
                  </a:cubicBezTo>
                  <a:cubicBezTo>
                    <a:pt x="9" y="16"/>
                    <a:pt x="9" y="13"/>
                    <a:pt x="11" y="12"/>
                  </a:cubicBezTo>
                  <a:cubicBezTo>
                    <a:pt x="11" y="12"/>
                    <a:pt x="11" y="13"/>
                    <a:pt x="11" y="13"/>
                  </a:cubicBezTo>
                  <a:cubicBezTo>
                    <a:pt x="12" y="13"/>
                    <a:pt x="15" y="11"/>
                    <a:pt x="15" y="10"/>
                  </a:cubicBezTo>
                  <a:cubicBezTo>
                    <a:pt x="15" y="9"/>
                    <a:pt x="11" y="9"/>
                    <a:pt x="11" y="7"/>
                  </a:cubicBezTo>
                  <a:cubicBezTo>
                    <a:pt x="11" y="6"/>
                    <a:pt x="10" y="6"/>
                    <a:pt x="10" y="5"/>
                  </a:cubicBezTo>
                  <a:cubicBezTo>
                    <a:pt x="10" y="4"/>
                    <a:pt x="12" y="5"/>
                    <a:pt x="12" y="4"/>
                  </a:cubicBezTo>
                  <a:cubicBezTo>
                    <a:pt x="12" y="3"/>
                    <a:pt x="12" y="2"/>
                    <a:pt x="12" y="1"/>
                  </a:cubicBezTo>
                  <a:cubicBezTo>
                    <a:pt x="12" y="0"/>
                    <a:pt x="12" y="1"/>
                    <a:pt x="11" y="1"/>
                  </a:cubicBezTo>
                  <a:cubicBezTo>
                    <a:pt x="8" y="1"/>
                    <a:pt x="9" y="2"/>
                    <a:pt x="7" y="4"/>
                  </a:cubicBezTo>
                  <a:cubicBezTo>
                    <a:pt x="6" y="5"/>
                    <a:pt x="3" y="3"/>
                    <a:pt x="2" y="5"/>
                  </a:cubicBezTo>
                  <a:cubicBezTo>
                    <a:pt x="0" y="7"/>
                    <a:pt x="3" y="7"/>
                    <a:pt x="4" y="6"/>
                  </a:cubicBezTo>
                  <a:cubicBezTo>
                    <a:pt x="5" y="5"/>
                    <a:pt x="7" y="6"/>
                    <a:pt x="6" y="8"/>
                  </a:cubicBezTo>
                  <a:cubicBezTo>
                    <a:pt x="6" y="7"/>
                    <a:pt x="4" y="6"/>
                    <a:pt x="4" y="8"/>
                  </a:cubicBezTo>
                  <a:cubicBezTo>
                    <a:pt x="3" y="8"/>
                    <a:pt x="2" y="9"/>
                    <a:pt x="2" y="8"/>
                  </a:cubicBezTo>
                  <a:cubicBezTo>
                    <a:pt x="2" y="9"/>
                    <a:pt x="0" y="7"/>
                    <a:pt x="0" y="9"/>
                  </a:cubicBezTo>
                  <a:cubicBezTo>
                    <a:pt x="0" y="11"/>
                    <a:pt x="0" y="12"/>
                    <a:pt x="0" y="14"/>
                  </a:cubicBezTo>
                  <a:cubicBezTo>
                    <a:pt x="1" y="15"/>
                    <a:pt x="2" y="15"/>
                    <a:pt x="2" y="16"/>
                  </a:cubicBezTo>
                  <a:cubicBezTo>
                    <a:pt x="3" y="18"/>
                    <a:pt x="1" y="19"/>
                    <a:pt x="2" y="20"/>
                  </a:cubicBezTo>
                  <a:cubicBezTo>
                    <a:pt x="4" y="22"/>
                    <a:pt x="8" y="21"/>
                    <a:pt x="10" y="2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67" name="Freeform 655">
              <a:extLst>
                <a:ext uri="{FF2B5EF4-FFF2-40B4-BE49-F238E27FC236}">
                  <a16:creationId xmlns:a16="http://schemas.microsoft.com/office/drawing/2014/main" id="{376E869A-C05B-2A4D-B534-33CFE93CAD05}"/>
                </a:ext>
              </a:extLst>
            </p:cNvPr>
            <p:cNvSpPr>
              <a:spLocks/>
            </p:cNvSpPr>
            <p:nvPr/>
          </p:nvSpPr>
          <p:spPr bwMode="auto">
            <a:xfrm>
              <a:off x="11977283" y="6172447"/>
              <a:ext cx="417198" cy="484203"/>
            </a:xfrm>
            <a:custGeom>
              <a:avLst/>
              <a:gdLst>
                <a:gd name="T0" fmla="*/ 44 w 45"/>
                <a:gd name="T1" fmla="*/ 24 h 52"/>
                <a:gd name="T2" fmla="*/ 43 w 45"/>
                <a:gd name="T3" fmla="*/ 18 h 52"/>
                <a:gd name="T4" fmla="*/ 42 w 45"/>
                <a:gd name="T5" fmla="*/ 12 h 52"/>
                <a:gd name="T6" fmla="*/ 41 w 45"/>
                <a:gd name="T7" fmla="*/ 7 h 52"/>
                <a:gd name="T8" fmla="*/ 38 w 45"/>
                <a:gd name="T9" fmla="*/ 4 h 52"/>
                <a:gd name="T10" fmla="*/ 38 w 45"/>
                <a:gd name="T11" fmla="*/ 2 h 52"/>
                <a:gd name="T12" fmla="*/ 37 w 45"/>
                <a:gd name="T13" fmla="*/ 5 h 52"/>
                <a:gd name="T14" fmla="*/ 33 w 45"/>
                <a:gd name="T15" fmla="*/ 4 h 52"/>
                <a:gd name="T16" fmla="*/ 25 w 45"/>
                <a:gd name="T17" fmla="*/ 7 h 52"/>
                <a:gd name="T18" fmla="*/ 26 w 45"/>
                <a:gd name="T19" fmla="*/ 4 h 52"/>
                <a:gd name="T20" fmla="*/ 21 w 45"/>
                <a:gd name="T21" fmla="*/ 4 h 52"/>
                <a:gd name="T22" fmla="*/ 20 w 45"/>
                <a:gd name="T23" fmla="*/ 1 h 52"/>
                <a:gd name="T24" fmla="*/ 13 w 45"/>
                <a:gd name="T25" fmla="*/ 0 h 52"/>
                <a:gd name="T26" fmla="*/ 15 w 45"/>
                <a:gd name="T27" fmla="*/ 3 h 52"/>
                <a:gd name="T28" fmla="*/ 15 w 45"/>
                <a:gd name="T29" fmla="*/ 6 h 52"/>
                <a:gd name="T30" fmla="*/ 17 w 45"/>
                <a:gd name="T31" fmla="*/ 7 h 52"/>
                <a:gd name="T32" fmla="*/ 20 w 45"/>
                <a:gd name="T33" fmla="*/ 9 h 52"/>
                <a:gd name="T34" fmla="*/ 15 w 45"/>
                <a:gd name="T35" fmla="*/ 8 h 52"/>
                <a:gd name="T36" fmla="*/ 14 w 45"/>
                <a:gd name="T37" fmla="*/ 8 h 52"/>
                <a:gd name="T38" fmla="*/ 13 w 45"/>
                <a:gd name="T39" fmla="*/ 10 h 52"/>
                <a:gd name="T40" fmla="*/ 6 w 45"/>
                <a:gd name="T41" fmla="*/ 10 h 52"/>
                <a:gd name="T42" fmla="*/ 6 w 45"/>
                <a:gd name="T43" fmla="*/ 15 h 52"/>
                <a:gd name="T44" fmla="*/ 6 w 45"/>
                <a:gd name="T45" fmla="*/ 17 h 52"/>
                <a:gd name="T46" fmla="*/ 1 w 45"/>
                <a:gd name="T47" fmla="*/ 22 h 52"/>
                <a:gd name="T48" fmla="*/ 2 w 45"/>
                <a:gd name="T49" fmla="*/ 26 h 52"/>
                <a:gd name="T50" fmla="*/ 2 w 45"/>
                <a:gd name="T51" fmla="*/ 30 h 52"/>
                <a:gd name="T52" fmla="*/ 1 w 45"/>
                <a:gd name="T53" fmla="*/ 33 h 52"/>
                <a:gd name="T54" fmla="*/ 3 w 45"/>
                <a:gd name="T55" fmla="*/ 37 h 52"/>
                <a:gd name="T56" fmla="*/ 11 w 45"/>
                <a:gd name="T57" fmla="*/ 40 h 52"/>
                <a:gd name="T58" fmla="*/ 9 w 45"/>
                <a:gd name="T59" fmla="*/ 49 h 52"/>
                <a:gd name="T60" fmla="*/ 19 w 45"/>
                <a:gd name="T61" fmla="*/ 49 h 52"/>
                <a:gd name="T62" fmla="*/ 23 w 45"/>
                <a:gd name="T63" fmla="*/ 51 h 52"/>
                <a:gd name="T64" fmla="*/ 26 w 45"/>
                <a:gd name="T65" fmla="*/ 50 h 52"/>
                <a:gd name="T66" fmla="*/ 33 w 45"/>
                <a:gd name="T67" fmla="*/ 49 h 52"/>
                <a:gd name="T68" fmla="*/ 36 w 45"/>
                <a:gd name="T69" fmla="*/ 49 h 52"/>
                <a:gd name="T70" fmla="*/ 36 w 45"/>
                <a:gd name="T71" fmla="*/ 45 h 52"/>
                <a:gd name="T72" fmla="*/ 40 w 45"/>
                <a:gd name="T73" fmla="*/ 43 h 52"/>
                <a:gd name="T74" fmla="*/ 35 w 45"/>
                <a:gd name="T75" fmla="*/ 37 h 52"/>
                <a:gd name="T76" fmla="*/ 32 w 45"/>
                <a:gd name="T77" fmla="*/ 31 h 52"/>
                <a:gd name="T78" fmla="*/ 41 w 45"/>
                <a:gd name="T79" fmla="*/ 26 h 52"/>
                <a:gd name="T80" fmla="*/ 44 w 45"/>
                <a:gd name="T81" fmla="*/ 28 h 52"/>
                <a:gd name="T82" fmla="*/ 44 w 45"/>
                <a:gd name="T83" fmla="*/ 24 h 52"/>
                <a:gd name="T84" fmla="*/ 44 w 45"/>
                <a:gd name="T85" fmla="*/ 2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 h="52">
                  <a:moveTo>
                    <a:pt x="44" y="24"/>
                  </a:moveTo>
                  <a:cubicBezTo>
                    <a:pt x="43" y="22"/>
                    <a:pt x="43" y="20"/>
                    <a:pt x="43" y="18"/>
                  </a:cubicBezTo>
                  <a:cubicBezTo>
                    <a:pt x="42" y="16"/>
                    <a:pt x="41" y="15"/>
                    <a:pt x="42" y="12"/>
                  </a:cubicBezTo>
                  <a:cubicBezTo>
                    <a:pt x="43" y="10"/>
                    <a:pt x="42" y="8"/>
                    <a:pt x="41" y="7"/>
                  </a:cubicBezTo>
                  <a:cubicBezTo>
                    <a:pt x="40" y="6"/>
                    <a:pt x="38" y="5"/>
                    <a:pt x="38" y="4"/>
                  </a:cubicBezTo>
                  <a:cubicBezTo>
                    <a:pt x="38" y="4"/>
                    <a:pt x="39" y="3"/>
                    <a:pt x="38" y="2"/>
                  </a:cubicBezTo>
                  <a:cubicBezTo>
                    <a:pt x="37" y="2"/>
                    <a:pt x="37" y="5"/>
                    <a:pt x="37" y="5"/>
                  </a:cubicBezTo>
                  <a:cubicBezTo>
                    <a:pt x="35" y="5"/>
                    <a:pt x="35" y="4"/>
                    <a:pt x="33" y="4"/>
                  </a:cubicBezTo>
                  <a:cubicBezTo>
                    <a:pt x="31" y="5"/>
                    <a:pt x="28" y="7"/>
                    <a:pt x="25" y="7"/>
                  </a:cubicBezTo>
                  <a:cubicBezTo>
                    <a:pt x="24" y="6"/>
                    <a:pt x="26" y="5"/>
                    <a:pt x="26" y="4"/>
                  </a:cubicBezTo>
                  <a:cubicBezTo>
                    <a:pt x="24" y="4"/>
                    <a:pt x="23" y="5"/>
                    <a:pt x="21" y="4"/>
                  </a:cubicBezTo>
                  <a:cubicBezTo>
                    <a:pt x="20" y="3"/>
                    <a:pt x="23" y="1"/>
                    <a:pt x="20" y="1"/>
                  </a:cubicBezTo>
                  <a:cubicBezTo>
                    <a:pt x="18" y="1"/>
                    <a:pt x="16" y="1"/>
                    <a:pt x="13" y="0"/>
                  </a:cubicBezTo>
                  <a:cubicBezTo>
                    <a:pt x="14" y="1"/>
                    <a:pt x="15" y="1"/>
                    <a:pt x="15" y="3"/>
                  </a:cubicBezTo>
                  <a:cubicBezTo>
                    <a:pt x="14" y="4"/>
                    <a:pt x="14" y="4"/>
                    <a:pt x="15" y="6"/>
                  </a:cubicBezTo>
                  <a:cubicBezTo>
                    <a:pt x="15" y="8"/>
                    <a:pt x="15" y="7"/>
                    <a:pt x="17" y="7"/>
                  </a:cubicBezTo>
                  <a:cubicBezTo>
                    <a:pt x="18" y="7"/>
                    <a:pt x="19" y="8"/>
                    <a:pt x="20" y="9"/>
                  </a:cubicBezTo>
                  <a:cubicBezTo>
                    <a:pt x="19" y="8"/>
                    <a:pt x="16" y="8"/>
                    <a:pt x="15" y="8"/>
                  </a:cubicBezTo>
                  <a:cubicBezTo>
                    <a:pt x="15" y="8"/>
                    <a:pt x="14" y="8"/>
                    <a:pt x="14" y="8"/>
                  </a:cubicBezTo>
                  <a:cubicBezTo>
                    <a:pt x="13" y="9"/>
                    <a:pt x="14" y="10"/>
                    <a:pt x="13" y="10"/>
                  </a:cubicBezTo>
                  <a:cubicBezTo>
                    <a:pt x="11" y="11"/>
                    <a:pt x="7" y="6"/>
                    <a:pt x="6" y="10"/>
                  </a:cubicBezTo>
                  <a:cubicBezTo>
                    <a:pt x="7" y="12"/>
                    <a:pt x="8" y="14"/>
                    <a:pt x="6" y="15"/>
                  </a:cubicBezTo>
                  <a:cubicBezTo>
                    <a:pt x="5" y="17"/>
                    <a:pt x="5" y="15"/>
                    <a:pt x="6" y="17"/>
                  </a:cubicBezTo>
                  <a:cubicBezTo>
                    <a:pt x="6" y="22"/>
                    <a:pt x="0" y="20"/>
                    <a:pt x="1" y="22"/>
                  </a:cubicBezTo>
                  <a:cubicBezTo>
                    <a:pt x="1" y="23"/>
                    <a:pt x="2" y="24"/>
                    <a:pt x="2" y="26"/>
                  </a:cubicBezTo>
                  <a:cubicBezTo>
                    <a:pt x="2" y="28"/>
                    <a:pt x="1" y="28"/>
                    <a:pt x="2" y="30"/>
                  </a:cubicBezTo>
                  <a:cubicBezTo>
                    <a:pt x="3" y="31"/>
                    <a:pt x="0" y="33"/>
                    <a:pt x="1" y="33"/>
                  </a:cubicBezTo>
                  <a:cubicBezTo>
                    <a:pt x="3" y="34"/>
                    <a:pt x="2" y="36"/>
                    <a:pt x="3" y="37"/>
                  </a:cubicBezTo>
                  <a:cubicBezTo>
                    <a:pt x="4" y="40"/>
                    <a:pt x="8" y="39"/>
                    <a:pt x="11" y="40"/>
                  </a:cubicBezTo>
                  <a:cubicBezTo>
                    <a:pt x="11" y="40"/>
                    <a:pt x="9" y="48"/>
                    <a:pt x="9" y="49"/>
                  </a:cubicBezTo>
                  <a:cubicBezTo>
                    <a:pt x="13" y="49"/>
                    <a:pt x="15" y="48"/>
                    <a:pt x="19" y="49"/>
                  </a:cubicBezTo>
                  <a:cubicBezTo>
                    <a:pt x="19" y="49"/>
                    <a:pt x="23" y="52"/>
                    <a:pt x="23" y="51"/>
                  </a:cubicBezTo>
                  <a:cubicBezTo>
                    <a:pt x="24" y="49"/>
                    <a:pt x="25" y="49"/>
                    <a:pt x="26" y="50"/>
                  </a:cubicBezTo>
                  <a:cubicBezTo>
                    <a:pt x="27" y="51"/>
                    <a:pt x="32" y="48"/>
                    <a:pt x="33" y="49"/>
                  </a:cubicBezTo>
                  <a:cubicBezTo>
                    <a:pt x="33" y="49"/>
                    <a:pt x="37" y="50"/>
                    <a:pt x="36" y="49"/>
                  </a:cubicBezTo>
                  <a:cubicBezTo>
                    <a:pt x="35" y="46"/>
                    <a:pt x="34" y="46"/>
                    <a:pt x="36" y="45"/>
                  </a:cubicBezTo>
                  <a:cubicBezTo>
                    <a:pt x="38" y="43"/>
                    <a:pt x="38" y="43"/>
                    <a:pt x="40" y="43"/>
                  </a:cubicBezTo>
                  <a:cubicBezTo>
                    <a:pt x="41" y="42"/>
                    <a:pt x="36" y="38"/>
                    <a:pt x="35" y="37"/>
                  </a:cubicBezTo>
                  <a:cubicBezTo>
                    <a:pt x="34" y="37"/>
                    <a:pt x="31" y="32"/>
                    <a:pt x="32" y="31"/>
                  </a:cubicBezTo>
                  <a:cubicBezTo>
                    <a:pt x="36" y="30"/>
                    <a:pt x="38" y="29"/>
                    <a:pt x="41" y="26"/>
                  </a:cubicBezTo>
                  <a:cubicBezTo>
                    <a:pt x="42" y="25"/>
                    <a:pt x="43" y="29"/>
                    <a:pt x="44" y="28"/>
                  </a:cubicBezTo>
                  <a:cubicBezTo>
                    <a:pt x="45" y="27"/>
                    <a:pt x="45" y="25"/>
                    <a:pt x="44" y="24"/>
                  </a:cubicBezTo>
                  <a:cubicBezTo>
                    <a:pt x="44" y="23"/>
                    <a:pt x="44" y="24"/>
                    <a:pt x="44" y="24"/>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68" name="Freeform 656">
              <a:extLst>
                <a:ext uri="{FF2B5EF4-FFF2-40B4-BE49-F238E27FC236}">
                  <a16:creationId xmlns:a16="http://schemas.microsoft.com/office/drawing/2014/main" id="{65B5FEE6-5B03-3B48-B6A4-6E40F55E1710}"/>
                </a:ext>
              </a:extLst>
            </p:cNvPr>
            <p:cNvSpPr>
              <a:spLocks/>
            </p:cNvSpPr>
            <p:nvPr/>
          </p:nvSpPr>
          <p:spPr bwMode="auto">
            <a:xfrm>
              <a:off x="12712955" y="6322166"/>
              <a:ext cx="831213" cy="493761"/>
            </a:xfrm>
            <a:custGeom>
              <a:avLst/>
              <a:gdLst>
                <a:gd name="T0" fmla="*/ 0 w 89"/>
                <a:gd name="T1" fmla="*/ 27 h 53"/>
                <a:gd name="T2" fmla="*/ 9 w 89"/>
                <a:gd name="T3" fmla="*/ 30 h 53"/>
                <a:gd name="T4" fmla="*/ 16 w 89"/>
                <a:gd name="T5" fmla="*/ 31 h 53"/>
                <a:gd name="T6" fmla="*/ 22 w 89"/>
                <a:gd name="T7" fmla="*/ 28 h 53"/>
                <a:gd name="T8" fmla="*/ 33 w 89"/>
                <a:gd name="T9" fmla="*/ 30 h 53"/>
                <a:gd name="T10" fmla="*/ 40 w 89"/>
                <a:gd name="T11" fmla="*/ 41 h 53"/>
                <a:gd name="T12" fmla="*/ 44 w 89"/>
                <a:gd name="T13" fmla="*/ 38 h 53"/>
                <a:gd name="T14" fmla="*/ 47 w 89"/>
                <a:gd name="T15" fmla="*/ 41 h 53"/>
                <a:gd name="T16" fmla="*/ 57 w 89"/>
                <a:gd name="T17" fmla="*/ 42 h 53"/>
                <a:gd name="T18" fmla="*/ 51 w 89"/>
                <a:gd name="T19" fmla="*/ 46 h 53"/>
                <a:gd name="T20" fmla="*/ 55 w 89"/>
                <a:gd name="T21" fmla="*/ 49 h 53"/>
                <a:gd name="T22" fmla="*/ 59 w 89"/>
                <a:gd name="T23" fmla="*/ 51 h 53"/>
                <a:gd name="T24" fmla="*/ 67 w 89"/>
                <a:gd name="T25" fmla="*/ 48 h 53"/>
                <a:gd name="T26" fmla="*/ 72 w 89"/>
                <a:gd name="T27" fmla="*/ 46 h 53"/>
                <a:gd name="T28" fmla="*/ 68 w 89"/>
                <a:gd name="T29" fmla="*/ 46 h 53"/>
                <a:gd name="T30" fmla="*/ 63 w 89"/>
                <a:gd name="T31" fmla="*/ 44 h 53"/>
                <a:gd name="T32" fmla="*/ 72 w 89"/>
                <a:gd name="T33" fmla="*/ 38 h 53"/>
                <a:gd name="T34" fmla="*/ 78 w 89"/>
                <a:gd name="T35" fmla="*/ 35 h 53"/>
                <a:gd name="T36" fmla="*/ 84 w 89"/>
                <a:gd name="T37" fmla="*/ 31 h 53"/>
                <a:gd name="T38" fmla="*/ 87 w 89"/>
                <a:gd name="T39" fmla="*/ 28 h 53"/>
                <a:gd name="T40" fmla="*/ 86 w 89"/>
                <a:gd name="T41" fmla="*/ 26 h 53"/>
                <a:gd name="T42" fmla="*/ 88 w 89"/>
                <a:gd name="T43" fmla="*/ 25 h 53"/>
                <a:gd name="T44" fmla="*/ 86 w 89"/>
                <a:gd name="T45" fmla="*/ 24 h 53"/>
                <a:gd name="T46" fmla="*/ 88 w 89"/>
                <a:gd name="T47" fmla="*/ 21 h 53"/>
                <a:gd name="T48" fmla="*/ 85 w 89"/>
                <a:gd name="T49" fmla="*/ 19 h 53"/>
                <a:gd name="T50" fmla="*/ 82 w 89"/>
                <a:gd name="T51" fmla="*/ 18 h 53"/>
                <a:gd name="T52" fmla="*/ 78 w 89"/>
                <a:gd name="T53" fmla="*/ 18 h 53"/>
                <a:gd name="T54" fmla="*/ 75 w 89"/>
                <a:gd name="T55" fmla="*/ 15 h 53"/>
                <a:gd name="T56" fmla="*/ 72 w 89"/>
                <a:gd name="T57" fmla="*/ 17 h 53"/>
                <a:gd name="T58" fmla="*/ 69 w 89"/>
                <a:gd name="T59" fmla="*/ 14 h 53"/>
                <a:gd name="T60" fmla="*/ 65 w 89"/>
                <a:gd name="T61" fmla="*/ 14 h 53"/>
                <a:gd name="T62" fmla="*/ 64 w 89"/>
                <a:gd name="T63" fmla="*/ 10 h 53"/>
                <a:gd name="T64" fmla="*/ 60 w 89"/>
                <a:gd name="T65" fmla="*/ 9 h 53"/>
                <a:gd name="T66" fmla="*/ 60 w 89"/>
                <a:gd name="T67" fmla="*/ 5 h 53"/>
                <a:gd name="T68" fmla="*/ 58 w 89"/>
                <a:gd name="T69" fmla="*/ 2 h 53"/>
                <a:gd name="T70" fmla="*/ 53 w 89"/>
                <a:gd name="T71" fmla="*/ 1 h 53"/>
                <a:gd name="T72" fmla="*/ 47 w 89"/>
                <a:gd name="T73" fmla="*/ 2 h 53"/>
                <a:gd name="T74" fmla="*/ 43 w 89"/>
                <a:gd name="T75" fmla="*/ 3 h 53"/>
                <a:gd name="T76" fmla="*/ 41 w 89"/>
                <a:gd name="T77" fmla="*/ 9 h 53"/>
                <a:gd name="T78" fmla="*/ 38 w 89"/>
                <a:gd name="T79" fmla="*/ 7 h 53"/>
                <a:gd name="T80" fmla="*/ 36 w 89"/>
                <a:gd name="T81" fmla="*/ 8 h 53"/>
                <a:gd name="T82" fmla="*/ 34 w 89"/>
                <a:gd name="T83" fmla="*/ 6 h 53"/>
                <a:gd name="T84" fmla="*/ 31 w 89"/>
                <a:gd name="T85" fmla="*/ 7 h 53"/>
                <a:gd name="T86" fmla="*/ 29 w 89"/>
                <a:gd name="T87" fmla="*/ 6 h 53"/>
                <a:gd name="T88" fmla="*/ 28 w 89"/>
                <a:gd name="T89" fmla="*/ 8 h 53"/>
                <a:gd name="T90" fmla="*/ 21 w 89"/>
                <a:gd name="T91" fmla="*/ 5 h 53"/>
                <a:gd name="T92" fmla="*/ 12 w 89"/>
                <a:gd name="T93" fmla="*/ 4 h 53"/>
                <a:gd name="T94" fmla="*/ 6 w 89"/>
                <a:gd name="T95" fmla="*/ 6 h 53"/>
                <a:gd name="T96" fmla="*/ 9 w 89"/>
                <a:gd name="T97" fmla="*/ 11 h 53"/>
                <a:gd name="T98" fmla="*/ 10 w 89"/>
                <a:gd name="T99" fmla="*/ 14 h 53"/>
                <a:gd name="T100" fmla="*/ 5 w 89"/>
                <a:gd name="T101" fmla="*/ 16 h 53"/>
                <a:gd name="T102" fmla="*/ 2 w 89"/>
                <a:gd name="T103" fmla="*/ 23 h 53"/>
                <a:gd name="T104" fmla="*/ 0 w 89"/>
                <a:gd name="T105" fmla="*/ 2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9" h="53">
                  <a:moveTo>
                    <a:pt x="0" y="27"/>
                  </a:moveTo>
                  <a:cubicBezTo>
                    <a:pt x="0" y="30"/>
                    <a:pt x="7" y="30"/>
                    <a:pt x="9" y="30"/>
                  </a:cubicBezTo>
                  <a:cubicBezTo>
                    <a:pt x="11" y="30"/>
                    <a:pt x="13" y="32"/>
                    <a:pt x="16" y="31"/>
                  </a:cubicBezTo>
                  <a:cubicBezTo>
                    <a:pt x="17" y="29"/>
                    <a:pt x="20" y="28"/>
                    <a:pt x="22" y="28"/>
                  </a:cubicBezTo>
                  <a:cubicBezTo>
                    <a:pt x="25" y="26"/>
                    <a:pt x="31" y="28"/>
                    <a:pt x="33" y="30"/>
                  </a:cubicBezTo>
                  <a:cubicBezTo>
                    <a:pt x="36" y="34"/>
                    <a:pt x="37" y="38"/>
                    <a:pt x="40" y="41"/>
                  </a:cubicBezTo>
                  <a:cubicBezTo>
                    <a:pt x="42" y="40"/>
                    <a:pt x="42" y="39"/>
                    <a:pt x="44" y="38"/>
                  </a:cubicBezTo>
                  <a:cubicBezTo>
                    <a:pt x="46" y="38"/>
                    <a:pt x="46" y="40"/>
                    <a:pt x="47" y="41"/>
                  </a:cubicBezTo>
                  <a:cubicBezTo>
                    <a:pt x="48" y="42"/>
                    <a:pt x="57" y="43"/>
                    <a:pt x="57" y="42"/>
                  </a:cubicBezTo>
                  <a:cubicBezTo>
                    <a:pt x="57" y="43"/>
                    <a:pt x="51" y="45"/>
                    <a:pt x="51" y="46"/>
                  </a:cubicBezTo>
                  <a:cubicBezTo>
                    <a:pt x="52" y="47"/>
                    <a:pt x="56" y="46"/>
                    <a:pt x="55" y="49"/>
                  </a:cubicBezTo>
                  <a:cubicBezTo>
                    <a:pt x="54" y="51"/>
                    <a:pt x="57" y="53"/>
                    <a:pt x="59" y="51"/>
                  </a:cubicBezTo>
                  <a:cubicBezTo>
                    <a:pt x="61" y="50"/>
                    <a:pt x="64" y="48"/>
                    <a:pt x="67" y="48"/>
                  </a:cubicBezTo>
                  <a:cubicBezTo>
                    <a:pt x="70" y="48"/>
                    <a:pt x="71" y="48"/>
                    <a:pt x="72" y="46"/>
                  </a:cubicBezTo>
                  <a:cubicBezTo>
                    <a:pt x="72" y="46"/>
                    <a:pt x="69" y="46"/>
                    <a:pt x="68" y="46"/>
                  </a:cubicBezTo>
                  <a:cubicBezTo>
                    <a:pt x="66" y="46"/>
                    <a:pt x="64" y="47"/>
                    <a:pt x="63" y="44"/>
                  </a:cubicBezTo>
                  <a:cubicBezTo>
                    <a:pt x="60" y="40"/>
                    <a:pt x="70" y="38"/>
                    <a:pt x="72" y="38"/>
                  </a:cubicBezTo>
                  <a:cubicBezTo>
                    <a:pt x="74" y="37"/>
                    <a:pt x="76" y="36"/>
                    <a:pt x="78" y="35"/>
                  </a:cubicBezTo>
                  <a:cubicBezTo>
                    <a:pt x="79" y="33"/>
                    <a:pt x="81" y="31"/>
                    <a:pt x="84" y="31"/>
                  </a:cubicBezTo>
                  <a:cubicBezTo>
                    <a:pt x="85" y="31"/>
                    <a:pt x="87" y="31"/>
                    <a:pt x="87" y="28"/>
                  </a:cubicBezTo>
                  <a:cubicBezTo>
                    <a:pt x="87" y="27"/>
                    <a:pt x="86" y="27"/>
                    <a:pt x="86" y="26"/>
                  </a:cubicBezTo>
                  <a:cubicBezTo>
                    <a:pt x="86" y="25"/>
                    <a:pt x="88" y="25"/>
                    <a:pt x="88" y="25"/>
                  </a:cubicBezTo>
                  <a:cubicBezTo>
                    <a:pt x="88" y="25"/>
                    <a:pt x="86" y="24"/>
                    <a:pt x="86" y="24"/>
                  </a:cubicBezTo>
                  <a:cubicBezTo>
                    <a:pt x="86" y="23"/>
                    <a:pt x="89" y="23"/>
                    <a:pt x="88" y="21"/>
                  </a:cubicBezTo>
                  <a:cubicBezTo>
                    <a:pt x="88" y="21"/>
                    <a:pt x="86" y="20"/>
                    <a:pt x="85" y="19"/>
                  </a:cubicBezTo>
                  <a:cubicBezTo>
                    <a:pt x="84" y="18"/>
                    <a:pt x="83" y="20"/>
                    <a:pt x="82" y="18"/>
                  </a:cubicBezTo>
                  <a:cubicBezTo>
                    <a:pt x="81" y="17"/>
                    <a:pt x="80" y="17"/>
                    <a:pt x="78" y="18"/>
                  </a:cubicBezTo>
                  <a:cubicBezTo>
                    <a:pt x="77" y="18"/>
                    <a:pt x="76" y="15"/>
                    <a:pt x="75" y="15"/>
                  </a:cubicBezTo>
                  <a:cubicBezTo>
                    <a:pt x="74" y="14"/>
                    <a:pt x="73" y="16"/>
                    <a:pt x="72" y="17"/>
                  </a:cubicBezTo>
                  <a:cubicBezTo>
                    <a:pt x="71" y="17"/>
                    <a:pt x="70" y="14"/>
                    <a:pt x="69" y="14"/>
                  </a:cubicBezTo>
                  <a:cubicBezTo>
                    <a:pt x="68" y="14"/>
                    <a:pt x="65" y="15"/>
                    <a:pt x="65" y="14"/>
                  </a:cubicBezTo>
                  <a:cubicBezTo>
                    <a:pt x="65" y="13"/>
                    <a:pt x="65" y="11"/>
                    <a:pt x="64" y="10"/>
                  </a:cubicBezTo>
                  <a:cubicBezTo>
                    <a:pt x="63" y="9"/>
                    <a:pt x="61" y="10"/>
                    <a:pt x="60" y="9"/>
                  </a:cubicBezTo>
                  <a:cubicBezTo>
                    <a:pt x="59" y="8"/>
                    <a:pt x="58" y="6"/>
                    <a:pt x="60" y="5"/>
                  </a:cubicBezTo>
                  <a:cubicBezTo>
                    <a:pt x="61" y="5"/>
                    <a:pt x="59" y="2"/>
                    <a:pt x="58" y="2"/>
                  </a:cubicBezTo>
                  <a:cubicBezTo>
                    <a:pt x="57" y="1"/>
                    <a:pt x="54" y="2"/>
                    <a:pt x="53" y="1"/>
                  </a:cubicBezTo>
                  <a:cubicBezTo>
                    <a:pt x="50" y="0"/>
                    <a:pt x="50" y="6"/>
                    <a:pt x="47" y="2"/>
                  </a:cubicBezTo>
                  <a:cubicBezTo>
                    <a:pt x="46" y="2"/>
                    <a:pt x="44" y="3"/>
                    <a:pt x="43" y="3"/>
                  </a:cubicBezTo>
                  <a:cubicBezTo>
                    <a:pt x="41" y="4"/>
                    <a:pt x="42" y="9"/>
                    <a:pt x="41" y="9"/>
                  </a:cubicBezTo>
                  <a:cubicBezTo>
                    <a:pt x="40" y="9"/>
                    <a:pt x="39" y="7"/>
                    <a:pt x="38" y="7"/>
                  </a:cubicBezTo>
                  <a:cubicBezTo>
                    <a:pt x="38" y="7"/>
                    <a:pt x="37" y="8"/>
                    <a:pt x="36" y="8"/>
                  </a:cubicBezTo>
                  <a:cubicBezTo>
                    <a:pt x="35" y="8"/>
                    <a:pt x="34" y="7"/>
                    <a:pt x="34" y="6"/>
                  </a:cubicBezTo>
                  <a:cubicBezTo>
                    <a:pt x="34" y="5"/>
                    <a:pt x="32" y="7"/>
                    <a:pt x="31" y="7"/>
                  </a:cubicBezTo>
                  <a:cubicBezTo>
                    <a:pt x="30" y="7"/>
                    <a:pt x="30" y="6"/>
                    <a:pt x="29" y="6"/>
                  </a:cubicBezTo>
                  <a:cubicBezTo>
                    <a:pt x="28" y="6"/>
                    <a:pt x="28" y="7"/>
                    <a:pt x="28" y="8"/>
                  </a:cubicBezTo>
                  <a:cubicBezTo>
                    <a:pt x="28" y="8"/>
                    <a:pt x="21" y="5"/>
                    <a:pt x="21" y="5"/>
                  </a:cubicBezTo>
                  <a:cubicBezTo>
                    <a:pt x="18" y="4"/>
                    <a:pt x="15" y="4"/>
                    <a:pt x="12" y="4"/>
                  </a:cubicBezTo>
                  <a:cubicBezTo>
                    <a:pt x="10" y="4"/>
                    <a:pt x="9" y="6"/>
                    <a:pt x="6" y="6"/>
                  </a:cubicBezTo>
                  <a:cubicBezTo>
                    <a:pt x="6" y="9"/>
                    <a:pt x="9" y="9"/>
                    <a:pt x="9" y="11"/>
                  </a:cubicBezTo>
                  <a:cubicBezTo>
                    <a:pt x="9" y="12"/>
                    <a:pt x="10" y="13"/>
                    <a:pt x="10" y="14"/>
                  </a:cubicBezTo>
                  <a:cubicBezTo>
                    <a:pt x="9" y="15"/>
                    <a:pt x="6" y="15"/>
                    <a:pt x="5" y="16"/>
                  </a:cubicBezTo>
                  <a:cubicBezTo>
                    <a:pt x="2" y="18"/>
                    <a:pt x="3" y="20"/>
                    <a:pt x="2" y="23"/>
                  </a:cubicBezTo>
                  <a:cubicBezTo>
                    <a:pt x="2" y="25"/>
                    <a:pt x="1" y="26"/>
                    <a:pt x="0" y="27"/>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69" name="Freeform 657">
              <a:extLst>
                <a:ext uri="{FF2B5EF4-FFF2-40B4-BE49-F238E27FC236}">
                  <a16:creationId xmlns:a16="http://schemas.microsoft.com/office/drawing/2014/main" id="{3B419CB2-2B47-4B4D-B77E-87F982528C7D}"/>
                </a:ext>
              </a:extLst>
            </p:cNvPr>
            <p:cNvSpPr>
              <a:spLocks/>
            </p:cNvSpPr>
            <p:nvPr/>
          </p:nvSpPr>
          <p:spPr bwMode="auto">
            <a:xfrm>
              <a:off x="12451809" y="6506926"/>
              <a:ext cx="280257" cy="114679"/>
            </a:xfrm>
            <a:custGeom>
              <a:avLst/>
              <a:gdLst>
                <a:gd name="T0" fmla="*/ 30 w 30"/>
                <a:gd name="T1" fmla="*/ 4 h 12"/>
                <a:gd name="T2" fmla="*/ 22 w 30"/>
                <a:gd name="T3" fmla="*/ 0 h 12"/>
                <a:gd name="T4" fmla="*/ 17 w 30"/>
                <a:gd name="T5" fmla="*/ 0 h 12"/>
                <a:gd name="T6" fmla="*/ 14 w 30"/>
                <a:gd name="T7" fmla="*/ 1 h 12"/>
                <a:gd name="T8" fmla="*/ 11 w 30"/>
                <a:gd name="T9" fmla="*/ 0 h 12"/>
                <a:gd name="T10" fmla="*/ 8 w 30"/>
                <a:gd name="T11" fmla="*/ 3 h 12"/>
                <a:gd name="T12" fmla="*/ 3 w 30"/>
                <a:gd name="T13" fmla="*/ 9 h 12"/>
                <a:gd name="T14" fmla="*/ 11 w 30"/>
                <a:gd name="T15" fmla="*/ 11 h 12"/>
                <a:gd name="T16" fmla="*/ 13 w 30"/>
                <a:gd name="T17" fmla="*/ 9 h 12"/>
                <a:gd name="T18" fmla="*/ 18 w 30"/>
                <a:gd name="T19" fmla="*/ 9 h 12"/>
                <a:gd name="T20" fmla="*/ 19 w 30"/>
                <a:gd name="T21" fmla="*/ 6 h 12"/>
                <a:gd name="T22" fmla="*/ 24 w 30"/>
                <a:gd name="T23" fmla="*/ 7 h 12"/>
                <a:gd name="T24" fmla="*/ 28 w 30"/>
                <a:gd name="T25" fmla="*/ 7 h 12"/>
                <a:gd name="T26" fmla="*/ 30 w 30"/>
                <a:gd name="T27"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12">
                  <a:moveTo>
                    <a:pt x="30" y="4"/>
                  </a:moveTo>
                  <a:cubicBezTo>
                    <a:pt x="27" y="2"/>
                    <a:pt x="26" y="0"/>
                    <a:pt x="22" y="0"/>
                  </a:cubicBezTo>
                  <a:cubicBezTo>
                    <a:pt x="20" y="0"/>
                    <a:pt x="19" y="0"/>
                    <a:pt x="17" y="0"/>
                  </a:cubicBezTo>
                  <a:cubicBezTo>
                    <a:pt x="15" y="0"/>
                    <a:pt x="15" y="1"/>
                    <a:pt x="14" y="1"/>
                  </a:cubicBezTo>
                  <a:cubicBezTo>
                    <a:pt x="13" y="1"/>
                    <a:pt x="12" y="0"/>
                    <a:pt x="11" y="0"/>
                  </a:cubicBezTo>
                  <a:cubicBezTo>
                    <a:pt x="10" y="1"/>
                    <a:pt x="9" y="2"/>
                    <a:pt x="8" y="3"/>
                  </a:cubicBezTo>
                  <a:cubicBezTo>
                    <a:pt x="6" y="5"/>
                    <a:pt x="0" y="4"/>
                    <a:pt x="3" y="9"/>
                  </a:cubicBezTo>
                  <a:cubicBezTo>
                    <a:pt x="4" y="11"/>
                    <a:pt x="8" y="12"/>
                    <a:pt x="11" y="11"/>
                  </a:cubicBezTo>
                  <a:cubicBezTo>
                    <a:pt x="12" y="11"/>
                    <a:pt x="12" y="9"/>
                    <a:pt x="13" y="9"/>
                  </a:cubicBezTo>
                  <a:cubicBezTo>
                    <a:pt x="15" y="9"/>
                    <a:pt x="17" y="9"/>
                    <a:pt x="18" y="9"/>
                  </a:cubicBezTo>
                  <a:cubicBezTo>
                    <a:pt x="19" y="9"/>
                    <a:pt x="19" y="7"/>
                    <a:pt x="19" y="6"/>
                  </a:cubicBezTo>
                  <a:cubicBezTo>
                    <a:pt x="20" y="5"/>
                    <a:pt x="23" y="7"/>
                    <a:pt x="24" y="7"/>
                  </a:cubicBezTo>
                  <a:cubicBezTo>
                    <a:pt x="25" y="7"/>
                    <a:pt x="27" y="7"/>
                    <a:pt x="28" y="7"/>
                  </a:cubicBezTo>
                  <a:cubicBezTo>
                    <a:pt x="29" y="7"/>
                    <a:pt x="29" y="5"/>
                    <a:pt x="30" y="4"/>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70" name="Freeform 658">
              <a:extLst>
                <a:ext uri="{FF2B5EF4-FFF2-40B4-BE49-F238E27FC236}">
                  <a16:creationId xmlns:a16="http://schemas.microsoft.com/office/drawing/2014/main" id="{A154DDD0-FFE4-E544-855D-D9FE1E129E15}"/>
                </a:ext>
              </a:extLst>
            </p:cNvPr>
            <p:cNvSpPr>
              <a:spLocks/>
            </p:cNvSpPr>
            <p:nvPr/>
          </p:nvSpPr>
          <p:spPr bwMode="auto">
            <a:xfrm>
              <a:off x="12760724" y="6086434"/>
              <a:ext cx="439492" cy="328114"/>
            </a:xfrm>
            <a:custGeom>
              <a:avLst/>
              <a:gdLst>
                <a:gd name="T0" fmla="*/ 11 w 47"/>
                <a:gd name="T1" fmla="*/ 29 h 35"/>
                <a:gd name="T2" fmla="*/ 18 w 47"/>
                <a:gd name="T3" fmla="*/ 30 h 35"/>
                <a:gd name="T4" fmla="*/ 23 w 47"/>
                <a:gd name="T5" fmla="*/ 33 h 35"/>
                <a:gd name="T6" fmla="*/ 25 w 47"/>
                <a:gd name="T7" fmla="*/ 31 h 35"/>
                <a:gd name="T8" fmla="*/ 29 w 47"/>
                <a:gd name="T9" fmla="*/ 32 h 35"/>
                <a:gd name="T10" fmla="*/ 33 w 47"/>
                <a:gd name="T11" fmla="*/ 32 h 35"/>
                <a:gd name="T12" fmla="*/ 36 w 47"/>
                <a:gd name="T13" fmla="*/ 33 h 35"/>
                <a:gd name="T14" fmla="*/ 38 w 47"/>
                <a:gd name="T15" fmla="*/ 28 h 35"/>
                <a:gd name="T16" fmla="*/ 42 w 47"/>
                <a:gd name="T17" fmla="*/ 27 h 35"/>
                <a:gd name="T18" fmla="*/ 40 w 47"/>
                <a:gd name="T19" fmla="*/ 22 h 35"/>
                <a:gd name="T20" fmla="*/ 44 w 47"/>
                <a:gd name="T21" fmla="*/ 21 h 35"/>
                <a:gd name="T22" fmla="*/ 45 w 47"/>
                <a:gd name="T23" fmla="*/ 17 h 35"/>
                <a:gd name="T24" fmla="*/ 42 w 47"/>
                <a:gd name="T25" fmla="*/ 15 h 35"/>
                <a:gd name="T26" fmla="*/ 39 w 47"/>
                <a:gd name="T27" fmla="*/ 11 h 35"/>
                <a:gd name="T28" fmla="*/ 38 w 47"/>
                <a:gd name="T29" fmla="*/ 6 h 35"/>
                <a:gd name="T30" fmla="*/ 35 w 47"/>
                <a:gd name="T31" fmla="*/ 2 h 35"/>
                <a:gd name="T32" fmla="*/ 33 w 47"/>
                <a:gd name="T33" fmla="*/ 2 h 35"/>
                <a:gd name="T34" fmla="*/ 30 w 47"/>
                <a:gd name="T35" fmla="*/ 1 h 35"/>
                <a:gd name="T36" fmla="*/ 28 w 47"/>
                <a:gd name="T37" fmla="*/ 2 h 35"/>
                <a:gd name="T38" fmla="*/ 25 w 47"/>
                <a:gd name="T39" fmla="*/ 0 h 35"/>
                <a:gd name="T40" fmla="*/ 22 w 47"/>
                <a:gd name="T41" fmla="*/ 2 h 35"/>
                <a:gd name="T42" fmla="*/ 17 w 47"/>
                <a:gd name="T43" fmla="*/ 3 h 35"/>
                <a:gd name="T44" fmla="*/ 17 w 47"/>
                <a:gd name="T45" fmla="*/ 6 h 35"/>
                <a:gd name="T46" fmla="*/ 13 w 47"/>
                <a:gd name="T47" fmla="*/ 9 h 35"/>
                <a:gd name="T48" fmla="*/ 12 w 47"/>
                <a:gd name="T49" fmla="*/ 13 h 35"/>
                <a:gd name="T50" fmla="*/ 8 w 47"/>
                <a:gd name="T51" fmla="*/ 14 h 35"/>
                <a:gd name="T52" fmla="*/ 1 w 47"/>
                <a:gd name="T53" fmla="*/ 16 h 35"/>
                <a:gd name="T54" fmla="*/ 2 w 47"/>
                <a:gd name="T55" fmla="*/ 24 h 35"/>
                <a:gd name="T56" fmla="*/ 1 w 47"/>
                <a:gd name="T57" fmla="*/ 27 h 35"/>
                <a:gd name="T58" fmla="*/ 1 w 47"/>
                <a:gd name="T59" fmla="*/ 31 h 35"/>
                <a:gd name="T60" fmla="*/ 5 w 47"/>
                <a:gd name="T61" fmla="*/ 30 h 35"/>
                <a:gd name="T62" fmla="*/ 11 w 47"/>
                <a:gd name="T63" fmla="*/ 2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 h="35">
                  <a:moveTo>
                    <a:pt x="11" y="29"/>
                  </a:moveTo>
                  <a:cubicBezTo>
                    <a:pt x="14" y="29"/>
                    <a:pt x="16" y="30"/>
                    <a:pt x="18" y="30"/>
                  </a:cubicBezTo>
                  <a:cubicBezTo>
                    <a:pt x="18" y="30"/>
                    <a:pt x="23" y="33"/>
                    <a:pt x="23" y="33"/>
                  </a:cubicBezTo>
                  <a:cubicBezTo>
                    <a:pt x="23" y="32"/>
                    <a:pt x="24" y="29"/>
                    <a:pt x="25" y="31"/>
                  </a:cubicBezTo>
                  <a:cubicBezTo>
                    <a:pt x="27" y="34"/>
                    <a:pt x="28" y="29"/>
                    <a:pt x="29" y="32"/>
                  </a:cubicBezTo>
                  <a:cubicBezTo>
                    <a:pt x="30" y="34"/>
                    <a:pt x="32" y="32"/>
                    <a:pt x="33" y="32"/>
                  </a:cubicBezTo>
                  <a:cubicBezTo>
                    <a:pt x="34" y="31"/>
                    <a:pt x="36" y="35"/>
                    <a:pt x="36" y="33"/>
                  </a:cubicBezTo>
                  <a:cubicBezTo>
                    <a:pt x="37" y="31"/>
                    <a:pt x="36" y="29"/>
                    <a:pt x="38" y="28"/>
                  </a:cubicBezTo>
                  <a:cubicBezTo>
                    <a:pt x="39" y="28"/>
                    <a:pt x="41" y="27"/>
                    <a:pt x="42" y="27"/>
                  </a:cubicBezTo>
                  <a:cubicBezTo>
                    <a:pt x="41" y="26"/>
                    <a:pt x="40" y="24"/>
                    <a:pt x="40" y="22"/>
                  </a:cubicBezTo>
                  <a:cubicBezTo>
                    <a:pt x="40" y="20"/>
                    <a:pt x="42" y="22"/>
                    <a:pt x="44" y="21"/>
                  </a:cubicBezTo>
                  <a:cubicBezTo>
                    <a:pt x="46" y="21"/>
                    <a:pt x="47" y="19"/>
                    <a:pt x="45" y="17"/>
                  </a:cubicBezTo>
                  <a:cubicBezTo>
                    <a:pt x="44" y="16"/>
                    <a:pt x="43" y="17"/>
                    <a:pt x="42" y="15"/>
                  </a:cubicBezTo>
                  <a:cubicBezTo>
                    <a:pt x="41" y="14"/>
                    <a:pt x="40" y="13"/>
                    <a:pt x="39" y="11"/>
                  </a:cubicBezTo>
                  <a:cubicBezTo>
                    <a:pt x="38" y="10"/>
                    <a:pt x="38" y="8"/>
                    <a:pt x="38" y="6"/>
                  </a:cubicBezTo>
                  <a:cubicBezTo>
                    <a:pt x="39" y="4"/>
                    <a:pt x="36" y="2"/>
                    <a:pt x="35" y="2"/>
                  </a:cubicBezTo>
                  <a:cubicBezTo>
                    <a:pt x="34" y="1"/>
                    <a:pt x="34" y="2"/>
                    <a:pt x="33" y="2"/>
                  </a:cubicBezTo>
                  <a:cubicBezTo>
                    <a:pt x="31" y="3"/>
                    <a:pt x="31" y="2"/>
                    <a:pt x="30" y="1"/>
                  </a:cubicBezTo>
                  <a:cubicBezTo>
                    <a:pt x="29" y="0"/>
                    <a:pt x="29" y="2"/>
                    <a:pt x="28" y="2"/>
                  </a:cubicBezTo>
                  <a:cubicBezTo>
                    <a:pt x="27" y="2"/>
                    <a:pt x="25" y="0"/>
                    <a:pt x="25" y="0"/>
                  </a:cubicBezTo>
                  <a:cubicBezTo>
                    <a:pt x="23" y="0"/>
                    <a:pt x="23" y="2"/>
                    <a:pt x="22" y="2"/>
                  </a:cubicBezTo>
                  <a:cubicBezTo>
                    <a:pt x="20" y="3"/>
                    <a:pt x="19" y="3"/>
                    <a:pt x="17" y="3"/>
                  </a:cubicBezTo>
                  <a:cubicBezTo>
                    <a:pt x="16" y="4"/>
                    <a:pt x="17" y="6"/>
                    <a:pt x="17" y="6"/>
                  </a:cubicBezTo>
                  <a:cubicBezTo>
                    <a:pt x="16" y="8"/>
                    <a:pt x="13" y="7"/>
                    <a:pt x="13" y="9"/>
                  </a:cubicBezTo>
                  <a:cubicBezTo>
                    <a:pt x="12" y="10"/>
                    <a:pt x="12" y="11"/>
                    <a:pt x="12" y="13"/>
                  </a:cubicBezTo>
                  <a:cubicBezTo>
                    <a:pt x="12" y="14"/>
                    <a:pt x="9" y="14"/>
                    <a:pt x="8" y="14"/>
                  </a:cubicBezTo>
                  <a:cubicBezTo>
                    <a:pt x="5" y="15"/>
                    <a:pt x="4" y="16"/>
                    <a:pt x="1" y="16"/>
                  </a:cubicBezTo>
                  <a:cubicBezTo>
                    <a:pt x="2" y="19"/>
                    <a:pt x="5" y="21"/>
                    <a:pt x="2" y="24"/>
                  </a:cubicBezTo>
                  <a:cubicBezTo>
                    <a:pt x="0" y="25"/>
                    <a:pt x="0" y="26"/>
                    <a:pt x="1" y="27"/>
                  </a:cubicBezTo>
                  <a:cubicBezTo>
                    <a:pt x="3" y="28"/>
                    <a:pt x="1" y="30"/>
                    <a:pt x="1" y="31"/>
                  </a:cubicBezTo>
                  <a:cubicBezTo>
                    <a:pt x="3" y="31"/>
                    <a:pt x="4" y="31"/>
                    <a:pt x="5" y="30"/>
                  </a:cubicBezTo>
                  <a:cubicBezTo>
                    <a:pt x="7" y="29"/>
                    <a:pt x="10" y="29"/>
                    <a:pt x="11" y="29"/>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71" name="Freeform 659">
              <a:extLst>
                <a:ext uri="{FF2B5EF4-FFF2-40B4-BE49-F238E27FC236}">
                  <a16:creationId xmlns:a16="http://schemas.microsoft.com/office/drawing/2014/main" id="{6CD123A1-0FD5-224F-831D-4D4C3D163E2E}"/>
                </a:ext>
              </a:extLst>
            </p:cNvPr>
            <p:cNvSpPr>
              <a:spLocks/>
            </p:cNvSpPr>
            <p:nvPr/>
          </p:nvSpPr>
          <p:spPr bwMode="auto">
            <a:xfrm>
              <a:off x="12658815" y="6067321"/>
              <a:ext cx="270701" cy="178393"/>
            </a:xfrm>
            <a:custGeom>
              <a:avLst/>
              <a:gdLst>
                <a:gd name="T0" fmla="*/ 16 w 29"/>
                <a:gd name="T1" fmla="*/ 18 h 19"/>
                <a:gd name="T2" fmla="*/ 23 w 29"/>
                <a:gd name="T3" fmla="*/ 15 h 19"/>
                <a:gd name="T4" fmla="*/ 23 w 29"/>
                <a:gd name="T5" fmla="*/ 12 h 19"/>
                <a:gd name="T6" fmla="*/ 27 w 29"/>
                <a:gd name="T7" fmla="*/ 9 h 19"/>
                <a:gd name="T8" fmla="*/ 26 w 29"/>
                <a:gd name="T9" fmla="*/ 4 h 19"/>
                <a:gd name="T10" fmla="*/ 19 w 29"/>
                <a:gd name="T11" fmla="*/ 1 h 19"/>
                <a:gd name="T12" fmla="*/ 10 w 29"/>
                <a:gd name="T13" fmla="*/ 1 h 19"/>
                <a:gd name="T14" fmla="*/ 0 w 29"/>
                <a:gd name="T15" fmla="*/ 4 h 19"/>
                <a:gd name="T16" fmla="*/ 1 w 29"/>
                <a:gd name="T17" fmla="*/ 6 h 19"/>
                <a:gd name="T18" fmla="*/ 2 w 29"/>
                <a:gd name="T19" fmla="*/ 9 h 19"/>
                <a:gd name="T20" fmla="*/ 5 w 29"/>
                <a:gd name="T21" fmla="*/ 10 h 19"/>
                <a:gd name="T22" fmla="*/ 9 w 29"/>
                <a:gd name="T23" fmla="*/ 11 h 19"/>
                <a:gd name="T24" fmla="*/ 8 w 29"/>
                <a:gd name="T25" fmla="*/ 15 h 19"/>
                <a:gd name="T26" fmla="*/ 12 w 29"/>
                <a:gd name="T27" fmla="*/ 18 h 19"/>
                <a:gd name="T28" fmla="*/ 16 w 29"/>
                <a:gd name="T29" fmla="*/ 18 h 19"/>
                <a:gd name="T30" fmla="*/ 16 w 29"/>
                <a:gd name="T31"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9">
                  <a:moveTo>
                    <a:pt x="16" y="18"/>
                  </a:moveTo>
                  <a:cubicBezTo>
                    <a:pt x="18" y="16"/>
                    <a:pt x="21" y="16"/>
                    <a:pt x="23" y="15"/>
                  </a:cubicBezTo>
                  <a:cubicBezTo>
                    <a:pt x="23" y="14"/>
                    <a:pt x="23" y="13"/>
                    <a:pt x="23" y="12"/>
                  </a:cubicBezTo>
                  <a:cubicBezTo>
                    <a:pt x="24" y="10"/>
                    <a:pt x="25" y="10"/>
                    <a:pt x="27" y="9"/>
                  </a:cubicBezTo>
                  <a:cubicBezTo>
                    <a:pt x="29" y="8"/>
                    <a:pt x="28" y="5"/>
                    <a:pt x="26" y="4"/>
                  </a:cubicBezTo>
                  <a:cubicBezTo>
                    <a:pt x="24" y="3"/>
                    <a:pt x="22" y="2"/>
                    <a:pt x="19" y="1"/>
                  </a:cubicBezTo>
                  <a:cubicBezTo>
                    <a:pt x="17" y="0"/>
                    <a:pt x="13" y="1"/>
                    <a:pt x="10" y="1"/>
                  </a:cubicBezTo>
                  <a:cubicBezTo>
                    <a:pt x="8" y="1"/>
                    <a:pt x="0" y="0"/>
                    <a:pt x="0" y="4"/>
                  </a:cubicBezTo>
                  <a:cubicBezTo>
                    <a:pt x="0" y="4"/>
                    <a:pt x="1" y="5"/>
                    <a:pt x="1" y="6"/>
                  </a:cubicBezTo>
                  <a:cubicBezTo>
                    <a:pt x="2" y="7"/>
                    <a:pt x="1" y="8"/>
                    <a:pt x="2" y="9"/>
                  </a:cubicBezTo>
                  <a:cubicBezTo>
                    <a:pt x="3" y="9"/>
                    <a:pt x="4" y="11"/>
                    <a:pt x="5" y="10"/>
                  </a:cubicBezTo>
                  <a:cubicBezTo>
                    <a:pt x="7" y="10"/>
                    <a:pt x="9" y="9"/>
                    <a:pt x="9" y="11"/>
                  </a:cubicBezTo>
                  <a:cubicBezTo>
                    <a:pt x="9" y="12"/>
                    <a:pt x="9" y="14"/>
                    <a:pt x="8" y="15"/>
                  </a:cubicBezTo>
                  <a:cubicBezTo>
                    <a:pt x="11" y="15"/>
                    <a:pt x="11" y="15"/>
                    <a:pt x="12" y="18"/>
                  </a:cubicBezTo>
                  <a:cubicBezTo>
                    <a:pt x="13" y="18"/>
                    <a:pt x="16" y="18"/>
                    <a:pt x="16" y="18"/>
                  </a:cubicBezTo>
                  <a:cubicBezTo>
                    <a:pt x="17" y="17"/>
                    <a:pt x="15" y="19"/>
                    <a:pt x="16" y="18"/>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72" name="Freeform 660">
              <a:extLst>
                <a:ext uri="{FF2B5EF4-FFF2-40B4-BE49-F238E27FC236}">
                  <a16:creationId xmlns:a16="http://schemas.microsoft.com/office/drawing/2014/main" id="{AB8B6E58-83AC-DB46-95F3-74C07C0A821B}"/>
                </a:ext>
              </a:extLst>
            </p:cNvPr>
            <p:cNvSpPr>
              <a:spLocks/>
            </p:cNvSpPr>
            <p:nvPr/>
          </p:nvSpPr>
          <p:spPr bwMode="auto">
            <a:xfrm>
              <a:off x="12658815" y="5955827"/>
              <a:ext cx="334397" cy="168837"/>
            </a:xfrm>
            <a:custGeom>
              <a:avLst/>
              <a:gdLst>
                <a:gd name="T0" fmla="*/ 11 w 36"/>
                <a:gd name="T1" fmla="*/ 13 h 18"/>
                <a:gd name="T2" fmla="*/ 19 w 36"/>
                <a:gd name="T3" fmla="*/ 12 h 18"/>
                <a:gd name="T4" fmla="*/ 25 w 36"/>
                <a:gd name="T5" fmla="*/ 15 h 18"/>
                <a:gd name="T6" fmla="*/ 29 w 36"/>
                <a:gd name="T7" fmla="*/ 17 h 18"/>
                <a:gd name="T8" fmla="*/ 33 w 36"/>
                <a:gd name="T9" fmla="*/ 16 h 18"/>
                <a:gd name="T10" fmla="*/ 36 w 36"/>
                <a:gd name="T11" fmla="*/ 14 h 18"/>
                <a:gd name="T12" fmla="*/ 34 w 36"/>
                <a:gd name="T13" fmla="*/ 8 h 18"/>
                <a:gd name="T14" fmla="*/ 31 w 36"/>
                <a:gd name="T15" fmla="*/ 4 h 18"/>
                <a:gd name="T16" fmla="*/ 25 w 36"/>
                <a:gd name="T17" fmla="*/ 3 h 18"/>
                <a:gd name="T18" fmla="*/ 18 w 36"/>
                <a:gd name="T19" fmla="*/ 1 h 18"/>
                <a:gd name="T20" fmla="*/ 17 w 36"/>
                <a:gd name="T21" fmla="*/ 5 h 18"/>
                <a:gd name="T22" fmla="*/ 15 w 36"/>
                <a:gd name="T23" fmla="*/ 7 h 18"/>
                <a:gd name="T24" fmla="*/ 8 w 36"/>
                <a:gd name="T25" fmla="*/ 4 h 18"/>
                <a:gd name="T26" fmla="*/ 0 w 36"/>
                <a:gd name="T27" fmla="*/ 15 h 18"/>
                <a:gd name="T28" fmla="*/ 11 w 36"/>
                <a:gd name="T29"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18">
                  <a:moveTo>
                    <a:pt x="11" y="13"/>
                  </a:moveTo>
                  <a:cubicBezTo>
                    <a:pt x="14" y="13"/>
                    <a:pt x="16" y="12"/>
                    <a:pt x="19" y="12"/>
                  </a:cubicBezTo>
                  <a:cubicBezTo>
                    <a:pt x="20" y="12"/>
                    <a:pt x="24" y="14"/>
                    <a:pt x="25" y="15"/>
                  </a:cubicBezTo>
                  <a:cubicBezTo>
                    <a:pt x="26" y="16"/>
                    <a:pt x="27" y="18"/>
                    <a:pt x="29" y="17"/>
                  </a:cubicBezTo>
                  <a:cubicBezTo>
                    <a:pt x="30" y="17"/>
                    <a:pt x="31" y="16"/>
                    <a:pt x="33" y="16"/>
                  </a:cubicBezTo>
                  <a:cubicBezTo>
                    <a:pt x="34" y="16"/>
                    <a:pt x="34" y="14"/>
                    <a:pt x="36" y="14"/>
                  </a:cubicBezTo>
                  <a:cubicBezTo>
                    <a:pt x="35" y="12"/>
                    <a:pt x="33" y="9"/>
                    <a:pt x="34" y="8"/>
                  </a:cubicBezTo>
                  <a:cubicBezTo>
                    <a:pt x="35" y="6"/>
                    <a:pt x="32" y="4"/>
                    <a:pt x="31" y="4"/>
                  </a:cubicBezTo>
                  <a:cubicBezTo>
                    <a:pt x="29" y="3"/>
                    <a:pt x="27" y="5"/>
                    <a:pt x="25" y="3"/>
                  </a:cubicBezTo>
                  <a:cubicBezTo>
                    <a:pt x="22" y="1"/>
                    <a:pt x="21" y="0"/>
                    <a:pt x="18" y="1"/>
                  </a:cubicBezTo>
                  <a:cubicBezTo>
                    <a:pt x="16" y="2"/>
                    <a:pt x="17" y="3"/>
                    <a:pt x="17" y="5"/>
                  </a:cubicBezTo>
                  <a:cubicBezTo>
                    <a:pt x="16" y="6"/>
                    <a:pt x="16" y="7"/>
                    <a:pt x="15" y="7"/>
                  </a:cubicBezTo>
                  <a:cubicBezTo>
                    <a:pt x="12" y="9"/>
                    <a:pt x="10" y="5"/>
                    <a:pt x="8" y="4"/>
                  </a:cubicBezTo>
                  <a:cubicBezTo>
                    <a:pt x="3" y="0"/>
                    <a:pt x="0" y="11"/>
                    <a:pt x="0" y="15"/>
                  </a:cubicBezTo>
                  <a:cubicBezTo>
                    <a:pt x="4" y="13"/>
                    <a:pt x="7" y="13"/>
                    <a:pt x="11" y="13"/>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73" name="Freeform 661">
              <a:extLst>
                <a:ext uri="{FF2B5EF4-FFF2-40B4-BE49-F238E27FC236}">
                  <a16:creationId xmlns:a16="http://schemas.microsoft.com/office/drawing/2014/main" id="{98963B51-18BC-9C48-AE9C-FFC729FDCA1E}"/>
                </a:ext>
              </a:extLst>
            </p:cNvPr>
            <p:cNvSpPr>
              <a:spLocks/>
            </p:cNvSpPr>
            <p:nvPr/>
          </p:nvSpPr>
          <p:spPr bwMode="auto">
            <a:xfrm>
              <a:off x="12760724" y="5853892"/>
              <a:ext cx="222932" cy="140163"/>
            </a:xfrm>
            <a:custGeom>
              <a:avLst/>
              <a:gdLst>
                <a:gd name="T0" fmla="*/ 16 w 24"/>
                <a:gd name="T1" fmla="*/ 15 h 15"/>
                <a:gd name="T2" fmla="*/ 20 w 24"/>
                <a:gd name="T3" fmla="*/ 15 h 15"/>
                <a:gd name="T4" fmla="*/ 22 w 24"/>
                <a:gd name="T5" fmla="*/ 13 h 15"/>
                <a:gd name="T6" fmla="*/ 22 w 24"/>
                <a:gd name="T7" fmla="*/ 10 h 15"/>
                <a:gd name="T8" fmla="*/ 21 w 24"/>
                <a:gd name="T9" fmla="*/ 5 h 15"/>
                <a:gd name="T10" fmla="*/ 24 w 24"/>
                <a:gd name="T11" fmla="*/ 0 h 15"/>
                <a:gd name="T12" fmla="*/ 12 w 24"/>
                <a:gd name="T13" fmla="*/ 0 h 15"/>
                <a:gd name="T14" fmla="*/ 6 w 24"/>
                <a:gd name="T15" fmla="*/ 1 h 15"/>
                <a:gd name="T16" fmla="*/ 0 w 24"/>
                <a:gd name="T17" fmla="*/ 5 h 15"/>
                <a:gd name="T18" fmla="*/ 2 w 24"/>
                <a:gd name="T19" fmla="*/ 6 h 15"/>
                <a:gd name="T20" fmla="*/ 2 w 24"/>
                <a:gd name="T21" fmla="*/ 8 h 15"/>
                <a:gd name="T22" fmla="*/ 7 w 24"/>
                <a:gd name="T23" fmla="*/ 9 h 15"/>
                <a:gd name="T24" fmla="*/ 6 w 24"/>
                <a:gd name="T25" fmla="*/ 13 h 15"/>
                <a:gd name="T26" fmla="*/ 11 w 24"/>
                <a:gd name="T27" fmla="*/ 12 h 15"/>
                <a:gd name="T28" fmla="*/ 16 w 24"/>
                <a:gd name="T2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15">
                  <a:moveTo>
                    <a:pt x="16" y="15"/>
                  </a:moveTo>
                  <a:cubicBezTo>
                    <a:pt x="17" y="15"/>
                    <a:pt x="19" y="15"/>
                    <a:pt x="20" y="15"/>
                  </a:cubicBezTo>
                  <a:cubicBezTo>
                    <a:pt x="20" y="14"/>
                    <a:pt x="22" y="14"/>
                    <a:pt x="22" y="13"/>
                  </a:cubicBezTo>
                  <a:cubicBezTo>
                    <a:pt x="22" y="12"/>
                    <a:pt x="22" y="11"/>
                    <a:pt x="22" y="10"/>
                  </a:cubicBezTo>
                  <a:cubicBezTo>
                    <a:pt x="21" y="8"/>
                    <a:pt x="20" y="7"/>
                    <a:pt x="21" y="5"/>
                  </a:cubicBezTo>
                  <a:cubicBezTo>
                    <a:pt x="23" y="4"/>
                    <a:pt x="24" y="2"/>
                    <a:pt x="24" y="0"/>
                  </a:cubicBezTo>
                  <a:cubicBezTo>
                    <a:pt x="22" y="3"/>
                    <a:pt x="15" y="0"/>
                    <a:pt x="12" y="0"/>
                  </a:cubicBezTo>
                  <a:cubicBezTo>
                    <a:pt x="10" y="0"/>
                    <a:pt x="8" y="0"/>
                    <a:pt x="6" y="1"/>
                  </a:cubicBezTo>
                  <a:cubicBezTo>
                    <a:pt x="5" y="1"/>
                    <a:pt x="0" y="5"/>
                    <a:pt x="0" y="5"/>
                  </a:cubicBezTo>
                  <a:cubicBezTo>
                    <a:pt x="0" y="6"/>
                    <a:pt x="3" y="5"/>
                    <a:pt x="2" y="6"/>
                  </a:cubicBezTo>
                  <a:cubicBezTo>
                    <a:pt x="2" y="7"/>
                    <a:pt x="2" y="7"/>
                    <a:pt x="2" y="8"/>
                  </a:cubicBezTo>
                  <a:cubicBezTo>
                    <a:pt x="3" y="10"/>
                    <a:pt x="7" y="9"/>
                    <a:pt x="7" y="9"/>
                  </a:cubicBezTo>
                  <a:cubicBezTo>
                    <a:pt x="7" y="10"/>
                    <a:pt x="6" y="12"/>
                    <a:pt x="6" y="13"/>
                  </a:cubicBezTo>
                  <a:cubicBezTo>
                    <a:pt x="7" y="12"/>
                    <a:pt x="9" y="11"/>
                    <a:pt x="11" y="12"/>
                  </a:cubicBezTo>
                  <a:cubicBezTo>
                    <a:pt x="13" y="13"/>
                    <a:pt x="14" y="15"/>
                    <a:pt x="16" y="15"/>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74" name="Freeform 662">
              <a:extLst>
                <a:ext uri="{FF2B5EF4-FFF2-40B4-BE49-F238E27FC236}">
                  <a16:creationId xmlns:a16="http://schemas.microsoft.com/office/drawing/2014/main" id="{01CD33D3-1CBD-0A4B-A5BC-DD055357A59B}"/>
                </a:ext>
              </a:extLst>
            </p:cNvPr>
            <p:cNvSpPr>
              <a:spLocks/>
            </p:cNvSpPr>
            <p:nvPr/>
          </p:nvSpPr>
          <p:spPr bwMode="auto">
            <a:xfrm>
              <a:off x="12591937" y="6143776"/>
              <a:ext cx="149682" cy="73269"/>
            </a:xfrm>
            <a:custGeom>
              <a:avLst/>
              <a:gdLst>
                <a:gd name="T0" fmla="*/ 16 w 16"/>
                <a:gd name="T1" fmla="*/ 4 h 8"/>
                <a:gd name="T2" fmla="*/ 12 w 16"/>
                <a:gd name="T3" fmla="*/ 2 h 8"/>
                <a:gd name="T4" fmla="*/ 8 w 16"/>
                <a:gd name="T5" fmla="*/ 0 h 8"/>
                <a:gd name="T6" fmla="*/ 7 w 16"/>
                <a:gd name="T7" fmla="*/ 3 h 8"/>
                <a:gd name="T8" fmla="*/ 5 w 16"/>
                <a:gd name="T9" fmla="*/ 2 h 8"/>
                <a:gd name="T10" fmla="*/ 2 w 16"/>
                <a:gd name="T11" fmla="*/ 3 h 8"/>
                <a:gd name="T12" fmla="*/ 0 w 16"/>
                <a:gd name="T13" fmla="*/ 5 h 8"/>
                <a:gd name="T14" fmla="*/ 0 w 16"/>
                <a:gd name="T15" fmla="*/ 6 h 8"/>
                <a:gd name="T16" fmla="*/ 2 w 16"/>
                <a:gd name="T17" fmla="*/ 6 h 8"/>
                <a:gd name="T18" fmla="*/ 8 w 16"/>
                <a:gd name="T19" fmla="*/ 7 h 8"/>
                <a:gd name="T20" fmla="*/ 16 w 1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8">
                  <a:moveTo>
                    <a:pt x="16" y="4"/>
                  </a:moveTo>
                  <a:cubicBezTo>
                    <a:pt x="16" y="1"/>
                    <a:pt x="14" y="2"/>
                    <a:pt x="12" y="2"/>
                  </a:cubicBezTo>
                  <a:cubicBezTo>
                    <a:pt x="11" y="3"/>
                    <a:pt x="10" y="1"/>
                    <a:pt x="8" y="0"/>
                  </a:cubicBezTo>
                  <a:cubicBezTo>
                    <a:pt x="8" y="1"/>
                    <a:pt x="8" y="2"/>
                    <a:pt x="7" y="3"/>
                  </a:cubicBezTo>
                  <a:cubicBezTo>
                    <a:pt x="6" y="3"/>
                    <a:pt x="7" y="1"/>
                    <a:pt x="5" y="2"/>
                  </a:cubicBezTo>
                  <a:cubicBezTo>
                    <a:pt x="4" y="2"/>
                    <a:pt x="2" y="2"/>
                    <a:pt x="2" y="3"/>
                  </a:cubicBezTo>
                  <a:cubicBezTo>
                    <a:pt x="1" y="5"/>
                    <a:pt x="2" y="6"/>
                    <a:pt x="0" y="5"/>
                  </a:cubicBezTo>
                  <a:cubicBezTo>
                    <a:pt x="0" y="5"/>
                    <a:pt x="0" y="5"/>
                    <a:pt x="0" y="6"/>
                  </a:cubicBezTo>
                  <a:cubicBezTo>
                    <a:pt x="0" y="6"/>
                    <a:pt x="1" y="6"/>
                    <a:pt x="2" y="6"/>
                  </a:cubicBezTo>
                  <a:cubicBezTo>
                    <a:pt x="4" y="7"/>
                    <a:pt x="6" y="7"/>
                    <a:pt x="8" y="7"/>
                  </a:cubicBezTo>
                  <a:cubicBezTo>
                    <a:pt x="10" y="7"/>
                    <a:pt x="16" y="8"/>
                    <a:pt x="16" y="4"/>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75" name="Freeform 663">
              <a:extLst>
                <a:ext uri="{FF2B5EF4-FFF2-40B4-BE49-F238E27FC236}">
                  <a16:creationId xmlns:a16="http://schemas.microsoft.com/office/drawing/2014/main" id="{F62E50D5-EF0B-FF4B-B0A7-3744C5D8999A}"/>
                </a:ext>
              </a:extLst>
            </p:cNvPr>
            <p:cNvSpPr>
              <a:spLocks/>
            </p:cNvSpPr>
            <p:nvPr/>
          </p:nvSpPr>
          <p:spPr bwMode="auto">
            <a:xfrm>
              <a:off x="12359449" y="6162886"/>
              <a:ext cx="445860" cy="391823"/>
            </a:xfrm>
            <a:custGeom>
              <a:avLst/>
              <a:gdLst>
                <a:gd name="T0" fmla="*/ 1 w 48"/>
                <a:gd name="T1" fmla="*/ 12 h 42"/>
                <a:gd name="T2" fmla="*/ 0 w 48"/>
                <a:gd name="T3" fmla="*/ 16 h 42"/>
                <a:gd name="T4" fmla="*/ 2 w 48"/>
                <a:gd name="T5" fmla="*/ 20 h 42"/>
                <a:gd name="T6" fmla="*/ 4 w 48"/>
                <a:gd name="T7" fmla="*/ 27 h 42"/>
                <a:gd name="T8" fmla="*/ 9 w 48"/>
                <a:gd name="T9" fmla="*/ 31 h 42"/>
                <a:gd name="T10" fmla="*/ 10 w 48"/>
                <a:gd name="T11" fmla="*/ 33 h 42"/>
                <a:gd name="T12" fmla="*/ 13 w 48"/>
                <a:gd name="T13" fmla="*/ 32 h 42"/>
                <a:gd name="T14" fmla="*/ 21 w 48"/>
                <a:gd name="T15" fmla="*/ 36 h 42"/>
                <a:gd name="T16" fmla="*/ 25 w 48"/>
                <a:gd name="T17" fmla="*/ 37 h 42"/>
                <a:gd name="T18" fmla="*/ 33 w 48"/>
                <a:gd name="T19" fmla="*/ 37 h 42"/>
                <a:gd name="T20" fmla="*/ 39 w 48"/>
                <a:gd name="T21" fmla="*/ 41 h 42"/>
                <a:gd name="T22" fmla="*/ 41 w 48"/>
                <a:gd name="T23" fmla="*/ 35 h 42"/>
                <a:gd name="T24" fmla="*/ 44 w 48"/>
                <a:gd name="T25" fmla="*/ 32 h 42"/>
                <a:gd name="T26" fmla="*/ 48 w 48"/>
                <a:gd name="T27" fmla="*/ 31 h 42"/>
                <a:gd name="T28" fmla="*/ 45 w 48"/>
                <a:gd name="T29" fmla="*/ 26 h 42"/>
                <a:gd name="T30" fmla="*/ 44 w 48"/>
                <a:gd name="T31" fmla="*/ 19 h 42"/>
                <a:gd name="T32" fmla="*/ 46 w 48"/>
                <a:gd name="T33" fmla="*/ 12 h 42"/>
                <a:gd name="T34" fmla="*/ 44 w 48"/>
                <a:gd name="T35" fmla="*/ 7 h 42"/>
                <a:gd name="T36" fmla="*/ 42 w 48"/>
                <a:gd name="T37" fmla="*/ 5 h 42"/>
                <a:gd name="T38" fmla="*/ 25 w 48"/>
                <a:gd name="T39" fmla="*/ 4 h 42"/>
                <a:gd name="T40" fmla="*/ 20 w 48"/>
                <a:gd name="T41" fmla="*/ 2 h 42"/>
                <a:gd name="T42" fmla="*/ 13 w 48"/>
                <a:gd name="T43" fmla="*/ 4 h 42"/>
                <a:gd name="T44" fmla="*/ 6 w 48"/>
                <a:gd name="T45" fmla="*/ 6 h 42"/>
                <a:gd name="T46" fmla="*/ 2 w 48"/>
                <a:gd name="T47" fmla="*/ 7 h 42"/>
                <a:gd name="T48" fmla="*/ 1 w 48"/>
                <a:gd name="T49" fmla="*/ 9 h 42"/>
                <a:gd name="T50" fmla="*/ 1 w 48"/>
                <a:gd name="T51" fmla="*/ 12 h 42"/>
                <a:gd name="T52" fmla="*/ 1 w 48"/>
                <a:gd name="T53"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42">
                  <a:moveTo>
                    <a:pt x="1" y="12"/>
                  </a:moveTo>
                  <a:cubicBezTo>
                    <a:pt x="1" y="13"/>
                    <a:pt x="0" y="15"/>
                    <a:pt x="0" y="16"/>
                  </a:cubicBezTo>
                  <a:cubicBezTo>
                    <a:pt x="1" y="17"/>
                    <a:pt x="2" y="19"/>
                    <a:pt x="2" y="20"/>
                  </a:cubicBezTo>
                  <a:cubicBezTo>
                    <a:pt x="2" y="22"/>
                    <a:pt x="3" y="25"/>
                    <a:pt x="4" y="27"/>
                  </a:cubicBezTo>
                  <a:cubicBezTo>
                    <a:pt x="5" y="30"/>
                    <a:pt x="8" y="29"/>
                    <a:pt x="9" y="31"/>
                  </a:cubicBezTo>
                  <a:cubicBezTo>
                    <a:pt x="9" y="31"/>
                    <a:pt x="9" y="33"/>
                    <a:pt x="10" y="33"/>
                  </a:cubicBezTo>
                  <a:cubicBezTo>
                    <a:pt x="11" y="34"/>
                    <a:pt x="12" y="32"/>
                    <a:pt x="13" y="32"/>
                  </a:cubicBezTo>
                  <a:cubicBezTo>
                    <a:pt x="15" y="31"/>
                    <a:pt x="19" y="35"/>
                    <a:pt x="21" y="36"/>
                  </a:cubicBezTo>
                  <a:cubicBezTo>
                    <a:pt x="22" y="37"/>
                    <a:pt x="23" y="39"/>
                    <a:pt x="25" y="37"/>
                  </a:cubicBezTo>
                  <a:cubicBezTo>
                    <a:pt x="26" y="36"/>
                    <a:pt x="31" y="37"/>
                    <a:pt x="33" y="37"/>
                  </a:cubicBezTo>
                  <a:cubicBezTo>
                    <a:pt x="36" y="37"/>
                    <a:pt x="37" y="39"/>
                    <a:pt x="39" y="41"/>
                  </a:cubicBezTo>
                  <a:cubicBezTo>
                    <a:pt x="40" y="42"/>
                    <a:pt x="40" y="36"/>
                    <a:pt x="41" y="35"/>
                  </a:cubicBezTo>
                  <a:cubicBezTo>
                    <a:pt x="42" y="34"/>
                    <a:pt x="43" y="33"/>
                    <a:pt x="44" y="32"/>
                  </a:cubicBezTo>
                  <a:cubicBezTo>
                    <a:pt x="45" y="32"/>
                    <a:pt x="48" y="32"/>
                    <a:pt x="48" y="31"/>
                  </a:cubicBezTo>
                  <a:cubicBezTo>
                    <a:pt x="47" y="28"/>
                    <a:pt x="47" y="27"/>
                    <a:pt x="45" y="26"/>
                  </a:cubicBezTo>
                  <a:cubicBezTo>
                    <a:pt x="43" y="24"/>
                    <a:pt x="46" y="21"/>
                    <a:pt x="44" y="19"/>
                  </a:cubicBezTo>
                  <a:cubicBezTo>
                    <a:pt x="42" y="18"/>
                    <a:pt x="47" y="14"/>
                    <a:pt x="46" y="12"/>
                  </a:cubicBezTo>
                  <a:cubicBezTo>
                    <a:pt x="45" y="10"/>
                    <a:pt x="44" y="9"/>
                    <a:pt x="44" y="7"/>
                  </a:cubicBezTo>
                  <a:cubicBezTo>
                    <a:pt x="44" y="6"/>
                    <a:pt x="44" y="5"/>
                    <a:pt x="42" y="5"/>
                  </a:cubicBezTo>
                  <a:cubicBezTo>
                    <a:pt x="37" y="3"/>
                    <a:pt x="30" y="6"/>
                    <a:pt x="25" y="4"/>
                  </a:cubicBezTo>
                  <a:cubicBezTo>
                    <a:pt x="25" y="7"/>
                    <a:pt x="21" y="2"/>
                    <a:pt x="20" y="2"/>
                  </a:cubicBezTo>
                  <a:cubicBezTo>
                    <a:pt x="17" y="0"/>
                    <a:pt x="15" y="2"/>
                    <a:pt x="13" y="4"/>
                  </a:cubicBezTo>
                  <a:cubicBezTo>
                    <a:pt x="10" y="5"/>
                    <a:pt x="8" y="6"/>
                    <a:pt x="6" y="6"/>
                  </a:cubicBezTo>
                  <a:cubicBezTo>
                    <a:pt x="5" y="7"/>
                    <a:pt x="3" y="7"/>
                    <a:pt x="2" y="7"/>
                  </a:cubicBezTo>
                  <a:cubicBezTo>
                    <a:pt x="1" y="8"/>
                    <a:pt x="3" y="9"/>
                    <a:pt x="1" y="9"/>
                  </a:cubicBezTo>
                  <a:cubicBezTo>
                    <a:pt x="1" y="10"/>
                    <a:pt x="1" y="11"/>
                    <a:pt x="1" y="12"/>
                  </a:cubicBezTo>
                  <a:cubicBezTo>
                    <a:pt x="1" y="14"/>
                    <a:pt x="1" y="12"/>
                    <a:pt x="1" y="12"/>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76" name="Freeform 664">
              <a:extLst>
                <a:ext uri="{FF2B5EF4-FFF2-40B4-BE49-F238E27FC236}">
                  <a16:creationId xmlns:a16="http://schemas.microsoft.com/office/drawing/2014/main" id="{D4491E7E-AAA1-0045-A0EA-633DC137D9DC}"/>
                </a:ext>
              </a:extLst>
            </p:cNvPr>
            <p:cNvSpPr>
              <a:spLocks/>
            </p:cNvSpPr>
            <p:nvPr/>
          </p:nvSpPr>
          <p:spPr bwMode="auto">
            <a:xfrm>
              <a:off x="12630150" y="6573825"/>
              <a:ext cx="429938" cy="280329"/>
            </a:xfrm>
            <a:custGeom>
              <a:avLst/>
              <a:gdLst>
                <a:gd name="T0" fmla="*/ 38 w 46"/>
                <a:gd name="T1" fmla="*/ 13 h 30"/>
                <a:gd name="T2" fmla="*/ 35 w 46"/>
                <a:gd name="T3" fmla="*/ 6 h 30"/>
                <a:gd name="T4" fmla="*/ 32 w 46"/>
                <a:gd name="T5" fmla="*/ 0 h 30"/>
                <a:gd name="T6" fmla="*/ 22 w 46"/>
                <a:gd name="T7" fmla="*/ 4 h 30"/>
                <a:gd name="T8" fmla="*/ 18 w 46"/>
                <a:gd name="T9" fmla="*/ 3 h 30"/>
                <a:gd name="T10" fmla="*/ 12 w 46"/>
                <a:gd name="T11" fmla="*/ 3 h 30"/>
                <a:gd name="T12" fmla="*/ 8 w 46"/>
                <a:gd name="T13" fmla="*/ 6 h 30"/>
                <a:gd name="T14" fmla="*/ 4 w 46"/>
                <a:gd name="T15" fmla="*/ 14 h 30"/>
                <a:gd name="T16" fmla="*/ 0 w 46"/>
                <a:gd name="T17" fmla="*/ 15 h 30"/>
                <a:gd name="T18" fmla="*/ 3 w 46"/>
                <a:gd name="T19" fmla="*/ 18 h 30"/>
                <a:gd name="T20" fmla="*/ 5 w 46"/>
                <a:gd name="T21" fmla="*/ 22 h 30"/>
                <a:gd name="T22" fmla="*/ 8 w 46"/>
                <a:gd name="T23" fmla="*/ 24 h 30"/>
                <a:gd name="T24" fmla="*/ 11 w 46"/>
                <a:gd name="T25" fmla="*/ 25 h 30"/>
                <a:gd name="T26" fmla="*/ 11 w 46"/>
                <a:gd name="T27" fmla="*/ 28 h 30"/>
                <a:gd name="T28" fmla="*/ 21 w 46"/>
                <a:gd name="T29" fmla="*/ 30 h 30"/>
                <a:gd name="T30" fmla="*/ 28 w 46"/>
                <a:gd name="T31" fmla="*/ 28 h 30"/>
                <a:gd name="T32" fmla="*/ 40 w 46"/>
                <a:gd name="T33" fmla="*/ 30 h 30"/>
                <a:gd name="T34" fmla="*/ 41 w 46"/>
                <a:gd name="T35" fmla="*/ 23 h 30"/>
                <a:gd name="T36" fmla="*/ 46 w 46"/>
                <a:gd name="T37" fmla="*/ 20 h 30"/>
                <a:gd name="T38" fmla="*/ 39 w 46"/>
                <a:gd name="T39" fmla="*/ 20 h 30"/>
                <a:gd name="T40" fmla="*/ 38 w 46"/>
                <a:gd name="T41" fmla="*/ 13 h 30"/>
                <a:gd name="T42" fmla="*/ 38 w 46"/>
                <a:gd name="T4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30">
                  <a:moveTo>
                    <a:pt x="38" y="13"/>
                  </a:moveTo>
                  <a:cubicBezTo>
                    <a:pt x="39" y="10"/>
                    <a:pt x="36" y="8"/>
                    <a:pt x="35" y="6"/>
                  </a:cubicBezTo>
                  <a:cubicBezTo>
                    <a:pt x="33" y="5"/>
                    <a:pt x="32" y="2"/>
                    <a:pt x="32" y="0"/>
                  </a:cubicBezTo>
                  <a:cubicBezTo>
                    <a:pt x="29" y="1"/>
                    <a:pt x="26" y="4"/>
                    <a:pt x="22" y="4"/>
                  </a:cubicBezTo>
                  <a:cubicBezTo>
                    <a:pt x="21" y="4"/>
                    <a:pt x="19" y="3"/>
                    <a:pt x="18" y="3"/>
                  </a:cubicBezTo>
                  <a:cubicBezTo>
                    <a:pt x="16" y="3"/>
                    <a:pt x="14" y="3"/>
                    <a:pt x="12" y="3"/>
                  </a:cubicBezTo>
                  <a:cubicBezTo>
                    <a:pt x="12" y="3"/>
                    <a:pt x="9" y="6"/>
                    <a:pt x="8" y="6"/>
                  </a:cubicBezTo>
                  <a:cubicBezTo>
                    <a:pt x="7" y="9"/>
                    <a:pt x="5" y="11"/>
                    <a:pt x="4" y="14"/>
                  </a:cubicBezTo>
                  <a:cubicBezTo>
                    <a:pt x="3" y="14"/>
                    <a:pt x="1" y="14"/>
                    <a:pt x="0" y="15"/>
                  </a:cubicBezTo>
                  <a:cubicBezTo>
                    <a:pt x="0" y="16"/>
                    <a:pt x="3" y="17"/>
                    <a:pt x="3" y="18"/>
                  </a:cubicBezTo>
                  <a:cubicBezTo>
                    <a:pt x="3" y="20"/>
                    <a:pt x="4" y="20"/>
                    <a:pt x="5" y="22"/>
                  </a:cubicBezTo>
                  <a:cubicBezTo>
                    <a:pt x="5" y="24"/>
                    <a:pt x="6" y="24"/>
                    <a:pt x="8" y="24"/>
                  </a:cubicBezTo>
                  <a:cubicBezTo>
                    <a:pt x="9" y="24"/>
                    <a:pt x="11" y="24"/>
                    <a:pt x="11" y="25"/>
                  </a:cubicBezTo>
                  <a:cubicBezTo>
                    <a:pt x="11" y="26"/>
                    <a:pt x="11" y="27"/>
                    <a:pt x="11" y="28"/>
                  </a:cubicBezTo>
                  <a:cubicBezTo>
                    <a:pt x="13" y="30"/>
                    <a:pt x="18" y="30"/>
                    <a:pt x="21" y="30"/>
                  </a:cubicBezTo>
                  <a:cubicBezTo>
                    <a:pt x="24" y="30"/>
                    <a:pt x="26" y="30"/>
                    <a:pt x="28" y="28"/>
                  </a:cubicBezTo>
                  <a:cubicBezTo>
                    <a:pt x="32" y="26"/>
                    <a:pt x="36" y="28"/>
                    <a:pt x="40" y="30"/>
                  </a:cubicBezTo>
                  <a:cubicBezTo>
                    <a:pt x="40" y="28"/>
                    <a:pt x="40" y="25"/>
                    <a:pt x="41" y="23"/>
                  </a:cubicBezTo>
                  <a:cubicBezTo>
                    <a:pt x="42" y="22"/>
                    <a:pt x="45" y="24"/>
                    <a:pt x="46" y="20"/>
                  </a:cubicBezTo>
                  <a:cubicBezTo>
                    <a:pt x="43" y="18"/>
                    <a:pt x="42" y="20"/>
                    <a:pt x="39" y="20"/>
                  </a:cubicBezTo>
                  <a:cubicBezTo>
                    <a:pt x="37" y="19"/>
                    <a:pt x="37" y="14"/>
                    <a:pt x="38" y="13"/>
                  </a:cubicBezTo>
                  <a:cubicBezTo>
                    <a:pt x="39" y="11"/>
                    <a:pt x="37" y="15"/>
                    <a:pt x="38" y="13"/>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77" name="Freeform 665">
              <a:extLst>
                <a:ext uri="{FF2B5EF4-FFF2-40B4-BE49-F238E27FC236}">
                  <a16:creationId xmlns:a16="http://schemas.microsoft.com/office/drawing/2014/main" id="{65771C71-CE5A-874A-9B03-42A5DA370BB1}"/>
                </a:ext>
              </a:extLst>
            </p:cNvPr>
            <p:cNvSpPr>
              <a:spLocks/>
            </p:cNvSpPr>
            <p:nvPr/>
          </p:nvSpPr>
          <p:spPr bwMode="auto">
            <a:xfrm>
              <a:off x="12929515" y="6564267"/>
              <a:ext cx="156052" cy="187951"/>
            </a:xfrm>
            <a:custGeom>
              <a:avLst/>
              <a:gdLst>
                <a:gd name="T0" fmla="*/ 14 w 17"/>
                <a:gd name="T1" fmla="*/ 10 h 20"/>
                <a:gd name="T2" fmla="*/ 9 w 17"/>
                <a:gd name="T3" fmla="*/ 3 h 20"/>
                <a:gd name="T4" fmla="*/ 0 w 17"/>
                <a:gd name="T5" fmla="*/ 1 h 20"/>
                <a:gd name="T6" fmla="*/ 5 w 17"/>
                <a:gd name="T7" fmla="*/ 10 h 20"/>
                <a:gd name="T8" fmla="*/ 7 w 17"/>
                <a:gd name="T9" fmla="*/ 20 h 20"/>
                <a:gd name="T10" fmla="*/ 10 w 17"/>
                <a:gd name="T11" fmla="*/ 14 h 20"/>
                <a:gd name="T12" fmla="*/ 14 w 17"/>
                <a:gd name="T13" fmla="*/ 14 h 20"/>
                <a:gd name="T14" fmla="*/ 14 w 17"/>
                <a:gd name="T15" fmla="*/ 10 h 20"/>
                <a:gd name="T16" fmla="*/ 14 w 17"/>
                <a:gd name="T1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0">
                  <a:moveTo>
                    <a:pt x="14" y="10"/>
                  </a:moveTo>
                  <a:cubicBezTo>
                    <a:pt x="12" y="8"/>
                    <a:pt x="11" y="4"/>
                    <a:pt x="9" y="3"/>
                  </a:cubicBezTo>
                  <a:cubicBezTo>
                    <a:pt x="8" y="3"/>
                    <a:pt x="0" y="0"/>
                    <a:pt x="0" y="1"/>
                  </a:cubicBezTo>
                  <a:cubicBezTo>
                    <a:pt x="1" y="5"/>
                    <a:pt x="3" y="7"/>
                    <a:pt x="5" y="10"/>
                  </a:cubicBezTo>
                  <a:cubicBezTo>
                    <a:pt x="7" y="13"/>
                    <a:pt x="4" y="17"/>
                    <a:pt x="7" y="20"/>
                  </a:cubicBezTo>
                  <a:cubicBezTo>
                    <a:pt x="8" y="19"/>
                    <a:pt x="9" y="16"/>
                    <a:pt x="10" y="14"/>
                  </a:cubicBezTo>
                  <a:cubicBezTo>
                    <a:pt x="12" y="13"/>
                    <a:pt x="13" y="14"/>
                    <a:pt x="14" y="14"/>
                  </a:cubicBezTo>
                  <a:cubicBezTo>
                    <a:pt x="17" y="14"/>
                    <a:pt x="14" y="10"/>
                    <a:pt x="14" y="10"/>
                  </a:cubicBezTo>
                  <a:cubicBezTo>
                    <a:pt x="13" y="9"/>
                    <a:pt x="14" y="10"/>
                    <a:pt x="14" y="1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78" name="Freeform 666">
              <a:extLst>
                <a:ext uri="{FF2B5EF4-FFF2-40B4-BE49-F238E27FC236}">
                  <a16:creationId xmlns:a16="http://schemas.microsoft.com/office/drawing/2014/main" id="{CB57ACAA-B11E-9F48-B7B2-A2216C4F6DF8}"/>
                </a:ext>
              </a:extLst>
            </p:cNvPr>
            <p:cNvSpPr>
              <a:spLocks/>
            </p:cNvSpPr>
            <p:nvPr/>
          </p:nvSpPr>
          <p:spPr bwMode="auto">
            <a:xfrm>
              <a:off x="12993210" y="6666203"/>
              <a:ext cx="92356" cy="95566"/>
            </a:xfrm>
            <a:custGeom>
              <a:avLst/>
              <a:gdLst>
                <a:gd name="T0" fmla="*/ 7 w 10"/>
                <a:gd name="T1" fmla="*/ 9 h 10"/>
                <a:gd name="T2" fmla="*/ 7 w 10"/>
                <a:gd name="T3" fmla="*/ 7 h 10"/>
                <a:gd name="T4" fmla="*/ 10 w 10"/>
                <a:gd name="T5" fmla="*/ 4 h 10"/>
                <a:gd name="T6" fmla="*/ 8 w 10"/>
                <a:gd name="T7" fmla="*/ 1 h 10"/>
                <a:gd name="T8" fmla="*/ 3 w 10"/>
                <a:gd name="T9" fmla="*/ 4 h 10"/>
                <a:gd name="T10" fmla="*/ 0 w 10"/>
                <a:gd name="T11" fmla="*/ 9 h 10"/>
                <a:gd name="T12" fmla="*/ 3 w 10"/>
                <a:gd name="T13" fmla="*/ 9 h 10"/>
                <a:gd name="T14" fmla="*/ 7 w 10"/>
                <a:gd name="T15" fmla="*/ 10 h 10"/>
                <a:gd name="T16" fmla="*/ 7 w 10"/>
                <a:gd name="T17" fmla="*/ 9 h 10"/>
                <a:gd name="T18" fmla="*/ 7 w 10"/>
                <a:gd name="T1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9"/>
                  </a:moveTo>
                  <a:cubicBezTo>
                    <a:pt x="6" y="8"/>
                    <a:pt x="6" y="8"/>
                    <a:pt x="7" y="7"/>
                  </a:cubicBezTo>
                  <a:cubicBezTo>
                    <a:pt x="8" y="6"/>
                    <a:pt x="9" y="5"/>
                    <a:pt x="10" y="4"/>
                  </a:cubicBezTo>
                  <a:cubicBezTo>
                    <a:pt x="10" y="4"/>
                    <a:pt x="8" y="2"/>
                    <a:pt x="8" y="1"/>
                  </a:cubicBezTo>
                  <a:cubicBezTo>
                    <a:pt x="8" y="5"/>
                    <a:pt x="3" y="0"/>
                    <a:pt x="3" y="4"/>
                  </a:cubicBezTo>
                  <a:cubicBezTo>
                    <a:pt x="3" y="6"/>
                    <a:pt x="1" y="8"/>
                    <a:pt x="0" y="9"/>
                  </a:cubicBezTo>
                  <a:cubicBezTo>
                    <a:pt x="0" y="10"/>
                    <a:pt x="2" y="9"/>
                    <a:pt x="3" y="9"/>
                  </a:cubicBezTo>
                  <a:cubicBezTo>
                    <a:pt x="5" y="9"/>
                    <a:pt x="6" y="9"/>
                    <a:pt x="7" y="10"/>
                  </a:cubicBezTo>
                  <a:cubicBezTo>
                    <a:pt x="7" y="10"/>
                    <a:pt x="7" y="9"/>
                    <a:pt x="7" y="9"/>
                  </a:cubicBezTo>
                  <a:cubicBezTo>
                    <a:pt x="6" y="8"/>
                    <a:pt x="7" y="9"/>
                    <a:pt x="7" y="9"/>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79" name="Freeform 667">
              <a:extLst>
                <a:ext uri="{FF2B5EF4-FFF2-40B4-BE49-F238E27FC236}">
                  <a16:creationId xmlns:a16="http://schemas.microsoft.com/office/drawing/2014/main" id="{837D78D1-602A-A84D-978D-40BAE646B547}"/>
                </a:ext>
              </a:extLst>
            </p:cNvPr>
            <p:cNvSpPr>
              <a:spLocks/>
            </p:cNvSpPr>
            <p:nvPr/>
          </p:nvSpPr>
          <p:spPr bwMode="auto">
            <a:xfrm>
              <a:off x="12712955" y="6815924"/>
              <a:ext cx="299365" cy="178393"/>
            </a:xfrm>
            <a:custGeom>
              <a:avLst/>
              <a:gdLst>
                <a:gd name="T0" fmla="*/ 17 w 32"/>
                <a:gd name="T1" fmla="*/ 4 h 19"/>
                <a:gd name="T2" fmla="*/ 2 w 32"/>
                <a:gd name="T3" fmla="*/ 0 h 19"/>
                <a:gd name="T4" fmla="*/ 2 w 32"/>
                <a:gd name="T5" fmla="*/ 5 h 19"/>
                <a:gd name="T6" fmla="*/ 3 w 32"/>
                <a:gd name="T7" fmla="*/ 8 h 19"/>
                <a:gd name="T8" fmla="*/ 1 w 32"/>
                <a:gd name="T9" fmla="*/ 11 h 19"/>
                <a:gd name="T10" fmla="*/ 3 w 32"/>
                <a:gd name="T11" fmla="*/ 17 h 19"/>
                <a:gd name="T12" fmla="*/ 9 w 32"/>
                <a:gd name="T13" fmla="*/ 17 h 19"/>
                <a:gd name="T14" fmla="*/ 16 w 32"/>
                <a:gd name="T15" fmla="*/ 18 h 19"/>
                <a:gd name="T16" fmla="*/ 21 w 32"/>
                <a:gd name="T17" fmla="*/ 15 h 19"/>
                <a:gd name="T18" fmla="*/ 28 w 32"/>
                <a:gd name="T19" fmla="*/ 14 h 19"/>
                <a:gd name="T20" fmla="*/ 28 w 32"/>
                <a:gd name="T21" fmla="*/ 8 h 19"/>
                <a:gd name="T22" fmla="*/ 29 w 32"/>
                <a:gd name="T23" fmla="*/ 3 h 19"/>
                <a:gd name="T24" fmla="*/ 21 w 32"/>
                <a:gd name="T25" fmla="*/ 2 h 19"/>
                <a:gd name="T26" fmla="*/ 17 w 32"/>
                <a:gd name="T27"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19">
                  <a:moveTo>
                    <a:pt x="17" y="4"/>
                  </a:moveTo>
                  <a:cubicBezTo>
                    <a:pt x="13" y="4"/>
                    <a:pt x="3" y="6"/>
                    <a:pt x="2" y="0"/>
                  </a:cubicBezTo>
                  <a:cubicBezTo>
                    <a:pt x="1" y="2"/>
                    <a:pt x="0" y="4"/>
                    <a:pt x="2" y="5"/>
                  </a:cubicBezTo>
                  <a:cubicBezTo>
                    <a:pt x="3" y="6"/>
                    <a:pt x="4" y="7"/>
                    <a:pt x="3" y="8"/>
                  </a:cubicBezTo>
                  <a:cubicBezTo>
                    <a:pt x="2" y="9"/>
                    <a:pt x="1" y="9"/>
                    <a:pt x="1" y="11"/>
                  </a:cubicBezTo>
                  <a:cubicBezTo>
                    <a:pt x="2" y="13"/>
                    <a:pt x="3" y="14"/>
                    <a:pt x="3" y="17"/>
                  </a:cubicBezTo>
                  <a:cubicBezTo>
                    <a:pt x="5" y="17"/>
                    <a:pt x="7" y="17"/>
                    <a:pt x="9" y="17"/>
                  </a:cubicBezTo>
                  <a:cubicBezTo>
                    <a:pt x="11" y="17"/>
                    <a:pt x="14" y="19"/>
                    <a:pt x="16" y="18"/>
                  </a:cubicBezTo>
                  <a:cubicBezTo>
                    <a:pt x="18" y="18"/>
                    <a:pt x="20" y="16"/>
                    <a:pt x="21" y="15"/>
                  </a:cubicBezTo>
                  <a:cubicBezTo>
                    <a:pt x="23" y="13"/>
                    <a:pt x="25" y="14"/>
                    <a:pt x="28" y="14"/>
                  </a:cubicBezTo>
                  <a:cubicBezTo>
                    <a:pt x="27" y="12"/>
                    <a:pt x="27" y="11"/>
                    <a:pt x="28" y="8"/>
                  </a:cubicBezTo>
                  <a:cubicBezTo>
                    <a:pt x="29" y="6"/>
                    <a:pt x="32" y="4"/>
                    <a:pt x="29" y="3"/>
                  </a:cubicBezTo>
                  <a:cubicBezTo>
                    <a:pt x="27" y="2"/>
                    <a:pt x="24" y="1"/>
                    <a:pt x="21" y="2"/>
                  </a:cubicBezTo>
                  <a:cubicBezTo>
                    <a:pt x="19" y="2"/>
                    <a:pt x="18" y="4"/>
                    <a:pt x="17" y="4"/>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80" name="Freeform 668">
              <a:extLst>
                <a:ext uri="{FF2B5EF4-FFF2-40B4-BE49-F238E27FC236}">
                  <a16:creationId xmlns:a16="http://schemas.microsoft.com/office/drawing/2014/main" id="{BF61F284-15A2-924A-B33A-2EA7F5D838AC}"/>
                </a:ext>
              </a:extLst>
            </p:cNvPr>
            <p:cNvSpPr>
              <a:spLocks/>
            </p:cNvSpPr>
            <p:nvPr/>
          </p:nvSpPr>
          <p:spPr bwMode="auto">
            <a:xfrm>
              <a:off x="12423144" y="6771327"/>
              <a:ext cx="168791" cy="140163"/>
            </a:xfrm>
            <a:custGeom>
              <a:avLst/>
              <a:gdLst>
                <a:gd name="T0" fmla="*/ 10 w 18"/>
                <a:gd name="T1" fmla="*/ 0 h 15"/>
                <a:gd name="T2" fmla="*/ 1 w 18"/>
                <a:gd name="T3" fmla="*/ 2 h 15"/>
                <a:gd name="T4" fmla="*/ 4 w 18"/>
                <a:gd name="T5" fmla="*/ 8 h 15"/>
                <a:gd name="T6" fmla="*/ 13 w 18"/>
                <a:gd name="T7" fmla="*/ 15 h 15"/>
                <a:gd name="T8" fmla="*/ 15 w 18"/>
                <a:gd name="T9" fmla="*/ 10 h 15"/>
                <a:gd name="T10" fmla="*/ 17 w 18"/>
                <a:gd name="T11" fmla="*/ 6 h 15"/>
                <a:gd name="T12" fmla="*/ 16 w 18"/>
                <a:gd name="T13" fmla="*/ 2 h 15"/>
                <a:gd name="T14" fmla="*/ 10 w 18"/>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5">
                  <a:moveTo>
                    <a:pt x="10" y="0"/>
                  </a:moveTo>
                  <a:cubicBezTo>
                    <a:pt x="8" y="0"/>
                    <a:pt x="0" y="0"/>
                    <a:pt x="1" y="2"/>
                  </a:cubicBezTo>
                  <a:cubicBezTo>
                    <a:pt x="1" y="3"/>
                    <a:pt x="3" y="7"/>
                    <a:pt x="4" y="8"/>
                  </a:cubicBezTo>
                  <a:cubicBezTo>
                    <a:pt x="6" y="11"/>
                    <a:pt x="10" y="13"/>
                    <a:pt x="13" y="15"/>
                  </a:cubicBezTo>
                  <a:cubicBezTo>
                    <a:pt x="13" y="13"/>
                    <a:pt x="13" y="11"/>
                    <a:pt x="15" y="10"/>
                  </a:cubicBezTo>
                  <a:cubicBezTo>
                    <a:pt x="17" y="9"/>
                    <a:pt x="18" y="8"/>
                    <a:pt x="17" y="6"/>
                  </a:cubicBezTo>
                  <a:cubicBezTo>
                    <a:pt x="17" y="4"/>
                    <a:pt x="17" y="3"/>
                    <a:pt x="16" y="2"/>
                  </a:cubicBezTo>
                  <a:cubicBezTo>
                    <a:pt x="14" y="1"/>
                    <a:pt x="12" y="0"/>
                    <a:pt x="10" y="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81" name="Freeform 669">
              <a:extLst>
                <a:ext uri="{FF2B5EF4-FFF2-40B4-BE49-F238E27FC236}">
                  <a16:creationId xmlns:a16="http://schemas.microsoft.com/office/drawing/2014/main" id="{86D0CC45-83C4-4148-9EED-3DF1431BBC38}"/>
                </a:ext>
              </a:extLst>
            </p:cNvPr>
            <p:cNvSpPr>
              <a:spLocks/>
            </p:cNvSpPr>
            <p:nvPr/>
          </p:nvSpPr>
          <p:spPr bwMode="auto">
            <a:xfrm>
              <a:off x="12544162" y="6704430"/>
              <a:ext cx="207006" cy="251657"/>
            </a:xfrm>
            <a:custGeom>
              <a:avLst/>
              <a:gdLst>
                <a:gd name="T0" fmla="*/ 21 w 22"/>
                <a:gd name="T1" fmla="*/ 19 h 27"/>
                <a:gd name="T2" fmla="*/ 20 w 22"/>
                <a:gd name="T3" fmla="*/ 17 h 27"/>
                <a:gd name="T4" fmla="*/ 19 w 22"/>
                <a:gd name="T5" fmla="*/ 13 h 27"/>
                <a:gd name="T6" fmla="*/ 15 w 22"/>
                <a:gd name="T7" fmla="*/ 10 h 27"/>
                <a:gd name="T8" fmla="*/ 14 w 22"/>
                <a:gd name="T9" fmla="*/ 8 h 27"/>
                <a:gd name="T10" fmla="*/ 12 w 22"/>
                <a:gd name="T11" fmla="*/ 5 h 27"/>
                <a:gd name="T12" fmla="*/ 5 w 22"/>
                <a:gd name="T13" fmla="*/ 1 h 27"/>
                <a:gd name="T14" fmla="*/ 2 w 22"/>
                <a:gd name="T15" fmla="*/ 4 h 27"/>
                <a:gd name="T16" fmla="*/ 4 w 22"/>
                <a:gd name="T17" fmla="*/ 14 h 27"/>
                <a:gd name="T18" fmla="*/ 1 w 22"/>
                <a:gd name="T19" fmla="*/ 19 h 27"/>
                <a:gd name="T20" fmla="*/ 0 w 22"/>
                <a:gd name="T21" fmla="*/ 23 h 27"/>
                <a:gd name="T22" fmla="*/ 4 w 22"/>
                <a:gd name="T23" fmla="*/ 27 h 27"/>
                <a:gd name="T24" fmla="*/ 6 w 22"/>
                <a:gd name="T25" fmla="*/ 23 h 27"/>
                <a:gd name="T26" fmla="*/ 10 w 22"/>
                <a:gd name="T27" fmla="*/ 26 h 27"/>
                <a:gd name="T28" fmla="*/ 20 w 22"/>
                <a:gd name="T29" fmla="*/ 24 h 27"/>
                <a:gd name="T30" fmla="*/ 21 w 22"/>
                <a:gd name="T31" fmla="*/ 19 h 27"/>
                <a:gd name="T32" fmla="*/ 21 w 22"/>
                <a:gd name="T33" fmla="*/ 1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7">
                  <a:moveTo>
                    <a:pt x="21" y="19"/>
                  </a:moveTo>
                  <a:cubicBezTo>
                    <a:pt x="22" y="18"/>
                    <a:pt x="21" y="18"/>
                    <a:pt x="20" y="17"/>
                  </a:cubicBezTo>
                  <a:cubicBezTo>
                    <a:pt x="19" y="16"/>
                    <a:pt x="19" y="15"/>
                    <a:pt x="19" y="13"/>
                  </a:cubicBezTo>
                  <a:cubicBezTo>
                    <a:pt x="21" y="10"/>
                    <a:pt x="18" y="10"/>
                    <a:pt x="15" y="10"/>
                  </a:cubicBezTo>
                  <a:cubicBezTo>
                    <a:pt x="14" y="10"/>
                    <a:pt x="14" y="9"/>
                    <a:pt x="14" y="8"/>
                  </a:cubicBezTo>
                  <a:cubicBezTo>
                    <a:pt x="13" y="6"/>
                    <a:pt x="12" y="7"/>
                    <a:pt x="12" y="5"/>
                  </a:cubicBezTo>
                  <a:cubicBezTo>
                    <a:pt x="11" y="2"/>
                    <a:pt x="9" y="0"/>
                    <a:pt x="5" y="1"/>
                  </a:cubicBezTo>
                  <a:cubicBezTo>
                    <a:pt x="2" y="2"/>
                    <a:pt x="2" y="2"/>
                    <a:pt x="2" y="4"/>
                  </a:cubicBezTo>
                  <a:cubicBezTo>
                    <a:pt x="3" y="7"/>
                    <a:pt x="4" y="10"/>
                    <a:pt x="4" y="14"/>
                  </a:cubicBezTo>
                  <a:cubicBezTo>
                    <a:pt x="5" y="17"/>
                    <a:pt x="2" y="16"/>
                    <a:pt x="1" y="19"/>
                  </a:cubicBezTo>
                  <a:cubicBezTo>
                    <a:pt x="0" y="20"/>
                    <a:pt x="0" y="22"/>
                    <a:pt x="0" y="23"/>
                  </a:cubicBezTo>
                  <a:cubicBezTo>
                    <a:pt x="0" y="25"/>
                    <a:pt x="3" y="26"/>
                    <a:pt x="4" y="27"/>
                  </a:cubicBezTo>
                  <a:cubicBezTo>
                    <a:pt x="4" y="26"/>
                    <a:pt x="4" y="23"/>
                    <a:pt x="6" y="23"/>
                  </a:cubicBezTo>
                  <a:cubicBezTo>
                    <a:pt x="8" y="23"/>
                    <a:pt x="9" y="24"/>
                    <a:pt x="10" y="26"/>
                  </a:cubicBezTo>
                  <a:cubicBezTo>
                    <a:pt x="11" y="26"/>
                    <a:pt x="18" y="24"/>
                    <a:pt x="20" y="24"/>
                  </a:cubicBezTo>
                  <a:cubicBezTo>
                    <a:pt x="18" y="22"/>
                    <a:pt x="20" y="21"/>
                    <a:pt x="21" y="19"/>
                  </a:cubicBezTo>
                  <a:cubicBezTo>
                    <a:pt x="22" y="18"/>
                    <a:pt x="20" y="20"/>
                    <a:pt x="21" y="19"/>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82" name="Freeform 670">
              <a:extLst>
                <a:ext uri="{FF2B5EF4-FFF2-40B4-BE49-F238E27FC236}">
                  <a16:creationId xmlns:a16="http://schemas.microsoft.com/office/drawing/2014/main" id="{1133A424-1E14-1E48-88DE-FB612D96A8CB}"/>
                </a:ext>
              </a:extLst>
            </p:cNvPr>
            <p:cNvSpPr>
              <a:spLocks/>
            </p:cNvSpPr>
            <p:nvPr/>
          </p:nvSpPr>
          <p:spPr bwMode="auto">
            <a:xfrm>
              <a:off x="12432700" y="6554712"/>
              <a:ext cx="328029" cy="178393"/>
            </a:xfrm>
            <a:custGeom>
              <a:avLst/>
              <a:gdLst>
                <a:gd name="T0" fmla="*/ 30 w 35"/>
                <a:gd name="T1" fmla="*/ 3 h 19"/>
                <a:gd name="T2" fmla="*/ 24 w 35"/>
                <a:gd name="T3" fmla="*/ 1 h 19"/>
                <a:gd name="T4" fmla="*/ 19 w 35"/>
                <a:gd name="T5" fmla="*/ 4 h 19"/>
                <a:gd name="T6" fmla="*/ 15 w 35"/>
                <a:gd name="T7" fmla="*/ 4 h 19"/>
                <a:gd name="T8" fmla="*/ 13 w 35"/>
                <a:gd name="T9" fmla="*/ 6 h 19"/>
                <a:gd name="T10" fmla="*/ 5 w 35"/>
                <a:gd name="T11" fmla="*/ 4 h 19"/>
                <a:gd name="T12" fmla="*/ 5 w 35"/>
                <a:gd name="T13" fmla="*/ 7 h 19"/>
                <a:gd name="T14" fmla="*/ 3 w 35"/>
                <a:gd name="T15" fmla="*/ 8 h 19"/>
                <a:gd name="T16" fmla="*/ 3 w 35"/>
                <a:gd name="T17" fmla="*/ 15 h 19"/>
                <a:gd name="T18" fmla="*/ 11 w 35"/>
                <a:gd name="T19" fmla="*/ 19 h 19"/>
                <a:gd name="T20" fmla="*/ 21 w 35"/>
                <a:gd name="T21" fmla="*/ 17 h 19"/>
                <a:gd name="T22" fmla="*/ 25 w 35"/>
                <a:gd name="T23" fmla="*/ 15 h 19"/>
                <a:gd name="T24" fmla="*/ 29 w 35"/>
                <a:gd name="T25" fmla="*/ 9 h 19"/>
                <a:gd name="T26" fmla="*/ 33 w 35"/>
                <a:gd name="T27" fmla="*/ 6 h 19"/>
                <a:gd name="T28" fmla="*/ 30 w 35"/>
                <a:gd name="T29" fmla="*/ 3 h 19"/>
                <a:gd name="T30" fmla="*/ 30 w 35"/>
                <a:gd name="T3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19">
                  <a:moveTo>
                    <a:pt x="30" y="3"/>
                  </a:moveTo>
                  <a:cubicBezTo>
                    <a:pt x="30" y="2"/>
                    <a:pt x="25" y="2"/>
                    <a:pt x="24" y="1"/>
                  </a:cubicBezTo>
                  <a:cubicBezTo>
                    <a:pt x="20" y="0"/>
                    <a:pt x="22" y="4"/>
                    <a:pt x="19" y="4"/>
                  </a:cubicBezTo>
                  <a:cubicBezTo>
                    <a:pt x="18" y="3"/>
                    <a:pt x="17" y="4"/>
                    <a:pt x="15" y="4"/>
                  </a:cubicBezTo>
                  <a:cubicBezTo>
                    <a:pt x="14" y="4"/>
                    <a:pt x="14" y="6"/>
                    <a:pt x="13" y="6"/>
                  </a:cubicBezTo>
                  <a:cubicBezTo>
                    <a:pt x="9" y="8"/>
                    <a:pt x="7" y="6"/>
                    <a:pt x="5" y="4"/>
                  </a:cubicBezTo>
                  <a:cubicBezTo>
                    <a:pt x="5" y="5"/>
                    <a:pt x="5" y="6"/>
                    <a:pt x="5" y="7"/>
                  </a:cubicBezTo>
                  <a:cubicBezTo>
                    <a:pt x="4" y="8"/>
                    <a:pt x="3" y="6"/>
                    <a:pt x="3" y="8"/>
                  </a:cubicBezTo>
                  <a:cubicBezTo>
                    <a:pt x="3" y="11"/>
                    <a:pt x="0" y="13"/>
                    <a:pt x="3" y="15"/>
                  </a:cubicBezTo>
                  <a:cubicBezTo>
                    <a:pt x="5" y="17"/>
                    <a:pt x="8" y="19"/>
                    <a:pt x="11" y="19"/>
                  </a:cubicBezTo>
                  <a:cubicBezTo>
                    <a:pt x="15" y="19"/>
                    <a:pt x="17" y="16"/>
                    <a:pt x="21" y="17"/>
                  </a:cubicBezTo>
                  <a:cubicBezTo>
                    <a:pt x="21" y="16"/>
                    <a:pt x="24" y="16"/>
                    <a:pt x="25" y="15"/>
                  </a:cubicBezTo>
                  <a:cubicBezTo>
                    <a:pt x="26" y="13"/>
                    <a:pt x="27" y="11"/>
                    <a:pt x="29" y="9"/>
                  </a:cubicBezTo>
                  <a:cubicBezTo>
                    <a:pt x="30" y="7"/>
                    <a:pt x="31" y="7"/>
                    <a:pt x="33" y="6"/>
                  </a:cubicBezTo>
                  <a:cubicBezTo>
                    <a:pt x="35" y="4"/>
                    <a:pt x="30" y="4"/>
                    <a:pt x="30" y="3"/>
                  </a:cubicBezTo>
                  <a:cubicBezTo>
                    <a:pt x="30" y="3"/>
                    <a:pt x="30" y="4"/>
                    <a:pt x="30" y="3"/>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83" name="Freeform 671">
              <a:extLst>
                <a:ext uri="{FF2B5EF4-FFF2-40B4-BE49-F238E27FC236}">
                  <a16:creationId xmlns:a16="http://schemas.microsoft.com/office/drawing/2014/main" id="{3D03C91C-9380-E644-AE53-7B13D5D32917}"/>
                </a:ext>
              </a:extLst>
            </p:cNvPr>
            <p:cNvSpPr>
              <a:spLocks/>
            </p:cNvSpPr>
            <p:nvPr/>
          </p:nvSpPr>
          <p:spPr bwMode="auto">
            <a:xfrm>
              <a:off x="12620594" y="6956090"/>
              <a:ext cx="289811" cy="299442"/>
            </a:xfrm>
            <a:custGeom>
              <a:avLst/>
              <a:gdLst>
                <a:gd name="T0" fmla="*/ 31 w 31"/>
                <a:gd name="T1" fmla="*/ 0 h 32"/>
                <a:gd name="T2" fmla="*/ 23 w 31"/>
                <a:gd name="T3" fmla="*/ 3 h 32"/>
                <a:gd name="T4" fmla="*/ 13 w 31"/>
                <a:gd name="T5" fmla="*/ 2 h 32"/>
                <a:gd name="T6" fmla="*/ 9 w 31"/>
                <a:gd name="T7" fmla="*/ 4 h 32"/>
                <a:gd name="T8" fmla="*/ 6 w 31"/>
                <a:gd name="T9" fmla="*/ 5 h 32"/>
                <a:gd name="T10" fmla="*/ 4 w 31"/>
                <a:gd name="T11" fmla="*/ 8 h 32"/>
                <a:gd name="T12" fmla="*/ 2 w 31"/>
                <a:gd name="T13" fmla="*/ 11 h 32"/>
                <a:gd name="T14" fmla="*/ 2 w 31"/>
                <a:gd name="T15" fmla="*/ 15 h 32"/>
                <a:gd name="T16" fmla="*/ 4 w 31"/>
                <a:gd name="T17" fmla="*/ 17 h 32"/>
                <a:gd name="T18" fmla="*/ 5 w 31"/>
                <a:gd name="T19" fmla="*/ 22 h 32"/>
                <a:gd name="T20" fmla="*/ 6 w 31"/>
                <a:gd name="T21" fmla="*/ 25 h 32"/>
                <a:gd name="T22" fmla="*/ 7 w 31"/>
                <a:gd name="T23" fmla="*/ 28 h 32"/>
                <a:gd name="T24" fmla="*/ 8 w 31"/>
                <a:gd name="T25" fmla="*/ 29 h 32"/>
                <a:gd name="T26" fmla="*/ 10 w 31"/>
                <a:gd name="T27" fmla="*/ 31 h 32"/>
                <a:gd name="T28" fmla="*/ 12 w 31"/>
                <a:gd name="T29" fmla="*/ 30 h 32"/>
                <a:gd name="T30" fmla="*/ 13 w 31"/>
                <a:gd name="T31" fmla="*/ 31 h 32"/>
                <a:gd name="T32" fmla="*/ 13 w 31"/>
                <a:gd name="T33" fmla="*/ 26 h 32"/>
                <a:gd name="T34" fmla="*/ 17 w 31"/>
                <a:gd name="T35" fmla="*/ 26 h 32"/>
                <a:gd name="T36" fmla="*/ 14 w 31"/>
                <a:gd name="T37" fmla="*/ 23 h 32"/>
                <a:gd name="T38" fmla="*/ 17 w 31"/>
                <a:gd name="T39" fmla="*/ 24 h 32"/>
                <a:gd name="T40" fmla="*/ 18 w 31"/>
                <a:gd name="T41" fmla="*/ 22 h 32"/>
                <a:gd name="T42" fmla="*/ 21 w 31"/>
                <a:gd name="T43" fmla="*/ 23 h 32"/>
                <a:gd name="T44" fmla="*/ 19 w 31"/>
                <a:gd name="T45" fmla="*/ 19 h 32"/>
                <a:gd name="T46" fmla="*/ 15 w 31"/>
                <a:gd name="T47" fmla="*/ 17 h 32"/>
                <a:gd name="T48" fmla="*/ 15 w 31"/>
                <a:gd name="T49" fmla="*/ 16 h 32"/>
                <a:gd name="T50" fmla="*/ 11 w 31"/>
                <a:gd name="T51" fmla="*/ 10 h 32"/>
                <a:gd name="T52" fmla="*/ 16 w 31"/>
                <a:gd name="T53" fmla="*/ 11 h 32"/>
                <a:gd name="T54" fmla="*/ 16 w 31"/>
                <a:gd name="T55" fmla="*/ 10 h 32"/>
                <a:gd name="T56" fmla="*/ 18 w 31"/>
                <a:gd name="T57" fmla="*/ 11 h 32"/>
                <a:gd name="T58" fmla="*/ 17 w 31"/>
                <a:gd name="T59" fmla="*/ 9 h 32"/>
                <a:gd name="T60" fmla="*/ 21 w 31"/>
                <a:gd name="T61" fmla="*/ 10 h 32"/>
                <a:gd name="T62" fmla="*/ 17 w 31"/>
                <a:gd name="T63" fmla="*/ 7 h 32"/>
                <a:gd name="T64" fmla="*/ 22 w 31"/>
                <a:gd name="T65" fmla="*/ 5 h 32"/>
                <a:gd name="T66" fmla="*/ 21 w 31"/>
                <a:gd name="T67" fmla="*/ 7 h 32"/>
                <a:gd name="T68" fmla="*/ 25 w 31"/>
                <a:gd name="T69" fmla="*/ 5 h 32"/>
                <a:gd name="T70" fmla="*/ 29 w 31"/>
                <a:gd name="T71" fmla="*/ 7 h 32"/>
                <a:gd name="T72" fmla="*/ 31 w 31"/>
                <a:gd name="T7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 h="32">
                  <a:moveTo>
                    <a:pt x="31" y="0"/>
                  </a:moveTo>
                  <a:cubicBezTo>
                    <a:pt x="28" y="2"/>
                    <a:pt x="27" y="4"/>
                    <a:pt x="23" y="3"/>
                  </a:cubicBezTo>
                  <a:cubicBezTo>
                    <a:pt x="21" y="2"/>
                    <a:pt x="15" y="1"/>
                    <a:pt x="13" y="2"/>
                  </a:cubicBezTo>
                  <a:cubicBezTo>
                    <a:pt x="13" y="5"/>
                    <a:pt x="10" y="3"/>
                    <a:pt x="9" y="4"/>
                  </a:cubicBezTo>
                  <a:cubicBezTo>
                    <a:pt x="8" y="5"/>
                    <a:pt x="7" y="5"/>
                    <a:pt x="6" y="5"/>
                  </a:cubicBezTo>
                  <a:cubicBezTo>
                    <a:pt x="4" y="6"/>
                    <a:pt x="4" y="7"/>
                    <a:pt x="4" y="8"/>
                  </a:cubicBezTo>
                  <a:cubicBezTo>
                    <a:pt x="3" y="9"/>
                    <a:pt x="3" y="10"/>
                    <a:pt x="2" y="11"/>
                  </a:cubicBezTo>
                  <a:cubicBezTo>
                    <a:pt x="0" y="13"/>
                    <a:pt x="0" y="13"/>
                    <a:pt x="2" y="15"/>
                  </a:cubicBezTo>
                  <a:cubicBezTo>
                    <a:pt x="3" y="16"/>
                    <a:pt x="4" y="16"/>
                    <a:pt x="4" y="17"/>
                  </a:cubicBezTo>
                  <a:cubicBezTo>
                    <a:pt x="4" y="19"/>
                    <a:pt x="4" y="20"/>
                    <a:pt x="5" y="22"/>
                  </a:cubicBezTo>
                  <a:cubicBezTo>
                    <a:pt x="5" y="23"/>
                    <a:pt x="5" y="24"/>
                    <a:pt x="6" y="25"/>
                  </a:cubicBezTo>
                  <a:cubicBezTo>
                    <a:pt x="8" y="26"/>
                    <a:pt x="6" y="27"/>
                    <a:pt x="7" y="28"/>
                  </a:cubicBezTo>
                  <a:cubicBezTo>
                    <a:pt x="7" y="30"/>
                    <a:pt x="8" y="29"/>
                    <a:pt x="8" y="29"/>
                  </a:cubicBezTo>
                  <a:cubicBezTo>
                    <a:pt x="10" y="29"/>
                    <a:pt x="10" y="30"/>
                    <a:pt x="10" y="31"/>
                  </a:cubicBezTo>
                  <a:cubicBezTo>
                    <a:pt x="11" y="31"/>
                    <a:pt x="12" y="30"/>
                    <a:pt x="12" y="30"/>
                  </a:cubicBezTo>
                  <a:cubicBezTo>
                    <a:pt x="13" y="29"/>
                    <a:pt x="13" y="31"/>
                    <a:pt x="13" y="31"/>
                  </a:cubicBezTo>
                  <a:cubicBezTo>
                    <a:pt x="14" y="32"/>
                    <a:pt x="13" y="25"/>
                    <a:pt x="13" y="26"/>
                  </a:cubicBezTo>
                  <a:cubicBezTo>
                    <a:pt x="13" y="25"/>
                    <a:pt x="16" y="26"/>
                    <a:pt x="17" y="26"/>
                  </a:cubicBezTo>
                  <a:cubicBezTo>
                    <a:pt x="17" y="25"/>
                    <a:pt x="14" y="24"/>
                    <a:pt x="14" y="23"/>
                  </a:cubicBezTo>
                  <a:cubicBezTo>
                    <a:pt x="15" y="21"/>
                    <a:pt x="17" y="23"/>
                    <a:pt x="17" y="24"/>
                  </a:cubicBezTo>
                  <a:cubicBezTo>
                    <a:pt x="19" y="25"/>
                    <a:pt x="18" y="23"/>
                    <a:pt x="18" y="22"/>
                  </a:cubicBezTo>
                  <a:cubicBezTo>
                    <a:pt x="18" y="21"/>
                    <a:pt x="21" y="23"/>
                    <a:pt x="21" y="23"/>
                  </a:cubicBezTo>
                  <a:cubicBezTo>
                    <a:pt x="21" y="22"/>
                    <a:pt x="19" y="19"/>
                    <a:pt x="19" y="19"/>
                  </a:cubicBezTo>
                  <a:cubicBezTo>
                    <a:pt x="18" y="18"/>
                    <a:pt x="16" y="18"/>
                    <a:pt x="15" y="17"/>
                  </a:cubicBezTo>
                  <a:cubicBezTo>
                    <a:pt x="15" y="17"/>
                    <a:pt x="15" y="15"/>
                    <a:pt x="15" y="16"/>
                  </a:cubicBezTo>
                  <a:cubicBezTo>
                    <a:pt x="14" y="14"/>
                    <a:pt x="11" y="12"/>
                    <a:pt x="11" y="10"/>
                  </a:cubicBezTo>
                  <a:cubicBezTo>
                    <a:pt x="12" y="6"/>
                    <a:pt x="15" y="10"/>
                    <a:pt x="16" y="11"/>
                  </a:cubicBezTo>
                  <a:cubicBezTo>
                    <a:pt x="16" y="11"/>
                    <a:pt x="16" y="10"/>
                    <a:pt x="16" y="10"/>
                  </a:cubicBezTo>
                  <a:cubicBezTo>
                    <a:pt x="17" y="9"/>
                    <a:pt x="18" y="10"/>
                    <a:pt x="18" y="11"/>
                  </a:cubicBezTo>
                  <a:cubicBezTo>
                    <a:pt x="18" y="11"/>
                    <a:pt x="17" y="9"/>
                    <a:pt x="17" y="9"/>
                  </a:cubicBezTo>
                  <a:cubicBezTo>
                    <a:pt x="18" y="9"/>
                    <a:pt x="20" y="10"/>
                    <a:pt x="21" y="10"/>
                  </a:cubicBezTo>
                  <a:cubicBezTo>
                    <a:pt x="21" y="9"/>
                    <a:pt x="17" y="9"/>
                    <a:pt x="17" y="7"/>
                  </a:cubicBezTo>
                  <a:cubicBezTo>
                    <a:pt x="17" y="7"/>
                    <a:pt x="21" y="5"/>
                    <a:pt x="22" y="5"/>
                  </a:cubicBezTo>
                  <a:cubicBezTo>
                    <a:pt x="22" y="5"/>
                    <a:pt x="21" y="7"/>
                    <a:pt x="21" y="7"/>
                  </a:cubicBezTo>
                  <a:cubicBezTo>
                    <a:pt x="21" y="7"/>
                    <a:pt x="24" y="5"/>
                    <a:pt x="25" y="5"/>
                  </a:cubicBezTo>
                  <a:cubicBezTo>
                    <a:pt x="26" y="5"/>
                    <a:pt x="27" y="6"/>
                    <a:pt x="29" y="7"/>
                  </a:cubicBezTo>
                  <a:cubicBezTo>
                    <a:pt x="30" y="5"/>
                    <a:pt x="31" y="2"/>
                    <a:pt x="31" y="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84" name="Freeform 672">
              <a:extLst>
                <a:ext uri="{FF2B5EF4-FFF2-40B4-BE49-F238E27FC236}">
                  <a16:creationId xmlns:a16="http://schemas.microsoft.com/office/drawing/2014/main" id="{C0835BD6-252A-B44A-B017-EE4BFEE227EA}"/>
                </a:ext>
              </a:extLst>
            </p:cNvPr>
            <p:cNvSpPr>
              <a:spLocks/>
            </p:cNvSpPr>
            <p:nvPr/>
          </p:nvSpPr>
          <p:spPr bwMode="auto">
            <a:xfrm>
              <a:off x="12881745" y="6940158"/>
              <a:ext cx="140127" cy="92380"/>
            </a:xfrm>
            <a:custGeom>
              <a:avLst/>
              <a:gdLst>
                <a:gd name="T0" fmla="*/ 15 w 15"/>
                <a:gd name="T1" fmla="*/ 6 h 10"/>
                <a:gd name="T2" fmla="*/ 10 w 15"/>
                <a:gd name="T3" fmla="*/ 1 h 10"/>
                <a:gd name="T4" fmla="*/ 2 w 15"/>
                <a:gd name="T5" fmla="*/ 5 h 10"/>
                <a:gd name="T6" fmla="*/ 1 w 15"/>
                <a:gd name="T7" fmla="*/ 9 h 10"/>
                <a:gd name="T8" fmla="*/ 6 w 15"/>
                <a:gd name="T9" fmla="*/ 9 h 10"/>
                <a:gd name="T10" fmla="*/ 11 w 15"/>
                <a:gd name="T11" fmla="*/ 7 h 10"/>
                <a:gd name="T12" fmla="*/ 15 w 15"/>
                <a:gd name="T13" fmla="*/ 6 h 10"/>
                <a:gd name="T14" fmla="*/ 15 w 15"/>
                <a:gd name="T15" fmla="*/ 6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0">
                  <a:moveTo>
                    <a:pt x="15" y="6"/>
                  </a:moveTo>
                  <a:cubicBezTo>
                    <a:pt x="13" y="4"/>
                    <a:pt x="10" y="4"/>
                    <a:pt x="10" y="1"/>
                  </a:cubicBezTo>
                  <a:cubicBezTo>
                    <a:pt x="5" y="0"/>
                    <a:pt x="4" y="0"/>
                    <a:pt x="2" y="5"/>
                  </a:cubicBezTo>
                  <a:cubicBezTo>
                    <a:pt x="2" y="6"/>
                    <a:pt x="0" y="9"/>
                    <a:pt x="1" y="9"/>
                  </a:cubicBezTo>
                  <a:cubicBezTo>
                    <a:pt x="3" y="10"/>
                    <a:pt x="5" y="10"/>
                    <a:pt x="6" y="9"/>
                  </a:cubicBezTo>
                  <a:cubicBezTo>
                    <a:pt x="8" y="8"/>
                    <a:pt x="9" y="7"/>
                    <a:pt x="11" y="7"/>
                  </a:cubicBezTo>
                  <a:cubicBezTo>
                    <a:pt x="11" y="7"/>
                    <a:pt x="15" y="7"/>
                    <a:pt x="15" y="6"/>
                  </a:cubicBezTo>
                  <a:cubicBezTo>
                    <a:pt x="14" y="6"/>
                    <a:pt x="15" y="7"/>
                    <a:pt x="15" y="6"/>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85" name="Freeform 673">
              <a:extLst>
                <a:ext uri="{FF2B5EF4-FFF2-40B4-BE49-F238E27FC236}">
                  <a16:creationId xmlns:a16="http://schemas.microsoft.com/office/drawing/2014/main" id="{7F4614D6-838B-3043-B325-480229C851DE}"/>
                </a:ext>
              </a:extLst>
            </p:cNvPr>
            <p:cNvSpPr>
              <a:spLocks/>
            </p:cNvSpPr>
            <p:nvPr/>
          </p:nvSpPr>
          <p:spPr bwMode="auto">
            <a:xfrm>
              <a:off x="12582381" y="6911492"/>
              <a:ext cx="82803" cy="168837"/>
            </a:xfrm>
            <a:custGeom>
              <a:avLst/>
              <a:gdLst>
                <a:gd name="T0" fmla="*/ 6 w 9"/>
                <a:gd name="T1" fmla="*/ 16 h 18"/>
                <a:gd name="T2" fmla="*/ 7 w 9"/>
                <a:gd name="T3" fmla="*/ 11 h 18"/>
                <a:gd name="T4" fmla="*/ 6 w 9"/>
                <a:gd name="T5" fmla="*/ 6 h 18"/>
                <a:gd name="T6" fmla="*/ 7 w 9"/>
                <a:gd name="T7" fmla="*/ 4 h 18"/>
                <a:gd name="T8" fmla="*/ 3 w 9"/>
                <a:gd name="T9" fmla="*/ 1 h 18"/>
                <a:gd name="T10" fmla="*/ 0 w 9"/>
                <a:gd name="T11" fmla="*/ 9 h 18"/>
                <a:gd name="T12" fmla="*/ 4 w 9"/>
                <a:gd name="T13" fmla="*/ 18 h 18"/>
                <a:gd name="T14" fmla="*/ 6 w 9"/>
                <a:gd name="T15" fmla="*/ 16 h 18"/>
                <a:gd name="T16" fmla="*/ 6 w 9"/>
                <a:gd name="T17"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8">
                  <a:moveTo>
                    <a:pt x="6" y="16"/>
                  </a:moveTo>
                  <a:cubicBezTo>
                    <a:pt x="7" y="14"/>
                    <a:pt x="9" y="12"/>
                    <a:pt x="7" y="11"/>
                  </a:cubicBezTo>
                  <a:cubicBezTo>
                    <a:pt x="6" y="10"/>
                    <a:pt x="5" y="8"/>
                    <a:pt x="6" y="6"/>
                  </a:cubicBezTo>
                  <a:cubicBezTo>
                    <a:pt x="6" y="6"/>
                    <a:pt x="7" y="4"/>
                    <a:pt x="7" y="4"/>
                  </a:cubicBezTo>
                  <a:cubicBezTo>
                    <a:pt x="6" y="3"/>
                    <a:pt x="4" y="1"/>
                    <a:pt x="3" y="1"/>
                  </a:cubicBezTo>
                  <a:cubicBezTo>
                    <a:pt x="0" y="0"/>
                    <a:pt x="0" y="7"/>
                    <a:pt x="0" y="9"/>
                  </a:cubicBezTo>
                  <a:cubicBezTo>
                    <a:pt x="0" y="13"/>
                    <a:pt x="2" y="15"/>
                    <a:pt x="4" y="18"/>
                  </a:cubicBezTo>
                  <a:cubicBezTo>
                    <a:pt x="5" y="17"/>
                    <a:pt x="6" y="16"/>
                    <a:pt x="6" y="16"/>
                  </a:cubicBezTo>
                  <a:cubicBezTo>
                    <a:pt x="7" y="14"/>
                    <a:pt x="6" y="16"/>
                    <a:pt x="6" y="16"/>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86" name="Freeform 674">
              <a:extLst>
                <a:ext uri="{FF2B5EF4-FFF2-40B4-BE49-F238E27FC236}">
                  <a16:creationId xmlns:a16="http://schemas.microsoft.com/office/drawing/2014/main" id="{A224C2A0-053D-C74B-B5B1-53226347A26B}"/>
                </a:ext>
              </a:extLst>
            </p:cNvPr>
            <p:cNvSpPr>
              <a:spLocks/>
            </p:cNvSpPr>
            <p:nvPr/>
          </p:nvSpPr>
          <p:spPr bwMode="auto">
            <a:xfrm>
              <a:off x="12630150" y="6930605"/>
              <a:ext cx="121018" cy="82827"/>
            </a:xfrm>
            <a:custGeom>
              <a:avLst/>
              <a:gdLst>
                <a:gd name="T0" fmla="*/ 11 w 13"/>
                <a:gd name="T1" fmla="*/ 0 h 9"/>
                <a:gd name="T2" fmla="*/ 2 w 13"/>
                <a:gd name="T3" fmla="*/ 2 h 9"/>
                <a:gd name="T4" fmla="*/ 3 w 13"/>
                <a:gd name="T5" fmla="*/ 9 h 9"/>
                <a:gd name="T6" fmla="*/ 7 w 13"/>
                <a:gd name="T7" fmla="*/ 8 h 9"/>
                <a:gd name="T8" fmla="*/ 10 w 13"/>
                <a:gd name="T9" fmla="*/ 7 h 9"/>
                <a:gd name="T10" fmla="*/ 11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1" y="0"/>
                  </a:moveTo>
                  <a:cubicBezTo>
                    <a:pt x="9" y="0"/>
                    <a:pt x="2" y="0"/>
                    <a:pt x="2" y="2"/>
                  </a:cubicBezTo>
                  <a:cubicBezTo>
                    <a:pt x="0" y="4"/>
                    <a:pt x="0" y="8"/>
                    <a:pt x="3" y="9"/>
                  </a:cubicBezTo>
                  <a:cubicBezTo>
                    <a:pt x="4" y="8"/>
                    <a:pt x="6" y="9"/>
                    <a:pt x="7" y="8"/>
                  </a:cubicBezTo>
                  <a:cubicBezTo>
                    <a:pt x="8" y="8"/>
                    <a:pt x="9" y="6"/>
                    <a:pt x="10" y="7"/>
                  </a:cubicBezTo>
                  <a:cubicBezTo>
                    <a:pt x="13" y="9"/>
                    <a:pt x="11" y="1"/>
                    <a:pt x="11" y="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87" name="Freeform 675">
              <a:extLst>
                <a:ext uri="{FF2B5EF4-FFF2-40B4-BE49-F238E27FC236}">
                  <a16:creationId xmlns:a16="http://schemas.microsoft.com/office/drawing/2014/main" id="{31B74B6D-CD81-4B42-91EE-C72458E19CA9}"/>
                </a:ext>
              </a:extLst>
            </p:cNvPr>
            <p:cNvSpPr>
              <a:spLocks/>
            </p:cNvSpPr>
            <p:nvPr/>
          </p:nvSpPr>
          <p:spPr bwMode="auto">
            <a:xfrm>
              <a:off x="13655632" y="6984757"/>
              <a:ext cx="178346" cy="149721"/>
            </a:xfrm>
            <a:custGeom>
              <a:avLst/>
              <a:gdLst>
                <a:gd name="T0" fmla="*/ 19 w 19"/>
                <a:gd name="T1" fmla="*/ 14 h 16"/>
                <a:gd name="T2" fmla="*/ 17 w 19"/>
                <a:gd name="T3" fmla="*/ 10 h 16"/>
                <a:gd name="T4" fmla="*/ 16 w 19"/>
                <a:gd name="T5" fmla="*/ 7 h 16"/>
                <a:gd name="T6" fmla="*/ 14 w 19"/>
                <a:gd name="T7" fmla="*/ 3 h 16"/>
                <a:gd name="T8" fmla="*/ 12 w 19"/>
                <a:gd name="T9" fmla="*/ 0 h 16"/>
                <a:gd name="T10" fmla="*/ 6 w 19"/>
                <a:gd name="T11" fmla="*/ 6 h 16"/>
                <a:gd name="T12" fmla="*/ 9 w 19"/>
                <a:gd name="T13" fmla="*/ 9 h 16"/>
                <a:gd name="T14" fmla="*/ 12 w 19"/>
                <a:gd name="T15" fmla="*/ 11 h 16"/>
                <a:gd name="T16" fmla="*/ 16 w 19"/>
                <a:gd name="T17" fmla="*/ 13 h 16"/>
                <a:gd name="T18" fmla="*/ 19 w 19"/>
                <a:gd name="T19" fmla="*/ 14 h 16"/>
                <a:gd name="T20" fmla="*/ 19 w 19"/>
                <a:gd name="T21"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6">
                  <a:moveTo>
                    <a:pt x="19" y="14"/>
                  </a:moveTo>
                  <a:cubicBezTo>
                    <a:pt x="19" y="12"/>
                    <a:pt x="19" y="11"/>
                    <a:pt x="17" y="10"/>
                  </a:cubicBezTo>
                  <a:cubicBezTo>
                    <a:pt x="15" y="9"/>
                    <a:pt x="17" y="8"/>
                    <a:pt x="16" y="7"/>
                  </a:cubicBezTo>
                  <a:cubicBezTo>
                    <a:pt x="15" y="5"/>
                    <a:pt x="14" y="6"/>
                    <a:pt x="14" y="3"/>
                  </a:cubicBezTo>
                  <a:cubicBezTo>
                    <a:pt x="14" y="3"/>
                    <a:pt x="11" y="1"/>
                    <a:pt x="12" y="0"/>
                  </a:cubicBezTo>
                  <a:cubicBezTo>
                    <a:pt x="9" y="0"/>
                    <a:pt x="0" y="1"/>
                    <a:pt x="6" y="6"/>
                  </a:cubicBezTo>
                  <a:cubicBezTo>
                    <a:pt x="7" y="7"/>
                    <a:pt x="8" y="8"/>
                    <a:pt x="9" y="9"/>
                  </a:cubicBezTo>
                  <a:cubicBezTo>
                    <a:pt x="10" y="10"/>
                    <a:pt x="11" y="10"/>
                    <a:pt x="12" y="11"/>
                  </a:cubicBezTo>
                  <a:cubicBezTo>
                    <a:pt x="14" y="11"/>
                    <a:pt x="16" y="11"/>
                    <a:pt x="16" y="13"/>
                  </a:cubicBezTo>
                  <a:cubicBezTo>
                    <a:pt x="17" y="14"/>
                    <a:pt x="18" y="16"/>
                    <a:pt x="19" y="14"/>
                  </a:cubicBezTo>
                  <a:cubicBezTo>
                    <a:pt x="19" y="13"/>
                    <a:pt x="18" y="15"/>
                    <a:pt x="19" y="14"/>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88" name="Freeform 676">
              <a:extLst>
                <a:ext uri="{FF2B5EF4-FFF2-40B4-BE49-F238E27FC236}">
                  <a16:creationId xmlns:a16="http://schemas.microsoft.com/office/drawing/2014/main" id="{D99EB688-E393-9D44-A8F5-2ED5C298DD4D}"/>
                </a:ext>
              </a:extLst>
            </p:cNvPr>
            <p:cNvSpPr>
              <a:spLocks/>
            </p:cNvSpPr>
            <p:nvPr/>
          </p:nvSpPr>
          <p:spPr bwMode="auto">
            <a:xfrm>
              <a:off x="13722511" y="7061211"/>
              <a:ext cx="923569" cy="783642"/>
            </a:xfrm>
            <a:custGeom>
              <a:avLst/>
              <a:gdLst>
                <a:gd name="T0" fmla="*/ 95 w 99"/>
                <a:gd name="T1" fmla="*/ 73 h 84"/>
                <a:gd name="T2" fmla="*/ 93 w 99"/>
                <a:gd name="T3" fmla="*/ 68 h 84"/>
                <a:gd name="T4" fmla="*/ 90 w 99"/>
                <a:gd name="T5" fmla="*/ 65 h 84"/>
                <a:gd name="T6" fmla="*/ 86 w 99"/>
                <a:gd name="T7" fmla="*/ 60 h 84"/>
                <a:gd name="T8" fmla="*/ 87 w 99"/>
                <a:gd name="T9" fmla="*/ 55 h 84"/>
                <a:gd name="T10" fmla="*/ 89 w 99"/>
                <a:gd name="T11" fmla="*/ 50 h 84"/>
                <a:gd name="T12" fmla="*/ 84 w 99"/>
                <a:gd name="T13" fmla="*/ 49 h 84"/>
                <a:gd name="T14" fmla="*/ 84 w 99"/>
                <a:gd name="T15" fmla="*/ 46 h 84"/>
                <a:gd name="T16" fmla="*/ 84 w 99"/>
                <a:gd name="T17" fmla="*/ 40 h 84"/>
                <a:gd name="T18" fmla="*/ 82 w 99"/>
                <a:gd name="T19" fmla="*/ 36 h 84"/>
                <a:gd name="T20" fmla="*/ 85 w 99"/>
                <a:gd name="T21" fmla="*/ 31 h 84"/>
                <a:gd name="T22" fmla="*/ 86 w 99"/>
                <a:gd name="T23" fmla="*/ 20 h 84"/>
                <a:gd name="T24" fmla="*/ 79 w 99"/>
                <a:gd name="T25" fmla="*/ 18 h 84"/>
                <a:gd name="T26" fmla="*/ 76 w 99"/>
                <a:gd name="T27" fmla="*/ 15 h 84"/>
                <a:gd name="T28" fmla="*/ 71 w 99"/>
                <a:gd name="T29" fmla="*/ 13 h 84"/>
                <a:gd name="T30" fmla="*/ 66 w 99"/>
                <a:gd name="T31" fmla="*/ 12 h 84"/>
                <a:gd name="T32" fmla="*/ 61 w 99"/>
                <a:gd name="T33" fmla="*/ 11 h 84"/>
                <a:gd name="T34" fmla="*/ 57 w 99"/>
                <a:gd name="T35" fmla="*/ 12 h 84"/>
                <a:gd name="T36" fmla="*/ 53 w 99"/>
                <a:gd name="T37" fmla="*/ 15 h 84"/>
                <a:gd name="T38" fmla="*/ 49 w 99"/>
                <a:gd name="T39" fmla="*/ 17 h 84"/>
                <a:gd name="T40" fmla="*/ 46 w 99"/>
                <a:gd name="T41" fmla="*/ 20 h 84"/>
                <a:gd name="T42" fmla="*/ 33 w 99"/>
                <a:gd name="T43" fmla="*/ 18 h 84"/>
                <a:gd name="T44" fmla="*/ 30 w 99"/>
                <a:gd name="T45" fmla="*/ 16 h 84"/>
                <a:gd name="T46" fmla="*/ 25 w 99"/>
                <a:gd name="T47" fmla="*/ 15 h 84"/>
                <a:gd name="T48" fmla="*/ 24 w 99"/>
                <a:gd name="T49" fmla="*/ 10 h 84"/>
                <a:gd name="T50" fmla="*/ 20 w 99"/>
                <a:gd name="T51" fmla="*/ 5 h 84"/>
                <a:gd name="T52" fmla="*/ 14 w 99"/>
                <a:gd name="T53" fmla="*/ 5 h 84"/>
                <a:gd name="T54" fmla="*/ 11 w 99"/>
                <a:gd name="T55" fmla="*/ 7 h 84"/>
                <a:gd name="T56" fmla="*/ 5 w 99"/>
                <a:gd name="T57" fmla="*/ 4 h 84"/>
                <a:gd name="T58" fmla="*/ 1 w 99"/>
                <a:gd name="T59" fmla="*/ 3 h 84"/>
                <a:gd name="T60" fmla="*/ 0 w 99"/>
                <a:gd name="T61" fmla="*/ 5 h 84"/>
                <a:gd name="T62" fmla="*/ 1 w 99"/>
                <a:gd name="T63" fmla="*/ 8 h 84"/>
                <a:gd name="T64" fmla="*/ 1 w 99"/>
                <a:gd name="T65" fmla="*/ 10 h 84"/>
                <a:gd name="T66" fmla="*/ 1 w 99"/>
                <a:gd name="T67" fmla="*/ 12 h 84"/>
                <a:gd name="T68" fmla="*/ 3 w 99"/>
                <a:gd name="T69" fmla="*/ 14 h 84"/>
                <a:gd name="T70" fmla="*/ 3 w 99"/>
                <a:gd name="T71" fmla="*/ 16 h 84"/>
                <a:gd name="T72" fmla="*/ 5 w 99"/>
                <a:gd name="T73" fmla="*/ 21 h 84"/>
                <a:gd name="T74" fmla="*/ 8 w 99"/>
                <a:gd name="T75" fmla="*/ 24 h 84"/>
                <a:gd name="T76" fmla="*/ 10 w 99"/>
                <a:gd name="T77" fmla="*/ 25 h 84"/>
                <a:gd name="T78" fmla="*/ 8 w 99"/>
                <a:gd name="T79" fmla="*/ 37 h 84"/>
                <a:gd name="T80" fmla="*/ 12 w 99"/>
                <a:gd name="T81" fmla="*/ 41 h 84"/>
                <a:gd name="T82" fmla="*/ 18 w 99"/>
                <a:gd name="T83" fmla="*/ 47 h 84"/>
                <a:gd name="T84" fmla="*/ 17 w 99"/>
                <a:gd name="T85" fmla="*/ 50 h 84"/>
                <a:gd name="T86" fmla="*/ 19 w 99"/>
                <a:gd name="T87" fmla="*/ 52 h 84"/>
                <a:gd name="T88" fmla="*/ 22 w 99"/>
                <a:gd name="T89" fmla="*/ 58 h 84"/>
                <a:gd name="T90" fmla="*/ 24 w 99"/>
                <a:gd name="T91" fmla="*/ 55 h 84"/>
                <a:gd name="T92" fmla="*/ 25 w 99"/>
                <a:gd name="T93" fmla="*/ 56 h 84"/>
                <a:gd name="T94" fmla="*/ 26 w 99"/>
                <a:gd name="T95" fmla="*/ 57 h 84"/>
                <a:gd name="T96" fmla="*/ 30 w 99"/>
                <a:gd name="T97" fmla="*/ 57 h 84"/>
                <a:gd name="T98" fmla="*/ 35 w 99"/>
                <a:gd name="T99" fmla="*/ 66 h 84"/>
                <a:gd name="T100" fmla="*/ 46 w 99"/>
                <a:gd name="T101" fmla="*/ 74 h 84"/>
                <a:gd name="T102" fmla="*/ 52 w 99"/>
                <a:gd name="T103" fmla="*/ 76 h 84"/>
                <a:gd name="T104" fmla="*/ 56 w 99"/>
                <a:gd name="T105" fmla="*/ 75 h 84"/>
                <a:gd name="T106" fmla="*/ 56 w 99"/>
                <a:gd name="T107" fmla="*/ 76 h 84"/>
                <a:gd name="T108" fmla="*/ 61 w 99"/>
                <a:gd name="T109" fmla="*/ 73 h 84"/>
                <a:gd name="T110" fmla="*/ 60 w 99"/>
                <a:gd name="T111" fmla="*/ 73 h 84"/>
                <a:gd name="T112" fmla="*/ 62 w 99"/>
                <a:gd name="T113" fmla="*/ 73 h 84"/>
                <a:gd name="T114" fmla="*/ 65 w 99"/>
                <a:gd name="T115" fmla="*/ 77 h 84"/>
                <a:gd name="T116" fmla="*/ 69 w 99"/>
                <a:gd name="T117" fmla="*/ 81 h 84"/>
                <a:gd name="T118" fmla="*/ 88 w 99"/>
                <a:gd name="T119" fmla="*/ 84 h 84"/>
                <a:gd name="T120" fmla="*/ 92 w 99"/>
                <a:gd name="T121" fmla="*/ 77 h 84"/>
                <a:gd name="T122" fmla="*/ 95 w 99"/>
                <a:gd name="T123" fmla="*/ 73 h 84"/>
                <a:gd name="T124" fmla="*/ 95 w 99"/>
                <a:gd name="T125" fmla="*/ 7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9" h="84">
                  <a:moveTo>
                    <a:pt x="95" y="73"/>
                  </a:moveTo>
                  <a:cubicBezTo>
                    <a:pt x="93" y="72"/>
                    <a:pt x="94" y="70"/>
                    <a:pt x="93" y="68"/>
                  </a:cubicBezTo>
                  <a:cubicBezTo>
                    <a:pt x="93" y="67"/>
                    <a:pt x="91" y="66"/>
                    <a:pt x="90" y="65"/>
                  </a:cubicBezTo>
                  <a:cubicBezTo>
                    <a:pt x="88" y="64"/>
                    <a:pt x="87" y="62"/>
                    <a:pt x="86" y="60"/>
                  </a:cubicBezTo>
                  <a:cubicBezTo>
                    <a:pt x="84" y="58"/>
                    <a:pt x="85" y="58"/>
                    <a:pt x="87" y="55"/>
                  </a:cubicBezTo>
                  <a:cubicBezTo>
                    <a:pt x="88" y="54"/>
                    <a:pt x="90" y="52"/>
                    <a:pt x="89" y="50"/>
                  </a:cubicBezTo>
                  <a:cubicBezTo>
                    <a:pt x="88" y="49"/>
                    <a:pt x="85" y="49"/>
                    <a:pt x="84" y="49"/>
                  </a:cubicBezTo>
                  <a:cubicBezTo>
                    <a:pt x="83" y="48"/>
                    <a:pt x="84" y="46"/>
                    <a:pt x="84" y="46"/>
                  </a:cubicBezTo>
                  <a:cubicBezTo>
                    <a:pt x="83" y="44"/>
                    <a:pt x="83" y="41"/>
                    <a:pt x="84" y="40"/>
                  </a:cubicBezTo>
                  <a:cubicBezTo>
                    <a:pt x="86" y="38"/>
                    <a:pt x="83" y="37"/>
                    <a:pt x="82" y="36"/>
                  </a:cubicBezTo>
                  <a:cubicBezTo>
                    <a:pt x="82" y="35"/>
                    <a:pt x="84" y="32"/>
                    <a:pt x="85" y="31"/>
                  </a:cubicBezTo>
                  <a:cubicBezTo>
                    <a:pt x="85" y="30"/>
                    <a:pt x="87" y="20"/>
                    <a:pt x="86" y="20"/>
                  </a:cubicBezTo>
                  <a:cubicBezTo>
                    <a:pt x="83" y="20"/>
                    <a:pt x="82" y="20"/>
                    <a:pt x="79" y="18"/>
                  </a:cubicBezTo>
                  <a:cubicBezTo>
                    <a:pt x="78" y="17"/>
                    <a:pt x="77" y="16"/>
                    <a:pt x="76" y="15"/>
                  </a:cubicBezTo>
                  <a:cubicBezTo>
                    <a:pt x="75" y="14"/>
                    <a:pt x="72" y="14"/>
                    <a:pt x="71" y="13"/>
                  </a:cubicBezTo>
                  <a:cubicBezTo>
                    <a:pt x="69" y="13"/>
                    <a:pt x="68" y="13"/>
                    <a:pt x="66" y="12"/>
                  </a:cubicBezTo>
                  <a:cubicBezTo>
                    <a:pt x="65" y="10"/>
                    <a:pt x="63" y="11"/>
                    <a:pt x="61" y="11"/>
                  </a:cubicBezTo>
                  <a:cubicBezTo>
                    <a:pt x="60" y="12"/>
                    <a:pt x="58" y="11"/>
                    <a:pt x="57" y="12"/>
                  </a:cubicBezTo>
                  <a:cubicBezTo>
                    <a:pt x="55" y="12"/>
                    <a:pt x="54" y="14"/>
                    <a:pt x="53" y="15"/>
                  </a:cubicBezTo>
                  <a:cubicBezTo>
                    <a:pt x="52" y="16"/>
                    <a:pt x="49" y="15"/>
                    <a:pt x="49" y="17"/>
                  </a:cubicBezTo>
                  <a:cubicBezTo>
                    <a:pt x="49" y="19"/>
                    <a:pt x="48" y="19"/>
                    <a:pt x="46" y="20"/>
                  </a:cubicBezTo>
                  <a:cubicBezTo>
                    <a:pt x="41" y="21"/>
                    <a:pt x="37" y="21"/>
                    <a:pt x="33" y="18"/>
                  </a:cubicBezTo>
                  <a:cubicBezTo>
                    <a:pt x="32" y="17"/>
                    <a:pt x="31" y="16"/>
                    <a:pt x="30" y="16"/>
                  </a:cubicBezTo>
                  <a:cubicBezTo>
                    <a:pt x="28" y="14"/>
                    <a:pt x="27" y="15"/>
                    <a:pt x="25" y="15"/>
                  </a:cubicBezTo>
                  <a:cubicBezTo>
                    <a:pt x="24" y="14"/>
                    <a:pt x="24" y="11"/>
                    <a:pt x="24" y="10"/>
                  </a:cubicBezTo>
                  <a:cubicBezTo>
                    <a:pt x="21" y="9"/>
                    <a:pt x="20" y="8"/>
                    <a:pt x="20" y="5"/>
                  </a:cubicBezTo>
                  <a:cubicBezTo>
                    <a:pt x="20" y="0"/>
                    <a:pt x="16" y="3"/>
                    <a:pt x="14" y="5"/>
                  </a:cubicBezTo>
                  <a:cubicBezTo>
                    <a:pt x="13" y="6"/>
                    <a:pt x="12" y="7"/>
                    <a:pt x="11" y="7"/>
                  </a:cubicBezTo>
                  <a:cubicBezTo>
                    <a:pt x="9" y="6"/>
                    <a:pt x="6" y="6"/>
                    <a:pt x="5" y="4"/>
                  </a:cubicBezTo>
                  <a:cubicBezTo>
                    <a:pt x="3" y="2"/>
                    <a:pt x="3" y="1"/>
                    <a:pt x="1" y="3"/>
                  </a:cubicBezTo>
                  <a:cubicBezTo>
                    <a:pt x="1" y="4"/>
                    <a:pt x="0" y="4"/>
                    <a:pt x="0" y="5"/>
                  </a:cubicBezTo>
                  <a:cubicBezTo>
                    <a:pt x="0" y="6"/>
                    <a:pt x="0" y="7"/>
                    <a:pt x="1" y="8"/>
                  </a:cubicBezTo>
                  <a:cubicBezTo>
                    <a:pt x="1" y="8"/>
                    <a:pt x="2" y="10"/>
                    <a:pt x="1" y="10"/>
                  </a:cubicBezTo>
                  <a:cubicBezTo>
                    <a:pt x="1" y="11"/>
                    <a:pt x="0" y="11"/>
                    <a:pt x="1" y="12"/>
                  </a:cubicBezTo>
                  <a:cubicBezTo>
                    <a:pt x="1" y="13"/>
                    <a:pt x="3" y="13"/>
                    <a:pt x="3" y="14"/>
                  </a:cubicBezTo>
                  <a:cubicBezTo>
                    <a:pt x="3" y="15"/>
                    <a:pt x="2" y="16"/>
                    <a:pt x="3" y="16"/>
                  </a:cubicBezTo>
                  <a:cubicBezTo>
                    <a:pt x="4" y="18"/>
                    <a:pt x="4" y="19"/>
                    <a:pt x="5" y="21"/>
                  </a:cubicBezTo>
                  <a:cubicBezTo>
                    <a:pt x="6" y="22"/>
                    <a:pt x="6" y="23"/>
                    <a:pt x="8" y="24"/>
                  </a:cubicBezTo>
                  <a:cubicBezTo>
                    <a:pt x="8" y="24"/>
                    <a:pt x="10" y="25"/>
                    <a:pt x="10" y="25"/>
                  </a:cubicBezTo>
                  <a:cubicBezTo>
                    <a:pt x="11" y="29"/>
                    <a:pt x="2" y="33"/>
                    <a:pt x="8" y="37"/>
                  </a:cubicBezTo>
                  <a:cubicBezTo>
                    <a:pt x="10" y="38"/>
                    <a:pt x="10" y="40"/>
                    <a:pt x="12" y="41"/>
                  </a:cubicBezTo>
                  <a:cubicBezTo>
                    <a:pt x="14" y="43"/>
                    <a:pt x="16" y="44"/>
                    <a:pt x="18" y="47"/>
                  </a:cubicBezTo>
                  <a:cubicBezTo>
                    <a:pt x="18" y="48"/>
                    <a:pt x="17" y="49"/>
                    <a:pt x="17" y="50"/>
                  </a:cubicBezTo>
                  <a:cubicBezTo>
                    <a:pt x="18" y="51"/>
                    <a:pt x="20" y="51"/>
                    <a:pt x="19" y="52"/>
                  </a:cubicBezTo>
                  <a:cubicBezTo>
                    <a:pt x="19" y="55"/>
                    <a:pt x="21" y="56"/>
                    <a:pt x="22" y="58"/>
                  </a:cubicBezTo>
                  <a:cubicBezTo>
                    <a:pt x="24" y="57"/>
                    <a:pt x="23" y="56"/>
                    <a:pt x="24" y="55"/>
                  </a:cubicBezTo>
                  <a:cubicBezTo>
                    <a:pt x="24" y="55"/>
                    <a:pt x="25" y="56"/>
                    <a:pt x="25" y="56"/>
                  </a:cubicBezTo>
                  <a:cubicBezTo>
                    <a:pt x="27" y="56"/>
                    <a:pt x="25" y="56"/>
                    <a:pt x="26" y="57"/>
                  </a:cubicBezTo>
                  <a:cubicBezTo>
                    <a:pt x="27" y="58"/>
                    <a:pt x="28" y="55"/>
                    <a:pt x="30" y="57"/>
                  </a:cubicBezTo>
                  <a:cubicBezTo>
                    <a:pt x="32" y="60"/>
                    <a:pt x="33" y="63"/>
                    <a:pt x="35" y="66"/>
                  </a:cubicBezTo>
                  <a:cubicBezTo>
                    <a:pt x="37" y="69"/>
                    <a:pt x="42" y="72"/>
                    <a:pt x="46" y="74"/>
                  </a:cubicBezTo>
                  <a:cubicBezTo>
                    <a:pt x="48" y="75"/>
                    <a:pt x="50" y="75"/>
                    <a:pt x="52" y="76"/>
                  </a:cubicBezTo>
                  <a:cubicBezTo>
                    <a:pt x="53" y="76"/>
                    <a:pt x="56" y="75"/>
                    <a:pt x="56" y="75"/>
                  </a:cubicBezTo>
                  <a:cubicBezTo>
                    <a:pt x="56" y="75"/>
                    <a:pt x="56" y="76"/>
                    <a:pt x="56" y="76"/>
                  </a:cubicBezTo>
                  <a:cubicBezTo>
                    <a:pt x="57" y="76"/>
                    <a:pt x="60" y="74"/>
                    <a:pt x="61" y="73"/>
                  </a:cubicBezTo>
                  <a:cubicBezTo>
                    <a:pt x="61" y="73"/>
                    <a:pt x="60" y="73"/>
                    <a:pt x="60" y="73"/>
                  </a:cubicBezTo>
                  <a:cubicBezTo>
                    <a:pt x="60" y="72"/>
                    <a:pt x="62" y="73"/>
                    <a:pt x="62" y="73"/>
                  </a:cubicBezTo>
                  <a:cubicBezTo>
                    <a:pt x="64" y="74"/>
                    <a:pt x="64" y="75"/>
                    <a:pt x="65" y="77"/>
                  </a:cubicBezTo>
                  <a:cubicBezTo>
                    <a:pt x="66" y="80"/>
                    <a:pt x="67" y="80"/>
                    <a:pt x="69" y="81"/>
                  </a:cubicBezTo>
                  <a:cubicBezTo>
                    <a:pt x="75" y="82"/>
                    <a:pt x="82" y="83"/>
                    <a:pt x="88" y="84"/>
                  </a:cubicBezTo>
                  <a:cubicBezTo>
                    <a:pt x="88" y="80"/>
                    <a:pt x="89" y="79"/>
                    <a:pt x="92" y="77"/>
                  </a:cubicBezTo>
                  <a:cubicBezTo>
                    <a:pt x="94" y="76"/>
                    <a:pt x="99" y="75"/>
                    <a:pt x="95" y="73"/>
                  </a:cubicBezTo>
                  <a:cubicBezTo>
                    <a:pt x="94" y="72"/>
                    <a:pt x="97" y="74"/>
                    <a:pt x="95" y="73"/>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89" name="Freeform 677">
              <a:extLst>
                <a:ext uri="{FF2B5EF4-FFF2-40B4-BE49-F238E27FC236}">
                  <a16:creationId xmlns:a16="http://schemas.microsoft.com/office/drawing/2014/main" id="{1C38CC5E-FFB5-B945-8C30-956D99B98627}"/>
                </a:ext>
              </a:extLst>
            </p:cNvPr>
            <p:cNvSpPr>
              <a:spLocks/>
            </p:cNvSpPr>
            <p:nvPr/>
          </p:nvSpPr>
          <p:spPr bwMode="auto">
            <a:xfrm>
              <a:off x="13741619" y="7070769"/>
              <a:ext cx="73250" cy="54156"/>
            </a:xfrm>
            <a:custGeom>
              <a:avLst/>
              <a:gdLst>
                <a:gd name="T0" fmla="*/ 1 w 8"/>
                <a:gd name="T1" fmla="*/ 1 h 6"/>
                <a:gd name="T2" fmla="*/ 3 w 8"/>
                <a:gd name="T3" fmla="*/ 4 h 6"/>
                <a:gd name="T4" fmla="*/ 8 w 8"/>
                <a:gd name="T5" fmla="*/ 6 h 6"/>
                <a:gd name="T6" fmla="*/ 0 w 8"/>
                <a:gd name="T7" fmla="*/ 0 h 6"/>
                <a:gd name="T8" fmla="*/ 1 w 8"/>
                <a:gd name="T9" fmla="*/ 1 h 6"/>
                <a:gd name="T10" fmla="*/ 1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1" y="1"/>
                  </a:moveTo>
                  <a:cubicBezTo>
                    <a:pt x="2" y="1"/>
                    <a:pt x="2" y="3"/>
                    <a:pt x="3" y="4"/>
                  </a:cubicBezTo>
                  <a:cubicBezTo>
                    <a:pt x="5" y="4"/>
                    <a:pt x="6" y="5"/>
                    <a:pt x="8" y="6"/>
                  </a:cubicBezTo>
                  <a:cubicBezTo>
                    <a:pt x="7" y="2"/>
                    <a:pt x="3" y="1"/>
                    <a:pt x="0" y="0"/>
                  </a:cubicBezTo>
                  <a:cubicBezTo>
                    <a:pt x="0" y="1"/>
                    <a:pt x="0" y="1"/>
                    <a:pt x="1" y="1"/>
                  </a:cubicBezTo>
                  <a:cubicBezTo>
                    <a:pt x="2" y="1"/>
                    <a:pt x="0" y="1"/>
                    <a:pt x="1" y="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90" name="Freeform 678">
              <a:extLst>
                <a:ext uri="{FF2B5EF4-FFF2-40B4-BE49-F238E27FC236}">
                  <a16:creationId xmlns:a16="http://schemas.microsoft.com/office/drawing/2014/main" id="{91F93975-39B1-8D48-A860-AE8AC6D27304}"/>
                </a:ext>
              </a:extLst>
            </p:cNvPr>
            <p:cNvSpPr>
              <a:spLocks/>
            </p:cNvSpPr>
            <p:nvPr/>
          </p:nvSpPr>
          <p:spPr bwMode="auto">
            <a:xfrm>
              <a:off x="13525056" y="6844593"/>
              <a:ext cx="328029" cy="168837"/>
            </a:xfrm>
            <a:custGeom>
              <a:avLst/>
              <a:gdLst>
                <a:gd name="T0" fmla="*/ 26 w 35"/>
                <a:gd name="T1" fmla="*/ 15 h 18"/>
                <a:gd name="T2" fmla="*/ 30 w 35"/>
                <a:gd name="T3" fmla="*/ 17 h 18"/>
                <a:gd name="T4" fmla="*/ 34 w 35"/>
                <a:gd name="T5" fmla="*/ 17 h 18"/>
                <a:gd name="T6" fmla="*/ 33 w 35"/>
                <a:gd name="T7" fmla="*/ 12 h 18"/>
                <a:gd name="T8" fmla="*/ 30 w 35"/>
                <a:gd name="T9" fmla="*/ 10 h 18"/>
                <a:gd name="T10" fmla="*/ 27 w 35"/>
                <a:gd name="T11" fmla="*/ 7 h 18"/>
                <a:gd name="T12" fmla="*/ 19 w 35"/>
                <a:gd name="T13" fmla="*/ 6 h 18"/>
                <a:gd name="T14" fmla="*/ 9 w 35"/>
                <a:gd name="T15" fmla="*/ 4 h 18"/>
                <a:gd name="T16" fmla="*/ 0 w 35"/>
                <a:gd name="T17" fmla="*/ 2 h 18"/>
                <a:gd name="T18" fmla="*/ 8 w 35"/>
                <a:gd name="T19" fmla="*/ 14 h 18"/>
                <a:gd name="T20" fmla="*/ 18 w 35"/>
                <a:gd name="T21" fmla="*/ 18 h 18"/>
                <a:gd name="T22" fmla="*/ 26 w 35"/>
                <a:gd name="T23" fmla="*/ 15 h 18"/>
                <a:gd name="T24" fmla="*/ 26 w 35"/>
                <a:gd name="T25"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18">
                  <a:moveTo>
                    <a:pt x="26" y="15"/>
                  </a:moveTo>
                  <a:cubicBezTo>
                    <a:pt x="27" y="14"/>
                    <a:pt x="29" y="16"/>
                    <a:pt x="30" y="17"/>
                  </a:cubicBezTo>
                  <a:cubicBezTo>
                    <a:pt x="30" y="17"/>
                    <a:pt x="34" y="17"/>
                    <a:pt x="34" y="17"/>
                  </a:cubicBezTo>
                  <a:cubicBezTo>
                    <a:pt x="35" y="16"/>
                    <a:pt x="30" y="12"/>
                    <a:pt x="33" y="12"/>
                  </a:cubicBezTo>
                  <a:cubicBezTo>
                    <a:pt x="32" y="11"/>
                    <a:pt x="30" y="11"/>
                    <a:pt x="30" y="10"/>
                  </a:cubicBezTo>
                  <a:cubicBezTo>
                    <a:pt x="30" y="8"/>
                    <a:pt x="29" y="7"/>
                    <a:pt x="27" y="7"/>
                  </a:cubicBezTo>
                  <a:cubicBezTo>
                    <a:pt x="24" y="7"/>
                    <a:pt x="22" y="8"/>
                    <a:pt x="19" y="6"/>
                  </a:cubicBezTo>
                  <a:cubicBezTo>
                    <a:pt x="16" y="5"/>
                    <a:pt x="13" y="5"/>
                    <a:pt x="9" y="4"/>
                  </a:cubicBezTo>
                  <a:cubicBezTo>
                    <a:pt x="6" y="3"/>
                    <a:pt x="4" y="0"/>
                    <a:pt x="0" y="2"/>
                  </a:cubicBezTo>
                  <a:cubicBezTo>
                    <a:pt x="3" y="6"/>
                    <a:pt x="11" y="7"/>
                    <a:pt x="8" y="14"/>
                  </a:cubicBezTo>
                  <a:cubicBezTo>
                    <a:pt x="11" y="14"/>
                    <a:pt x="18" y="14"/>
                    <a:pt x="18" y="18"/>
                  </a:cubicBezTo>
                  <a:cubicBezTo>
                    <a:pt x="18" y="15"/>
                    <a:pt x="24" y="15"/>
                    <a:pt x="26" y="15"/>
                  </a:cubicBezTo>
                  <a:cubicBezTo>
                    <a:pt x="27" y="14"/>
                    <a:pt x="19" y="15"/>
                    <a:pt x="26" y="15"/>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91" name="Freeform 679">
              <a:extLst>
                <a:ext uri="{FF2B5EF4-FFF2-40B4-BE49-F238E27FC236}">
                  <a16:creationId xmlns:a16="http://schemas.microsoft.com/office/drawing/2014/main" id="{7AAC504D-9CE0-8C44-9F86-BBEA904FBE58}"/>
                </a:ext>
              </a:extLst>
            </p:cNvPr>
            <p:cNvSpPr>
              <a:spLocks/>
            </p:cNvSpPr>
            <p:nvPr/>
          </p:nvSpPr>
          <p:spPr bwMode="auto">
            <a:xfrm>
              <a:off x="13751176" y="6956090"/>
              <a:ext cx="251592" cy="197506"/>
            </a:xfrm>
            <a:custGeom>
              <a:avLst/>
              <a:gdLst>
                <a:gd name="T0" fmla="*/ 8 w 27"/>
                <a:gd name="T1" fmla="*/ 2 h 21"/>
                <a:gd name="T2" fmla="*/ 10 w 27"/>
                <a:gd name="T3" fmla="*/ 5 h 21"/>
                <a:gd name="T4" fmla="*/ 7 w 27"/>
                <a:gd name="T5" fmla="*/ 5 h 21"/>
                <a:gd name="T6" fmla="*/ 4 w 27"/>
                <a:gd name="T7" fmla="*/ 3 h 21"/>
                <a:gd name="T8" fmla="*/ 4 w 27"/>
                <a:gd name="T9" fmla="*/ 7 h 21"/>
                <a:gd name="T10" fmla="*/ 6 w 27"/>
                <a:gd name="T11" fmla="*/ 11 h 21"/>
                <a:gd name="T12" fmla="*/ 8 w 27"/>
                <a:gd name="T13" fmla="*/ 14 h 21"/>
                <a:gd name="T14" fmla="*/ 9 w 27"/>
                <a:gd name="T15" fmla="*/ 17 h 21"/>
                <a:gd name="T16" fmla="*/ 16 w 27"/>
                <a:gd name="T17" fmla="*/ 13 h 21"/>
                <a:gd name="T18" fmla="*/ 17 w 27"/>
                <a:gd name="T19" fmla="*/ 16 h 21"/>
                <a:gd name="T20" fmla="*/ 21 w 27"/>
                <a:gd name="T21" fmla="*/ 21 h 21"/>
                <a:gd name="T22" fmla="*/ 21 w 27"/>
                <a:gd name="T23" fmla="*/ 18 h 21"/>
                <a:gd name="T24" fmla="*/ 23 w 27"/>
                <a:gd name="T25" fmla="*/ 16 h 21"/>
                <a:gd name="T26" fmla="*/ 25 w 27"/>
                <a:gd name="T27" fmla="*/ 11 h 21"/>
                <a:gd name="T28" fmla="*/ 19 w 27"/>
                <a:gd name="T29" fmla="*/ 1 h 21"/>
                <a:gd name="T30" fmla="*/ 12 w 27"/>
                <a:gd name="T31" fmla="*/ 2 h 21"/>
                <a:gd name="T32" fmla="*/ 9 w 27"/>
                <a:gd name="T33" fmla="*/ 0 h 21"/>
                <a:gd name="T34" fmla="*/ 8 w 27"/>
                <a:gd name="T35" fmla="*/ 2 h 21"/>
                <a:gd name="T36" fmla="*/ 8 w 27"/>
                <a:gd name="T3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1">
                  <a:moveTo>
                    <a:pt x="8" y="2"/>
                  </a:moveTo>
                  <a:cubicBezTo>
                    <a:pt x="8" y="2"/>
                    <a:pt x="11" y="4"/>
                    <a:pt x="10" y="5"/>
                  </a:cubicBezTo>
                  <a:cubicBezTo>
                    <a:pt x="10" y="5"/>
                    <a:pt x="7" y="5"/>
                    <a:pt x="7" y="5"/>
                  </a:cubicBezTo>
                  <a:cubicBezTo>
                    <a:pt x="5" y="5"/>
                    <a:pt x="5" y="3"/>
                    <a:pt x="4" y="3"/>
                  </a:cubicBezTo>
                  <a:cubicBezTo>
                    <a:pt x="0" y="2"/>
                    <a:pt x="4" y="6"/>
                    <a:pt x="4" y="7"/>
                  </a:cubicBezTo>
                  <a:cubicBezTo>
                    <a:pt x="4" y="10"/>
                    <a:pt x="7" y="8"/>
                    <a:pt x="6" y="11"/>
                  </a:cubicBezTo>
                  <a:cubicBezTo>
                    <a:pt x="5" y="13"/>
                    <a:pt x="7" y="13"/>
                    <a:pt x="8" y="14"/>
                  </a:cubicBezTo>
                  <a:cubicBezTo>
                    <a:pt x="9" y="14"/>
                    <a:pt x="9" y="16"/>
                    <a:pt x="9" y="17"/>
                  </a:cubicBezTo>
                  <a:cubicBezTo>
                    <a:pt x="10" y="16"/>
                    <a:pt x="14" y="14"/>
                    <a:pt x="16" y="13"/>
                  </a:cubicBezTo>
                  <a:cubicBezTo>
                    <a:pt x="17" y="13"/>
                    <a:pt x="17" y="15"/>
                    <a:pt x="17" y="16"/>
                  </a:cubicBezTo>
                  <a:cubicBezTo>
                    <a:pt x="17" y="19"/>
                    <a:pt x="18" y="20"/>
                    <a:pt x="21" y="21"/>
                  </a:cubicBezTo>
                  <a:cubicBezTo>
                    <a:pt x="21" y="20"/>
                    <a:pt x="21" y="18"/>
                    <a:pt x="21" y="18"/>
                  </a:cubicBezTo>
                  <a:cubicBezTo>
                    <a:pt x="22" y="17"/>
                    <a:pt x="23" y="17"/>
                    <a:pt x="23" y="16"/>
                  </a:cubicBezTo>
                  <a:cubicBezTo>
                    <a:pt x="24" y="14"/>
                    <a:pt x="24" y="12"/>
                    <a:pt x="25" y="11"/>
                  </a:cubicBezTo>
                  <a:cubicBezTo>
                    <a:pt x="27" y="8"/>
                    <a:pt x="21" y="2"/>
                    <a:pt x="19" y="1"/>
                  </a:cubicBezTo>
                  <a:cubicBezTo>
                    <a:pt x="17" y="4"/>
                    <a:pt x="15" y="4"/>
                    <a:pt x="12" y="2"/>
                  </a:cubicBezTo>
                  <a:cubicBezTo>
                    <a:pt x="12" y="1"/>
                    <a:pt x="10" y="0"/>
                    <a:pt x="9" y="0"/>
                  </a:cubicBezTo>
                  <a:cubicBezTo>
                    <a:pt x="8" y="0"/>
                    <a:pt x="8" y="1"/>
                    <a:pt x="8" y="2"/>
                  </a:cubicBezTo>
                  <a:cubicBezTo>
                    <a:pt x="9" y="3"/>
                    <a:pt x="7" y="0"/>
                    <a:pt x="8" y="2"/>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92" name="Freeform 680">
              <a:extLst>
                <a:ext uri="{FF2B5EF4-FFF2-40B4-BE49-F238E27FC236}">
                  <a16:creationId xmlns:a16="http://schemas.microsoft.com/office/drawing/2014/main" id="{F3572971-7B26-C24D-88C3-E2F9E5CC1F59}"/>
                </a:ext>
              </a:extLst>
            </p:cNvPr>
            <p:cNvSpPr>
              <a:spLocks/>
            </p:cNvSpPr>
            <p:nvPr/>
          </p:nvSpPr>
          <p:spPr bwMode="auto">
            <a:xfrm>
              <a:off x="13833977" y="7574085"/>
              <a:ext cx="82803" cy="95566"/>
            </a:xfrm>
            <a:custGeom>
              <a:avLst/>
              <a:gdLst>
                <a:gd name="T0" fmla="*/ 3 w 9"/>
                <a:gd name="T1" fmla="*/ 2 h 10"/>
                <a:gd name="T2" fmla="*/ 0 w 9"/>
                <a:gd name="T3" fmla="*/ 7 h 10"/>
                <a:gd name="T4" fmla="*/ 4 w 9"/>
                <a:gd name="T5" fmla="*/ 8 h 10"/>
                <a:gd name="T6" fmla="*/ 9 w 9"/>
                <a:gd name="T7" fmla="*/ 10 h 10"/>
                <a:gd name="T8" fmla="*/ 7 w 9"/>
                <a:gd name="T9" fmla="*/ 5 h 10"/>
                <a:gd name="T10" fmla="*/ 8 w 9"/>
                <a:gd name="T11" fmla="*/ 3 h 10"/>
                <a:gd name="T12" fmla="*/ 3 w 9"/>
                <a:gd name="T13" fmla="*/ 2 h 10"/>
                <a:gd name="T14" fmla="*/ 3 w 9"/>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3" y="2"/>
                  </a:moveTo>
                  <a:cubicBezTo>
                    <a:pt x="1" y="3"/>
                    <a:pt x="0" y="5"/>
                    <a:pt x="0" y="7"/>
                  </a:cubicBezTo>
                  <a:cubicBezTo>
                    <a:pt x="1" y="7"/>
                    <a:pt x="4" y="7"/>
                    <a:pt x="4" y="8"/>
                  </a:cubicBezTo>
                  <a:cubicBezTo>
                    <a:pt x="6" y="10"/>
                    <a:pt x="7" y="10"/>
                    <a:pt x="9" y="10"/>
                  </a:cubicBezTo>
                  <a:cubicBezTo>
                    <a:pt x="9" y="10"/>
                    <a:pt x="7" y="5"/>
                    <a:pt x="7" y="5"/>
                  </a:cubicBezTo>
                  <a:cubicBezTo>
                    <a:pt x="8" y="5"/>
                    <a:pt x="9" y="5"/>
                    <a:pt x="8" y="3"/>
                  </a:cubicBezTo>
                  <a:cubicBezTo>
                    <a:pt x="6" y="2"/>
                    <a:pt x="5" y="0"/>
                    <a:pt x="3" y="2"/>
                  </a:cubicBezTo>
                  <a:cubicBezTo>
                    <a:pt x="1" y="4"/>
                    <a:pt x="4" y="1"/>
                    <a:pt x="3" y="2"/>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93" name="Freeform 681">
              <a:extLst>
                <a:ext uri="{FF2B5EF4-FFF2-40B4-BE49-F238E27FC236}">
                  <a16:creationId xmlns:a16="http://schemas.microsoft.com/office/drawing/2014/main" id="{8FAB5E5A-C2C9-7B4A-BFBB-DC520256FCF6}"/>
                </a:ext>
              </a:extLst>
            </p:cNvPr>
            <p:cNvSpPr>
              <a:spLocks/>
            </p:cNvSpPr>
            <p:nvPr/>
          </p:nvSpPr>
          <p:spPr bwMode="auto">
            <a:xfrm>
              <a:off x="13311684" y="7220488"/>
              <a:ext cx="324842" cy="251657"/>
            </a:xfrm>
            <a:custGeom>
              <a:avLst/>
              <a:gdLst>
                <a:gd name="T0" fmla="*/ 29 w 35"/>
                <a:gd name="T1" fmla="*/ 10 h 27"/>
                <a:gd name="T2" fmla="*/ 30 w 35"/>
                <a:gd name="T3" fmla="*/ 7 h 27"/>
                <a:gd name="T4" fmla="*/ 29 w 35"/>
                <a:gd name="T5" fmla="*/ 5 h 27"/>
                <a:gd name="T6" fmla="*/ 35 w 35"/>
                <a:gd name="T7" fmla="*/ 0 h 27"/>
                <a:gd name="T8" fmla="*/ 25 w 35"/>
                <a:gd name="T9" fmla="*/ 1 h 27"/>
                <a:gd name="T10" fmla="*/ 19 w 35"/>
                <a:gd name="T11" fmla="*/ 2 h 27"/>
                <a:gd name="T12" fmla="*/ 13 w 35"/>
                <a:gd name="T13" fmla="*/ 2 h 27"/>
                <a:gd name="T14" fmla="*/ 8 w 35"/>
                <a:gd name="T15" fmla="*/ 2 h 27"/>
                <a:gd name="T16" fmla="*/ 7 w 35"/>
                <a:gd name="T17" fmla="*/ 4 h 27"/>
                <a:gd name="T18" fmla="*/ 6 w 35"/>
                <a:gd name="T19" fmla="*/ 6 h 27"/>
                <a:gd name="T20" fmla="*/ 3 w 35"/>
                <a:gd name="T21" fmla="*/ 6 h 27"/>
                <a:gd name="T22" fmla="*/ 3 w 35"/>
                <a:gd name="T23" fmla="*/ 10 h 27"/>
                <a:gd name="T24" fmla="*/ 4 w 35"/>
                <a:gd name="T25" fmla="*/ 14 h 27"/>
                <a:gd name="T26" fmla="*/ 2 w 35"/>
                <a:gd name="T27" fmla="*/ 22 h 27"/>
                <a:gd name="T28" fmla="*/ 7 w 35"/>
                <a:gd name="T29" fmla="*/ 27 h 27"/>
                <a:gd name="T30" fmla="*/ 13 w 35"/>
                <a:gd name="T31" fmla="*/ 24 h 27"/>
                <a:gd name="T32" fmla="*/ 22 w 35"/>
                <a:gd name="T33" fmla="*/ 19 h 27"/>
                <a:gd name="T34" fmla="*/ 28 w 35"/>
                <a:gd name="T35" fmla="*/ 15 h 27"/>
                <a:gd name="T36" fmla="*/ 29 w 35"/>
                <a:gd name="T37" fmla="*/ 10 h 27"/>
                <a:gd name="T38" fmla="*/ 29 w 35"/>
                <a:gd name="T39"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27">
                  <a:moveTo>
                    <a:pt x="29" y="10"/>
                  </a:moveTo>
                  <a:cubicBezTo>
                    <a:pt x="30" y="9"/>
                    <a:pt x="31" y="8"/>
                    <a:pt x="30" y="7"/>
                  </a:cubicBezTo>
                  <a:cubicBezTo>
                    <a:pt x="29" y="6"/>
                    <a:pt x="28" y="6"/>
                    <a:pt x="29" y="5"/>
                  </a:cubicBezTo>
                  <a:cubicBezTo>
                    <a:pt x="31" y="3"/>
                    <a:pt x="35" y="3"/>
                    <a:pt x="35" y="0"/>
                  </a:cubicBezTo>
                  <a:cubicBezTo>
                    <a:pt x="32" y="0"/>
                    <a:pt x="28" y="0"/>
                    <a:pt x="25" y="1"/>
                  </a:cubicBezTo>
                  <a:cubicBezTo>
                    <a:pt x="23" y="1"/>
                    <a:pt x="21" y="2"/>
                    <a:pt x="19" y="2"/>
                  </a:cubicBezTo>
                  <a:cubicBezTo>
                    <a:pt x="16" y="2"/>
                    <a:pt x="15" y="1"/>
                    <a:pt x="13" y="2"/>
                  </a:cubicBezTo>
                  <a:cubicBezTo>
                    <a:pt x="11" y="3"/>
                    <a:pt x="10" y="3"/>
                    <a:pt x="8" y="2"/>
                  </a:cubicBezTo>
                  <a:cubicBezTo>
                    <a:pt x="6" y="0"/>
                    <a:pt x="7" y="4"/>
                    <a:pt x="7" y="4"/>
                  </a:cubicBezTo>
                  <a:cubicBezTo>
                    <a:pt x="6" y="5"/>
                    <a:pt x="6" y="6"/>
                    <a:pt x="6" y="6"/>
                  </a:cubicBezTo>
                  <a:cubicBezTo>
                    <a:pt x="5" y="8"/>
                    <a:pt x="4" y="6"/>
                    <a:pt x="3" y="6"/>
                  </a:cubicBezTo>
                  <a:cubicBezTo>
                    <a:pt x="2" y="7"/>
                    <a:pt x="3" y="9"/>
                    <a:pt x="3" y="10"/>
                  </a:cubicBezTo>
                  <a:cubicBezTo>
                    <a:pt x="3" y="11"/>
                    <a:pt x="2" y="13"/>
                    <a:pt x="4" y="14"/>
                  </a:cubicBezTo>
                  <a:cubicBezTo>
                    <a:pt x="9" y="17"/>
                    <a:pt x="5" y="19"/>
                    <a:pt x="2" y="22"/>
                  </a:cubicBezTo>
                  <a:cubicBezTo>
                    <a:pt x="0" y="24"/>
                    <a:pt x="5" y="27"/>
                    <a:pt x="7" y="27"/>
                  </a:cubicBezTo>
                  <a:cubicBezTo>
                    <a:pt x="9" y="27"/>
                    <a:pt x="11" y="25"/>
                    <a:pt x="13" y="24"/>
                  </a:cubicBezTo>
                  <a:cubicBezTo>
                    <a:pt x="16" y="22"/>
                    <a:pt x="19" y="21"/>
                    <a:pt x="22" y="19"/>
                  </a:cubicBezTo>
                  <a:cubicBezTo>
                    <a:pt x="24" y="18"/>
                    <a:pt x="26" y="17"/>
                    <a:pt x="28" y="15"/>
                  </a:cubicBezTo>
                  <a:cubicBezTo>
                    <a:pt x="29" y="13"/>
                    <a:pt x="28" y="11"/>
                    <a:pt x="29" y="10"/>
                  </a:cubicBezTo>
                  <a:cubicBezTo>
                    <a:pt x="30" y="8"/>
                    <a:pt x="29" y="11"/>
                    <a:pt x="29" y="1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94" name="Freeform 682">
              <a:extLst>
                <a:ext uri="{FF2B5EF4-FFF2-40B4-BE49-F238E27FC236}">
                  <a16:creationId xmlns:a16="http://schemas.microsoft.com/office/drawing/2014/main" id="{867F3B5D-9F02-B545-A980-CDB8A97074F5}"/>
                </a:ext>
              </a:extLst>
            </p:cNvPr>
            <p:cNvSpPr>
              <a:spLocks/>
            </p:cNvSpPr>
            <p:nvPr/>
          </p:nvSpPr>
          <p:spPr bwMode="auto">
            <a:xfrm>
              <a:off x="13461363" y="7201376"/>
              <a:ext cx="464970" cy="439605"/>
            </a:xfrm>
            <a:custGeom>
              <a:avLst/>
              <a:gdLst>
                <a:gd name="T0" fmla="*/ 47 w 50"/>
                <a:gd name="T1" fmla="*/ 36 h 47"/>
                <a:gd name="T2" fmla="*/ 45 w 50"/>
                <a:gd name="T3" fmla="*/ 34 h 47"/>
                <a:gd name="T4" fmla="*/ 46 w 50"/>
                <a:gd name="T5" fmla="*/ 32 h 47"/>
                <a:gd name="T6" fmla="*/ 41 w 50"/>
                <a:gd name="T7" fmla="*/ 27 h 47"/>
                <a:gd name="T8" fmla="*/ 38 w 50"/>
                <a:gd name="T9" fmla="*/ 25 h 47"/>
                <a:gd name="T10" fmla="*/ 35 w 50"/>
                <a:gd name="T11" fmla="*/ 18 h 47"/>
                <a:gd name="T12" fmla="*/ 38 w 50"/>
                <a:gd name="T13" fmla="*/ 10 h 47"/>
                <a:gd name="T14" fmla="*/ 34 w 50"/>
                <a:gd name="T15" fmla="*/ 6 h 47"/>
                <a:gd name="T16" fmla="*/ 32 w 50"/>
                <a:gd name="T17" fmla="*/ 2 h 47"/>
                <a:gd name="T18" fmla="*/ 30 w 50"/>
                <a:gd name="T19" fmla="*/ 3 h 47"/>
                <a:gd name="T20" fmla="*/ 28 w 50"/>
                <a:gd name="T21" fmla="*/ 1 h 47"/>
                <a:gd name="T22" fmla="*/ 25 w 50"/>
                <a:gd name="T23" fmla="*/ 2 h 47"/>
                <a:gd name="T24" fmla="*/ 20 w 50"/>
                <a:gd name="T25" fmla="*/ 1 h 47"/>
                <a:gd name="T26" fmla="*/ 18 w 50"/>
                <a:gd name="T27" fmla="*/ 4 h 47"/>
                <a:gd name="T28" fmla="*/ 13 w 50"/>
                <a:gd name="T29" fmla="*/ 7 h 47"/>
                <a:gd name="T30" fmla="*/ 14 w 50"/>
                <a:gd name="T31" fmla="*/ 10 h 47"/>
                <a:gd name="T32" fmla="*/ 13 w 50"/>
                <a:gd name="T33" fmla="*/ 13 h 47"/>
                <a:gd name="T34" fmla="*/ 9 w 50"/>
                <a:gd name="T35" fmla="*/ 19 h 47"/>
                <a:gd name="T36" fmla="*/ 1 w 50"/>
                <a:gd name="T37" fmla="*/ 25 h 47"/>
                <a:gd name="T38" fmla="*/ 3 w 50"/>
                <a:gd name="T39" fmla="*/ 30 h 47"/>
                <a:gd name="T40" fmla="*/ 9 w 50"/>
                <a:gd name="T41" fmla="*/ 31 h 47"/>
                <a:gd name="T42" fmla="*/ 18 w 50"/>
                <a:gd name="T43" fmla="*/ 36 h 47"/>
                <a:gd name="T44" fmla="*/ 29 w 50"/>
                <a:gd name="T45" fmla="*/ 45 h 47"/>
                <a:gd name="T46" fmla="*/ 38 w 50"/>
                <a:gd name="T47" fmla="*/ 47 h 47"/>
                <a:gd name="T48" fmla="*/ 43 w 50"/>
                <a:gd name="T49" fmla="*/ 42 h 47"/>
                <a:gd name="T50" fmla="*/ 50 w 50"/>
                <a:gd name="T51" fmla="*/ 43 h 47"/>
                <a:gd name="T52" fmla="*/ 47 w 50"/>
                <a:gd name="T53" fmla="*/ 39 h 47"/>
                <a:gd name="T54" fmla="*/ 47 w 50"/>
                <a:gd name="T55" fmla="*/ 36 h 47"/>
                <a:gd name="T56" fmla="*/ 47 w 50"/>
                <a:gd name="T5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 h="47">
                  <a:moveTo>
                    <a:pt x="47" y="36"/>
                  </a:moveTo>
                  <a:cubicBezTo>
                    <a:pt x="47" y="36"/>
                    <a:pt x="45" y="35"/>
                    <a:pt x="45" y="34"/>
                  </a:cubicBezTo>
                  <a:cubicBezTo>
                    <a:pt x="45" y="33"/>
                    <a:pt x="46" y="33"/>
                    <a:pt x="46" y="32"/>
                  </a:cubicBezTo>
                  <a:cubicBezTo>
                    <a:pt x="45" y="30"/>
                    <a:pt x="43" y="29"/>
                    <a:pt x="41" y="27"/>
                  </a:cubicBezTo>
                  <a:cubicBezTo>
                    <a:pt x="40" y="27"/>
                    <a:pt x="38" y="26"/>
                    <a:pt x="38" y="25"/>
                  </a:cubicBezTo>
                  <a:cubicBezTo>
                    <a:pt x="37" y="23"/>
                    <a:pt x="35" y="21"/>
                    <a:pt x="35" y="18"/>
                  </a:cubicBezTo>
                  <a:cubicBezTo>
                    <a:pt x="34" y="16"/>
                    <a:pt x="40" y="12"/>
                    <a:pt x="38" y="10"/>
                  </a:cubicBezTo>
                  <a:cubicBezTo>
                    <a:pt x="36" y="9"/>
                    <a:pt x="35" y="8"/>
                    <a:pt x="34" y="6"/>
                  </a:cubicBezTo>
                  <a:cubicBezTo>
                    <a:pt x="33" y="5"/>
                    <a:pt x="33" y="3"/>
                    <a:pt x="32" y="2"/>
                  </a:cubicBezTo>
                  <a:cubicBezTo>
                    <a:pt x="31" y="2"/>
                    <a:pt x="31" y="3"/>
                    <a:pt x="30" y="3"/>
                  </a:cubicBezTo>
                  <a:cubicBezTo>
                    <a:pt x="28" y="3"/>
                    <a:pt x="29" y="1"/>
                    <a:pt x="28" y="1"/>
                  </a:cubicBezTo>
                  <a:cubicBezTo>
                    <a:pt x="27" y="1"/>
                    <a:pt x="25" y="2"/>
                    <a:pt x="25" y="2"/>
                  </a:cubicBezTo>
                  <a:cubicBezTo>
                    <a:pt x="23" y="0"/>
                    <a:pt x="22" y="1"/>
                    <a:pt x="20" y="1"/>
                  </a:cubicBezTo>
                  <a:cubicBezTo>
                    <a:pt x="18" y="2"/>
                    <a:pt x="19" y="3"/>
                    <a:pt x="18" y="4"/>
                  </a:cubicBezTo>
                  <a:cubicBezTo>
                    <a:pt x="16" y="5"/>
                    <a:pt x="14" y="5"/>
                    <a:pt x="13" y="7"/>
                  </a:cubicBezTo>
                  <a:cubicBezTo>
                    <a:pt x="12" y="9"/>
                    <a:pt x="14" y="8"/>
                    <a:pt x="14" y="10"/>
                  </a:cubicBezTo>
                  <a:cubicBezTo>
                    <a:pt x="14" y="11"/>
                    <a:pt x="13" y="11"/>
                    <a:pt x="13" y="13"/>
                  </a:cubicBezTo>
                  <a:cubicBezTo>
                    <a:pt x="13" y="16"/>
                    <a:pt x="12" y="17"/>
                    <a:pt x="9" y="19"/>
                  </a:cubicBezTo>
                  <a:cubicBezTo>
                    <a:pt x="7" y="20"/>
                    <a:pt x="0" y="23"/>
                    <a:pt x="1" y="25"/>
                  </a:cubicBezTo>
                  <a:cubicBezTo>
                    <a:pt x="2" y="26"/>
                    <a:pt x="2" y="29"/>
                    <a:pt x="3" y="30"/>
                  </a:cubicBezTo>
                  <a:cubicBezTo>
                    <a:pt x="4" y="31"/>
                    <a:pt x="8" y="31"/>
                    <a:pt x="9" y="31"/>
                  </a:cubicBezTo>
                  <a:cubicBezTo>
                    <a:pt x="12" y="32"/>
                    <a:pt x="15" y="34"/>
                    <a:pt x="18" y="36"/>
                  </a:cubicBezTo>
                  <a:cubicBezTo>
                    <a:pt x="22" y="39"/>
                    <a:pt x="25" y="42"/>
                    <a:pt x="29" y="45"/>
                  </a:cubicBezTo>
                  <a:cubicBezTo>
                    <a:pt x="32" y="47"/>
                    <a:pt x="35" y="47"/>
                    <a:pt x="38" y="47"/>
                  </a:cubicBezTo>
                  <a:cubicBezTo>
                    <a:pt x="41" y="47"/>
                    <a:pt x="41" y="44"/>
                    <a:pt x="43" y="42"/>
                  </a:cubicBezTo>
                  <a:cubicBezTo>
                    <a:pt x="45" y="40"/>
                    <a:pt x="49" y="44"/>
                    <a:pt x="50" y="43"/>
                  </a:cubicBezTo>
                  <a:cubicBezTo>
                    <a:pt x="49" y="42"/>
                    <a:pt x="48" y="41"/>
                    <a:pt x="47" y="39"/>
                  </a:cubicBezTo>
                  <a:cubicBezTo>
                    <a:pt x="47" y="38"/>
                    <a:pt x="48" y="37"/>
                    <a:pt x="47" y="36"/>
                  </a:cubicBezTo>
                  <a:cubicBezTo>
                    <a:pt x="46" y="35"/>
                    <a:pt x="48" y="37"/>
                    <a:pt x="47" y="36"/>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95" name="Freeform 683">
              <a:extLst>
                <a:ext uri="{FF2B5EF4-FFF2-40B4-BE49-F238E27FC236}">
                  <a16:creationId xmlns:a16="http://schemas.microsoft.com/office/drawing/2014/main" id="{CC04A7F0-D580-B14B-B1D6-E343F3B94086}"/>
                </a:ext>
              </a:extLst>
            </p:cNvPr>
            <p:cNvSpPr>
              <a:spLocks/>
            </p:cNvSpPr>
            <p:nvPr/>
          </p:nvSpPr>
          <p:spPr bwMode="auto">
            <a:xfrm>
              <a:off x="12872189" y="6946534"/>
              <a:ext cx="885352" cy="337667"/>
            </a:xfrm>
            <a:custGeom>
              <a:avLst/>
              <a:gdLst>
                <a:gd name="T0" fmla="*/ 52 w 95"/>
                <a:gd name="T1" fmla="*/ 36 h 36"/>
                <a:gd name="T2" fmla="*/ 54 w 95"/>
                <a:gd name="T3" fmla="*/ 33 h 36"/>
                <a:gd name="T4" fmla="*/ 55 w 95"/>
                <a:gd name="T5" fmla="*/ 31 h 36"/>
                <a:gd name="T6" fmla="*/ 60 w 95"/>
                <a:gd name="T7" fmla="*/ 31 h 36"/>
                <a:gd name="T8" fmla="*/ 64 w 95"/>
                <a:gd name="T9" fmla="*/ 31 h 36"/>
                <a:gd name="T10" fmla="*/ 75 w 95"/>
                <a:gd name="T11" fmla="*/ 29 h 36"/>
                <a:gd name="T12" fmla="*/ 85 w 95"/>
                <a:gd name="T13" fmla="*/ 28 h 36"/>
                <a:gd name="T14" fmla="*/ 90 w 95"/>
                <a:gd name="T15" fmla="*/ 28 h 36"/>
                <a:gd name="T16" fmla="*/ 92 w 95"/>
                <a:gd name="T17" fmla="*/ 30 h 36"/>
                <a:gd name="T18" fmla="*/ 94 w 95"/>
                <a:gd name="T19" fmla="*/ 28 h 36"/>
                <a:gd name="T20" fmla="*/ 92 w 95"/>
                <a:gd name="T21" fmla="*/ 24 h 36"/>
                <a:gd name="T22" fmla="*/ 92 w 95"/>
                <a:gd name="T23" fmla="*/ 22 h 36"/>
                <a:gd name="T24" fmla="*/ 91 w 95"/>
                <a:gd name="T25" fmla="*/ 17 h 36"/>
                <a:gd name="T26" fmla="*/ 93 w 95"/>
                <a:gd name="T27" fmla="*/ 14 h 36"/>
                <a:gd name="T28" fmla="*/ 89 w 95"/>
                <a:gd name="T29" fmla="*/ 8 h 36"/>
                <a:gd name="T30" fmla="*/ 83 w 95"/>
                <a:gd name="T31" fmla="*/ 3 h 36"/>
                <a:gd name="T32" fmla="*/ 80 w 95"/>
                <a:gd name="T33" fmla="*/ 3 h 36"/>
                <a:gd name="T34" fmla="*/ 78 w 95"/>
                <a:gd name="T35" fmla="*/ 3 h 36"/>
                <a:gd name="T36" fmla="*/ 73 w 95"/>
                <a:gd name="T37" fmla="*/ 6 h 36"/>
                <a:gd name="T38" fmla="*/ 63 w 95"/>
                <a:gd name="T39" fmla="*/ 6 h 36"/>
                <a:gd name="T40" fmla="*/ 58 w 95"/>
                <a:gd name="T41" fmla="*/ 6 h 36"/>
                <a:gd name="T42" fmla="*/ 54 w 95"/>
                <a:gd name="T43" fmla="*/ 4 h 36"/>
                <a:gd name="T44" fmla="*/ 50 w 95"/>
                <a:gd name="T45" fmla="*/ 2 h 36"/>
                <a:gd name="T46" fmla="*/ 46 w 95"/>
                <a:gd name="T47" fmla="*/ 0 h 36"/>
                <a:gd name="T48" fmla="*/ 37 w 95"/>
                <a:gd name="T49" fmla="*/ 0 h 36"/>
                <a:gd name="T50" fmla="*/ 29 w 95"/>
                <a:gd name="T51" fmla="*/ 4 h 36"/>
                <a:gd name="T52" fmla="*/ 18 w 95"/>
                <a:gd name="T53" fmla="*/ 5 h 36"/>
                <a:gd name="T54" fmla="*/ 16 w 95"/>
                <a:gd name="T55" fmla="*/ 6 h 36"/>
                <a:gd name="T56" fmla="*/ 18 w 95"/>
                <a:gd name="T57" fmla="*/ 7 h 36"/>
                <a:gd name="T58" fmla="*/ 15 w 95"/>
                <a:gd name="T59" fmla="*/ 8 h 36"/>
                <a:gd name="T60" fmla="*/ 13 w 95"/>
                <a:gd name="T61" fmla="*/ 9 h 36"/>
                <a:gd name="T62" fmla="*/ 4 w 95"/>
                <a:gd name="T63" fmla="*/ 9 h 36"/>
                <a:gd name="T64" fmla="*/ 3 w 95"/>
                <a:gd name="T65" fmla="*/ 11 h 36"/>
                <a:gd name="T66" fmla="*/ 3 w 95"/>
                <a:gd name="T67" fmla="*/ 15 h 36"/>
                <a:gd name="T68" fmla="*/ 5 w 95"/>
                <a:gd name="T69" fmla="*/ 14 h 36"/>
                <a:gd name="T70" fmla="*/ 3 w 95"/>
                <a:gd name="T71" fmla="*/ 17 h 36"/>
                <a:gd name="T72" fmla="*/ 5 w 95"/>
                <a:gd name="T73" fmla="*/ 17 h 36"/>
                <a:gd name="T74" fmla="*/ 5 w 95"/>
                <a:gd name="T75" fmla="*/ 19 h 36"/>
                <a:gd name="T76" fmla="*/ 3 w 95"/>
                <a:gd name="T77" fmla="*/ 20 h 36"/>
                <a:gd name="T78" fmla="*/ 4 w 95"/>
                <a:gd name="T79" fmla="*/ 22 h 36"/>
                <a:gd name="T80" fmla="*/ 4 w 95"/>
                <a:gd name="T81" fmla="*/ 25 h 36"/>
                <a:gd name="T82" fmla="*/ 8 w 95"/>
                <a:gd name="T83" fmla="*/ 27 h 36"/>
                <a:gd name="T84" fmla="*/ 7 w 95"/>
                <a:gd name="T85" fmla="*/ 30 h 36"/>
                <a:gd name="T86" fmla="*/ 10 w 95"/>
                <a:gd name="T87" fmla="*/ 30 h 36"/>
                <a:gd name="T88" fmla="*/ 8 w 95"/>
                <a:gd name="T89" fmla="*/ 31 h 36"/>
                <a:gd name="T90" fmla="*/ 10 w 95"/>
                <a:gd name="T91" fmla="*/ 31 h 36"/>
                <a:gd name="T92" fmla="*/ 9 w 95"/>
                <a:gd name="T93" fmla="*/ 34 h 36"/>
                <a:gd name="T94" fmla="*/ 11 w 95"/>
                <a:gd name="T95" fmla="*/ 35 h 36"/>
                <a:gd name="T96" fmla="*/ 12 w 95"/>
                <a:gd name="T97" fmla="*/ 31 h 36"/>
                <a:gd name="T98" fmla="*/ 16 w 95"/>
                <a:gd name="T99" fmla="*/ 32 h 36"/>
                <a:gd name="T100" fmla="*/ 22 w 95"/>
                <a:gd name="T101" fmla="*/ 33 h 36"/>
                <a:gd name="T102" fmla="*/ 27 w 95"/>
                <a:gd name="T103" fmla="*/ 31 h 36"/>
                <a:gd name="T104" fmla="*/ 35 w 95"/>
                <a:gd name="T105" fmla="*/ 35 h 36"/>
                <a:gd name="T106" fmla="*/ 42 w 95"/>
                <a:gd name="T107" fmla="*/ 32 h 36"/>
                <a:gd name="T108" fmla="*/ 44 w 95"/>
                <a:gd name="T109" fmla="*/ 30 h 36"/>
                <a:gd name="T110" fmla="*/ 48 w 95"/>
                <a:gd name="T111" fmla="*/ 31 h 36"/>
                <a:gd name="T112" fmla="*/ 50 w 95"/>
                <a:gd name="T113" fmla="*/ 33 h 36"/>
                <a:gd name="T114" fmla="*/ 50 w 95"/>
                <a:gd name="T115" fmla="*/ 35 h 36"/>
                <a:gd name="T116" fmla="*/ 52 w 95"/>
                <a:gd name="T117" fmla="*/ 36 h 36"/>
                <a:gd name="T118" fmla="*/ 52 w 95"/>
                <a:gd name="T11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 h="36">
                  <a:moveTo>
                    <a:pt x="52" y="36"/>
                  </a:moveTo>
                  <a:cubicBezTo>
                    <a:pt x="53" y="35"/>
                    <a:pt x="54" y="33"/>
                    <a:pt x="54" y="33"/>
                  </a:cubicBezTo>
                  <a:cubicBezTo>
                    <a:pt x="53" y="31"/>
                    <a:pt x="54" y="30"/>
                    <a:pt x="55" y="31"/>
                  </a:cubicBezTo>
                  <a:cubicBezTo>
                    <a:pt x="57" y="32"/>
                    <a:pt x="58" y="31"/>
                    <a:pt x="60" y="31"/>
                  </a:cubicBezTo>
                  <a:cubicBezTo>
                    <a:pt x="62" y="30"/>
                    <a:pt x="62" y="30"/>
                    <a:pt x="64" y="31"/>
                  </a:cubicBezTo>
                  <a:cubicBezTo>
                    <a:pt x="68" y="31"/>
                    <a:pt x="71" y="29"/>
                    <a:pt x="75" y="29"/>
                  </a:cubicBezTo>
                  <a:cubicBezTo>
                    <a:pt x="78" y="29"/>
                    <a:pt x="82" y="29"/>
                    <a:pt x="85" y="28"/>
                  </a:cubicBezTo>
                  <a:cubicBezTo>
                    <a:pt x="87" y="27"/>
                    <a:pt x="87" y="29"/>
                    <a:pt x="90" y="28"/>
                  </a:cubicBezTo>
                  <a:cubicBezTo>
                    <a:pt x="92" y="27"/>
                    <a:pt x="91" y="29"/>
                    <a:pt x="92" y="30"/>
                  </a:cubicBezTo>
                  <a:cubicBezTo>
                    <a:pt x="93" y="31"/>
                    <a:pt x="95" y="29"/>
                    <a:pt x="94" y="28"/>
                  </a:cubicBezTo>
                  <a:cubicBezTo>
                    <a:pt x="93" y="27"/>
                    <a:pt x="95" y="25"/>
                    <a:pt x="92" y="24"/>
                  </a:cubicBezTo>
                  <a:cubicBezTo>
                    <a:pt x="91" y="23"/>
                    <a:pt x="93" y="23"/>
                    <a:pt x="92" y="22"/>
                  </a:cubicBezTo>
                  <a:cubicBezTo>
                    <a:pt x="92" y="20"/>
                    <a:pt x="91" y="19"/>
                    <a:pt x="91" y="17"/>
                  </a:cubicBezTo>
                  <a:cubicBezTo>
                    <a:pt x="91" y="16"/>
                    <a:pt x="93" y="14"/>
                    <a:pt x="93" y="14"/>
                  </a:cubicBezTo>
                  <a:cubicBezTo>
                    <a:pt x="92" y="12"/>
                    <a:pt x="90" y="11"/>
                    <a:pt x="89" y="8"/>
                  </a:cubicBezTo>
                  <a:cubicBezTo>
                    <a:pt x="87" y="5"/>
                    <a:pt x="87" y="4"/>
                    <a:pt x="83" y="3"/>
                  </a:cubicBezTo>
                  <a:cubicBezTo>
                    <a:pt x="82" y="3"/>
                    <a:pt x="81" y="3"/>
                    <a:pt x="80" y="3"/>
                  </a:cubicBezTo>
                  <a:cubicBezTo>
                    <a:pt x="78" y="2"/>
                    <a:pt x="79" y="3"/>
                    <a:pt x="78" y="3"/>
                  </a:cubicBezTo>
                  <a:cubicBezTo>
                    <a:pt x="76" y="5"/>
                    <a:pt x="74" y="5"/>
                    <a:pt x="73" y="6"/>
                  </a:cubicBezTo>
                  <a:cubicBezTo>
                    <a:pt x="70" y="7"/>
                    <a:pt x="66" y="6"/>
                    <a:pt x="63" y="6"/>
                  </a:cubicBezTo>
                  <a:cubicBezTo>
                    <a:pt x="61" y="6"/>
                    <a:pt x="59" y="6"/>
                    <a:pt x="58" y="6"/>
                  </a:cubicBezTo>
                  <a:cubicBezTo>
                    <a:pt x="56" y="5"/>
                    <a:pt x="56" y="4"/>
                    <a:pt x="54" y="4"/>
                  </a:cubicBezTo>
                  <a:cubicBezTo>
                    <a:pt x="52" y="4"/>
                    <a:pt x="51" y="3"/>
                    <a:pt x="50" y="2"/>
                  </a:cubicBezTo>
                  <a:cubicBezTo>
                    <a:pt x="49" y="2"/>
                    <a:pt x="45" y="0"/>
                    <a:pt x="46" y="0"/>
                  </a:cubicBezTo>
                  <a:cubicBezTo>
                    <a:pt x="44" y="1"/>
                    <a:pt x="39" y="0"/>
                    <a:pt x="37" y="0"/>
                  </a:cubicBezTo>
                  <a:cubicBezTo>
                    <a:pt x="34" y="0"/>
                    <a:pt x="31" y="3"/>
                    <a:pt x="29" y="4"/>
                  </a:cubicBezTo>
                  <a:cubicBezTo>
                    <a:pt x="26" y="6"/>
                    <a:pt x="21" y="4"/>
                    <a:pt x="18" y="5"/>
                  </a:cubicBezTo>
                  <a:cubicBezTo>
                    <a:pt x="17" y="5"/>
                    <a:pt x="16" y="5"/>
                    <a:pt x="16" y="6"/>
                  </a:cubicBezTo>
                  <a:cubicBezTo>
                    <a:pt x="16" y="6"/>
                    <a:pt x="18" y="6"/>
                    <a:pt x="18" y="7"/>
                  </a:cubicBezTo>
                  <a:cubicBezTo>
                    <a:pt x="18" y="7"/>
                    <a:pt x="15" y="7"/>
                    <a:pt x="15" y="8"/>
                  </a:cubicBezTo>
                  <a:cubicBezTo>
                    <a:pt x="15" y="9"/>
                    <a:pt x="15" y="9"/>
                    <a:pt x="13" y="9"/>
                  </a:cubicBezTo>
                  <a:cubicBezTo>
                    <a:pt x="10" y="9"/>
                    <a:pt x="7" y="9"/>
                    <a:pt x="4" y="9"/>
                  </a:cubicBezTo>
                  <a:cubicBezTo>
                    <a:pt x="2" y="9"/>
                    <a:pt x="3" y="10"/>
                    <a:pt x="3" y="11"/>
                  </a:cubicBezTo>
                  <a:cubicBezTo>
                    <a:pt x="2" y="13"/>
                    <a:pt x="0" y="14"/>
                    <a:pt x="3" y="15"/>
                  </a:cubicBezTo>
                  <a:cubicBezTo>
                    <a:pt x="3" y="15"/>
                    <a:pt x="5" y="14"/>
                    <a:pt x="5" y="14"/>
                  </a:cubicBezTo>
                  <a:cubicBezTo>
                    <a:pt x="5" y="15"/>
                    <a:pt x="3" y="17"/>
                    <a:pt x="3" y="17"/>
                  </a:cubicBezTo>
                  <a:cubicBezTo>
                    <a:pt x="4" y="18"/>
                    <a:pt x="4" y="17"/>
                    <a:pt x="5" y="17"/>
                  </a:cubicBezTo>
                  <a:cubicBezTo>
                    <a:pt x="5" y="17"/>
                    <a:pt x="5" y="19"/>
                    <a:pt x="5" y="19"/>
                  </a:cubicBezTo>
                  <a:cubicBezTo>
                    <a:pt x="7" y="22"/>
                    <a:pt x="4" y="20"/>
                    <a:pt x="3" y="20"/>
                  </a:cubicBezTo>
                  <a:cubicBezTo>
                    <a:pt x="3" y="20"/>
                    <a:pt x="2" y="23"/>
                    <a:pt x="4" y="22"/>
                  </a:cubicBezTo>
                  <a:cubicBezTo>
                    <a:pt x="6" y="22"/>
                    <a:pt x="4" y="24"/>
                    <a:pt x="4" y="25"/>
                  </a:cubicBezTo>
                  <a:cubicBezTo>
                    <a:pt x="4" y="26"/>
                    <a:pt x="7" y="26"/>
                    <a:pt x="8" y="27"/>
                  </a:cubicBezTo>
                  <a:cubicBezTo>
                    <a:pt x="9" y="28"/>
                    <a:pt x="7" y="30"/>
                    <a:pt x="7" y="30"/>
                  </a:cubicBezTo>
                  <a:cubicBezTo>
                    <a:pt x="8" y="30"/>
                    <a:pt x="9" y="28"/>
                    <a:pt x="10" y="30"/>
                  </a:cubicBezTo>
                  <a:cubicBezTo>
                    <a:pt x="10" y="31"/>
                    <a:pt x="8" y="31"/>
                    <a:pt x="8" y="31"/>
                  </a:cubicBezTo>
                  <a:cubicBezTo>
                    <a:pt x="8" y="31"/>
                    <a:pt x="10" y="31"/>
                    <a:pt x="10" y="31"/>
                  </a:cubicBezTo>
                  <a:cubicBezTo>
                    <a:pt x="11" y="32"/>
                    <a:pt x="10" y="33"/>
                    <a:pt x="9" y="34"/>
                  </a:cubicBezTo>
                  <a:cubicBezTo>
                    <a:pt x="9" y="35"/>
                    <a:pt x="11" y="36"/>
                    <a:pt x="11" y="35"/>
                  </a:cubicBezTo>
                  <a:cubicBezTo>
                    <a:pt x="12" y="34"/>
                    <a:pt x="11" y="32"/>
                    <a:pt x="12" y="31"/>
                  </a:cubicBezTo>
                  <a:cubicBezTo>
                    <a:pt x="13" y="30"/>
                    <a:pt x="15" y="32"/>
                    <a:pt x="16" y="32"/>
                  </a:cubicBezTo>
                  <a:cubicBezTo>
                    <a:pt x="18" y="33"/>
                    <a:pt x="20" y="35"/>
                    <a:pt x="22" y="33"/>
                  </a:cubicBezTo>
                  <a:cubicBezTo>
                    <a:pt x="25" y="32"/>
                    <a:pt x="23" y="29"/>
                    <a:pt x="27" y="31"/>
                  </a:cubicBezTo>
                  <a:cubicBezTo>
                    <a:pt x="29" y="33"/>
                    <a:pt x="32" y="35"/>
                    <a:pt x="35" y="35"/>
                  </a:cubicBezTo>
                  <a:cubicBezTo>
                    <a:pt x="37" y="34"/>
                    <a:pt x="40" y="33"/>
                    <a:pt x="42" y="32"/>
                  </a:cubicBezTo>
                  <a:cubicBezTo>
                    <a:pt x="43" y="31"/>
                    <a:pt x="43" y="30"/>
                    <a:pt x="44" y="30"/>
                  </a:cubicBezTo>
                  <a:cubicBezTo>
                    <a:pt x="46" y="31"/>
                    <a:pt x="47" y="32"/>
                    <a:pt x="48" y="31"/>
                  </a:cubicBezTo>
                  <a:cubicBezTo>
                    <a:pt x="51" y="30"/>
                    <a:pt x="51" y="31"/>
                    <a:pt x="50" y="33"/>
                  </a:cubicBezTo>
                  <a:cubicBezTo>
                    <a:pt x="50" y="34"/>
                    <a:pt x="52" y="34"/>
                    <a:pt x="50" y="35"/>
                  </a:cubicBezTo>
                  <a:cubicBezTo>
                    <a:pt x="51" y="36"/>
                    <a:pt x="51" y="36"/>
                    <a:pt x="52" y="36"/>
                  </a:cubicBezTo>
                  <a:cubicBezTo>
                    <a:pt x="53" y="35"/>
                    <a:pt x="51" y="36"/>
                    <a:pt x="52" y="36"/>
                  </a:cubicBezTo>
                  <a:close/>
                </a:path>
              </a:pathLst>
            </a:custGeom>
            <a:grpFill/>
            <a:ln w="9525"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96" name="Freeform 684">
              <a:extLst>
                <a:ext uri="{FF2B5EF4-FFF2-40B4-BE49-F238E27FC236}">
                  <a16:creationId xmlns:a16="http://schemas.microsoft.com/office/drawing/2014/main" id="{5624ADA0-68F2-0446-8824-430BBE8D735F}"/>
                </a:ext>
              </a:extLst>
            </p:cNvPr>
            <p:cNvSpPr>
              <a:spLocks/>
            </p:cNvSpPr>
            <p:nvPr/>
          </p:nvSpPr>
          <p:spPr bwMode="auto">
            <a:xfrm>
              <a:off x="13273463" y="7481704"/>
              <a:ext cx="980893" cy="786831"/>
            </a:xfrm>
            <a:custGeom>
              <a:avLst/>
              <a:gdLst>
                <a:gd name="T0" fmla="*/ 65 w 105"/>
                <a:gd name="T1" fmla="*/ 20 h 84"/>
                <a:gd name="T2" fmla="*/ 61 w 105"/>
                <a:gd name="T3" fmla="*/ 17 h 84"/>
                <a:gd name="T4" fmla="*/ 52 w 105"/>
                <a:gd name="T5" fmla="*/ 17 h 84"/>
                <a:gd name="T6" fmla="*/ 48 w 105"/>
                <a:gd name="T7" fmla="*/ 15 h 84"/>
                <a:gd name="T8" fmla="*/ 40 w 105"/>
                <a:gd name="T9" fmla="*/ 8 h 84"/>
                <a:gd name="T10" fmla="*/ 27 w 105"/>
                <a:gd name="T11" fmla="*/ 1 h 84"/>
                <a:gd name="T12" fmla="*/ 21 w 105"/>
                <a:gd name="T13" fmla="*/ 1 h 84"/>
                <a:gd name="T14" fmla="*/ 13 w 105"/>
                <a:gd name="T15" fmla="*/ 3 h 84"/>
                <a:gd name="T16" fmla="*/ 17 w 105"/>
                <a:gd name="T17" fmla="*/ 9 h 84"/>
                <a:gd name="T18" fmla="*/ 13 w 105"/>
                <a:gd name="T19" fmla="*/ 12 h 84"/>
                <a:gd name="T20" fmla="*/ 10 w 105"/>
                <a:gd name="T21" fmla="*/ 12 h 84"/>
                <a:gd name="T22" fmla="*/ 9 w 105"/>
                <a:gd name="T23" fmla="*/ 14 h 84"/>
                <a:gd name="T24" fmla="*/ 2 w 105"/>
                <a:gd name="T25" fmla="*/ 14 h 84"/>
                <a:gd name="T26" fmla="*/ 1 w 105"/>
                <a:gd name="T27" fmla="*/ 19 h 84"/>
                <a:gd name="T28" fmla="*/ 3 w 105"/>
                <a:gd name="T29" fmla="*/ 22 h 84"/>
                <a:gd name="T30" fmla="*/ 8 w 105"/>
                <a:gd name="T31" fmla="*/ 31 h 84"/>
                <a:gd name="T32" fmla="*/ 12 w 105"/>
                <a:gd name="T33" fmla="*/ 38 h 84"/>
                <a:gd name="T34" fmla="*/ 15 w 105"/>
                <a:gd name="T35" fmla="*/ 42 h 84"/>
                <a:gd name="T36" fmla="*/ 20 w 105"/>
                <a:gd name="T37" fmla="*/ 46 h 84"/>
                <a:gd name="T38" fmla="*/ 22 w 105"/>
                <a:gd name="T39" fmla="*/ 53 h 84"/>
                <a:gd name="T40" fmla="*/ 23 w 105"/>
                <a:gd name="T41" fmla="*/ 59 h 84"/>
                <a:gd name="T42" fmla="*/ 31 w 105"/>
                <a:gd name="T43" fmla="*/ 67 h 84"/>
                <a:gd name="T44" fmla="*/ 36 w 105"/>
                <a:gd name="T45" fmla="*/ 76 h 84"/>
                <a:gd name="T46" fmla="*/ 40 w 105"/>
                <a:gd name="T47" fmla="*/ 81 h 84"/>
                <a:gd name="T48" fmla="*/ 41 w 105"/>
                <a:gd name="T49" fmla="*/ 84 h 84"/>
                <a:gd name="T50" fmla="*/ 43 w 105"/>
                <a:gd name="T51" fmla="*/ 81 h 84"/>
                <a:gd name="T52" fmla="*/ 50 w 105"/>
                <a:gd name="T53" fmla="*/ 79 h 84"/>
                <a:gd name="T54" fmla="*/ 60 w 105"/>
                <a:gd name="T55" fmla="*/ 80 h 84"/>
                <a:gd name="T56" fmla="*/ 66 w 105"/>
                <a:gd name="T57" fmla="*/ 77 h 84"/>
                <a:gd name="T58" fmla="*/ 76 w 105"/>
                <a:gd name="T59" fmla="*/ 72 h 84"/>
                <a:gd name="T60" fmla="*/ 94 w 105"/>
                <a:gd name="T61" fmla="*/ 68 h 84"/>
                <a:gd name="T62" fmla="*/ 102 w 105"/>
                <a:gd name="T63" fmla="*/ 66 h 84"/>
                <a:gd name="T64" fmla="*/ 104 w 105"/>
                <a:gd name="T65" fmla="*/ 61 h 84"/>
                <a:gd name="T66" fmla="*/ 105 w 105"/>
                <a:gd name="T67" fmla="*/ 56 h 84"/>
                <a:gd name="T68" fmla="*/ 103 w 105"/>
                <a:gd name="T69" fmla="*/ 51 h 84"/>
                <a:gd name="T70" fmla="*/ 93 w 105"/>
                <a:gd name="T71" fmla="*/ 50 h 84"/>
                <a:gd name="T72" fmla="*/ 88 w 105"/>
                <a:gd name="T73" fmla="*/ 47 h 84"/>
                <a:gd name="T74" fmla="*/ 81 w 105"/>
                <a:gd name="T75" fmla="*/ 39 h 84"/>
                <a:gd name="T76" fmla="*/ 77 w 105"/>
                <a:gd name="T77" fmla="*/ 34 h 84"/>
                <a:gd name="T78" fmla="*/ 77 w 105"/>
                <a:gd name="T79" fmla="*/ 29 h 84"/>
                <a:gd name="T80" fmla="*/ 74 w 105"/>
                <a:gd name="T81" fmla="*/ 27 h 84"/>
                <a:gd name="T82" fmla="*/ 70 w 105"/>
                <a:gd name="T83" fmla="*/ 22 h 84"/>
                <a:gd name="T84" fmla="*/ 65 w 105"/>
                <a:gd name="T85" fmla="*/ 2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84">
                  <a:moveTo>
                    <a:pt x="65" y="20"/>
                  </a:moveTo>
                  <a:cubicBezTo>
                    <a:pt x="64" y="17"/>
                    <a:pt x="64" y="17"/>
                    <a:pt x="61" y="17"/>
                  </a:cubicBezTo>
                  <a:cubicBezTo>
                    <a:pt x="58" y="17"/>
                    <a:pt x="55" y="17"/>
                    <a:pt x="52" y="17"/>
                  </a:cubicBezTo>
                  <a:cubicBezTo>
                    <a:pt x="50" y="17"/>
                    <a:pt x="49" y="15"/>
                    <a:pt x="48" y="15"/>
                  </a:cubicBezTo>
                  <a:cubicBezTo>
                    <a:pt x="45" y="12"/>
                    <a:pt x="42" y="10"/>
                    <a:pt x="40" y="8"/>
                  </a:cubicBezTo>
                  <a:cubicBezTo>
                    <a:pt x="36" y="5"/>
                    <a:pt x="32" y="2"/>
                    <a:pt x="27" y="1"/>
                  </a:cubicBezTo>
                  <a:cubicBezTo>
                    <a:pt x="25" y="0"/>
                    <a:pt x="24" y="0"/>
                    <a:pt x="21" y="1"/>
                  </a:cubicBezTo>
                  <a:cubicBezTo>
                    <a:pt x="19" y="1"/>
                    <a:pt x="16" y="2"/>
                    <a:pt x="13" y="3"/>
                  </a:cubicBezTo>
                  <a:cubicBezTo>
                    <a:pt x="14" y="5"/>
                    <a:pt x="17" y="7"/>
                    <a:pt x="17" y="9"/>
                  </a:cubicBezTo>
                  <a:cubicBezTo>
                    <a:pt x="17" y="11"/>
                    <a:pt x="14" y="12"/>
                    <a:pt x="13" y="12"/>
                  </a:cubicBezTo>
                  <a:cubicBezTo>
                    <a:pt x="12" y="13"/>
                    <a:pt x="11" y="12"/>
                    <a:pt x="10" y="12"/>
                  </a:cubicBezTo>
                  <a:cubicBezTo>
                    <a:pt x="9" y="13"/>
                    <a:pt x="9" y="14"/>
                    <a:pt x="9" y="14"/>
                  </a:cubicBezTo>
                  <a:cubicBezTo>
                    <a:pt x="7" y="17"/>
                    <a:pt x="3" y="15"/>
                    <a:pt x="2" y="14"/>
                  </a:cubicBezTo>
                  <a:cubicBezTo>
                    <a:pt x="1" y="16"/>
                    <a:pt x="1" y="17"/>
                    <a:pt x="1" y="19"/>
                  </a:cubicBezTo>
                  <a:cubicBezTo>
                    <a:pt x="0" y="22"/>
                    <a:pt x="1" y="21"/>
                    <a:pt x="3" y="22"/>
                  </a:cubicBezTo>
                  <a:cubicBezTo>
                    <a:pt x="5" y="24"/>
                    <a:pt x="7" y="28"/>
                    <a:pt x="8" y="31"/>
                  </a:cubicBezTo>
                  <a:cubicBezTo>
                    <a:pt x="10" y="33"/>
                    <a:pt x="11" y="35"/>
                    <a:pt x="12" y="38"/>
                  </a:cubicBezTo>
                  <a:cubicBezTo>
                    <a:pt x="13" y="40"/>
                    <a:pt x="14" y="41"/>
                    <a:pt x="15" y="42"/>
                  </a:cubicBezTo>
                  <a:cubicBezTo>
                    <a:pt x="17" y="44"/>
                    <a:pt x="19" y="44"/>
                    <a:pt x="20" y="46"/>
                  </a:cubicBezTo>
                  <a:cubicBezTo>
                    <a:pt x="21" y="48"/>
                    <a:pt x="22" y="50"/>
                    <a:pt x="22" y="53"/>
                  </a:cubicBezTo>
                  <a:cubicBezTo>
                    <a:pt x="23" y="55"/>
                    <a:pt x="22" y="57"/>
                    <a:pt x="23" y="59"/>
                  </a:cubicBezTo>
                  <a:cubicBezTo>
                    <a:pt x="25" y="63"/>
                    <a:pt x="29" y="64"/>
                    <a:pt x="31" y="67"/>
                  </a:cubicBezTo>
                  <a:cubicBezTo>
                    <a:pt x="33" y="70"/>
                    <a:pt x="34" y="74"/>
                    <a:pt x="36" y="76"/>
                  </a:cubicBezTo>
                  <a:cubicBezTo>
                    <a:pt x="37" y="78"/>
                    <a:pt x="39" y="80"/>
                    <a:pt x="40" y="81"/>
                  </a:cubicBezTo>
                  <a:cubicBezTo>
                    <a:pt x="40" y="82"/>
                    <a:pt x="40" y="84"/>
                    <a:pt x="41" y="84"/>
                  </a:cubicBezTo>
                  <a:cubicBezTo>
                    <a:pt x="43" y="84"/>
                    <a:pt x="42" y="82"/>
                    <a:pt x="43" y="81"/>
                  </a:cubicBezTo>
                  <a:cubicBezTo>
                    <a:pt x="43" y="78"/>
                    <a:pt x="48" y="79"/>
                    <a:pt x="50" y="79"/>
                  </a:cubicBezTo>
                  <a:cubicBezTo>
                    <a:pt x="53" y="79"/>
                    <a:pt x="58" y="78"/>
                    <a:pt x="60" y="80"/>
                  </a:cubicBezTo>
                  <a:cubicBezTo>
                    <a:pt x="63" y="81"/>
                    <a:pt x="64" y="79"/>
                    <a:pt x="66" y="77"/>
                  </a:cubicBezTo>
                  <a:cubicBezTo>
                    <a:pt x="69" y="73"/>
                    <a:pt x="72" y="73"/>
                    <a:pt x="76" y="72"/>
                  </a:cubicBezTo>
                  <a:cubicBezTo>
                    <a:pt x="82" y="72"/>
                    <a:pt x="88" y="70"/>
                    <a:pt x="94" y="68"/>
                  </a:cubicBezTo>
                  <a:cubicBezTo>
                    <a:pt x="96" y="67"/>
                    <a:pt x="99" y="66"/>
                    <a:pt x="102" y="66"/>
                  </a:cubicBezTo>
                  <a:cubicBezTo>
                    <a:pt x="103" y="65"/>
                    <a:pt x="103" y="63"/>
                    <a:pt x="104" y="61"/>
                  </a:cubicBezTo>
                  <a:cubicBezTo>
                    <a:pt x="104" y="60"/>
                    <a:pt x="105" y="58"/>
                    <a:pt x="105" y="56"/>
                  </a:cubicBezTo>
                  <a:cubicBezTo>
                    <a:pt x="105" y="55"/>
                    <a:pt x="104" y="52"/>
                    <a:pt x="103" y="51"/>
                  </a:cubicBezTo>
                  <a:cubicBezTo>
                    <a:pt x="100" y="51"/>
                    <a:pt x="96" y="51"/>
                    <a:pt x="93" y="50"/>
                  </a:cubicBezTo>
                  <a:cubicBezTo>
                    <a:pt x="90" y="50"/>
                    <a:pt x="90" y="49"/>
                    <a:pt x="88" y="47"/>
                  </a:cubicBezTo>
                  <a:cubicBezTo>
                    <a:pt x="86" y="43"/>
                    <a:pt x="83" y="42"/>
                    <a:pt x="81" y="39"/>
                  </a:cubicBezTo>
                  <a:cubicBezTo>
                    <a:pt x="80" y="39"/>
                    <a:pt x="78" y="35"/>
                    <a:pt x="77" y="34"/>
                  </a:cubicBezTo>
                  <a:cubicBezTo>
                    <a:pt x="76" y="32"/>
                    <a:pt x="81" y="31"/>
                    <a:pt x="77" y="29"/>
                  </a:cubicBezTo>
                  <a:cubicBezTo>
                    <a:pt x="76" y="29"/>
                    <a:pt x="75" y="27"/>
                    <a:pt x="74" y="27"/>
                  </a:cubicBezTo>
                  <a:cubicBezTo>
                    <a:pt x="72" y="27"/>
                    <a:pt x="71" y="24"/>
                    <a:pt x="70" y="22"/>
                  </a:cubicBezTo>
                  <a:cubicBezTo>
                    <a:pt x="69" y="19"/>
                    <a:pt x="69" y="20"/>
                    <a:pt x="65" y="2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97" name="Freeform 685">
              <a:extLst>
                <a:ext uri="{FF2B5EF4-FFF2-40B4-BE49-F238E27FC236}">
                  <a16:creationId xmlns:a16="http://schemas.microsoft.com/office/drawing/2014/main" id="{C79E1CED-B281-554A-A0A5-15A9CDCF079A}"/>
                </a:ext>
              </a:extLst>
            </p:cNvPr>
            <p:cNvSpPr>
              <a:spLocks/>
            </p:cNvSpPr>
            <p:nvPr/>
          </p:nvSpPr>
          <p:spPr bwMode="auto">
            <a:xfrm>
              <a:off x="13292573" y="7424361"/>
              <a:ext cx="194269" cy="207060"/>
            </a:xfrm>
            <a:custGeom>
              <a:avLst/>
              <a:gdLst>
                <a:gd name="T0" fmla="*/ 5 w 21"/>
                <a:gd name="T1" fmla="*/ 22 h 22"/>
                <a:gd name="T2" fmla="*/ 8 w 21"/>
                <a:gd name="T3" fmla="*/ 19 h 22"/>
                <a:gd name="T4" fmla="*/ 12 w 21"/>
                <a:gd name="T5" fmla="*/ 18 h 22"/>
                <a:gd name="T6" fmla="*/ 15 w 21"/>
                <a:gd name="T7" fmla="*/ 15 h 22"/>
                <a:gd name="T8" fmla="*/ 11 w 21"/>
                <a:gd name="T9" fmla="*/ 9 h 22"/>
                <a:gd name="T10" fmla="*/ 21 w 21"/>
                <a:gd name="T11" fmla="*/ 6 h 22"/>
                <a:gd name="T12" fmla="*/ 19 w 21"/>
                <a:gd name="T13" fmla="*/ 0 h 22"/>
                <a:gd name="T14" fmla="*/ 9 w 21"/>
                <a:gd name="T15" fmla="*/ 5 h 22"/>
                <a:gd name="T16" fmla="*/ 4 w 21"/>
                <a:gd name="T17" fmla="*/ 1 h 22"/>
                <a:gd name="T18" fmla="*/ 3 w 21"/>
                <a:gd name="T19" fmla="*/ 11 h 22"/>
                <a:gd name="T20" fmla="*/ 0 w 21"/>
                <a:gd name="T21" fmla="*/ 18 h 22"/>
                <a:gd name="T22" fmla="*/ 1 w 21"/>
                <a:gd name="T23" fmla="*/ 21 h 22"/>
                <a:gd name="T24" fmla="*/ 5 w 21"/>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2">
                  <a:moveTo>
                    <a:pt x="5" y="22"/>
                  </a:moveTo>
                  <a:cubicBezTo>
                    <a:pt x="7" y="22"/>
                    <a:pt x="7" y="19"/>
                    <a:pt x="8" y="19"/>
                  </a:cubicBezTo>
                  <a:cubicBezTo>
                    <a:pt x="9" y="17"/>
                    <a:pt x="11" y="18"/>
                    <a:pt x="12" y="18"/>
                  </a:cubicBezTo>
                  <a:cubicBezTo>
                    <a:pt x="13" y="17"/>
                    <a:pt x="16" y="16"/>
                    <a:pt x="15" y="15"/>
                  </a:cubicBezTo>
                  <a:cubicBezTo>
                    <a:pt x="14" y="13"/>
                    <a:pt x="13" y="11"/>
                    <a:pt x="11" y="9"/>
                  </a:cubicBezTo>
                  <a:cubicBezTo>
                    <a:pt x="15" y="8"/>
                    <a:pt x="18" y="7"/>
                    <a:pt x="21" y="6"/>
                  </a:cubicBezTo>
                  <a:cubicBezTo>
                    <a:pt x="21" y="4"/>
                    <a:pt x="20" y="2"/>
                    <a:pt x="19" y="0"/>
                  </a:cubicBezTo>
                  <a:cubicBezTo>
                    <a:pt x="16" y="1"/>
                    <a:pt x="12" y="5"/>
                    <a:pt x="9" y="5"/>
                  </a:cubicBezTo>
                  <a:cubicBezTo>
                    <a:pt x="7" y="5"/>
                    <a:pt x="4" y="3"/>
                    <a:pt x="4" y="1"/>
                  </a:cubicBezTo>
                  <a:cubicBezTo>
                    <a:pt x="3" y="5"/>
                    <a:pt x="3" y="8"/>
                    <a:pt x="3" y="11"/>
                  </a:cubicBezTo>
                  <a:cubicBezTo>
                    <a:pt x="2" y="13"/>
                    <a:pt x="0" y="16"/>
                    <a:pt x="0" y="18"/>
                  </a:cubicBezTo>
                  <a:cubicBezTo>
                    <a:pt x="0" y="20"/>
                    <a:pt x="0" y="20"/>
                    <a:pt x="1" y="21"/>
                  </a:cubicBezTo>
                  <a:cubicBezTo>
                    <a:pt x="3" y="21"/>
                    <a:pt x="4" y="22"/>
                    <a:pt x="5" y="22"/>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98" name="Freeform 686">
              <a:extLst>
                <a:ext uri="{FF2B5EF4-FFF2-40B4-BE49-F238E27FC236}">
                  <a16:creationId xmlns:a16="http://schemas.microsoft.com/office/drawing/2014/main" id="{95710658-CCF4-724A-A326-4823234CFE1B}"/>
                </a:ext>
              </a:extLst>
            </p:cNvPr>
            <p:cNvSpPr>
              <a:spLocks/>
            </p:cNvSpPr>
            <p:nvPr/>
          </p:nvSpPr>
          <p:spPr bwMode="auto">
            <a:xfrm>
              <a:off x="13302127" y="7351097"/>
              <a:ext cx="73250" cy="82827"/>
            </a:xfrm>
            <a:custGeom>
              <a:avLst/>
              <a:gdLst>
                <a:gd name="T0" fmla="*/ 7 w 8"/>
                <a:gd name="T1" fmla="*/ 2 h 9"/>
                <a:gd name="T2" fmla="*/ 4 w 8"/>
                <a:gd name="T3" fmla="*/ 0 h 9"/>
                <a:gd name="T4" fmla="*/ 2 w 8"/>
                <a:gd name="T5" fmla="*/ 2 h 9"/>
                <a:gd name="T6" fmla="*/ 0 w 8"/>
                <a:gd name="T7" fmla="*/ 8 h 9"/>
                <a:gd name="T8" fmla="*/ 4 w 8"/>
                <a:gd name="T9" fmla="*/ 8 h 9"/>
                <a:gd name="T10" fmla="*/ 7 w 8"/>
                <a:gd name="T11" fmla="*/ 2 h 9"/>
              </a:gdLst>
              <a:ahLst/>
              <a:cxnLst>
                <a:cxn ang="0">
                  <a:pos x="T0" y="T1"/>
                </a:cxn>
                <a:cxn ang="0">
                  <a:pos x="T2" y="T3"/>
                </a:cxn>
                <a:cxn ang="0">
                  <a:pos x="T4" y="T5"/>
                </a:cxn>
                <a:cxn ang="0">
                  <a:pos x="T6" y="T7"/>
                </a:cxn>
                <a:cxn ang="0">
                  <a:pos x="T8" y="T9"/>
                </a:cxn>
                <a:cxn ang="0">
                  <a:pos x="T10" y="T11"/>
                </a:cxn>
              </a:cxnLst>
              <a:rect l="0" t="0" r="r" b="b"/>
              <a:pathLst>
                <a:path w="8" h="9">
                  <a:moveTo>
                    <a:pt x="7" y="2"/>
                  </a:moveTo>
                  <a:cubicBezTo>
                    <a:pt x="7" y="1"/>
                    <a:pt x="5" y="0"/>
                    <a:pt x="4" y="0"/>
                  </a:cubicBezTo>
                  <a:cubicBezTo>
                    <a:pt x="3" y="1"/>
                    <a:pt x="3" y="1"/>
                    <a:pt x="2" y="2"/>
                  </a:cubicBezTo>
                  <a:cubicBezTo>
                    <a:pt x="2" y="4"/>
                    <a:pt x="1" y="6"/>
                    <a:pt x="0" y="8"/>
                  </a:cubicBezTo>
                  <a:cubicBezTo>
                    <a:pt x="2" y="8"/>
                    <a:pt x="2" y="9"/>
                    <a:pt x="4" y="8"/>
                  </a:cubicBezTo>
                  <a:cubicBezTo>
                    <a:pt x="5" y="7"/>
                    <a:pt x="8" y="4"/>
                    <a:pt x="7" y="2"/>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299" name="Freeform 687">
              <a:extLst>
                <a:ext uri="{FF2B5EF4-FFF2-40B4-BE49-F238E27FC236}">
                  <a16:creationId xmlns:a16="http://schemas.microsoft.com/office/drawing/2014/main" id="{180AC523-7E2C-B94A-94E8-6046E8592FCC}"/>
                </a:ext>
              </a:extLst>
            </p:cNvPr>
            <p:cNvSpPr>
              <a:spLocks/>
            </p:cNvSpPr>
            <p:nvPr/>
          </p:nvSpPr>
          <p:spPr bwMode="auto">
            <a:xfrm>
              <a:off x="13292573" y="7462591"/>
              <a:ext cx="28664" cy="66896"/>
            </a:xfrm>
            <a:custGeom>
              <a:avLst/>
              <a:gdLst>
                <a:gd name="T0" fmla="*/ 0 w 3"/>
                <a:gd name="T1" fmla="*/ 3 h 7"/>
                <a:gd name="T2" fmla="*/ 3 w 3"/>
                <a:gd name="T3" fmla="*/ 7 h 7"/>
                <a:gd name="T4" fmla="*/ 3 w 3"/>
                <a:gd name="T5" fmla="*/ 1 h 7"/>
                <a:gd name="T6" fmla="*/ 2 w 3"/>
                <a:gd name="T7" fmla="*/ 0 h 7"/>
                <a:gd name="T8" fmla="*/ 0 w 3"/>
                <a:gd name="T9" fmla="*/ 3 h 7"/>
              </a:gdLst>
              <a:ahLst/>
              <a:cxnLst>
                <a:cxn ang="0">
                  <a:pos x="T0" y="T1"/>
                </a:cxn>
                <a:cxn ang="0">
                  <a:pos x="T2" y="T3"/>
                </a:cxn>
                <a:cxn ang="0">
                  <a:pos x="T4" y="T5"/>
                </a:cxn>
                <a:cxn ang="0">
                  <a:pos x="T6" y="T7"/>
                </a:cxn>
                <a:cxn ang="0">
                  <a:pos x="T8" y="T9"/>
                </a:cxn>
              </a:cxnLst>
              <a:rect l="0" t="0" r="r" b="b"/>
              <a:pathLst>
                <a:path w="3" h="7">
                  <a:moveTo>
                    <a:pt x="0" y="3"/>
                  </a:moveTo>
                  <a:cubicBezTo>
                    <a:pt x="0" y="5"/>
                    <a:pt x="1" y="6"/>
                    <a:pt x="3" y="7"/>
                  </a:cubicBezTo>
                  <a:cubicBezTo>
                    <a:pt x="3" y="5"/>
                    <a:pt x="3" y="3"/>
                    <a:pt x="3" y="1"/>
                  </a:cubicBezTo>
                  <a:cubicBezTo>
                    <a:pt x="3" y="0"/>
                    <a:pt x="3" y="0"/>
                    <a:pt x="2" y="0"/>
                  </a:cubicBezTo>
                  <a:cubicBezTo>
                    <a:pt x="0" y="0"/>
                    <a:pt x="0" y="2"/>
                    <a:pt x="0" y="3"/>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00" name="Freeform 688">
              <a:extLst>
                <a:ext uri="{FF2B5EF4-FFF2-40B4-BE49-F238E27FC236}">
                  <a16:creationId xmlns:a16="http://schemas.microsoft.com/office/drawing/2014/main" id="{4613DC1F-4E3B-7849-AEF7-CBBB78BB710C}"/>
                </a:ext>
              </a:extLst>
            </p:cNvPr>
            <p:cNvSpPr>
              <a:spLocks/>
            </p:cNvSpPr>
            <p:nvPr/>
          </p:nvSpPr>
          <p:spPr bwMode="auto">
            <a:xfrm>
              <a:off x="13254357" y="7424361"/>
              <a:ext cx="76432" cy="245289"/>
            </a:xfrm>
            <a:custGeom>
              <a:avLst/>
              <a:gdLst>
                <a:gd name="T0" fmla="*/ 4 w 8"/>
                <a:gd name="T1" fmla="*/ 17 h 26"/>
                <a:gd name="T2" fmla="*/ 6 w 8"/>
                <a:gd name="T3" fmla="*/ 13 h 26"/>
                <a:gd name="T4" fmla="*/ 5 w 8"/>
                <a:gd name="T5" fmla="*/ 10 h 26"/>
                <a:gd name="T6" fmla="*/ 7 w 8"/>
                <a:gd name="T7" fmla="*/ 4 h 26"/>
                <a:gd name="T8" fmla="*/ 6 w 8"/>
                <a:gd name="T9" fmla="*/ 0 h 26"/>
                <a:gd name="T10" fmla="*/ 2 w 8"/>
                <a:gd name="T11" fmla="*/ 7 h 26"/>
                <a:gd name="T12" fmla="*/ 0 w 8"/>
                <a:gd name="T13" fmla="*/ 11 h 26"/>
                <a:gd name="T14" fmla="*/ 1 w 8"/>
                <a:gd name="T15" fmla="*/ 16 h 26"/>
                <a:gd name="T16" fmla="*/ 2 w 8"/>
                <a:gd name="T17" fmla="*/ 26 h 26"/>
                <a:gd name="T18" fmla="*/ 2 w 8"/>
                <a:gd name="T19" fmla="*/ 25 h 26"/>
                <a:gd name="T20" fmla="*/ 4 w 8"/>
                <a:gd name="T21" fmla="*/ 17 h 26"/>
                <a:gd name="T22" fmla="*/ 4 w 8"/>
                <a:gd name="T23" fmla="*/ 1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26">
                  <a:moveTo>
                    <a:pt x="4" y="17"/>
                  </a:moveTo>
                  <a:cubicBezTo>
                    <a:pt x="4" y="16"/>
                    <a:pt x="5" y="15"/>
                    <a:pt x="6" y="13"/>
                  </a:cubicBezTo>
                  <a:cubicBezTo>
                    <a:pt x="7" y="11"/>
                    <a:pt x="6" y="12"/>
                    <a:pt x="5" y="10"/>
                  </a:cubicBezTo>
                  <a:cubicBezTo>
                    <a:pt x="3" y="8"/>
                    <a:pt x="4" y="3"/>
                    <a:pt x="7" y="4"/>
                  </a:cubicBezTo>
                  <a:cubicBezTo>
                    <a:pt x="8" y="1"/>
                    <a:pt x="8" y="1"/>
                    <a:pt x="6" y="0"/>
                  </a:cubicBezTo>
                  <a:cubicBezTo>
                    <a:pt x="4" y="0"/>
                    <a:pt x="3" y="5"/>
                    <a:pt x="2" y="7"/>
                  </a:cubicBezTo>
                  <a:cubicBezTo>
                    <a:pt x="1" y="8"/>
                    <a:pt x="0" y="9"/>
                    <a:pt x="0" y="11"/>
                  </a:cubicBezTo>
                  <a:cubicBezTo>
                    <a:pt x="0" y="12"/>
                    <a:pt x="1" y="14"/>
                    <a:pt x="1" y="16"/>
                  </a:cubicBezTo>
                  <a:cubicBezTo>
                    <a:pt x="1" y="19"/>
                    <a:pt x="2" y="22"/>
                    <a:pt x="2" y="26"/>
                  </a:cubicBezTo>
                  <a:cubicBezTo>
                    <a:pt x="2" y="25"/>
                    <a:pt x="2" y="25"/>
                    <a:pt x="2" y="25"/>
                  </a:cubicBezTo>
                  <a:cubicBezTo>
                    <a:pt x="3" y="23"/>
                    <a:pt x="3" y="20"/>
                    <a:pt x="4" y="17"/>
                  </a:cubicBezTo>
                  <a:cubicBezTo>
                    <a:pt x="4" y="16"/>
                    <a:pt x="4" y="18"/>
                    <a:pt x="4" y="17"/>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01" name="Freeform 689">
              <a:extLst>
                <a:ext uri="{FF2B5EF4-FFF2-40B4-BE49-F238E27FC236}">
                  <a16:creationId xmlns:a16="http://schemas.microsoft.com/office/drawing/2014/main" id="{3E041B18-2E67-D742-956F-E3F8FFF394F5}"/>
                </a:ext>
              </a:extLst>
            </p:cNvPr>
            <p:cNvSpPr>
              <a:spLocks/>
            </p:cNvSpPr>
            <p:nvPr/>
          </p:nvSpPr>
          <p:spPr bwMode="auto">
            <a:xfrm>
              <a:off x="14028243" y="7790700"/>
              <a:ext cx="47770" cy="73269"/>
            </a:xfrm>
            <a:custGeom>
              <a:avLst/>
              <a:gdLst>
                <a:gd name="T0" fmla="*/ 3 w 5"/>
                <a:gd name="T1" fmla="*/ 8 h 8"/>
                <a:gd name="T2" fmla="*/ 2 w 5"/>
                <a:gd name="T3" fmla="*/ 0 h 8"/>
                <a:gd name="T4" fmla="*/ 0 w 5"/>
                <a:gd name="T5" fmla="*/ 4 h 8"/>
                <a:gd name="T6" fmla="*/ 3 w 5"/>
                <a:gd name="T7" fmla="*/ 8 h 8"/>
                <a:gd name="T8" fmla="*/ 3 w 5"/>
                <a:gd name="T9" fmla="*/ 8 h 8"/>
              </a:gdLst>
              <a:ahLst/>
              <a:cxnLst>
                <a:cxn ang="0">
                  <a:pos x="T0" y="T1"/>
                </a:cxn>
                <a:cxn ang="0">
                  <a:pos x="T2" y="T3"/>
                </a:cxn>
                <a:cxn ang="0">
                  <a:pos x="T4" y="T5"/>
                </a:cxn>
                <a:cxn ang="0">
                  <a:pos x="T6" y="T7"/>
                </a:cxn>
                <a:cxn ang="0">
                  <a:pos x="T8" y="T9"/>
                </a:cxn>
              </a:cxnLst>
              <a:rect l="0" t="0" r="r" b="b"/>
              <a:pathLst>
                <a:path w="5" h="8">
                  <a:moveTo>
                    <a:pt x="3" y="8"/>
                  </a:moveTo>
                  <a:cubicBezTo>
                    <a:pt x="3" y="7"/>
                    <a:pt x="5" y="0"/>
                    <a:pt x="2" y="0"/>
                  </a:cubicBezTo>
                  <a:cubicBezTo>
                    <a:pt x="1" y="1"/>
                    <a:pt x="0" y="3"/>
                    <a:pt x="0" y="4"/>
                  </a:cubicBezTo>
                  <a:cubicBezTo>
                    <a:pt x="0" y="6"/>
                    <a:pt x="1" y="7"/>
                    <a:pt x="3" y="8"/>
                  </a:cubicBezTo>
                  <a:cubicBezTo>
                    <a:pt x="3" y="8"/>
                    <a:pt x="2" y="8"/>
                    <a:pt x="3" y="8"/>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02" name="Freeform 690">
              <a:extLst>
                <a:ext uri="{FF2B5EF4-FFF2-40B4-BE49-F238E27FC236}">
                  <a16:creationId xmlns:a16="http://schemas.microsoft.com/office/drawing/2014/main" id="{988B5027-9CCD-EF4B-9091-08238E9F750A}"/>
                </a:ext>
              </a:extLst>
            </p:cNvPr>
            <p:cNvSpPr>
              <a:spLocks/>
            </p:cNvSpPr>
            <p:nvPr/>
          </p:nvSpPr>
          <p:spPr bwMode="auto">
            <a:xfrm>
              <a:off x="13646079" y="8137927"/>
              <a:ext cx="496816" cy="315371"/>
            </a:xfrm>
            <a:custGeom>
              <a:avLst/>
              <a:gdLst>
                <a:gd name="T0" fmla="*/ 47 w 53"/>
                <a:gd name="T1" fmla="*/ 0 h 34"/>
                <a:gd name="T2" fmla="*/ 38 w 53"/>
                <a:gd name="T3" fmla="*/ 2 h 34"/>
                <a:gd name="T4" fmla="*/ 28 w 53"/>
                <a:gd name="T5" fmla="*/ 4 h 34"/>
                <a:gd name="T6" fmla="*/ 23 w 53"/>
                <a:gd name="T7" fmla="*/ 10 h 34"/>
                <a:gd name="T8" fmla="*/ 17 w 53"/>
                <a:gd name="T9" fmla="*/ 9 h 34"/>
                <a:gd name="T10" fmla="*/ 9 w 53"/>
                <a:gd name="T11" fmla="*/ 9 h 34"/>
                <a:gd name="T12" fmla="*/ 3 w 53"/>
                <a:gd name="T13" fmla="*/ 12 h 34"/>
                <a:gd name="T14" fmla="*/ 1 w 53"/>
                <a:gd name="T15" fmla="*/ 15 h 34"/>
                <a:gd name="T16" fmla="*/ 1 w 53"/>
                <a:gd name="T17" fmla="*/ 21 h 34"/>
                <a:gd name="T18" fmla="*/ 3 w 53"/>
                <a:gd name="T19" fmla="*/ 28 h 34"/>
                <a:gd name="T20" fmla="*/ 4 w 53"/>
                <a:gd name="T21" fmla="*/ 32 h 34"/>
                <a:gd name="T22" fmla="*/ 12 w 53"/>
                <a:gd name="T23" fmla="*/ 32 h 34"/>
                <a:gd name="T24" fmla="*/ 16 w 53"/>
                <a:gd name="T25" fmla="*/ 29 h 34"/>
                <a:gd name="T26" fmla="*/ 21 w 53"/>
                <a:gd name="T27" fmla="*/ 29 h 34"/>
                <a:gd name="T28" fmla="*/ 24 w 53"/>
                <a:gd name="T29" fmla="*/ 26 h 34"/>
                <a:gd name="T30" fmla="*/ 32 w 53"/>
                <a:gd name="T31" fmla="*/ 24 h 34"/>
                <a:gd name="T32" fmla="*/ 41 w 53"/>
                <a:gd name="T33" fmla="*/ 21 h 34"/>
                <a:gd name="T34" fmla="*/ 47 w 53"/>
                <a:gd name="T35" fmla="*/ 17 h 34"/>
                <a:gd name="T36" fmla="*/ 52 w 53"/>
                <a:gd name="T37" fmla="*/ 12 h 34"/>
                <a:gd name="T38" fmla="*/ 47 w 53"/>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34">
                  <a:moveTo>
                    <a:pt x="47" y="0"/>
                  </a:moveTo>
                  <a:cubicBezTo>
                    <a:pt x="44" y="1"/>
                    <a:pt x="41" y="2"/>
                    <a:pt x="38" y="2"/>
                  </a:cubicBezTo>
                  <a:cubicBezTo>
                    <a:pt x="35" y="3"/>
                    <a:pt x="31" y="2"/>
                    <a:pt x="28" y="4"/>
                  </a:cubicBezTo>
                  <a:cubicBezTo>
                    <a:pt x="26" y="6"/>
                    <a:pt x="25" y="8"/>
                    <a:pt x="23" y="10"/>
                  </a:cubicBezTo>
                  <a:cubicBezTo>
                    <a:pt x="22" y="11"/>
                    <a:pt x="19" y="9"/>
                    <a:pt x="17" y="9"/>
                  </a:cubicBezTo>
                  <a:cubicBezTo>
                    <a:pt x="14" y="9"/>
                    <a:pt x="12" y="9"/>
                    <a:pt x="9" y="9"/>
                  </a:cubicBezTo>
                  <a:cubicBezTo>
                    <a:pt x="6" y="9"/>
                    <a:pt x="3" y="8"/>
                    <a:pt x="3" y="12"/>
                  </a:cubicBezTo>
                  <a:cubicBezTo>
                    <a:pt x="2" y="14"/>
                    <a:pt x="1" y="13"/>
                    <a:pt x="1" y="15"/>
                  </a:cubicBezTo>
                  <a:cubicBezTo>
                    <a:pt x="0" y="17"/>
                    <a:pt x="0" y="19"/>
                    <a:pt x="1" y="21"/>
                  </a:cubicBezTo>
                  <a:cubicBezTo>
                    <a:pt x="1" y="23"/>
                    <a:pt x="2" y="26"/>
                    <a:pt x="3" y="28"/>
                  </a:cubicBezTo>
                  <a:cubicBezTo>
                    <a:pt x="3" y="29"/>
                    <a:pt x="3" y="31"/>
                    <a:pt x="4" y="32"/>
                  </a:cubicBezTo>
                  <a:cubicBezTo>
                    <a:pt x="5" y="34"/>
                    <a:pt x="10" y="33"/>
                    <a:pt x="12" y="32"/>
                  </a:cubicBezTo>
                  <a:cubicBezTo>
                    <a:pt x="13" y="31"/>
                    <a:pt x="14" y="30"/>
                    <a:pt x="16" y="29"/>
                  </a:cubicBezTo>
                  <a:cubicBezTo>
                    <a:pt x="17" y="29"/>
                    <a:pt x="19" y="29"/>
                    <a:pt x="21" y="29"/>
                  </a:cubicBezTo>
                  <a:cubicBezTo>
                    <a:pt x="22" y="28"/>
                    <a:pt x="23" y="27"/>
                    <a:pt x="24" y="26"/>
                  </a:cubicBezTo>
                  <a:cubicBezTo>
                    <a:pt x="27" y="25"/>
                    <a:pt x="29" y="25"/>
                    <a:pt x="32" y="24"/>
                  </a:cubicBezTo>
                  <a:cubicBezTo>
                    <a:pt x="35" y="23"/>
                    <a:pt x="38" y="22"/>
                    <a:pt x="41" y="21"/>
                  </a:cubicBezTo>
                  <a:cubicBezTo>
                    <a:pt x="43" y="20"/>
                    <a:pt x="47" y="19"/>
                    <a:pt x="47" y="17"/>
                  </a:cubicBezTo>
                  <a:cubicBezTo>
                    <a:pt x="48" y="14"/>
                    <a:pt x="53" y="14"/>
                    <a:pt x="52" y="12"/>
                  </a:cubicBezTo>
                  <a:cubicBezTo>
                    <a:pt x="50" y="8"/>
                    <a:pt x="49" y="4"/>
                    <a:pt x="47" y="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03" name="Freeform 691">
              <a:extLst>
                <a:ext uri="{FF2B5EF4-FFF2-40B4-BE49-F238E27FC236}">
                  <a16:creationId xmlns:a16="http://schemas.microsoft.com/office/drawing/2014/main" id="{281E0A05-CB89-E04D-8A1F-CF957E11BAE4}"/>
                </a:ext>
              </a:extLst>
            </p:cNvPr>
            <p:cNvSpPr>
              <a:spLocks/>
            </p:cNvSpPr>
            <p:nvPr/>
          </p:nvSpPr>
          <p:spPr bwMode="auto">
            <a:xfrm>
              <a:off x="14085568" y="7790700"/>
              <a:ext cx="382166" cy="458718"/>
            </a:xfrm>
            <a:custGeom>
              <a:avLst/>
              <a:gdLst>
                <a:gd name="T0" fmla="*/ 39 w 41"/>
                <a:gd name="T1" fmla="*/ 19 h 49"/>
                <a:gd name="T2" fmla="*/ 34 w 41"/>
                <a:gd name="T3" fmla="*/ 14 h 49"/>
                <a:gd name="T4" fmla="*/ 28 w 41"/>
                <a:gd name="T5" fmla="*/ 12 h 49"/>
                <a:gd name="T6" fmla="*/ 22 w 41"/>
                <a:gd name="T7" fmla="*/ 6 h 49"/>
                <a:gd name="T8" fmla="*/ 21 w 41"/>
                <a:gd name="T9" fmla="*/ 3 h 49"/>
                <a:gd name="T10" fmla="*/ 22 w 41"/>
                <a:gd name="T11" fmla="*/ 0 h 49"/>
                <a:gd name="T12" fmla="*/ 17 w 41"/>
                <a:gd name="T13" fmla="*/ 5 h 49"/>
                <a:gd name="T14" fmla="*/ 10 w 41"/>
                <a:gd name="T15" fmla="*/ 10 h 49"/>
                <a:gd name="T16" fmla="*/ 5 w 41"/>
                <a:gd name="T17" fmla="*/ 10 h 49"/>
                <a:gd name="T18" fmla="*/ 0 w 41"/>
                <a:gd name="T19" fmla="*/ 11 h 49"/>
                <a:gd name="T20" fmla="*/ 5 w 41"/>
                <a:gd name="T21" fmla="*/ 17 h 49"/>
                <a:gd name="T22" fmla="*/ 16 w 41"/>
                <a:gd name="T23" fmla="*/ 19 h 49"/>
                <a:gd name="T24" fmla="*/ 16 w 41"/>
                <a:gd name="T25" fmla="*/ 32 h 49"/>
                <a:gd name="T26" fmla="*/ 11 w 41"/>
                <a:gd name="T27" fmla="*/ 34 h 49"/>
                <a:gd name="T28" fmla="*/ 0 w 41"/>
                <a:gd name="T29" fmla="*/ 37 h 49"/>
                <a:gd name="T30" fmla="*/ 5 w 41"/>
                <a:gd name="T31" fmla="*/ 49 h 49"/>
                <a:gd name="T32" fmla="*/ 14 w 41"/>
                <a:gd name="T33" fmla="*/ 48 h 49"/>
                <a:gd name="T34" fmla="*/ 17 w 41"/>
                <a:gd name="T35" fmla="*/ 44 h 49"/>
                <a:gd name="T36" fmla="*/ 23 w 41"/>
                <a:gd name="T37" fmla="*/ 42 h 49"/>
                <a:gd name="T38" fmla="*/ 28 w 41"/>
                <a:gd name="T39" fmla="*/ 38 h 49"/>
                <a:gd name="T40" fmla="*/ 29 w 41"/>
                <a:gd name="T41" fmla="*/ 32 h 49"/>
                <a:gd name="T42" fmla="*/ 32 w 41"/>
                <a:gd name="T43" fmla="*/ 30 h 49"/>
                <a:gd name="T44" fmla="*/ 37 w 41"/>
                <a:gd name="T45" fmla="*/ 24 h 49"/>
                <a:gd name="T46" fmla="*/ 39 w 41"/>
                <a:gd name="T47" fmla="*/ 19 h 49"/>
                <a:gd name="T48" fmla="*/ 39 w 41"/>
                <a:gd name="T49" fmla="*/ 1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49">
                  <a:moveTo>
                    <a:pt x="39" y="19"/>
                  </a:moveTo>
                  <a:cubicBezTo>
                    <a:pt x="36" y="19"/>
                    <a:pt x="35" y="16"/>
                    <a:pt x="34" y="14"/>
                  </a:cubicBezTo>
                  <a:cubicBezTo>
                    <a:pt x="33" y="13"/>
                    <a:pt x="29" y="13"/>
                    <a:pt x="28" y="12"/>
                  </a:cubicBezTo>
                  <a:cubicBezTo>
                    <a:pt x="25" y="11"/>
                    <a:pt x="24" y="9"/>
                    <a:pt x="22" y="6"/>
                  </a:cubicBezTo>
                  <a:cubicBezTo>
                    <a:pt x="22" y="5"/>
                    <a:pt x="21" y="4"/>
                    <a:pt x="21" y="3"/>
                  </a:cubicBezTo>
                  <a:cubicBezTo>
                    <a:pt x="21" y="3"/>
                    <a:pt x="22" y="0"/>
                    <a:pt x="22" y="0"/>
                  </a:cubicBezTo>
                  <a:cubicBezTo>
                    <a:pt x="21" y="0"/>
                    <a:pt x="18" y="4"/>
                    <a:pt x="17" y="5"/>
                  </a:cubicBezTo>
                  <a:cubicBezTo>
                    <a:pt x="15" y="7"/>
                    <a:pt x="13" y="10"/>
                    <a:pt x="10" y="10"/>
                  </a:cubicBezTo>
                  <a:cubicBezTo>
                    <a:pt x="8" y="11"/>
                    <a:pt x="7" y="10"/>
                    <a:pt x="5" y="10"/>
                  </a:cubicBezTo>
                  <a:cubicBezTo>
                    <a:pt x="3" y="11"/>
                    <a:pt x="1" y="13"/>
                    <a:pt x="0" y="11"/>
                  </a:cubicBezTo>
                  <a:cubicBezTo>
                    <a:pt x="1" y="14"/>
                    <a:pt x="2" y="17"/>
                    <a:pt x="5" y="17"/>
                  </a:cubicBezTo>
                  <a:cubicBezTo>
                    <a:pt x="7" y="17"/>
                    <a:pt x="15" y="17"/>
                    <a:pt x="16" y="19"/>
                  </a:cubicBezTo>
                  <a:cubicBezTo>
                    <a:pt x="19" y="23"/>
                    <a:pt x="17" y="27"/>
                    <a:pt x="16" y="32"/>
                  </a:cubicBezTo>
                  <a:cubicBezTo>
                    <a:pt x="15" y="33"/>
                    <a:pt x="11" y="34"/>
                    <a:pt x="11" y="34"/>
                  </a:cubicBezTo>
                  <a:cubicBezTo>
                    <a:pt x="7" y="35"/>
                    <a:pt x="3" y="36"/>
                    <a:pt x="0" y="37"/>
                  </a:cubicBezTo>
                  <a:cubicBezTo>
                    <a:pt x="2" y="41"/>
                    <a:pt x="4" y="45"/>
                    <a:pt x="5" y="49"/>
                  </a:cubicBezTo>
                  <a:cubicBezTo>
                    <a:pt x="8" y="48"/>
                    <a:pt x="11" y="48"/>
                    <a:pt x="14" y="48"/>
                  </a:cubicBezTo>
                  <a:cubicBezTo>
                    <a:pt x="18" y="47"/>
                    <a:pt x="15" y="46"/>
                    <a:pt x="17" y="44"/>
                  </a:cubicBezTo>
                  <a:cubicBezTo>
                    <a:pt x="19" y="43"/>
                    <a:pt x="22" y="44"/>
                    <a:pt x="23" y="42"/>
                  </a:cubicBezTo>
                  <a:cubicBezTo>
                    <a:pt x="25" y="40"/>
                    <a:pt x="25" y="39"/>
                    <a:pt x="28" y="38"/>
                  </a:cubicBezTo>
                  <a:cubicBezTo>
                    <a:pt x="30" y="37"/>
                    <a:pt x="29" y="34"/>
                    <a:pt x="29" y="32"/>
                  </a:cubicBezTo>
                  <a:cubicBezTo>
                    <a:pt x="28" y="30"/>
                    <a:pt x="30" y="30"/>
                    <a:pt x="32" y="30"/>
                  </a:cubicBezTo>
                  <a:cubicBezTo>
                    <a:pt x="35" y="29"/>
                    <a:pt x="35" y="26"/>
                    <a:pt x="37" y="24"/>
                  </a:cubicBezTo>
                  <a:cubicBezTo>
                    <a:pt x="38" y="23"/>
                    <a:pt x="41" y="20"/>
                    <a:pt x="39" y="19"/>
                  </a:cubicBezTo>
                  <a:cubicBezTo>
                    <a:pt x="38" y="19"/>
                    <a:pt x="40" y="20"/>
                    <a:pt x="39" y="19"/>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04" name="Freeform 692">
              <a:extLst>
                <a:ext uri="{FF2B5EF4-FFF2-40B4-BE49-F238E27FC236}">
                  <a16:creationId xmlns:a16="http://schemas.microsoft.com/office/drawing/2014/main" id="{903AF400-5E84-5D4C-9F7F-95BB6723E0B0}"/>
                </a:ext>
              </a:extLst>
            </p:cNvPr>
            <p:cNvSpPr>
              <a:spLocks/>
            </p:cNvSpPr>
            <p:nvPr/>
          </p:nvSpPr>
          <p:spPr bwMode="auto">
            <a:xfrm>
              <a:off x="14897670" y="6892379"/>
              <a:ext cx="512742" cy="222990"/>
            </a:xfrm>
            <a:custGeom>
              <a:avLst/>
              <a:gdLst>
                <a:gd name="T0" fmla="*/ 55 w 55"/>
                <a:gd name="T1" fmla="*/ 5 h 24"/>
                <a:gd name="T2" fmla="*/ 47 w 55"/>
                <a:gd name="T3" fmla="*/ 3 h 24"/>
                <a:gd name="T4" fmla="*/ 36 w 55"/>
                <a:gd name="T5" fmla="*/ 2 h 24"/>
                <a:gd name="T6" fmla="*/ 27 w 55"/>
                <a:gd name="T7" fmla="*/ 0 h 24"/>
                <a:gd name="T8" fmla="*/ 22 w 55"/>
                <a:gd name="T9" fmla="*/ 2 h 24"/>
                <a:gd name="T10" fmla="*/ 19 w 55"/>
                <a:gd name="T11" fmla="*/ 4 h 24"/>
                <a:gd name="T12" fmla="*/ 11 w 55"/>
                <a:gd name="T13" fmla="*/ 5 h 24"/>
                <a:gd name="T14" fmla="*/ 9 w 55"/>
                <a:gd name="T15" fmla="*/ 7 h 24"/>
                <a:gd name="T16" fmla="*/ 8 w 55"/>
                <a:gd name="T17" fmla="*/ 11 h 24"/>
                <a:gd name="T18" fmla="*/ 12 w 55"/>
                <a:gd name="T19" fmla="*/ 12 h 24"/>
                <a:gd name="T20" fmla="*/ 15 w 55"/>
                <a:gd name="T21" fmla="*/ 12 h 24"/>
                <a:gd name="T22" fmla="*/ 19 w 55"/>
                <a:gd name="T23" fmla="*/ 15 h 24"/>
                <a:gd name="T24" fmla="*/ 15 w 55"/>
                <a:gd name="T25" fmla="*/ 17 h 24"/>
                <a:gd name="T26" fmla="*/ 11 w 55"/>
                <a:gd name="T27" fmla="*/ 17 h 24"/>
                <a:gd name="T28" fmla="*/ 10 w 55"/>
                <a:gd name="T29" fmla="*/ 20 h 24"/>
                <a:gd name="T30" fmla="*/ 1 w 55"/>
                <a:gd name="T31" fmla="*/ 20 h 24"/>
                <a:gd name="T32" fmla="*/ 11 w 55"/>
                <a:gd name="T33" fmla="*/ 22 h 24"/>
                <a:gd name="T34" fmla="*/ 15 w 55"/>
                <a:gd name="T35" fmla="*/ 23 h 24"/>
                <a:gd name="T36" fmla="*/ 21 w 55"/>
                <a:gd name="T37" fmla="*/ 23 h 24"/>
                <a:gd name="T38" fmla="*/ 25 w 55"/>
                <a:gd name="T39" fmla="*/ 20 h 24"/>
                <a:gd name="T40" fmla="*/ 28 w 55"/>
                <a:gd name="T41" fmla="*/ 17 h 24"/>
                <a:gd name="T42" fmla="*/ 33 w 55"/>
                <a:gd name="T43" fmla="*/ 16 h 24"/>
                <a:gd name="T44" fmla="*/ 37 w 55"/>
                <a:gd name="T45" fmla="*/ 16 h 24"/>
                <a:gd name="T46" fmla="*/ 40 w 55"/>
                <a:gd name="T47" fmla="*/ 13 h 24"/>
                <a:gd name="T48" fmla="*/ 44 w 55"/>
                <a:gd name="T49" fmla="*/ 12 h 24"/>
                <a:gd name="T50" fmla="*/ 54 w 55"/>
                <a:gd name="T51" fmla="*/ 7 h 24"/>
                <a:gd name="T52" fmla="*/ 55 w 55"/>
                <a:gd name="T53"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24">
                  <a:moveTo>
                    <a:pt x="55" y="5"/>
                  </a:moveTo>
                  <a:cubicBezTo>
                    <a:pt x="52" y="5"/>
                    <a:pt x="50" y="3"/>
                    <a:pt x="47" y="3"/>
                  </a:cubicBezTo>
                  <a:cubicBezTo>
                    <a:pt x="44" y="2"/>
                    <a:pt x="40" y="2"/>
                    <a:pt x="36" y="2"/>
                  </a:cubicBezTo>
                  <a:cubicBezTo>
                    <a:pt x="33" y="2"/>
                    <a:pt x="30" y="2"/>
                    <a:pt x="27" y="0"/>
                  </a:cubicBezTo>
                  <a:cubicBezTo>
                    <a:pt x="25" y="0"/>
                    <a:pt x="23" y="0"/>
                    <a:pt x="22" y="2"/>
                  </a:cubicBezTo>
                  <a:cubicBezTo>
                    <a:pt x="22" y="4"/>
                    <a:pt x="21" y="5"/>
                    <a:pt x="19" y="4"/>
                  </a:cubicBezTo>
                  <a:cubicBezTo>
                    <a:pt x="17" y="3"/>
                    <a:pt x="12" y="1"/>
                    <a:pt x="11" y="5"/>
                  </a:cubicBezTo>
                  <a:cubicBezTo>
                    <a:pt x="10" y="6"/>
                    <a:pt x="11" y="6"/>
                    <a:pt x="9" y="7"/>
                  </a:cubicBezTo>
                  <a:cubicBezTo>
                    <a:pt x="8" y="8"/>
                    <a:pt x="6" y="10"/>
                    <a:pt x="8" y="11"/>
                  </a:cubicBezTo>
                  <a:cubicBezTo>
                    <a:pt x="9" y="12"/>
                    <a:pt x="12" y="13"/>
                    <a:pt x="12" y="12"/>
                  </a:cubicBezTo>
                  <a:cubicBezTo>
                    <a:pt x="13" y="10"/>
                    <a:pt x="14" y="11"/>
                    <a:pt x="15" y="12"/>
                  </a:cubicBezTo>
                  <a:cubicBezTo>
                    <a:pt x="16" y="13"/>
                    <a:pt x="20" y="14"/>
                    <a:pt x="19" y="15"/>
                  </a:cubicBezTo>
                  <a:cubicBezTo>
                    <a:pt x="19" y="16"/>
                    <a:pt x="16" y="16"/>
                    <a:pt x="15" y="17"/>
                  </a:cubicBezTo>
                  <a:cubicBezTo>
                    <a:pt x="14" y="18"/>
                    <a:pt x="13" y="19"/>
                    <a:pt x="11" y="17"/>
                  </a:cubicBezTo>
                  <a:cubicBezTo>
                    <a:pt x="10" y="16"/>
                    <a:pt x="10" y="19"/>
                    <a:pt x="10" y="20"/>
                  </a:cubicBezTo>
                  <a:cubicBezTo>
                    <a:pt x="6" y="22"/>
                    <a:pt x="4" y="15"/>
                    <a:pt x="1" y="20"/>
                  </a:cubicBezTo>
                  <a:cubicBezTo>
                    <a:pt x="0" y="21"/>
                    <a:pt x="10" y="23"/>
                    <a:pt x="11" y="22"/>
                  </a:cubicBezTo>
                  <a:cubicBezTo>
                    <a:pt x="12" y="21"/>
                    <a:pt x="14" y="22"/>
                    <a:pt x="15" y="23"/>
                  </a:cubicBezTo>
                  <a:cubicBezTo>
                    <a:pt x="16" y="23"/>
                    <a:pt x="19" y="24"/>
                    <a:pt x="21" y="23"/>
                  </a:cubicBezTo>
                  <a:cubicBezTo>
                    <a:pt x="22" y="22"/>
                    <a:pt x="24" y="23"/>
                    <a:pt x="25" y="20"/>
                  </a:cubicBezTo>
                  <a:cubicBezTo>
                    <a:pt x="25" y="19"/>
                    <a:pt x="27" y="18"/>
                    <a:pt x="28" y="17"/>
                  </a:cubicBezTo>
                  <a:cubicBezTo>
                    <a:pt x="29" y="16"/>
                    <a:pt x="33" y="16"/>
                    <a:pt x="33" y="16"/>
                  </a:cubicBezTo>
                  <a:cubicBezTo>
                    <a:pt x="34" y="18"/>
                    <a:pt x="35" y="16"/>
                    <a:pt x="37" y="16"/>
                  </a:cubicBezTo>
                  <a:cubicBezTo>
                    <a:pt x="38" y="16"/>
                    <a:pt x="39" y="13"/>
                    <a:pt x="40" y="13"/>
                  </a:cubicBezTo>
                  <a:cubicBezTo>
                    <a:pt x="41" y="12"/>
                    <a:pt x="43" y="13"/>
                    <a:pt x="44" y="12"/>
                  </a:cubicBezTo>
                  <a:cubicBezTo>
                    <a:pt x="48" y="11"/>
                    <a:pt x="50" y="9"/>
                    <a:pt x="54" y="7"/>
                  </a:cubicBezTo>
                  <a:cubicBezTo>
                    <a:pt x="55" y="7"/>
                    <a:pt x="55" y="7"/>
                    <a:pt x="55" y="5"/>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05" name="Freeform 693">
              <a:extLst>
                <a:ext uri="{FF2B5EF4-FFF2-40B4-BE49-F238E27FC236}">
                  <a16:creationId xmlns:a16="http://schemas.microsoft.com/office/drawing/2014/main" id="{0965CC57-758C-C349-99F1-62F38419897E}"/>
                </a:ext>
              </a:extLst>
            </p:cNvPr>
            <p:cNvSpPr>
              <a:spLocks/>
            </p:cNvSpPr>
            <p:nvPr/>
          </p:nvSpPr>
          <p:spPr bwMode="auto">
            <a:xfrm>
              <a:off x="14273468" y="6752215"/>
              <a:ext cx="831213" cy="487387"/>
            </a:xfrm>
            <a:custGeom>
              <a:avLst/>
              <a:gdLst>
                <a:gd name="T0" fmla="*/ 78 w 89"/>
                <a:gd name="T1" fmla="*/ 32 h 52"/>
                <a:gd name="T2" fmla="*/ 81 w 89"/>
                <a:gd name="T3" fmla="*/ 33 h 52"/>
                <a:gd name="T4" fmla="*/ 84 w 89"/>
                <a:gd name="T5" fmla="*/ 31 h 52"/>
                <a:gd name="T6" fmla="*/ 81 w 89"/>
                <a:gd name="T7" fmla="*/ 26 h 52"/>
                <a:gd name="T8" fmla="*/ 79 w 89"/>
                <a:gd name="T9" fmla="*/ 27 h 52"/>
                <a:gd name="T10" fmla="*/ 75 w 89"/>
                <a:gd name="T11" fmla="*/ 27 h 52"/>
                <a:gd name="T12" fmla="*/ 78 w 89"/>
                <a:gd name="T13" fmla="*/ 21 h 52"/>
                <a:gd name="T14" fmla="*/ 74 w 89"/>
                <a:gd name="T15" fmla="*/ 22 h 52"/>
                <a:gd name="T16" fmla="*/ 68 w 89"/>
                <a:gd name="T17" fmla="*/ 25 h 52"/>
                <a:gd name="T18" fmla="*/ 65 w 89"/>
                <a:gd name="T19" fmla="*/ 29 h 52"/>
                <a:gd name="T20" fmla="*/ 62 w 89"/>
                <a:gd name="T21" fmla="*/ 28 h 52"/>
                <a:gd name="T22" fmla="*/ 57 w 89"/>
                <a:gd name="T23" fmla="*/ 27 h 52"/>
                <a:gd name="T24" fmla="*/ 53 w 89"/>
                <a:gd name="T25" fmla="*/ 23 h 52"/>
                <a:gd name="T26" fmla="*/ 52 w 89"/>
                <a:gd name="T27" fmla="*/ 17 h 52"/>
                <a:gd name="T28" fmla="*/ 49 w 89"/>
                <a:gd name="T29" fmla="*/ 13 h 52"/>
                <a:gd name="T30" fmla="*/ 45 w 89"/>
                <a:gd name="T31" fmla="*/ 12 h 52"/>
                <a:gd name="T32" fmla="*/ 38 w 89"/>
                <a:gd name="T33" fmla="*/ 12 h 52"/>
                <a:gd name="T34" fmla="*/ 31 w 89"/>
                <a:gd name="T35" fmla="*/ 12 h 52"/>
                <a:gd name="T36" fmla="*/ 27 w 89"/>
                <a:gd name="T37" fmla="*/ 8 h 52"/>
                <a:gd name="T38" fmla="*/ 23 w 89"/>
                <a:gd name="T39" fmla="*/ 8 h 52"/>
                <a:gd name="T40" fmla="*/ 19 w 89"/>
                <a:gd name="T41" fmla="*/ 10 h 52"/>
                <a:gd name="T42" fmla="*/ 17 w 89"/>
                <a:gd name="T43" fmla="*/ 6 h 52"/>
                <a:gd name="T44" fmla="*/ 15 w 89"/>
                <a:gd name="T45" fmla="*/ 1 h 52"/>
                <a:gd name="T46" fmla="*/ 15 w 89"/>
                <a:gd name="T47" fmla="*/ 5 h 52"/>
                <a:gd name="T48" fmla="*/ 14 w 89"/>
                <a:gd name="T49" fmla="*/ 8 h 52"/>
                <a:gd name="T50" fmla="*/ 13 w 89"/>
                <a:gd name="T51" fmla="*/ 3 h 52"/>
                <a:gd name="T52" fmla="*/ 14 w 89"/>
                <a:gd name="T53" fmla="*/ 0 h 52"/>
                <a:gd name="T54" fmla="*/ 1 w 89"/>
                <a:gd name="T55" fmla="*/ 4 h 52"/>
                <a:gd name="T56" fmla="*/ 1 w 89"/>
                <a:gd name="T57" fmla="*/ 15 h 52"/>
                <a:gd name="T58" fmla="*/ 1 w 89"/>
                <a:gd name="T59" fmla="*/ 23 h 52"/>
                <a:gd name="T60" fmla="*/ 2 w 89"/>
                <a:gd name="T61" fmla="*/ 26 h 52"/>
                <a:gd name="T62" fmla="*/ 6 w 89"/>
                <a:gd name="T63" fmla="*/ 26 h 52"/>
                <a:gd name="T64" fmla="*/ 6 w 89"/>
                <a:gd name="T65" fmla="*/ 23 h 52"/>
                <a:gd name="T66" fmla="*/ 10 w 89"/>
                <a:gd name="T67" fmla="*/ 20 h 52"/>
                <a:gd name="T68" fmla="*/ 13 w 89"/>
                <a:gd name="T69" fmla="*/ 18 h 52"/>
                <a:gd name="T70" fmla="*/ 17 w 89"/>
                <a:gd name="T71" fmla="*/ 19 h 52"/>
                <a:gd name="T72" fmla="*/ 21 w 89"/>
                <a:gd name="T73" fmla="*/ 20 h 52"/>
                <a:gd name="T74" fmla="*/ 21 w 89"/>
                <a:gd name="T75" fmla="*/ 24 h 52"/>
                <a:gd name="T76" fmla="*/ 26 w 89"/>
                <a:gd name="T77" fmla="*/ 27 h 52"/>
                <a:gd name="T78" fmla="*/ 33 w 89"/>
                <a:gd name="T79" fmla="*/ 34 h 52"/>
                <a:gd name="T80" fmla="*/ 38 w 89"/>
                <a:gd name="T81" fmla="*/ 37 h 52"/>
                <a:gd name="T82" fmla="*/ 41 w 89"/>
                <a:gd name="T83" fmla="*/ 39 h 52"/>
                <a:gd name="T84" fmla="*/ 50 w 89"/>
                <a:gd name="T85" fmla="*/ 45 h 52"/>
                <a:gd name="T86" fmla="*/ 54 w 89"/>
                <a:gd name="T87" fmla="*/ 49 h 52"/>
                <a:gd name="T88" fmla="*/ 61 w 89"/>
                <a:gd name="T89" fmla="*/ 52 h 52"/>
                <a:gd name="T90" fmla="*/ 63 w 89"/>
                <a:gd name="T91" fmla="*/ 47 h 52"/>
                <a:gd name="T92" fmla="*/ 62 w 89"/>
                <a:gd name="T93" fmla="*/ 42 h 52"/>
                <a:gd name="T94" fmla="*/ 59 w 89"/>
                <a:gd name="T95" fmla="*/ 38 h 52"/>
                <a:gd name="T96" fmla="*/ 64 w 89"/>
                <a:gd name="T97" fmla="*/ 36 h 52"/>
                <a:gd name="T98" fmla="*/ 66 w 89"/>
                <a:gd name="T99" fmla="*/ 33 h 52"/>
                <a:gd name="T100" fmla="*/ 68 w 89"/>
                <a:gd name="T101" fmla="*/ 30 h 52"/>
                <a:gd name="T102" fmla="*/ 71 w 89"/>
                <a:gd name="T103" fmla="*/ 30 h 52"/>
                <a:gd name="T104" fmla="*/ 74 w 89"/>
                <a:gd name="T105" fmla="*/ 29 h 52"/>
                <a:gd name="T106" fmla="*/ 74 w 89"/>
                <a:gd name="T107" fmla="*/ 34 h 52"/>
                <a:gd name="T108" fmla="*/ 77 w 89"/>
                <a:gd name="T109" fmla="*/ 34 h 52"/>
                <a:gd name="T110" fmla="*/ 78 w 89"/>
                <a:gd name="T111" fmla="*/ 32 h 52"/>
                <a:gd name="T112" fmla="*/ 78 w 89"/>
                <a:gd name="T113" fmla="*/ 3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52">
                  <a:moveTo>
                    <a:pt x="78" y="32"/>
                  </a:moveTo>
                  <a:cubicBezTo>
                    <a:pt x="79" y="33"/>
                    <a:pt x="79" y="34"/>
                    <a:pt x="81" y="33"/>
                  </a:cubicBezTo>
                  <a:cubicBezTo>
                    <a:pt x="82" y="33"/>
                    <a:pt x="83" y="31"/>
                    <a:pt x="84" y="31"/>
                  </a:cubicBezTo>
                  <a:cubicBezTo>
                    <a:pt x="89" y="30"/>
                    <a:pt x="83" y="28"/>
                    <a:pt x="81" y="26"/>
                  </a:cubicBezTo>
                  <a:cubicBezTo>
                    <a:pt x="80" y="25"/>
                    <a:pt x="80" y="26"/>
                    <a:pt x="79" y="27"/>
                  </a:cubicBezTo>
                  <a:cubicBezTo>
                    <a:pt x="79" y="28"/>
                    <a:pt x="76" y="27"/>
                    <a:pt x="75" y="27"/>
                  </a:cubicBezTo>
                  <a:cubicBezTo>
                    <a:pt x="71" y="25"/>
                    <a:pt x="77" y="22"/>
                    <a:pt x="78" y="21"/>
                  </a:cubicBezTo>
                  <a:cubicBezTo>
                    <a:pt x="78" y="21"/>
                    <a:pt x="74" y="22"/>
                    <a:pt x="74" y="22"/>
                  </a:cubicBezTo>
                  <a:cubicBezTo>
                    <a:pt x="72" y="23"/>
                    <a:pt x="70" y="23"/>
                    <a:pt x="68" y="25"/>
                  </a:cubicBezTo>
                  <a:cubicBezTo>
                    <a:pt x="67" y="26"/>
                    <a:pt x="66" y="28"/>
                    <a:pt x="65" y="29"/>
                  </a:cubicBezTo>
                  <a:cubicBezTo>
                    <a:pt x="64" y="32"/>
                    <a:pt x="63" y="30"/>
                    <a:pt x="62" y="28"/>
                  </a:cubicBezTo>
                  <a:cubicBezTo>
                    <a:pt x="61" y="26"/>
                    <a:pt x="59" y="27"/>
                    <a:pt x="57" y="27"/>
                  </a:cubicBezTo>
                  <a:cubicBezTo>
                    <a:pt x="55" y="27"/>
                    <a:pt x="54" y="24"/>
                    <a:pt x="53" y="23"/>
                  </a:cubicBezTo>
                  <a:cubicBezTo>
                    <a:pt x="51" y="21"/>
                    <a:pt x="54" y="19"/>
                    <a:pt x="52" y="17"/>
                  </a:cubicBezTo>
                  <a:cubicBezTo>
                    <a:pt x="51" y="16"/>
                    <a:pt x="50" y="14"/>
                    <a:pt x="49" y="13"/>
                  </a:cubicBezTo>
                  <a:cubicBezTo>
                    <a:pt x="48" y="12"/>
                    <a:pt x="46" y="11"/>
                    <a:pt x="45" y="12"/>
                  </a:cubicBezTo>
                  <a:cubicBezTo>
                    <a:pt x="43" y="13"/>
                    <a:pt x="41" y="12"/>
                    <a:pt x="38" y="12"/>
                  </a:cubicBezTo>
                  <a:cubicBezTo>
                    <a:pt x="36" y="12"/>
                    <a:pt x="33" y="13"/>
                    <a:pt x="31" y="12"/>
                  </a:cubicBezTo>
                  <a:cubicBezTo>
                    <a:pt x="30" y="11"/>
                    <a:pt x="28" y="9"/>
                    <a:pt x="27" y="8"/>
                  </a:cubicBezTo>
                  <a:cubicBezTo>
                    <a:pt x="25" y="6"/>
                    <a:pt x="24" y="6"/>
                    <a:pt x="23" y="8"/>
                  </a:cubicBezTo>
                  <a:cubicBezTo>
                    <a:pt x="22" y="9"/>
                    <a:pt x="21" y="10"/>
                    <a:pt x="19" y="10"/>
                  </a:cubicBezTo>
                  <a:cubicBezTo>
                    <a:pt x="16" y="10"/>
                    <a:pt x="16" y="8"/>
                    <a:pt x="17" y="6"/>
                  </a:cubicBezTo>
                  <a:cubicBezTo>
                    <a:pt x="18" y="3"/>
                    <a:pt x="18" y="3"/>
                    <a:pt x="15" y="1"/>
                  </a:cubicBezTo>
                  <a:cubicBezTo>
                    <a:pt x="15" y="2"/>
                    <a:pt x="15" y="4"/>
                    <a:pt x="15" y="5"/>
                  </a:cubicBezTo>
                  <a:cubicBezTo>
                    <a:pt x="15" y="7"/>
                    <a:pt x="16" y="8"/>
                    <a:pt x="14" y="8"/>
                  </a:cubicBezTo>
                  <a:cubicBezTo>
                    <a:pt x="12" y="7"/>
                    <a:pt x="12" y="4"/>
                    <a:pt x="13" y="3"/>
                  </a:cubicBezTo>
                  <a:cubicBezTo>
                    <a:pt x="13" y="3"/>
                    <a:pt x="15" y="0"/>
                    <a:pt x="14" y="0"/>
                  </a:cubicBezTo>
                  <a:cubicBezTo>
                    <a:pt x="9" y="1"/>
                    <a:pt x="5" y="2"/>
                    <a:pt x="1" y="4"/>
                  </a:cubicBezTo>
                  <a:cubicBezTo>
                    <a:pt x="0" y="4"/>
                    <a:pt x="1" y="14"/>
                    <a:pt x="1" y="15"/>
                  </a:cubicBezTo>
                  <a:cubicBezTo>
                    <a:pt x="1" y="18"/>
                    <a:pt x="1" y="21"/>
                    <a:pt x="1" y="23"/>
                  </a:cubicBezTo>
                  <a:cubicBezTo>
                    <a:pt x="1" y="25"/>
                    <a:pt x="0" y="26"/>
                    <a:pt x="2" y="26"/>
                  </a:cubicBezTo>
                  <a:cubicBezTo>
                    <a:pt x="3" y="26"/>
                    <a:pt x="4" y="26"/>
                    <a:pt x="6" y="26"/>
                  </a:cubicBezTo>
                  <a:cubicBezTo>
                    <a:pt x="8" y="26"/>
                    <a:pt x="5" y="24"/>
                    <a:pt x="6" y="23"/>
                  </a:cubicBezTo>
                  <a:cubicBezTo>
                    <a:pt x="7" y="21"/>
                    <a:pt x="9" y="22"/>
                    <a:pt x="10" y="20"/>
                  </a:cubicBezTo>
                  <a:cubicBezTo>
                    <a:pt x="12" y="19"/>
                    <a:pt x="12" y="19"/>
                    <a:pt x="13" y="18"/>
                  </a:cubicBezTo>
                  <a:cubicBezTo>
                    <a:pt x="15" y="17"/>
                    <a:pt x="16" y="18"/>
                    <a:pt x="17" y="19"/>
                  </a:cubicBezTo>
                  <a:cubicBezTo>
                    <a:pt x="18" y="20"/>
                    <a:pt x="21" y="20"/>
                    <a:pt x="21" y="20"/>
                  </a:cubicBezTo>
                  <a:cubicBezTo>
                    <a:pt x="22" y="22"/>
                    <a:pt x="21" y="23"/>
                    <a:pt x="21" y="24"/>
                  </a:cubicBezTo>
                  <a:cubicBezTo>
                    <a:pt x="22" y="27"/>
                    <a:pt x="25" y="27"/>
                    <a:pt x="26" y="27"/>
                  </a:cubicBezTo>
                  <a:cubicBezTo>
                    <a:pt x="31" y="27"/>
                    <a:pt x="31" y="30"/>
                    <a:pt x="33" y="34"/>
                  </a:cubicBezTo>
                  <a:cubicBezTo>
                    <a:pt x="34" y="35"/>
                    <a:pt x="36" y="36"/>
                    <a:pt x="38" y="37"/>
                  </a:cubicBezTo>
                  <a:cubicBezTo>
                    <a:pt x="39" y="37"/>
                    <a:pt x="40" y="38"/>
                    <a:pt x="41" y="39"/>
                  </a:cubicBezTo>
                  <a:cubicBezTo>
                    <a:pt x="44" y="41"/>
                    <a:pt x="47" y="44"/>
                    <a:pt x="50" y="45"/>
                  </a:cubicBezTo>
                  <a:cubicBezTo>
                    <a:pt x="54" y="46"/>
                    <a:pt x="54" y="46"/>
                    <a:pt x="54" y="49"/>
                  </a:cubicBezTo>
                  <a:cubicBezTo>
                    <a:pt x="56" y="49"/>
                    <a:pt x="59" y="51"/>
                    <a:pt x="61" y="52"/>
                  </a:cubicBezTo>
                  <a:cubicBezTo>
                    <a:pt x="61" y="49"/>
                    <a:pt x="60" y="49"/>
                    <a:pt x="63" y="47"/>
                  </a:cubicBezTo>
                  <a:cubicBezTo>
                    <a:pt x="64" y="45"/>
                    <a:pt x="62" y="44"/>
                    <a:pt x="62" y="42"/>
                  </a:cubicBezTo>
                  <a:cubicBezTo>
                    <a:pt x="63" y="39"/>
                    <a:pt x="60" y="40"/>
                    <a:pt x="59" y="38"/>
                  </a:cubicBezTo>
                  <a:cubicBezTo>
                    <a:pt x="58" y="36"/>
                    <a:pt x="63" y="37"/>
                    <a:pt x="64" y="36"/>
                  </a:cubicBezTo>
                  <a:cubicBezTo>
                    <a:pt x="67" y="35"/>
                    <a:pt x="64" y="32"/>
                    <a:pt x="66" y="33"/>
                  </a:cubicBezTo>
                  <a:cubicBezTo>
                    <a:pt x="70" y="33"/>
                    <a:pt x="66" y="30"/>
                    <a:pt x="68" y="30"/>
                  </a:cubicBezTo>
                  <a:cubicBezTo>
                    <a:pt x="69" y="29"/>
                    <a:pt x="70" y="31"/>
                    <a:pt x="71" y="30"/>
                  </a:cubicBezTo>
                  <a:cubicBezTo>
                    <a:pt x="72" y="30"/>
                    <a:pt x="73" y="29"/>
                    <a:pt x="74" y="29"/>
                  </a:cubicBezTo>
                  <a:cubicBezTo>
                    <a:pt x="76" y="29"/>
                    <a:pt x="74" y="33"/>
                    <a:pt x="74" y="34"/>
                  </a:cubicBezTo>
                  <a:cubicBezTo>
                    <a:pt x="75" y="34"/>
                    <a:pt x="77" y="31"/>
                    <a:pt x="77" y="34"/>
                  </a:cubicBezTo>
                  <a:cubicBezTo>
                    <a:pt x="77" y="34"/>
                    <a:pt x="77" y="32"/>
                    <a:pt x="78" y="32"/>
                  </a:cubicBezTo>
                  <a:cubicBezTo>
                    <a:pt x="79" y="32"/>
                    <a:pt x="77" y="32"/>
                    <a:pt x="78" y="32"/>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06" name="Freeform 694">
              <a:extLst>
                <a:ext uri="{FF2B5EF4-FFF2-40B4-BE49-F238E27FC236}">
                  <a16:creationId xmlns:a16="http://schemas.microsoft.com/office/drawing/2014/main" id="{D780E851-4D8F-FB44-8115-DFD064AECC79}"/>
                </a:ext>
              </a:extLst>
            </p:cNvPr>
            <p:cNvSpPr>
              <a:spLocks/>
            </p:cNvSpPr>
            <p:nvPr/>
          </p:nvSpPr>
          <p:spPr bwMode="auto">
            <a:xfrm>
              <a:off x="14525060" y="7293757"/>
              <a:ext cx="0" cy="955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07" name="Freeform 695">
              <a:extLst>
                <a:ext uri="{FF2B5EF4-FFF2-40B4-BE49-F238E27FC236}">
                  <a16:creationId xmlns:a16="http://schemas.microsoft.com/office/drawing/2014/main" id="{08558D14-421E-BD4F-9F7E-CB2201D0B542}"/>
                </a:ext>
              </a:extLst>
            </p:cNvPr>
            <p:cNvSpPr>
              <a:spLocks/>
            </p:cNvSpPr>
            <p:nvPr/>
          </p:nvSpPr>
          <p:spPr bwMode="auto">
            <a:xfrm>
              <a:off x="14095122" y="6921048"/>
              <a:ext cx="681528" cy="401378"/>
            </a:xfrm>
            <a:custGeom>
              <a:avLst/>
              <a:gdLst>
                <a:gd name="T0" fmla="*/ 73 w 73"/>
                <a:gd name="T1" fmla="*/ 28 h 43"/>
                <a:gd name="T2" fmla="*/ 69 w 73"/>
                <a:gd name="T3" fmla="*/ 27 h 43"/>
                <a:gd name="T4" fmla="*/ 65 w 73"/>
                <a:gd name="T5" fmla="*/ 24 h 43"/>
                <a:gd name="T6" fmla="*/ 58 w 73"/>
                <a:gd name="T7" fmla="*/ 20 h 43"/>
                <a:gd name="T8" fmla="*/ 52 w 73"/>
                <a:gd name="T9" fmla="*/ 16 h 43"/>
                <a:gd name="T10" fmla="*/ 47 w 73"/>
                <a:gd name="T11" fmla="*/ 9 h 43"/>
                <a:gd name="T12" fmla="*/ 40 w 73"/>
                <a:gd name="T13" fmla="*/ 5 h 43"/>
                <a:gd name="T14" fmla="*/ 40 w 73"/>
                <a:gd name="T15" fmla="*/ 2 h 43"/>
                <a:gd name="T16" fmla="*/ 36 w 73"/>
                <a:gd name="T17" fmla="*/ 1 h 43"/>
                <a:gd name="T18" fmla="*/ 34 w 73"/>
                <a:gd name="T19" fmla="*/ 0 h 43"/>
                <a:gd name="T20" fmla="*/ 31 w 73"/>
                <a:gd name="T21" fmla="*/ 1 h 43"/>
                <a:gd name="T22" fmla="*/ 28 w 73"/>
                <a:gd name="T23" fmla="*/ 3 h 43"/>
                <a:gd name="T24" fmla="*/ 25 w 73"/>
                <a:gd name="T25" fmla="*/ 6 h 43"/>
                <a:gd name="T26" fmla="*/ 22 w 73"/>
                <a:gd name="T27" fmla="*/ 8 h 43"/>
                <a:gd name="T28" fmla="*/ 17 w 73"/>
                <a:gd name="T29" fmla="*/ 8 h 43"/>
                <a:gd name="T30" fmla="*/ 12 w 73"/>
                <a:gd name="T31" fmla="*/ 2 h 43"/>
                <a:gd name="T32" fmla="*/ 2 w 73"/>
                <a:gd name="T33" fmla="*/ 5 h 43"/>
                <a:gd name="T34" fmla="*/ 5 w 73"/>
                <a:gd name="T35" fmla="*/ 12 h 43"/>
                <a:gd name="T36" fmla="*/ 8 w 73"/>
                <a:gd name="T37" fmla="*/ 17 h 43"/>
                <a:gd name="T38" fmla="*/ 8 w 73"/>
                <a:gd name="T39" fmla="*/ 19 h 43"/>
                <a:gd name="T40" fmla="*/ 10 w 73"/>
                <a:gd name="T41" fmla="*/ 22 h 43"/>
                <a:gd name="T42" fmla="*/ 9 w 73"/>
                <a:gd name="T43" fmla="*/ 26 h 43"/>
                <a:gd name="T44" fmla="*/ 9 w 73"/>
                <a:gd name="T45" fmla="*/ 31 h 43"/>
                <a:gd name="T46" fmla="*/ 14 w 73"/>
                <a:gd name="T47" fmla="*/ 29 h 43"/>
                <a:gd name="T48" fmla="*/ 17 w 73"/>
                <a:gd name="T49" fmla="*/ 26 h 43"/>
                <a:gd name="T50" fmla="*/ 27 w 73"/>
                <a:gd name="T51" fmla="*/ 27 h 43"/>
                <a:gd name="T52" fmla="*/ 37 w 73"/>
                <a:gd name="T53" fmla="*/ 31 h 43"/>
                <a:gd name="T54" fmla="*/ 45 w 73"/>
                <a:gd name="T55" fmla="*/ 35 h 43"/>
                <a:gd name="T56" fmla="*/ 46 w 73"/>
                <a:gd name="T57" fmla="*/ 37 h 43"/>
                <a:gd name="T58" fmla="*/ 48 w 73"/>
                <a:gd name="T59" fmla="*/ 42 h 43"/>
                <a:gd name="T60" fmla="*/ 53 w 73"/>
                <a:gd name="T61" fmla="*/ 43 h 43"/>
                <a:gd name="T62" fmla="*/ 57 w 73"/>
                <a:gd name="T63" fmla="*/ 40 h 43"/>
                <a:gd name="T64" fmla="*/ 62 w 73"/>
                <a:gd name="T65" fmla="*/ 38 h 43"/>
                <a:gd name="T66" fmla="*/ 65 w 73"/>
                <a:gd name="T67" fmla="*/ 33 h 43"/>
                <a:gd name="T68" fmla="*/ 69 w 73"/>
                <a:gd name="T69" fmla="*/ 31 h 43"/>
                <a:gd name="T70" fmla="*/ 73 w 73"/>
                <a:gd name="T71" fmla="*/ 31 h 43"/>
                <a:gd name="T72" fmla="*/ 73 w 73"/>
                <a:gd name="T73" fmla="*/ 2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 h="43">
                  <a:moveTo>
                    <a:pt x="73" y="28"/>
                  </a:moveTo>
                  <a:cubicBezTo>
                    <a:pt x="72" y="27"/>
                    <a:pt x="71" y="27"/>
                    <a:pt x="69" y="27"/>
                  </a:cubicBezTo>
                  <a:cubicBezTo>
                    <a:pt x="68" y="26"/>
                    <a:pt x="66" y="25"/>
                    <a:pt x="65" y="24"/>
                  </a:cubicBezTo>
                  <a:cubicBezTo>
                    <a:pt x="63" y="23"/>
                    <a:pt x="60" y="22"/>
                    <a:pt x="58" y="20"/>
                  </a:cubicBezTo>
                  <a:cubicBezTo>
                    <a:pt x="57" y="18"/>
                    <a:pt x="54" y="18"/>
                    <a:pt x="52" y="16"/>
                  </a:cubicBezTo>
                  <a:cubicBezTo>
                    <a:pt x="51" y="13"/>
                    <a:pt x="50" y="9"/>
                    <a:pt x="47" y="9"/>
                  </a:cubicBezTo>
                  <a:cubicBezTo>
                    <a:pt x="44" y="9"/>
                    <a:pt x="40" y="9"/>
                    <a:pt x="40" y="5"/>
                  </a:cubicBezTo>
                  <a:cubicBezTo>
                    <a:pt x="40" y="4"/>
                    <a:pt x="41" y="2"/>
                    <a:pt x="40" y="2"/>
                  </a:cubicBezTo>
                  <a:cubicBezTo>
                    <a:pt x="39" y="1"/>
                    <a:pt x="38" y="2"/>
                    <a:pt x="36" y="1"/>
                  </a:cubicBezTo>
                  <a:cubicBezTo>
                    <a:pt x="36" y="1"/>
                    <a:pt x="35" y="0"/>
                    <a:pt x="34" y="0"/>
                  </a:cubicBezTo>
                  <a:cubicBezTo>
                    <a:pt x="33" y="0"/>
                    <a:pt x="32" y="1"/>
                    <a:pt x="31" y="1"/>
                  </a:cubicBezTo>
                  <a:cubicBezTo>
                    <a:pt x="30" y="0"/>
                    <a:pt x="29" y="3"/>
                    <a:pt x="28" y="3"/>
                  </a:cubicBezTo>
                  <a:cubicBezTo>
                    <a:pt x="27" y="3"/>
                    <a:pt x="24" y="4"/>
                    <a:pt x="25" y="6"/>
                  </a:cubicBezTo>
                  <a:cubicBezTo>
                    <a:pt x="26" y="9"/>
                    <a:pt x="25" y="8"/>
                    <a:pt x="22" y="8"/>
                  </a:cubicBezTo>
                  <a:cubicBezTo>
                    <a:pt x="21" y="8"/>
                    <a:pt x="18" y="8"/>
                    <a:pt x="17" y="8"/>
                  </a:cubicBezTo>
                  <a:cubicBezTo>
                    <a:pt x="15" y="6"/>
                    <a:pt x="14" y="4"/>
                    <a:pt x="12" y="2"/>
                  </a:cubicBezTo>
                  <a:cubicBezTo>
                    <a:pt x="9" y="0"/>
                    <a:pt x="5" y="3"/>
                    <a:pt x="2" y="5"/>
                  </a:cubicBezTo>
                  <a:cubicBezTo>
                    <a:pt x="3" y="6"/>
                    <a:pt x="6" y="10"/>
                    <a:pt x="5" y="12"/>
                  </a:cubicBezTo>
                  <a:cubicBezTo>
                    <a:pt x="0" y="15"/>
                    <a:pt x="6" y="15"/>
                    <a:pt x="8" y="17"/>
                  </a:cubicBezTo>
                  <a:cubicBezTo>
                    <a:pt x="8" y="17"/>
                    <a:pt x="8" y="19"/>
                    <a:pt x="8" y="19"/>
                  </a:cubicBezTo>
                  <a:cubicBezTo>
                    <a:pt x="7" y="20"/>
                    <a:pt x="9" y="22"/>
                    <a:pt x="10" y="22"/>
                  </a:cubicBezTo>
                  <a:cubicBezTo>
                    <a:pt x="10" y="23"/>
                    <a:pt x="9" y="24"/>
                    <a:pt x="9" y="26"/>
                  </a:cubicBezTo>
                  <a:cubicBezTo>
                    <a:pt x="9" y="27"/>
                    <a:pt x="9" y="29"/>
                    <a:pt x="9" y="31"/>
                  </a:cubicBezTo>
                  <a:cubicBezTo>
                    <a:pt x="11" y="31"/>
                    <a:pt x="12" y="31"/>
                    <a:pt x="14" y="29"/>
                  </a:cubicBezTo>
                  <a:cubicBezTo>
                    <a:pt x="15" y="28"/>
                    <a:pt x="16" y="27"/>
                    <a:pt x="17" y="26"/>
                  </a:cubicBezTo>
                  <a:cubicBezTo>
                    <a:pt x="21" y="26"/>
                    <a:pt x="24" y="25"/>
                    <a:pt x="27" y="27"/>
                  </a:cubicBezTo>
                  <a:cubicBezTo>
                    <a:pt x="29" y="30"/>
                    <a:pt x="35" y="28"/>
                    <a:pt x="37" y="31"/>
                  </a:cubicBezTo>
                  <a:cubicBezTo>
                    <a:pt x="39" y="34"/>
                    <a:pt x="41" y="35"/>
                    <a:pt x="45" y="35"/>
                  </a:cubicBezTo>
                  <a:cubicBezTo>
                    <a:pt x="46" y="35"/>
                    <a:pt x="46" y="35"/>
                    <a:pt x="46" y="37"/>
                  </a:cubicBezTo>
                  <a:cubicBezTo>
                    <a:pt x="46" y="40"/>
                    <a:pt x="46" y="40"/>
                    <a:pt x="48" y="42"/>
                  </a:cubicBezTo>
                  <a:cubicBezTo>
                    <a:pt x="50" y="42"/>
                    <a:pt x="51" y="43"/>
                    <a:pt x="53" y="43"/>
                  </a:cubicBezTo>
                  <a:cubicBezTo>
                    <a:pt x="56" y="43"/>
                    <a:pt x="56" y="42"/>
                    <a:pt x="57" y="40"/>
                  </a:cubicBezTo>
                  <a:cubicBezTo>
                    <a:pt x="58" y="38"/>
                    <a:pt x="60" y="39"/>
                    <a:pt x="62" y="38"/>
                  </a:cubicBezTo>
                  <a:cubicBezTo>
                    <a:pt x="64" y="37"/>
                    <a:pt x="64" y="35"/>
                    <a:pt x="65" y="33"/>
                  </a:cubicBezTo>
                  <a:cubicBezTo>
                    <a:pt x="65" y="31"/>
                    <a:pt x="68" y="33"/>
                    <a:pt x="69" y="31"/>
                  </a:cubicBezTo>
                  <a:cubicBezTo>
                    <a:pt x="69" y="29"/>
                    <a:pt x="72" y="31"/>
                    <a:pt x="73" y="31"/>
                  </a:cubicBezTo>
                  <a:cubicBezTo>
                    <a:pt x="73" y="30"/>
                    <a:pt x="73" y="29"/>
                    <a:pt x="73" y="28"/>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08" name="Freeform 696">
              <a:extLst>
                <a:ext uri="{FF2B5EF4-FFF2-40B4-BE49-F238E27FC236}">
                  <a16:creationId xmlns:a16="http://schemas.microsoft.com/office/drawing/2014/main" id="{689F18CE-B59B-E84A-A086-7ADCA766619C}"/>
                </a:ext>
              </a:extLst>
            </p:cNvPr>
            <p:cNvSpPr>
              <a:spLocks/>
            </p:cNvSpPr>
            <p:nvPr/>
          </p:nvSpPr>
          <p:spPr bwMode="auto">
            <a:xfrm>
              <a:off x="14814870" y="7013428"/>
              <a:ext cx="372611" cy="251657"/>
            </a:xfrm>
            <a:custGeom>
              <a:avLst/>
              <a:gdLst>
                <a:gd name="T0" fmla="*/ 30 w 40"/>
                <a:gd name="T1" fmla="*/ 10 h 27"/>
                <a:gd name="T2" fmla="*/ 25 w 40"/>
                <a:gd name="T3" fmla="*/ 10 h 27"/>
                <a:gd name="T4" fmla="*/ 21 w 40"/>
                <a:gd name="T5" fmla="*/ 8 h 27"/>
                <a:gd name="T6" fmla="*/ 19 w 40"/>
                <a:gd name="T7" fmla="*/ 9 h 27"/>
                <a:gd name="T8" fmla="*/ 17 w 40"/>
                <a:gd name="T9" fmla="*/ 9 h 27"/>
                <a:gd name="T10" fmla="*/ 10 w 40"/>
                <a:gd name="T11" fmla="*/ 8 h 27"/>
                <a:gd name="T12" fmla="*/ 12 w 40"/>
                <a:gd name="T13" fmla="*/ 5 h 27"/>
                <a:gd name="T14" fmla="*/ 16 w 40"/>
                <a:gd name="T15" fmla="*/ 7 h 27"/>
                <a:gd name="T16" fmla="*/ 19 w 40"/>
                <a:gd name="T17" fmla="*/ 5 h 27"/>
                <a:gd name="T18" fmla="*/ 16 w 40"/>
                <a:gd name="T19" fmla="*/ 6 h 27"/>
                <a:gd name="T20" fmla="*/ 16 w 40"/>
                <a:gd name="T21" fmla="*/ 1 h 27"/>
                <a:gd name="T22" fmla="*/ 14 w 40"/>
                <a:gd name="T23" fmla="*/ 2 h 27"/>
                <a:gd name="T24" fmla="*/ 10 w 40"/>
                <a:gd name="T25" fmla="*/ 2 h 27"/>
                <a:gd name="T26" fmla="*/ 8 w 40"/>
                <a:gd name="T27" fmla="*/ 5 h 27"/>
                <a:gd name="T28" fmla="*/ 6 w 40"/>
                <a:gd name="T29" fmla="*/ 8 h 27"/>
                <a:gd name="T30" fmla="*/ 1 w 40"/>
                <a:gd name="T31" fmla="*/ 10 h 27"/>
                <a:gd name="T32" fmla="*/ 4 w 40"/>
                <a:gd name="T33" fmla="*/ 14 h 27"/>
                <a:gd name="T34" fmla="*/ 4 w 40"/>
                <a:gd name="T35" fmla="*/ 19 h 27"/>
                <a:gd name="T36" fmla="*/ 4 w 40"/>
                <a:gd name="T37" fmla="*/ 24 h 27"/>
                <a:gd name="T38" fmla="*/ 9 w 40"/>
                <a:gd name="T39" fmla="*/ 22 h 27"/>
                <a:gd name="T40" fmla="*/ 12 w 40"/>
                <a:gd name="T41" fmla="*/ 20 h 27"/>
                <a:gd name="T42" fmla="*/ 17 w 40"/>
                <a:gd name="T43" fmla="*/ 17 h 27"/>
                <a:gd name="T44" fmla="*/ 20 w 40"/>
                <a:gd name="T45" fmla="*/ 17 h 27"/>
                <a:gd name="T46" fmla="*/ 22 w 40"/>
                <a:gd name="T47" fmla="*/ 21 h 27"/>
                <a:gd name="T48" fmla="*/ 21 w 40"/>
                <a:gd name="T49" fmla="*/ 24 h 27"/>
                <a:gd name="T50" fmla="*/ 27 w 40"/>
                <a:gd name="T51" fmla="*/ 23 h 27"/>
                <a:gd name="T52" fmla="*/ 32 w 40"/>
                <a:gd name="T53" fmla="*/ 21 h 27"/>
                <a:gd name="T54" fmla="*/ 39 w 40"/>
                <a:gd name="T55" fmla="*/ 21 h 27"/>
                <a:gd name="T56" fmla="*/ 38 w 40"/>
                <a:gd name="T57" fmla="*/ 18 h 27"/>
                <a:gd name="T58" fmla="*/ 36 w 40"/>
                <a:gd name="T59" fmla="*/ 14 h 27"/>
                <a:gd name="T60" fmla="*/ 32 w 40"/>
                <a:gd name="T61" fmla="*/ 9 h 27"/>
                <a:gd name="T62" fmla="*/ 30 w 40"/>
                <a:gd name="T63" fmla="*/ 10 h 27"/>
                <a:gd name="T64" fmla="*/ 30 w 40"/>
                <a:gd name="T6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27">
                  <a:moveTo>
                    <a:pt x="30" y="10"/>
                  </a:moveTo>
                  <a:cubicBezTo>
                    <a:pt x="28" y="11"/>
                    <a:pt x="27" y="10"/>
                    <a:pt x="25" y="10"/>
                  </a:cubicBezTo>
                  <a:cubicBezTo>
                    <a:pt x="23" y="10"/>
                    <a:pt x="22" y="8"/>
                    <a:pt x="21" y="8"/>
                  </a:cubicBezTo>
                  <a:cubicBezTo>
                    <a:pt x="20" y="8"/>
                    <a:pt x="20" y="9"/>
                    <a:pt x="19" y="9"/>
                  </a:cubicBezTo>
                  <a:cubicBezTo>
                    <a:pt x="19" y="10"/>
                    <a:pt x="18" y="9"/>
                    <a:pt x="17" y="9"/>
                  </a:cubicBezTo>
                  <a:cubicBezTo>
                    <a:pt x="15" y="9"/>
                    <a:pt x="12" y="9"/>
                    <a:pt x="10" y="8"/>
                  </a:cubicBezTo>
                  <a:cubicBezTo>
                    <a:pt x="9" y="7"/>
                    <a:pt x="12" y="5"/>
                    <a:pt x="12" y="5"/>
                  </a:cubicBezTo>
                  <a:cubicBezTo>
                    <a:pt x="14" y="4"/>
                    <a:pt x="15" y="7"/>
                    <a:pt x="16" y="7"/>
                  </a:cubicBezTo>
                  <a:cubicBezTo>
                    <a:pt x="18" y="7"/>
                    <a:pt x="19" y="6"/>
                    <a:pt x="19" y="5"/>
                  </a:cubicBezTo>
                  <a:cubicBezTo>
                    <a:pt x="18" y="4"/>
                    <a:pt x="17" y="6"/>
                    <a:pt x="16" y="6"/>
                  </a:cubicBezTo>
                  <a:cubicBezTo>
                    <a:pt x="15" y="5"/>
                    <a:pt x="17" y="2"/>
                    <a:pt x="16" y="1"/>
                  </a:cubicBezTo>
                  <a:cubicBezTo>
                    <a:pt x="16" y="0"/>
                    <a:pt x="14" y="2"/>
                    <a:pt x="14" y="2"/>
                  </a:cubicBezTo>
                  <a:cubicBezTo>
                    <a:pt x="12" y="3"/>
                    <a:pt x="11" y="1"/>
                    <a:pt x="10" y="2"/>
                  </a:cubicBezTo>
                  <a:cubicBezTo>
                    <a:pt x="8" y="2"/>
                    <a:pt x="12" y="5"/>
                    <a:pt x="8" y="5"/>
                  </a:cubicBezTo>
                  <a:cubicBezTo>
                    <a:pt x="6" y="4"/>
                    <a:pt x="9" y="8"/>
                    <a:pt x="6" y="8"/>
                  </a:cubicBezTo>
                  <a:cubicBezTo>
                    <a:pt x="5" y="9"/>
                    <a:pt x="0" y="8"/>
                    <a:pt x="1" y="10"/>
                  </a:cubicBezTo>
                  <a:cubicBezTo>
                    <a:pt x="2" y="13"/>
                    <a:pt x="5" y="11"/>
                    <a:pt x="4" y="14"/>
                  </a:cubicBezTo>
                  <a:cubicBezTo>
                    <a:pt x="4" y="17"/>
                    <a:pt x="7" y="17"/>
                    <a:pt x="4" y="19"/>
                  </a:cubicBezTo>
                  <a:cubicBezTo>
                    <a:pt x="3" y="20"/>
                    <a:pt x="1" y="24"/>
                    <a:pt x="4" y="24"/>
                  </a:cubicBezTo>
                  <a:cubicBezTo>
                    <a:pt x="6" y="24"/>
                    <a:pt x="8" y="21"/>
                    <a:pt x="9" y="22"/>
                  </a:cubicBezTo>
                  <a:cubicBezTo>
                    <a:pt x="12" y="25"/>
                    <a:pt x="9" y="20"/>
                    <a:pt x="12" y="20"/>
                  </a:cubicBezTo>
                  <a:cubicBezTo>
                    <a:pt x="14" y="20"/>
                    <a:pt x="15" y="19"/>
                    <a:pt x="17" y="17"/>
                  </a:cubicBezTo>
                  <a:cubicBezTo>
                    <a:pt x="18" y="14"/>
                    <a:pt x="19" y="15"/>
                    <a:pt x="20" y="17"/>
                  </a:cubicBezTo>
                  <a:cubicBezTo>
                    <a:pt x="21" y="18"/>
                    <a:pt x="22" y="19"/>
                    <a:pt x="22" y="21"/>
                  </a:cubicBezTo>
                  <a:cubicBezTo>
                    <a:pt x="22" y="22"/>
                    <a:pt x="21" y="23"/>
                    <a:pt x="21" y="24"/>
                  </a:cubicBezTo>
                  <a:cubicBezTo>
                    <a:pt x="22" y="27"/>
                    <a:pt x="26" y="24"/>
                    <a:pt x="27" y="23"/>
                  </a:cubicBezTo>
                  <a:cubicBezTo>
                    <a:pt x="28" y="22"/>
                    <a:pt x="31" y="20"/>
                    <a:pt x="32" y="21"/>
                  </a:cubicBezTo>
                  <a:cubicBezTo>
                    <a:pt x="34" y="23"/>
                    <a:pt x="36" y="20"/>
                    <a:pt x="39" y="21"/>
                  </a:cubicBezTo>
                  <a:cubicBezTo>
                    <a:pt x="40" y="20"/>
                    <a:pt x="38" y="18"/>
                    <a:pt x="38" y="18"/>
                  </a:cubicBezTo>
                  <a:cubicBezTo>
                    <a:pt x="37" y="16"/>
                    <a:pt x="38" y="14"/>
                    <a:pt x="36" y="14"/>
                  </a:cubicBezTo>
                  <a:cubicBezTo>
                    <a:pt x="33" y="15"/>
                    <a:pt x="31" y="12"/>
                    <a:pt x="32" y="9"/>
                  </a:cubicBezTo>
                  <a:cubicBezTo>
                    <a:pt x="32" y="9"/>
                    <a:pt x="31" y="9"/>
                    <a:pt x="30" y="10"/>
                  </a:cubicBezTo>
                  <a:cubicBezTo>
                    <a:pt x="29" y="10"/>
                    <a:pt x="31" y="9"/>
                    <a:pt x="30" y="1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09" name="Freeform 697">
              <a:extLst>
                <a:ext uri="{FF2B5EF4-FFF2-40B4-BE49-F238E27FC236}">
                  <a16:creationId xmlns:a16="http://schemas.microsoft.com/office/drawing/2014/main" id="{4E45E89E-7463-1B49-98C4-2566303F4E45}"/>
                </a:ext>
              </a:extLst>
            </p:cNvPr>
            <p:cNvSpPr>
              <a:spLocks/>
            </p:cNvSpPr>
            <p:nvPr/>
          </p:nvSpPr>
          <p:spPr bwMode="auto">
            <a:xfrm>
              <a:off x="14515507" y="7230045"/>
              <a:ext cx="773890" cy="691264"/>
            </a:xfrm>
            <a:custGeom>
              <a:avLst/>
              <a:gdLst>
                <a:gd name="T0" fmla="*/ 8 w 83"/>
                <a:gd name="T1" fmla="*/ 51 h 74"/>
                <a:gd name="T2" fmla="*/ 9 w 83"/>
                <a:gd name="T3" fmla="*/ 54 h 74"/>
                <a:gd name="T4" fmla="*/ 11 w 83"/>
                <a:gd name="T5" fmla="*/ 57 h 74"/>
                <a:gd name="T6" fmla="*/ 5 w 83"/>
                <a:gd name="T7" fmla="*/ 61 h 74"/>
                <a:gd name="T8" fmla="*/ 3 w 83"/>
                <a:gd name="T9" fmla="*/ 64 h 74"/>
                <a:gd name="T10" fmla="*/ 6 w 83"/>
                <a:gd name="T11" fmla="*/ 66 h 74"/>
                <a:gd name="T12" fmla="*/ 13 w 83"/>
                <a:gd name="T13" fmla="*/ 64 h 74"/>
                <a:gd name="T14" fmla="*/ 19 w 83"/>
                <a:gd name="T15" fmla="*/ 65 h 74"/>
                <a:gd name="T16" fmla="*/ 23 w 83"/>
                <a:gd name="T17" fmla="*/ 65 h 74"/>
                <a:gd name="T18" fmla="*/ 28 w 83"/>
                <a:gd name="T19" fmla="*/ 64 h 74"/>
                <a:gd name="T20" fmla="*/ 29 w 83"/>
                <a:gd name="T21" fmla="*/ 67 h 74"/>
                <a:gd name="T22" fmla="*/ 32 w 83"/>
                <a:gd name="T23" fmla="*/ 69 h 74"/>
                <a:gd name="T24" fmla="*/ 33 w 83"/>
                <a:gd name="T25" fmla="*/ 73 h 74"/>
                <a:gd name="T26" fmla="*/ 34 w 83"/>
                <a:gd name="T27" fmla="*/ 71 h 74"/>
                <a:gd name="T28" fmla="*/ 36 w 83"/>
                <a:gd name="T29" fmla="*/ 73 h 74"/>
                <a:gd name="T30" fmla="*/ 43 w 83"/>
                <a:gd name="T31" fmla="*/ 71 h 74"/>
                <a:gd name="T32" fmla="*/ 46 w 83"/>
                <a:gd name="T33" fmla="*/ 70 h 74"/>
                <a:gd name="T34" fmla="*/ 50 w 83"/>
                <a:gd name="T35" fmla="*/ 70 h 74"/>
                <a:gd name="T36" fmla="*/ 48 w 83"/>
                <a:gd name="T37" fmla="*/ 64 h 74"/>
                <a:gd name="T38" fmla="*/ 46 w 83"/>
                <a:gd name="T39" fmla="*/ 61 h 74"/>
                <a:gd name="T40" fmla="*/ 44 w 83"/>
                <a:gd name="T41" fmla="*/ 57 h 74"/>
                <a:gd name="T42" fmla="*/ 46 w 83"/>
                <a:gd name="T43" fmla="*/ 52 h 74"/>
                <a:gd name="T44" fmla="*/ 49 w 83"/>
                <a:gd name="T45" fmla="*/ 52 h 74"/>
                <a:gd name="T46" fmla="*/ 52 w 83"/>
                <a:gd name="T47" fmla="*/ 52 h 74"/>
                <a:gd name="T48" fmla="*/ 57 w 83"/>
                <a:gd name="T49" fmla="*/ 46 h 74"/>
                <a:gd name="T50" fmla="*/ 60 w 83"/>
                <a:gd name="T51" fmla="*/ 44 h 74"/>
                <a:gd name="T52" fmla="*/ 62 w 83"/>
                <a:gd name="T53" fmla="*/ 41 h 74"/>
                <a:gd name="T54" fmla="*/ 65 w 83"/>
                <a:gd name="T55" fmla="*/ 39 h 74"/>
                <a:gd name="T56" fmla="*/ 66 w 83"/>
                <a:gd name="T57" fmla="*/ 37 h 74"/>
                <a:gd name="T58" fmla="*/ 69 w 83"/>
                <a:gd name="T59" fmla="*/ 33 h 74"/>
                <a:gd name="T60" fmla="*/ 71 w 83"/>
                <a:gd name="T61" fmla="*/ 27 h 74"/>
                <a:gd name="T62" fmla="*/ 66 w 83"/>
                <a:gd name="T63" fmla="*/ 23 h 74"/>
                <a:gd name="T64" fmla="*/ 65 w 83"/>
                <a:gd name="T65" fmla="*/ 16 h 74"/>
                <a:gd name="T66" fmla="*/ 70 w 83"/>
                <a:gd name="T67" fmla="*/ 14 h 74"/>
                <a:gd name="T68" fmla="*/ 74 w 83"/>
                <a:gd name="T69" fmla="*/ 15 h 74"/>
                <a:gd name="T70" fmla="*/ 77 w 83"/>
                <a:gd name="T71" fmla="*/ 13 h 74"/>
                <a:gd name="T72" fmla="*/ 83 w 83"/>
                <a:gd name="T73" fmla="*/ 10 h 74"/>
                <a:gd name="T74" fmla="*/ 76 w 83"/>
                <a:gd name="T75" fmla="*/ 6 h 74"/>
                <a:gd name="T76" fmla="*/ 74 w 83"/>
                <a:gd name="T77" fmla="*/ 2 h 74"/>
                <a:gd name="T78" fmla="*/ 71 w 83"/>
                <a:gd name="T79" fmla="*/ 0 h 74"/>
                <a:gd name="T80" fmla="*/ 65 w 83"/>
                <a:gd name="T81" fmla="*/ 1 h 74"/>
                <a:gd name="T82" fmla="*/ 56 w 83"/>
                <a:gd name="T83" fmla="*/ 4 h 74"/>
                <a:gd name="T84" fmla="*/ 53 w 83"/>
                <a:gd name="T85" fmla="*/ 8 h 74"/>
                <a:gd name="T86" fmla="*/ 51 w 83"/>
                <a:gd name="T87" fmla="*/ 13 h 74"/>
                <a:gd name="T88" fmla="*/ 48 w 83"/>
                <a:gd name="T89" fmla="*/ 18 h 74"/>
                <a:gd name="T90" fmla="*/ 47 w 83"/>
                <a:gd name="T91" fmla="*/ 21 h 74"/>
                <a:gd name="T92" fmla="*/ 43 w 83"/>
                <a:gd name="T93" fmla="*/ 24 h 74"/>
                <a:gd name="T94" fmla="*/ 41 w 83"/>
                <a:gd name="T95" fmla="*/ 30 h 74"/>
                <a:gd name="T96" fmla="*/ 38 w 83"/>
                <a:gd name="T97" fmla="*/ 30 h 74"/>
                <a:gd name="T98" fmla="*/ 34 w 83"/>
                <a:gd name="T99" fmla="*/ 32 h 74"/>
                <a:gd name="T100" fmla="*/ 30 w 83"/>
                <a:gd name="T101" fmla="*/ 33 h 74"/>
                <a:gd name="T102" fmla="*/ 27 w 83"/>
                <a:gd name="T103" fmla="*/ 37 h 74"/>
                <a:gd name="T104" fmla="*/ 22 w 83"/>
                <a:gd name="T105" fmla="*/ 42 h 74"/>
                <a:gd name="T106" fmla="*/ 13 w 83"/>
                <a:gd name="T107" fmla="*/ 43 h 74"/>
                <a:gd name="T108" fmla="*/ 0 w 83"/>
                <a:gd name="T109" fmla="*/ 40 h 74"/>
                <a:gd name="T110" fmla="*/ 3 w 83"/>
                <a:gd name="T111" fmla="*/ 46 h 74"/>
                <a:gd name="T112" fmla="*/ 8 w 83"/>
                <a:gd name="T113" fmla="*/ 5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3" h="74">
                  <a:moveTo>
                    <a:pt x="8" y="51"/>
                  </a:moveTo>
                  <a:cubicBezTo>
                    <a:pt x="8" y="52"/>
                    <a:pt x="8" y="53"/>
                    <a:pt x="9" y="54"/>
                  </a:cubicBezTo>
                  <a:cubicBezTo>
                    <a:pt x="10" y="55"/>
                    <a:pt x="11" y="56"/>
                    <a:pt x="11" y="57"/>
                  </a:cubicBezTo>
                  <a:cubicBezTo>
                    <a:pt x="11" y="58"/>
                    <a:pt x="6" y="60"/>
                    <a:pt x="5" y="61"/>
                  </a:cubicBezTo>
                  <a:cubicBezTo>
                    <a:pt x="4" y="61"/>
                    <a:pt x="3" y="62"/>
                    <a:pt x="3" y="64"/>
                  </a:cubicBezTo>
                  <a:cubicBezTo>
                    <a:pt x="3" y="66"/>
                    <a:pt x="3" y="66"/>
                    <a:pt x="6" y="66"/>
                  </a:cubicBezTo>
                  <a:cubicBezTo>
                    <a:pt x="8" y="65"/>
                    <a:pt x="11" y="65"/>
                    <a:pt x="13" y="64"/>
                  </a:cubicBezTo>
                  <a:cubicBezTo>
                    <a:pt x="15" y="64"/>
                    <a:pt x="17" y="64"/>
                    <a:pt x="19" y="65"/>
                  </a:cubicBezTo>
                  <a:cubicBezTo>
                    <a:pt x="20" y="65"/>
                    <a:pt x="22" y="65"/>
                    <a:pt x="23" y="65"/>
                  </a:cubicBezTo>
                  <a:cubicBezTo>
                    <a:pt x="25" y="65"/>
                    <a:pt x="26" y="64"/>
                    <a:pt x="28" y="64"/>
                  </a:cubicBezTo>
                  <a:cubicBezTo>
                    <a:pt x="29" y="64"/>
                    <a:pt x="29" y="66"/>
                    <a:pt x="29" y="67"/>
                  </a:cubicBezTo>
                  <a:cubicBezTo>
                    <a:pt x="30" y="68"/>
                    <a:pt x="31" y="68"/>
                    <a:pt x="32" y="69"/>
                  </a:cubicBezTo>
                  <a:cubicBezTo>
                    <a:pt x="32" y="70"/>
                    <a:pt x="33" y="72"/>
                    <a:pt x="33" y="73"/>
                  </a:cubicBezTo>
                  <a:cubicBezTo>
                    <a:pt x="35" y="74"/>
                    <a:pt x="34" y="72"/>
                    <a:pt x="34" y="71"/>
                  </a:cubicBezTo>
                  <a:cubicBezTo>
                    <a:pt x="35" y="71"/>
                    <a:pt x="36" y="73"/>
                    <a:pt x="36" y="73"/>
                  </a:cubicBezTo>
                  <a:cubicBezTo>
                    <a:pt x="38" y="72"/>
                    <a:pt x="40" y="70"/>
                    <a:pt x="43" y="71"/>
                  </a:cubicBezTo>
                  <a:cubicBezTo>
                    <a:pt x="44" y="71"/>
                    <a:pt x="45" y="71"/>
                    <a:pt x="46" y="70"/>
                  </a:cubicBezTo>
                  <a:cubicBezTo>
                    <a:pt x="47" y="70"/>
                    <a:pt x="49" y="70"/>
                    <a:pt x="50" y="70"/>
                  </a:cubicBezTo>
                  <a:cubicBezTo>
                    <a:pt x="51" y="69"/>
                    <a:pt x="49" y="64"/>
                    <a:pt x="48" y="64"/>
                  </a:cubicBezTo>
                  <a:cubicBezTo>
                    <a:pt x="47" y="63"/>
                    <a:pt x="46" y="63"/>
                    <a:pt x="46" y="61"/>
                  </a:cubicBezTo>
                  <a:cubicBezTo>
                    <a:pt x="46" y="59"/>
                    <a:pt x="45" y="58"/>
                    <a:pt x="44" y="57"/>
                  </a:cubicBezTo>
                  <a:cubicBezTo>
                    <a:pt x="41" y="56"/>
                    <a:pt x="45" y="54"/>
                    <a:pt x="46" y="52"/>
                  </a:cubicBezTo>
                  <a:cubicBezTo>
                    <a:pt x="47" y="52"/>
                    <a:pt x="47" y="51"/>
                    <a:pt x="49" y="52"/>
                  </a:cubicBezTo>
                  <a:cubicBezTo>
                    <a:pt x="51" y="54"/>
                    <a:pt x="50" y="52"/>
                    <a:pt x="52" y="52"/>
                  </a:cubicBezTo>
                  <a:cubicBezTo>
                    <a:pt x="56" y="51"/>
                    <a:pt x="55" y="48"/>
                    <a:pt x="57" y="46"/>
                  </a:cubicBezTo>
                  <a:cubicBezTo>
                    <a:pt x="58" y="45"/>
                    <a:pt x="60" y="45"/>
                    <a:pt x="60" y="44"/>
                  </a:cubicBezTo>
                  <a:cubicBezTo>
                    <a:pt x="61" y="43"/>
                    <a:pt x="62" y="42"/>
                    <a:pt x="62" y="41"/>
                  </a:cubicBezTo>
                  <a:cubicBezTo>
                    <a:pt x="62" y="40"/>
                    <a:pt x="64" y="39"/>
                    <a:pt x="65" y="39"/>
                  </a:cubicBezTo>
                  <a:cubicBezTo>
                    <a:pt x="66" y="39"/>
                    <a:pt x="66" y="37"/>
                    <a:pt x="66" y="37"/>
                  </a:cubicBezTo>
                  <a:cubicBezTo>
                    <a:pt x="66" y="34"/>
                    <a:pt x="70" y="36"/>
                    <a:pt x="69" y="33"/>
                  </a:cubicBezTo>
                  <a:cubicBezTo>
                    <a:pt x="69" y="30"/>
                    <a:pt x="68" y="29"/>
                    <a:pt x="71" y="27"/>
                  </a:cubicBezTo>
                  <a:cubicBezTo>
                    <a:pt x="72" y="27"/>
                    <a:pt x="67" y="24"/>
                    <a:pt x="66" y="23"/>
                  </a:cubicBezTo>
                  <a:cubicBezTo>
                    <a:pt x="65" y="21"/>
                    <a:pt x="66" y="18"/>
                    <a:pt x="65" y="16"/>
                  </a:cubicBezTo>
                  <a:cubicBezTo>
                    <a:pt x="65" y="13"/>
                    <a:pt x="68" y="13"/>
                    <a:pt x="70" y="14"/>
                  </a:cubicBezTo>
                  <a:cubicBezTo>
                    <a:pt x="71" y="14"/>
                    <a:pt x="73" y="15"/>
                    <a:pt x="74" y="15"/>
                  </a:cubicBezTo>
                  <a:cubicBezTo>
                    <a:pt x="76" y="15"/>
                    <a:pt x="76" y="14"/>
                    <a:pt x="77" y="13"/>
                  </a:cubicBezTo>
                  <a:cubicBezTo>
                    <a:pt x="80" y="13"/>
                    <a:pt x="81" y="13"/>
                    <a:pt x="83" y="10"/>
                  </a:cubicBezTo>
                  <a:cubicBezTo>
                    <a:pt x="80" y="9"/>
                    <a:pt x="77" y="8"/>
                    <a:pt x="76" y="6"/>
                  </a:cubicBezTo>
                  <a:cubicBezTo>
                    <a:pt x="75" y="5"/>
                    <a:pt x="75" y="3"/>
                    <a:pt x="74" y="2"/>
                  </a:cubicBezTo>
                  <a:cubicBezTo>
                    <a:pt x="73" y="1"/>
                    <a:pt x="72" y="1"/>
                    <a:pt x="71" y="0"/>
                  </a:cubicBezTo>
                  <a:cubicBezTo>
                    <a:pt x="69" y="0"/>
                    <a:pt x="66" y="1"/>
                    <a:pt x="65" y="1"/>
                  </a:cubicBezTo>
                  <a:cubicBezTo>
                    <a:pt x="61" y="0"/>
                    <a:pt x="59" y="2"/>
                    <a:pt x="56" y="4"/>
                  </a:cubicBezTo>
                  <a:cubicBezTo>
                    <a:pt x="53" y="5"/>
                    <a:pt x="51" y="5"/>
                    <a:pt x="53" y="8"/>
                  </a:cubicBezTo>
                  <a:cubicBezTo>
                    <a:pt x="55" y="10"/>
                    <a:pt x="53" y="12"/>
                    <a:pt x="51" y="13"/>
                  </a:cubicBezTo>
                  <a:cubicBezTo>
                    <a:pt x="49" y="15"/>
                    <a:pt x="52" y="19"/>
                    <a:pt x="48" y="18"/>
                  </a:cubicBezTo>
                  <a:cubicBezTo>
                    <a:pt x="43" y="18"/>
                    <a:pt x="47" y="19"/>
                    <a:pt x="47" y="21"/>
                  </a:cubicBezTo>
                  <a:cubicBezTo>
                    <a:pt x="48" y="22"/>
                    <a:pt x="44" y="23"/>
                    <a:pt x="43" y="24"/>
                  </a:cubicBezTo>
                  <a:cubicBezTo>
                    <a:pt x="42" y="26"/>
                    <a:pt x="42" y="30"/>
                    <a:pt x="41" y="30"/>
                  </a:cubicBezTo>
                  <a:cubicBezTo>
                    <a:pt x="40" y="31"/>
                    <a:pt x="39" y="30"/>
                    <a:pt x="38" y="30"/>
                  </a:cubicBezTo>
                  <a:cubicBezTo>
                    <a:pt x="36" y="30"/>
                    <a:pt x="35" y="31"/>
                    <a:pt x="34" y="32"/>
                  </a:cubicBezTo>
                  <a:cubicBezTo>
                    <a:pt x="32" y="33"/>
                    <a:pt x="31" y="32"/>
                    <a:pt x="30" y="33"/>
                  </a:cubicBezTo>
                  <a:cubicBezTo>
                    <a:pt x="28" y="34"/>
                    <a:pt x="28" y="35"/>
                    <a:pt x="27" y="37"/>
                  </a:cubicBezTo>
                  <a:cubicBezTo>
                    <a:pt x="27" y="40"/>
                    <a:pt x="25" y="41"/>
                    <a:pt x="22" y="42"/>
                  </a:cubicBezTo>
                  <a:cubicBezTo>
                    <a:pt x="19" y="43"/>
                    <a:pt x="16" y="43"/>
                    <a:pt x="13" y="43"/>
                  </a:cubicBezTo>
                  <a:cubicBezTo>
                    <a:pt x="8" y="43"/>
                    <a:pt x="4" y="42"/>
                    <a:pt x="0" y="40"/>
                  </a:cubicBezTo>
                  <a:cubicBezTo>
                    <a:pt x="1" y="42"/>
                    <a:pt x="2" y="44"/>
                    <a:pt x="3" y="46"/>
                  </a:cubicBezTo>
                  <a:cubicBezTo>
                    <a:pt x="4" y="47"/>
                    <a:pt x="8" y="48"/>
                    <a:pt x="8" y="5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10" name="Freeform 698">
              <a:extLst>
                <a:ext uri="{FF2B5EF4-FFF2-40B4-BE49-F238E27FC236}">
                  <a16:creationId xmlns:a16="http://schemas.microsoft.com/office/drawing/2014/main" id="{C3028BCC-F3BA-7F4B-BF7B-BD8903EA787E}"/>
                </a:ext>
              </a:extLst>
            </p:cNvPr>
            <p:cNvSpPr>
              <a:spLocks/>
            </p:cNvSpPr>
            <p:nvPr/>
          </p:nvSpPr>
          <p:spPr bwMode="auto">
            <a:xfrm>
              <a:off x="14477289" y="7144036"/>
              <a:ext cx="700639" cy="496943"/>
            </a:xfrm>
            <a:custGeom>
              <a:avLst/>
              <a:gdLst>
                <a:gd name="T0" fmla="*/ 72 w 75"/>
                <a:gd name="T1" fmla="*/ 7 h 53"/>
                <a:gd name="T2" fmla="*/ 69 w 75"/>
                <a:gd name="T3" fmla="*/ 8 h 53"/>
                <a:gd name="T4" fmla="*/ 67 w 75"/>
                <a:gd name="T5" fmla="*/ 7 h 53"/>
                <a:gd name="T6" fmla="*/ 62 w 75"/>
                <a:gd name="T7" fmla="*/ 10 h 53"/>
                <a:gd name="T8" fmla="*/ 57 w 75"/>
                <a:gd name="T9" fmla="*/ 11 h 53"/>
                <a:gd name="T10" fmla="*/ 57 w 75"/>
                <a:gd name="T11" fmla="*/ 4 h 53"/>
                <a:gd name="T12" fmla="*/ 54 w 75"/>
                <a:gd name="T13" fmla="*/ 1 h 53"/>
                <a:gd name="T14" fmla="*/ 50 w 75"/>
                <a:gd name="T15" fmla="*/ 6 h 53"/>
                <a:gd name="T16" fmla="*/ 47 w 75"/>
                <a:gd name="T17" fmla="*/ 8 h 53"/>
                <a:gd name="T18" fmla="*/ 44 w 75"/>
                <a:gd name="T19" fmla="*/ 8 h 53"/>
                <a:gd name="T20" fmla="*/ 39 w 75"/>
                <a:gd name="T21" fmla="*/ 10 h 53"/>
                <a:gd name="T22" fmla="*/ 34 w 75"/>
                <a:gd name="T23" fmla="*/ 7 h 53"/>
                <a:gd name="T24" fmla="*/ 28 w 75"/>
                <a:gd name="T25" fmla="*/ 6 h 53"/>
                <a:gd name="T26" fmla="*/ 27 w 75"/>
                <a:gd name="T27" fmla="*/ 8 h 53"/>
                <a:gd name="T28" fmla="*/ 24 w 75"/>
                <a:gd name="T29" fmla="*/ 9 h 53"/>
                <a:gd name="T30" fmla="*/ 21 w 75"/>
                <a:gd name="T31" fmla="*/ 14 h 53"/>
                <a:gd name="T32" fmla="*/ 15 w 75"/>
                <a:gd name="T33" fmla="*/ 17 h 53"/>
                <a:gd name="T34" fmla="*/ 11 w 75"/>
                <a:gd name="T35" fmla="*/ 19 h 53"/>
                <a:gd name="T36" fmla="*/ 5 w 75"/>
                <a:gd name="T37" fmla="*/ 16 h 53"/>
                <a:gd name="T38" fmla="*/ 4 w 75"/>
                <a:gd name="T39" fmla="*/ 23 h 53"/>
                <a:gd name="T40" fmla="*/ 3 w 75"/>
                <a:gd name="T41" fmla="*/ 29 h 53"/>
                <a:gd name="T42" fmla="*/ 2 w 75"/>
                <a:gd name="T43" fmla="*/ 33 h 53"/>
                <a:gd name="T44" fmla="*/ 3 w 75"/>
                <a:gd name="T45" fmla="*/ 37 h 53"/>
                <a:gd name="T46" fmla="*/ 4 w 75"/>
                <a:gd name="T47" fmla="*/ 40 h 53"/>
                <a:gd name="T48" fmla="*/ 8 w 75"/>
                <a:gd name="T49" fmla="*/ 43 h 53"/>
                <a:gd name="T50" fmla="*/ 4 w 75"/>
                <a:gd name="T51" fmla="*/ 49 h 53"/>
                <a:gd name="T52" fmla="*/ 29 w 75"/>
                <a:gd name="T53" fmla="*/ 50 h 53"/>
                <a:gd name="T54" fmla="*/ 32 w 75"/>
                <a:gd name="T55" fmla="*/ 43 h 53"/>
                <a:gd name="T56" fmla="*/ 39 w 75"/>
                <a:gd name="T57" fmla="*/ 40 h 53"/>
                <a:gd name="T58" fmla="*/ 43 w 75"/>
                <a:gd name="T59" fmla="*/ 39 h 53"/>
                <a:gd name="T60" fmla="*/ 45 w 75"/>
                <a:gd name="T61" fmla="*/ 39 h 53"/>
                <a:gd name="T62" fmla="*/ 47 w 75"/>
                <a:gd name="T63" fmla="*/ 33 h 53"/>
                <a:gd name="T64" fmla="*/ 51 w 75"/>
                <a:gd name="T65" fmla="*/ 30 h 53"/>
                <a:gd name="T66" fmla="*/ 51 w 75"/>
                <a:gd name="T67" fmla="*/ 27 h 53"/>
                <a:gd name="T68" fmla="*/ 55 w 75"/>
                <a:gd name="T69" fmla="*/ 26 h 53"/>
                <a:gd name="T70" fmla="*/ 55 w 75"/>
                <a:gd name="T71" fmla="*/ 23 h 53"/>
                <a:gd name="T72" fmla="*/ 58 w 75"/>
                <a:gd name="T73" fmla="*/ 19 h 53"/>
                <a:gd name="T74" fmla="*/ 56 w 75"/>
                <a:gd name="T75" fmla="*/ 14 h 53"/>
                <a:gd name="T76" fmla="*/ 63 w 75"/>
                <a:gd name="T77" fmla="*/ 11 h 53"/>
                <a:gd name="T78" fmla="*/ 70 w 75"/>
                <a:gd name="T79" fmla="*/ 10 h 53"/>
                <a:gd name="T80" fmla="*/ 74 w 75"/>
                <a:gd name="T81" fmla="*/ 9 h 53"/>
                <a:gd name="T82" fmla="*/ 75 w 75"/>
                <a:gd name="T83" fmla="*/ 7 h 53"/>
                <a:gd name="T84" fmla="*/ 72 w 75"/>
                <a:gd name="T85" fmla="*/ 7 h 53"/>
                <a:gd name="T86" fmla="*/ 72 w 75"/>
                <a:gd name="T87"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5" h="53">
                  <a:moveTo>
                    <a:pt x="72" y="7"/>
                  </a:moveTo>
                  <a:cubicBezTo>
                    <a:pt x="71" y="7"/>
                    <a:pt x="70" y="9"/>
                    <a:pt x="69" y="8"/>
                  </a:cubicBezTo>
                  <a:cubicBezTo>
                    <a:pt x="68" y="8"/>
                    <a:pt x="68" y="6"/>
                    <a:pt x="67" y="7"/>
                  </a:cubicBezTo>
                  <a:cubicBezTo>
                    <a:pt x="65" y="7"/>
                    <a:pt x="63" y="9"/>
                    <a:pt x="62" y="10"/>
                  </a:cubicBezTo>
                  <a:cubicBezTo>
                    <a:pt x="61" y="10"/>
                    <a:pt x="59" y="12"/>
                    <a:pt x="57" y="11"/>
                  </a:cubicBezTo>
                  <a:cubicBezTo>
                    <a:pt x="56" y="10"/>
                    <a:pt x="59" y="6"/>
                    <a:pt x="57" y="4"/>
                  </a:cubicBezTo>
                  <a:cubicBezTo>
                    <a:pt x="57" y="4"/>
                    <a:pt x="55" y="0"/>
                    <a:pt x="54" y="1"/>
                  </a:cubicBezTo>
                  <a:cubicBezTo>
                    <a:pt x="53" y="3"/>
                    <a:pt x="52" y="5"/>
                    <a:pt x="50" y="6"/>
                  </a:cubicBezTo>
                  <a:cubicBezTo>
                    <a:pt x="48" y="7"/>
                    <a:pt x="47" y="6"/>
                    <a:pt x="47" y="8"/>
                  </a:cubicBezTo>
                  <a:cubicBezTo>
                    <a:pt x="46" y="11"/>
                    <a:pt x="45" y="7"/>
                    <a:pt x="44" y="8"/>
                  </a:cubicBezTo>
                  <a:cubicBezTo>
                    <a:pt x="42" y="9"/>
                    <a:pt x="41" y="10"/>
                    <a:pt x="39" y="10"/>
                  </a:cubicBezTo>
                  <a:cubicBezTo>
                    <a:pt x="37" y="9"/>
                    <a:pt x="35" y="8"/>
                    <a:pt x="34" y="7"/>
                  </a:cubicBezTo>
                  <a:cubicBezTo>
                    <a:pt x="33" y="7"/>
                    <a:pt x="28" y="6"/>
                    <a:pt x="28" y="6"/>
                  </a:cubicBezTo>
                  <a:cubicBezTo>
                    <a:pt x="27" y="7"/>
                    <a:pt x="28" y="8"/>
                    <a:pt x="27" y="8"/>
                  </a:cubicBezTo>
                  <a:cubicBezTo>
                    <a:pt x="26" y="8"/>
                    <a:pt x="24" y="8"/>
                    <a:pt x="24" y="9"/>
                  </a:cubicBezTo>
                  <a:cubicBezTo>
                    <a:pt x="23" y="11"/>
                    <a:pt x="23" y="13"/>
                    <a:pt x="21" y="14"/>
                  </a:cubicBezTo>
                  <a:cubicBezTo>
                    <a:pt x="18" y="16"/>
                    <a:pt x="17" y="15"/>
                    <a:pt x="15" y="17"/>
                  </a:cubicBezTo>
                  <a:cubicBezTo>
                    <a:pt x="14" y="19"/>
                    <a:pt x="12" y="19"/>
                    <a:pt x="11" y="19"/>
                  </a:cubicBezTo>
                  <a:cubicBezTo>
                    <a:pt x="10" y="18"/>
                    <a:pt x="5" y="17"/>
                    <a:pt x="5" y="16"/>
                  </a:cubicBezTo>
                  <a:cubicBezTo>
                    <a:pt x="5" y="19"/>
                    <a:pt x="5" y="21"/>
                    <a:pt x="4" y="23"/>
                  </a:cubicBezTo>
                  <a:cubicBezTo>
                    <a:pt x="2" y="25"/>
                    <a:pt x="0" y="27"/>
                    <a:pt x="3" y="29"/>
                  </a:cubicBezTo>
                  <a:cubicBezTo>
                    <a:pt x="4" y="30"/>
                    <a:pt x="2" y="31"/>
                    <a:pt x="2" y="33"/>
                  </a:cubicBezTo>
                  <a:cubicBezTo>
                    <a:pt x="2" y="34"/>
                    <a:pt x="2" y="36"/>
                    <a:pt x="3" y="37"/>
                  </a:cubicBezTo>
                  <a:cubicBezTo>
                    <a:pt x="3" y="39"/>
                    <a:pt x="2" y="40"/>
                    <a:pt x="4" y="40"/>
                  </a:cubicBezTo>
                  <a:cubicBezTo>
                    <a:pt x="7" y="41"/>
                    <a:pt x="8" y="40"/>
                    <a:pt x="8" y="43"/>
                  </a:cubicBezTo>
                  <a:cubicBezTo>
                    <a:pt x="8" y="45"/>
                    <a:pt x="5" y="48"/>
                    <a:pt x="4" y="49"/>
                  </a:cubicBezTo>
                  <a:cubicBezTo>
                    <a:pt x="12" y="53"/>
                    <a:pt x="21" y="52"/>
                    <a:pt x="29" y="50"/>
                  </a:cubicBezTo>
                  <a:cubicBezTo>
                    <a:pt x="32" y="49"/>
                    <a:pt x="31" y="45"/>
                    <a:pt x="32" y="43"/>
                  </a:cubicBezTo>
                  <a:cubicBezTo>
                    <a:pt x="33" y="41"/>
                    <a:pt x="37" y="42"/>
                    <a:pt x="39" y="40"/>
                  </a:cubicBezTo>
                  <a:cubicBezTo>
                    <a:pt x="40" y="40"/>
                    <a:pt x="41" y="39"/>
                    <a:pt x="43" y="39"/>
                  </a:cubicBezTo>
                  <a:cubicBezTo>
                    <a:pt x="43" y="39"/>
                    <a:pt x="45" y="40"/>
                    <a:pt x="45" y="39"/>
                  </a:cubicBezTo>
                  <a:cubicBezTo>
                    <a:pt x="46" y="37"/>
                    <a:pt x="46" y="35"/>
                    <a:pt x="47" y="33"/>
                  </a:cubicBezTo>
                  <a:cubicBezTo>
                    <a:pt x="48" y="32"/>
                    <a:pt x="52" y="31"/>
                    <a:pt x="51" y="30"/>
                  </a:cubicBezTo>
                  <a:cubicBezTo>
                    <a:pt x="51" y="29"/>
                    <a:pt x="47" y="27"/>
                    <a:pt x="51" y="27"/>
                  </a:cubicBezTo>
                  <a:cubicBezTo>
                    <a:pt x="52" y="27"/>
                    <a:pt x="54" y="28"/>
                    <a:pt x="55" y="26"/>
                  </a:cubicBezTo>
                  <a:cubicBezTo>
                    <a:pt x="55" y="25"/>
                    <a:pt x="54" y="24"/>
                    <a:pt x="55" y="23"/>
                  </a:cubicBezTo>
                  <a:cubicBezTo>
                    <a:pt x="55" y="21"/>
                    <a:pt x="58" y="21"/>
                    <a:pt x="58" y="19"/>
                  </a:cubicBezTo>
                  <a:cubicBezTo>
                    <a:pt x="58" y="17"/>
                    <a:pt x="55" y="16"/>
                    <a:pt x="56" y="14"/>
                  </a:cubicBezTo>
                  <a:cubicBezTo>
                    <a:pt x="58" y="13"/>
                    <a:pt x="61" y="12"/>
                    <a:pt x="63" y="11"/>
                  </a:cubicBezTo>
                  <a:cubicBezTo>
                    <a:pt x="65" y="9"/>
                    <a:pt x="68" y="10"/>
                    <a:pt x="70" y="10"/>
                  </a:cubicBezTo>
                  <a:cubicBezTo>
                    <a:pt x="71" y="10"/>
                    <a:pt x="73" y="10"/>
                    <a:pt x="74" y="9"/>
                  </a:cubicBezTo>
                  <a:cubicBezTo>
                    <a:pt x="74" y="9"/>
                    <a:pt x="75" y="8"/>
                    <a:pt x="75" y="7"/>
                  </a:cubicBezTo>
                  <a:cubicBezTo>
                    <a:pt x="74" y="7"/>
                    <a:pt x="73" y="7"/>
                    <a:pt x="72" y="7"/>
                  </a:cubicBezTo>
                  <a:cubicBezTo>
                    <a:pt x="71" y="8"/>
                    <a:pt x="73" y="7"/>
                    <a:pt x="72" y="7"/>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11" name="Freeform 699">
              <a:extLst>
                <a:ext uri="{FF2B5EF4-FFF2-40B4-BE49-F238E27FC236}">
                  <a16:creationId xmlns:a16="http://schemas.microsoft.com/office/drawing/2014/main" id="{4945F0AC-4794-CF40-AF59-4356FE5EBC19}"/>
                </a:ext>
              </a:extLst>
            </p:cNvPr>
            <p:cNvSpPr>
              <a:spLocks/>
            </p:cNvSpPr>
            <p:nvPr/>
          </p:nvSpPr>
          <p:spPr bwMode="auto">
            <a:xfrm>
              <a:off x="14413596" y="6742657"/>
              <a:ext cx="25477" cy="38227"/>
            </a:xfrm>
            <a:custGeom>
              <a:avLst/>
              <a:gdLst>
                <a:gd name="T0" fmla="*/ 3 w 3"/>
                <a:gd name="T1" fmla="*/ 2 h 4"/>
                <a:gd name="T2" fmla="*/ 1 w 3"/>
                <a:gd name="T3" fmla="*/ 1 h 4"/>
                <a:gd name="T4" fmla="*/ 3 w 3"/>
                <a:gd name="T5" fmla="*/ 4 h 4"/>
                <a:gd name="T6" fmla="*/ 3 w 3"/>
                <a:gd name="T7" fmla="*/ 2 h 4"/>
                <a:gd name="T8" fmla="*/ 3 w 3"/>
                <a:gd name="T9" fmla="*/ 2 h 4"/>
              </a:gdLst>
              <a:ahLst/>
              <a:cxnLst>
                <a:cxn ang="0">
                  <a:pos x="T0" y="T1"/>
                </a:cxn>
                <a:cxn ang="0">
                  <a:pos x="T2" y="T3"/>
                </a:cxn>
                <a:cxn ang="0">
                  <a:pos x="T4" y="T5"/>
                </a:cxn>
                <a:cxn ang="0">
                  <a:pos x="T6" y="T7"/>
                </a:cxn>
                <a:cxn ang="0">
                  <a:pos x="T8" y="T9"/>
                </a:cxn>
              </a:cxnLst>
              <a:rect l="0" t="0" r="r" b="b"/>
              <a:pathLst>
                <a:path w="3" h="4">
                  <a:moveTo>
                    <a:pt x="3" y="2"/>
                  </a:moveTo>
                  <a:cubicBezTo>
                    <a:pt x="2" y="2"/>
                    <a:pt x="1" y="0"/>
                    <a:pt x="1" y="1"/>
                  </a:cubicBezTo>
                  <a:cubicBezTo>
                    <a:pt x="0" y="2"/>
                    <a:pt x="2" y="3"/>
                    <a:pt x="3" y="4"/>
                  </a:cubicBezTo>
                  <a:cubicBezTo>
                    <a:pt x="3" y="3"/>
                    <a:pt x="3" y="2"/>
                    <a:pt x="3" y="2"/>
                  </a:cubicBezTo>
                  <a:cubicBezTo>
                    <a:pt x="2" y="1"/>
                    <a:pt x="3" y="2"/>
                    <a:pt x="3" y="2"/>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12" name="Freeform 700">
              <a:extLst>
                <a:ext uri="{FF2B5EF4-FFF2-40B4-BE49-F238E27FC236}">
                  <a16:creationId xmlns:a16="http://schemas.microsoft.com/office/drawing/2014/main" id="{E47172EE-6EDF-D34D-B086-32C3AAEA6506}"/>
                </a:ext>
              </a:extLst>
            </p:cNvPr>
            <p:cNvSpPr>
              <a:spLocks noEditPoints="1"/>
            </p:cNvSpPr>
            <p:nvPr/>
          </p:nvSpPr>
          <p:spPr bwMode="auto">
            <a:xfrm>
              <a:off x="13824420" y="6153333"/>
              <a:ext cx="1894910" cy="907881"/>
            </a:xfrm>
            <a:custGeom>
              <a:avLst/>
              <a:gdLst>
                <a:gd name="T0" fmla="*/ 194 w 203"/>
                <a:gd name="T1" fmla="*/ 37 h 97"/>
                <a:gd name="T2" fmla="*/ 177 w 203"/>
                <a:gd name="T3" fmla="*/ 31 h 97"/>
                <a:gd name="T4" fmla="*/ 163 w 203"/>
                <a:gd name="T5" fmla="*/ 19 h 97"/>
                <a:gd name="T6" fmla="*/ 154 w 203"/>
                <a:gd name="T7" fmla="*/ 7 h 97"/>
                <a:gd name="T8" fmla="*/ 137 w 203"/>
                <a:gd name="T9" fmla="*/ 10 h 97"/>
                <a:gd name="T10" fmla="*/ 129 w 203"/>
                <a:gd name="T11" fmla="*/ 8 h 97"/>
                <a:gd name="T12" fmla="*/ 112 w 203"/>
                <a:gd name="T13" fmla="*/ 2 h 97"/>
                <a:gd name="T14" fmla="*/ 76 w 203"/>
                <a:gd name="T15" fmla="*/ 10 h 97"/>
                <a:gd name="T16" fmla="*/ 75 w 203"/>
                <a:gd name="T17" fmla="*/ 20 h 97"/>
                <a:gd name="T18" fmla="*/ 74 w 203"/>
                <a:gd name="T19" fmla="*/ 31 h 97"/>
                <a:gd name="T20" fmla="*/ 60 w 203"/>
                <a:gd name="T21" fmla="*/ 29 h 97"/>
                <a:gd name="T22" fmla="*/ 48 w 203"/>
                <a:gd name="T23" fmla="*/ 32 h 97"/>
                <a:gd name="T24" fmla="*/ 37 w 203"/>
                <a:gd name="T25" fmla="*/ 27 h 97"/>
                <a:gd name="T26" fmla="*/ 22 w 203"/>
                <a:gd name="T27" fmla="*/ 25 h 97"/>
                <a:gd name="T28" fmla="*/ 13 w 203"/>
                <a:gd name="T29" fmla="*/ 32 h 97"/>
                <a:gd name="T30" fmla="*/ 3 w 203"/>
                <a:gd name="T31" fmla="*/ 38 h 97"/>
                <a:gd name="T32" fmla="*/ 4 w 203"/>
                <a:gd name="T33" fmla="*/ 47 h 97"/>
                <a:gd name="T34" fmla="*/ 14 w 203"/>
                <a:gd name="T35" fmla="*/ 57 h 97"/>
                <a:gd name="T36" fmla="*/ 17 w 203"/>
                <a:gd name="T37" fmla="*/ 57 h 97"/>
                <a:gd name="T38" fmla="*/ 36 w 203"/>
                <a:gd name="T39" fmla="*/ 63 h 97"/>
                <a:gd name="T40" fmla="*/ 33 w 203"/>
                <a:gd name="T41" fmla="*/ 66 h 97"/>
                <a:gd name="T42" fmla="*/ 22 w 203"/>
                <a:gd name="T43" fmla="*/ 72 h 97"/>
                <a:gd name="T44" fmla="*/ 31 w 203"/>
                <a:gd name="T45" fmla="*/ 82 h 97"/>
                <a:gd name="T46" fmla="*/ 48 w 203"/>
                <a:gd name="T47" fmla="*/ 90 h 97"/>
                <a:gd name="T48" fmla="*/ 50 w 203"/>
                <a:gd name="T49" fmla="*/ 68 h 97"/>
                <a:gd name="T50" fmla="*/ 64 w 203"/>
                <a:gd name="T51" fmla="*/ 62 h 97"/>
                <a:gd name="T52" fmla="*/ 72 w 203"/>
                <a:gd name="T53" fmla="*/ 66 h 97"/>
                <a:gd name="T54" fmla="*/ 84 w 203"/>
                <a:gd name="T55" fmla="*/ 76 h 97"/>
                <a:gd name="T56" fmla="*/ 100 w 203"/>
                <a:gd name="T57" fmla="*/ 81 h 97"/>
                <a:gd name="T58" fmla="*/ 107 w 203"/>
                <a:gd name="T59" fmla="*/ 91 h 97"/>
                <a:gd name="T60" fmla="*/ 123 w 203"/>
                <a:gd name="T61" fmla="*/ 85 h 97"/>
                <a:gd name="T62" fmla="*/ 137 w 203"/>
                <a:gd name="T63" fmla="*/ 83 h 97"/>
                <a:gd name="T64" fmla="*/ 153 w 203"/>
                <a:gd name="T65" fmla="*/ 81 h 97"/>
                <a:gd name="T66" fmla="*/ 172 w 203"/>
                <a:gd name="T67" fmla="*/ 76 h 97"/>
                <a:gd name="T68" fmla="*/ 175 w 203"/>
                <a:gd name="T69" fmla="*/ 66 h 97"/>
                <a:gd name="T70" fmla="*/ 182 w 203"/>
                <a:gd name="T71" fmla="*/ 60 h 97"/>
                <a:gd name="T72" fmla="*/ 193 w 203"/>
                <a:gd name="T73" fmla="*/ 56 h 97"/>
                <a:gd name="T74" fmla="*/ 202 w 203"/>
                <a:gd name="T75" fmla="*/ 44 h 97"/>
                <a:gd name="T76" fmla="*/ 201 w 203"/>
                <a:gd name="T77" fmla="*/ 39 h 97"/>
                <a:gd name="T78" fmla="*/ 140 w 203"/>
                <a:gd name="T79" fmla="*/ 65 h 97"/>
                <a:gd name="T80" fmla="*/ 141 w 203"/>
                <a:gd name="T81" fmla="*/ 59 h 97"/>
                <a:gd name="T82" fmla="*/ 148 w 203"/>
                <a:gd name="T83" fmla="*/ 58 h 97"/>
                <a:gd name="T84" fmla="*/ 156 w 203"/>
                <a:gd name="T85" fmla="*/ 58 h 97"/>
                <a:gd name="T86" fmla="*/ 165 w 203"/>
                <a:gd name="T87" fmla="*/ 5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 h="97">
                  <a:moveTo>
                    <a:pt x="201" y="39"/>
                  </a:moveTo>
                  <a:cubicBezTo>
                    <a:pt x="201" y="38"/>
                    <a:pt x="197" y="39"/>
                    <a:pt x="197" y="39"/>
                  </a:cubicBezTo>
                  <a:cubicBezTo>
                    <a:pt x="195" y="39"/>
                    <a:pt x="194" y="38"/>
                    <a:pt x="194" y="37"/>
                  </a:cubicBezTo>
                  <a:cubicBezTo>
                    <a:pt x="193" y="35"/>
                    <a:pt x="191" y="35"/>
                    <a:pt x="191" y="34"/>
                  </a:cubicBezTo>
                  <a:cubicBezTo>
                    <a:pt x="190" y="33"/>
                    <a:pt x="189" y="30"/>
                    <a:pt x="186" y="30"/>
                  </a:cubicBezTo>
                  <a:cubicBezTo>
                    <a:pt x="183" y="30"/>
                    <a:pt x="180" y="33"/>
                    <a:pt x="177" y="31"/>
                  </a:cubicBezTo>
                  <a:cubicBezTo>
                    <a:pt x="176" y="30"/>
                    <a:pt x="175" y="29"/>
                    <a:pt x="174" y="28"/>
                  </a:cubicBezTo>
                  <a:cubicBezTo>
                    <a:pt x="173" y="28"/>
                    <a:pt x="171" y="31"/>
                    <a:pt x="170" y="31"/>
                  </a:cubicBezTo>
                  <a:cubicBezTo>
                    <a:pt x="169" y="32"/>
                    <a:pt x="163" y="21"/>
                    <a:pt x="163" y="19"/>
                  </a:cubicBezTo>
                  <a:cubicBezTo>
                    <a:pt x="161" y="17"/>
                    <a:pt x="160" y="14"/>
                    <a:pt x="157" y="13"/>
                  </a:cubicBezTo>
                  <a:cubicBezTo>
                    <a:pt x="156" y="12"/>
                    <a:pt x="155" y="11"/>
                    <a:pt x="154" y="11"/>
                  </a:cubicBezTo>
                  <a:cubicBezTo>
                    <a:pt x="152" y="10"/>
                    <a:pt x="154" y="8"/>
                    <a:pt x="154" y="7"/>
                  </a:cubicBezTo>
                  <a:cubicBezTo>
                    <a:pt x="154" y="6"/>
                    <a:pt x="147" y="10"/>
                    <a:pt x="146" y="11"/>
                  </a:cubicBezTo>
                  <a:cubicBezTo>
                    <a:pt x="145" y="11"/>
                    <a:pt x="137" y="14"/>
                    <a:pt x="137" y="13"/>
                  </a:cubicBezTo>
                  <a:cubicBezTo>
                    <a:pt x="137" y="11"/>
                    <a:pt x="139" y="10"/>
                    <a:pt x="137" y="10"/>
                  </a:cubicBezTo>
                  <a:cubicBezTo>
                    <a:pt x="136" y="9"/>
                    <a:pt x="135" y="8"/>
                    <a:pt x="134" y="9"/>
                  </a:cubicBezTo>
                  <a:cubicBezTo>
                    <a:pt x="134" y="9"/>
                    <a:pt x="134" y="10"/>
                    <a:pt x="133" y="9"/>
                  </a:cubicBezTo>
                  <a:cubicBezTo>
                    <a:pt x="131" y="8"/>
                    <a:pt x="132" y="7"/>
                    <a:pt x="129" y="8"/>
                  </a:cubicBezTo>
                  <a:cubicBezTo>
                    <a:pt x="126" y="10"/>
                    <a:pt x="126" y="7"/>
                    <a:pt x="126" y="5"/>
                  </a:cubicBezTo>
                  <a:cubicBezTo>
                    <a:pt x="127" y="1"/>
                    <a:pt x="121" y="0"/>
                    <a:pt x="118" y="0"/>
                  </a:cubicBezTo>
                  <a:cubicBezTo>
                    <a:pt x="116" y="0"/>
                    <a:pt x="114" y="1"/>
                    <a:pt x="112" y="2"/>
                  </a:cubicBezTo>
                  <a:cubicBezTo>
                    <a:pt x="110" y="3"/>
                    <a:pt x="108" y="4"/>
                    <a:pt x="105" y="4"/>
                  </a:cubicBezTo>
                  <a:cubicBezTo>
                    <a:pt x="97" y="6"/>
                    <a:pt x="89" y="9"/>
                    <a:pt x="81" y="9"/>
                  </a:cubicBezTo>
                  <a:cubicBezTo>
                    <a:pt x="79" y="9"/>
                    <a:pt x="77" y="9"/>
                    <a:pt x="76" y="10"/>
                  </a:cubicBezTo>
                  <a:cubicBezTo>
                    <a:pt x="75" y="11"/>
                    <a:pt x="77" y="14"/>
                    <a:pt x="79" y="14"/>
                  </a:cubicBezTo>
                  <a:cubicBezTo>
                    <a:pt x="83" y="17"/>
                    <a:pt x="76" y="16"/>
                    <a:pt x="74" y="17"/>
                  </a:cubicBezTo>
                  <a:cubicBezTo>
                    <a:pt x="72" y="18"/>
                    <a:pt x="75" y="19"/>
                    <a:pt x="75" y="20"/>
                  </a:cubicBezTo>
                  <a:cubicBezTo>
                    <a:pt x="75" y="22"/>
                    <a:pt x="71" y="22"/>
                    <a:pt x="71" y="23"/>
                  </a:cubicBezTo>
                  <a:cubicBezTo>
                    <a:pt x="71" y="26"/>
                    <a:pt x="79" y="25"/>
                    <a:pt x="78" y="29"/>
                  </a:cubicBezTo>
                  <a:cubicBezTo>
                    <a:pt x="77" y="30"/>
                    <a:pt x="76" y="31"/>
                    <a:pt x="74" y="31"/>
                  </a:cubicBezTo>
                  <a:cubicBezTo>
                    <a:pt x="73" y="31"/>
                    <a:pt x="70" y="31"/>
                    <a:pt x="69" y="31"/>
                  </a:cubicBezTo>
                  <a:cubicBezTo>
                    <a:pt x="67" y="32"/>
                    <a:pt x="68" y="33"/>
                    <a:pt x="66" y="32"/>
                  </a:cubicBezTo>
                  <a:cubicBezTo>
                    <a:pt x="64" y="31"/>
                    <a:pt x="62" y="29"/>
                    <a:pt x="60" y="29"/>
                  </a:cubicBezTo>
                  <a:cubicBezTo>
                    <a:pt x="59" y="28"/>
                    <a:pt x="57" y="30"/>
                    <a:pt x="56" y="30"/>
                  </a:cubicBezTo>
                  <a:cubicBezTo>
                    <a:pt x="54" y="29"/>
                    <a:pt x="53" y="29"/>
                    <a:pt x="51" y="30"/>
                  </a:cubicBezTo>
                  <a:cubicBezTo>
                    <a:pt x="50" y="31"/>
                    <a:pt x="49" y="33"/>
                    <a:pt x="48" y="32"/>
                  </a:cubicBezTo>
                  <a:cubicBezTo>
                    <a:pt x="47" y="32"/>
                    <a:pt x="44" y="29"/>
                    <a:pt x="43" y="30"/>
                  </a:cubicBezTo>
                  <a:cubicBezTo>
                    <a:pt x="42" y="30"/>
                    <a:pt x="42" y="33"/>
                    <a:pt x="41" y="31"/>
                  </a:cubicBezTo>
                  <a:cubicBezTo>
                    <a:pt x="40" y="29"/>
                    <a:pt x="39" y="28"/>
                    <a:pt x="37" y="27"/>
                  </a:cubicBezTo>
                  <a:cubicBezTo>
                    <a:pt x="35" y="26"/>
                    <a:pt x="33" y="26"/>
                    <a:pt x="32" y="25"/>
                  </a:cubicBezTo>
                  <a:cubicBezTo>
                    <a:pt x="29" y="24"/>
                    <a:pt x="29" y="26"/>
                    <a:pt x="27" y="26"/>
                  </a:cubicBezTo>
                  <a:cubicBezTo>
                    <a:pt x="25" y="27"/>
                    <a:pt x="24" y="24"/>
                    <a:pt x="22" y="25"/>
                  </a:cubicBezTo>
                  <a:cubicBezTo>
                    <a:pt x="21" y="26"/>
                    <a:pt x="21" y="27"/>
                    <a:pt x="20" y="27"/>
                  </a:cubicBezTo>
                  <a:cubicBezTo>
                    <a:pt x="19" y="28"/>
                    <a:pt x="17" y="28"/>
                    <a:pt x="16" y="28"/>
                  </a:cubicBezTo>
                  <a:cubicBezTo>
                    <a:pt x="15" y="29"/>
                    <a:pt x="13" y="31"/>
                    <a:pt x="13" y="32"/>
                  </a:cubicBezTo>
                  <a:cubicBezTo>
                    <a:pt x="12" y="33"/>
                    <a:pt x="14" y="36"/>
                    <a:pt x="12" y="36"/>
                  </a:cubicBezTo>
                  <a:cubicBezTo>
                    <a:pt x="10" y="37"/>
                    <a:pt x="7" y="31"/>
                    <a:pt x="6" y="34"/>
                  </a:cubicBezTo>
                  <a:cubicBezTo>
                    <a:pt x="5" y="36"/>
                    <a:pt x="4" y="36"/>
                    <a:pt x="3" y="38"/>
                  </a:cubicBezTo>
                  <a:cubicBezTo>
                    <a:pt x="2" y="40"/>
                    <a:pt x="6" y="40"/>
                    <a:pt x="4" y="42"/>
                  </a:cubicBezTo>
                  <a:cubicBezTo>
                    <a:pt x="3" y="43"/>
                    <a:pt x="0" y="45"/>
                    <a:pt x="2" y="46"/>
                  </a:cubicBezTo>
                  <a:cubicBezTo>
                    <a:pt x="3" y="46"/>
                    <a:pt x="4" y="47"/>
                    <a:pt x="4" y="47"/>
                  </a:cubicBezTo>
                  <a:cubicBezTo>
                    <a:pt x="5" y="48"/>
                    <a:pt x="4" y="49"/>
                    <a:pt x="5" y="50"/>
                  </a:cubicBezTo>
                  <a:cubicBezTo>
                    <a:pt x="7" y="51"/>
                    <a:pt x="9" y="49"/>
                    <a:pt x="11" y="51"/>
                  </a:cubicBezTo>
                  <a:cubicBezTo>
                    <a:pt x="12" y="52"/>
                    <a:pt x="14" y="55"/>
                    <a:pt x="14" y="57"/>
                  </a:cubicBezTo>
                  <a:cubicBezTo>
                    <a:pt x="13" y="57"/>
                    <a:pt x="10" y="56"/>
                    <a:pt x="13" y="58"/>
                  </a:cubicBezTo>
                  <a:cubicBezTo>
                    <a:pt x="14" y="59"/>
                    <a:pt x="14" y="60"/>
                    <a:pt x="16" y="58"/>
                  </a:cubicBezTo>
                  <a:cubicBezTo>
                    <a:pt x="16" y="57"/>
                    <a:pt x="16" y="57"/>
                    <a:pt x="17" y="57"/>
                  </a:cubicBezTo>
                  <a:cubicBezTo>
                    <a:pt x="22" y="57"/>
                    <a:pt x="24" y="54"/>
                    <a:pt x="29" y="56"/>
                  </a:cubicBezTo>
                  <a:cubicBezTo>
                    <a:pt x="31" y="57"/>
                    <a:pt x="33" y="54"/>
                    <a:pt x="34" y="56"/>
                  </a:cubicBezTo>
                  <a:cubicBezTo>
                    <a:pt x="35" y="57"/>
                    <a:pt x="37" y="61"/>
                    <a:pt x="36" y="63"/>
                  </a:cubicBezTo>
                  <a:cubicBezTo>
                    <a:pt x="35" y="63"/>
                    <a:pt x="33" y="64"/>
                    <a:pt x="35" y="64"/>
                  </a:cubicBezTo>
                  <a:cubicBezTo>
                    <a:pt x="35" y="65"/>
                    <a:pt x="35" y="65"/>
                    <a:pt x="35" y="65"/>
                  </a:cubicBezTo>
                  <a:cubicBezTo>
                    <a:pt x="34" y="66"/>
                    <a:pt x="33" y="66"/>
                    <a:pt x="33" y="66"/>
                  </a:cubicBezTo>
                  <a:cubicBezTo>
                    <a:pt x="30" y="66"/>
                    <a:pt x="22" y="64"/>
                    <a:pt x="24" y="69"/>
                  </a:cubicBezTo>
                  <a:cubicBezTo>
                    <a:pt x="25" y="71"/>
                    <a:pt x="24" y="71"/>
                    <a:pt x="22" y="70"/>
                  </a:cubicBezTo>
                  <a:cubicBezTo>
                    <a:pt x="20" y="69"/>
                    <a:pt x="21" y="71"/>
                    <a:pt x="22" y="72"/>
                  </a:cubicBezTo>
                  <a:cubicBezTo>
                    <a:pt x="24" y="72"/>
                    <a:pt x="24" y="75"/>
                    <a:pt x="25" y="76"/>
                  </a:cubicBezTo>
                  <a:cubicBezTo>
                    <a:pt x="27" y="77"/>
                    <a:pt x="24" y="79"/>
                    <a:pt x="27" y="79"/>
                  </a:cubicBezTo>
                  <a:cubicBezTo>
                    <a:pt x="28" y="79"/>
                    <a:pt x="30" y="81"/>
                    <a:pt x="31" y="82"/>
                  </a:cubicBezTo>
                  <a:cubicBezTo>
                    <a:pt x="34" y="82"/>
                    <a:pt x="31" y="85"/>
                    <a:pt x="31" y="87"/>
                  </a:cubicBezTo>
                  <a:cubicBezTo>
                    <a:pt x="34" y="85"/>
                    <a:pt x="38" y="82"/>
                    <a:pt x="42" y="85"/>
                  </a:cubicBezTo>
                  <a:cubicBezTo>
                    <a:pt x="44" y="87"/>
                    <a:pt x="45" y="90"/>
                    <a:pt x="48" y="90"/>
                  </a:cubicBezTo>
                  <a:cubicBezTo>
                    <a:pt x="50" y="90"/>
                    <a:pt x="49" y="88"/>
                    <a:pt x="49" y="87"/>
                  </a:cubicBezTo>
                  <a:cubicBezTo>
                    <a:pt x="49" y="84"/>
                    <a:pt x="49" y="81"/>
                    <a:pt x="49" y="78"/>
                  </a:cubicBezTo>
                  <a:cubicBezTo>
                    <a:pt x="49" y="76"/>
                    <a:pt x="48" y="68"/>
                    <a:pt x="50" y="68"/>
                  </a:cubicBezTo>
                  <a:cubicBezTo>
                    <a:pt x="52" y="67"/>
                    <a:pt x="55" y="66"/>
                    <a:pt x="57" y="65"/>
                  </a:cubicBezTo>
                  <a:cubicBezTo>
                    <a:pt x="59" y="65"/>
                    <a:pt x="61" y="64"/>
                    <a:pt x="62" y="64"/>
                  </a:cubicBezTo>
                  <a:cubicBezTo>
                    <a:pt x="63" y="63"/>
                    <a:pt x="62" y="61"/>
                    <a:pt x="64" y="62"/>
                  </a:cubicBezTo>
                  <a:cubicBezTo>
                    <a:pt x="65" y="62"/>
                    <a:pt x="68" y="64"/>
                    <a:pt x="68" y="62"/>
                  </a:cubicBezTo>
                  <a:cubicBezTo>
                    <a:pt x="68" y="61"/>
                    <a:pt x="70" y="60"/>
                    <a:pt x="71" y="62"/>
                  </a:cubicBezTo>
                  <a:cubicBezTo>
                    <a:pt x="72" y="63"/>
                    <a:pt x="71" y="64"/>
                    <a:pt x="72" y="66"/>
                  </a:cubicBezTo>
                  <a:cubicBezTo>
                    <a:pt x="72" y="67"/>
                    <a:pt x="73" y="69"/>
                    <a:pt x="72" y="70"/>
                  </a:cubicBezTo>
                  <a:cubicBezTo>
                    <a:pt x="73" y="71"/>
                    <a:pt x="74" y="71"/>
                    <a:pt x="75" y="72"/>
                  </a:cubicBezTo>
                  <a:cubicBezTo>
                    <a:pt x="78" y="75"/>
                    <a:pt x="80" y="77"/>
                    <a:pt x="84" y="76"/>
                  </a:cubicBezTo>
                  <a:cubicBezTo>
                    <a:pt x="86" y="76"/>
                    <a:pt x="88" y="77"/>
                    <a:pt x="90" y="77"/>
                  </a:cubicBezTo>
                  <a:cubicBezTo>
                    <a:pt x="92" y="77"/>
                    <a:pt x="93" y="75"/>
                    <a:pt x="95" y="75"/>
                  </a:cubicBezTo>
                  <a:cubicBezTo>
                    <a:pt x="97" y="76"/>
                    <a:pt x="99" y="79"/>
                    <a:pt x="100" y="81"/>
                  </a:cubicBezTo>
                  <a:cubicBezTo>
                    <a:pt x="101" y="82"/>
                    <a:pt x="100" y="83"/>
                    <a:pt x="100" y="85"/>
                  </a:cubicBezTo>
                  <a:cubicBezTo>
                    <a:pt x="100" y="87"/>
                    <a:pt x="103" y="88"/>
                    <a:pt x="103" y="90"/>
                  </a:cubicBezTo>
                  <a:cubicBezTo>
                    <a:pt x="103" y="91"/>
                    <a:pt x="106" y="91"/>
                    <a:pt x="107" y="91"/>
                  </a:cubicBezTo>
                  <a:cubicBezTo>
                    <a:pt x="109" y="91"/>
                    <a:pt x="109" y="91"/>
                    <a:pt x="110" y="93"/>
                  </a:cubicBezTo>
                  <a:cubicBezTo>
                    <a:pt x="112" y="97"/>
                    <a:pt x="114" y="92"/>
                    <a:pt x="116" y="90"/>
                  </a:cubicBezTo>
                  <a:cubicBezTo>
                    <a:pt x="117" y="87"/>
                    <a:pt x="121" y="87"/>
                    <a:pt x="123" y="85"/>
                  </a:cubicBezTo>
                  <a:cubicBezTo>
                    <a:pt x="125" y="85"/>
                    <a:pt x="125" y="85"/>
                    <a:pt x="126" y="84"/>
                  </a:cubicBezTo>
                  <a:cubicBezTo>
                    <a:pt x="127" y="81"/>
                    <a:pt x="128" y="82"/>
                    <a:pt x="130" y="82"/>
                  </a:cubicBezTo>
                  <a:cubicBezTo>
                    <a:pt x="132" y="82"/>
                    <a:pt x="136" y="85"/>
                    <a:pt x="137" y="83"/>
                  </a:cubicBezTo>
                  <a:cubicBezTo>
                    <a:pt x="137" y="81"/>
                    <a:pt x="137" y="80"/>
                    <a:pt x="139" y="79"/>
                  </a:cubicBezTo>
                  <a:cubicBezTo>
                    <a:pt x="141" y="78"/>
                    <a:pt x="143" y="80"/>
                    <a:pt x="145" y="80"/>
                  </a:cubicBezTo>
                  <a:cubicBezTo>
                    <a:pt x="147" y="81"/>
                    <a:pt x="151" y="81"/>
                    <a:pt x="153" y="81"/>
                  </a:cubicBezTo>
                  <a:cubicBezTo>
                    <a:pt x="159" y="81"/>
                    <a:pt x="164" y="83"/>
                    <a:pt x="170" y="84"/>
                  </a:cubicBezTo>
                  <a:cubicBezTo>
                    <a:pt x="169" y="82"/>
                    <a:pt x="171" y="81"/>
                    <a:pt x="173" y="79"/>
                  </a:cubicBezTo>
                  <a:cubicBezTo>
                    <a:pt x="174" y="78"/>
                    <a:pt x="173" y="78"/>
                    <a:pt x="172" y="76"/>
                  </a:cubicBezTo>
                  <a:cubicBezTo>
                    <a:pt x="171" y="75"/>
                    <a:pt x="171" y="73"/>
                    <a:pt x="171" y="71"/>
                  </a:cubicBezTo>
                  <a:cubicBezTo>
                    <a:pt x="170" y="71"/>
                    <a:pt x="170" y="67"/>
                    <a:pt x="169" y="68"/>
                  </a:cubicBezTo>
                  <a:cubicBezTo>
                    <a:pt x="170" y="67"/>
                    <a:pt x="173" y="67"/>
                    <a:pt x="175" y="66"/>
                  </a:cubicBezTo>
                  <a:cubicBezTo>
                    <a:pt x="178" y="66"/>
                    <a:pt x="180" y="68"/>
                    <a:pt x="182" y="66"/>
                  </a:cubicBezTo>
                  <a:cubicBezTo>
                    <a:pt x="183" y="66"/>
                    <a:pt x="181" y="65"/>
                    <a:pt x="181" y="64"/>
                  </a:cubicBezTo>
                  <a:cubicBezTo>
                    <a:pt x="180" y="63"/>
                    <a:pt x="181" y="61"/>
                    <a:pt x="182" y="60"/>
                  </a:cubicBezTo>
                  <a:cubicBezTo>
                    <a:pt x="183" y="59"/>
                    <a:pt x="184" y="53"/>
                    <a:pt x="185" y="54"/>
                  </a:cubicBezTo>
                  <a:cubicBezTo>
                    <a:pt x="187" y="55"/>
                    <a:pt x="188" y="56"/>
                    <a:pt x="190" y="56"/>
                  </a:cubicBezTo>
                  <a:cubicBezTo>
                    <a:pt x="191" y="55"/>
                    <a:pt x="192" y="57"/>
                    <a:pt x="193" y="56"/>
                  </a:cubicBezTo>
                  <a:cubicBezTo>
                    <a:pt x="194" y="56"/>
                    <a:pt x="196" y="55"/>
                    <a:pt x="197" y="54"/>
                  </a:cubicBezTo>
                  <a:cubicBezTo>
                    <a:pt x="198" y="53"/>
                    <a:pt x="196" y="51"/>
                    <a:pt x="196" y="49"/>
                  </a:cubicBezTo>
                  <a:cubicBezTo>
                    <a:pt x="197" y="46"/>
                    <a:pt x="200" y="47"/>
                    <a:pt x="202" y="44"/>
                  </a:cubicBezTo>
                  <a:cubicBezTo>
                    <a:pt x="202" y="43"/>
                    <a:pt x="202" y="43"/>
                    <a:pt x="203" y="42"/>
                  </a:cubicBezTo>
                  <a:cubicBezTo>
                    <a:pt x="203" y="41"/>
                    <a:pt x="202" y="40"/>
                    <a:pt x="201" y="39"/>
                  </a:cubicBezTo>
                  <a:cubicBezTo>
                    <a:pt x="201" y="38"/>
                    <a:pt x="202" y="39"/>
                    <a:pt x="201" y="39"/>
                  </a:cubicBezTo>
                  <a:close/>
                  <a:moveTo>
                    <a:pt x="148" y="58"/>
                  </a:moveTo>
                  <a:cubicBezTo>
                    <a:pt x="146" y="58"/>
                    <a:pt x="143" y="61"/>
                    <a:pt x="142" y="62"/>
                  </a:cubicBezTo>
                  <a:cubicBezTo>
                    <a:pt x="141" y="62"/>
                    <a:pt x="140" y="64"/>
                    <a:pt x="140" y="65"/>
                  </a:cubicBezTo>
                  <a:cubicBezTo>
                    <a:pt x="140" y="66"/>
                    <a:pt x="141" y="67"/>
                    <a:pt x="141" y="67"/>
                  </a:cubicBezTo>
                  <a:cubicBezTo>
                    <a:pt x="140" y="68"/>
                    <a:pt x="138" y="64"/>
                    <a:pt x="138" y="63"/>
                  </a:cubicBezTo>
                  <a:cubicBezTo>
                    <a:pt x="138" y="61"/>
                    <a:pt x="139" y="60"/>
                    <a:pt x="141" y="59"/>
                  </a:cubicBezTo>
                  <a:cubicBezTo>
                    <a:pt x="143" y="58"/>
                    <a:pt x="145" y="57"/>
                    <a:pt x="147" y="57"/>
                  </a:cubicBezTo>
                  <a:cubicBezTo>
                    <a:pt x="147" y="57"/>
                    <a:pt x="152" y="58"/>
                    <a:pt x="152" y="58"/>
                  </a:cubicBezTo>
                  <a:cubicBezTo>
                    <a:pt x="151" y="59"/>
                    <a:pt x="148" y="58"/>
                    <a:pt x="148" y="58"/>
                  </a:cubicBezTo>
                  <a:cubicBezTo>
                    <a:pt x="146" y="58"/>
                    <a:pt x="149" y="58"/>
                    <a:pt x="148" y="58"/>
                  </a:cubicBezTo>
                  <a:close/>
                  <a:moveTo>
                    <a:pt x="165" y="59"/>
                  </a:moveTo>
                  <a:cubicBezTo>
                    <a:pt x="164" y="61"/>
                    <a:pt x="157" y="60"/>
                    <a:pt x="156" y="58"/>
                  </a:cubicBezTo>
                  <a:cubicBezTo>
                    <a:pt x="156" y="58"/>
                    <a:pt x="160" y="58"/>
                    <a:pt x="160" y="58"/>
                  </a:cubicBezTo>
                  <a:cubicBezTo>
                    <a:pt x="162" y="58"/>
                    <a:pt x="163" y="58"/>
                    <a:pt x="165" y="57"/>
                  </a:cubicBezTo>
                  <a:cubicBezTo>
                    <a:pt x="165" y="57"/>
                    <a:pt x="165" y="59"/>
                    <a:pt x="165" y="59"/>
                  </a:cubicBezTo>
                  <a:cubicBezTo>
                    <a:pt x="164" y="60"/>
                    <a:pt x="165" y="58"/>
                    <a:pt x="165" y="59"/>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13" name="Freeform 701">
              <a:extLst>
                <a:ext uri="{FF2B5EF4-FFF2-40B4-BE49-F238E27FC236}">
                  <a16:creationId xmlns:a16="http://schemas.microsoft.com/office/drawing/2014/main" id="{DE9AE97E-BD9B-3B42-801D-BCDFBBC2695C}"/>
                </a:ext>
              </a:extLst>
            </p:cNvPr>
            <p:cNvSpPr>
              <a:spLocks/>
            </p:cNvSpPr>
            <p:nvPr/>
          </p:nvSpPr>
          <p:spPr bwMode="auto">
            <a:xfrm>
              <a:off x="14849902" y="7284198"/>
              <a:ext cx="1308920" cy="1395266"/>
            </a:xfrm>
            <a:custGeom>
              <a:avLst/>
              <a:gdLst>
                <a:gd name="T0" fmla="*/ 121 w 140"/>
                <a:gd name="T1" fmla="*/ 66 h 149"/>
                <a:gd name="T2" fmla="*/ 129 w 140"/>
                <a:gd name="T3" fmla="*/ 54 h 149"/>
                <a:gd name="T4" fmla="*/ 137 w 140"/>
                <a:gd name="T5" fmla="*/ 46 h 149"/>
                <a:gd name="T6" fmla="*/ 135 w 140"/>
                <a:gd name="T7" fmla="*/ 41 h 149"/>
                <a:gd name="T8" fmla="*/ 127 w 140"/>
                <a:gd name="T9" fmla="*/ 37 h 149"/>
                <a:gd name="T10" fmla="*/ 119 w 140"/>
                <a:gd name="T11" fmla="*/ 43 h 149"/>
                <a:gd name="T12" fmla="*/ 106 w 140"/>
                <a:gd name="T13" fmla="*/ 51 h 149"/>
                <a:gd name="T14" fmla="*/ 100 w 140"/>
                <a:gd name="T15" fmla="*/ 45 h 149"/>
                <a:gd name="T16" fmla="*/ 92 w 140"/>
                <a:gd name="T17" fmla="*/ 52 h 149"/>
                <a:gd name="T18" fmla="*/ 77 w 140"/>
                <a:gd name="T19" fmla="*/ 47 h 149"/>
                <a:gd name="T20" fmla="*/ 62 w 140"/>
                <a:gd name="T21" fmla="*/ 41 h 149"/>
                <a:gd name="T22" fmla="*/ 63 w 140"/>
                <a:gd name="T23" fmla="*/ 32 h 149"/>
                <a:gd name="T24" fmla="*/ 52 w 140"/>
                <a:gd name="T25" fmla="*/ 22 h 149"/>
                <a:gd name="T26" fmla="*/ 55 w 140"/>
                <a:gd name="T27" fmla="*/ 12 h 149"/>
                <a:gd name="T28" fmla="*/ 50 w 140"/>
                <a:gd name="T29" fmla="*/ 2 h 149"/>
                <a:gd name="T30" fmla="*/ 40 w 140"/>
                <a:gd name="T31" fmla="*/ 8 h 149"/>
                <a:gd name="T32" fmla="*/ 30 w 140"/>
                <a:gd name="T33" fmla="*/ 12 h 149"/>
                <a:gd name="T34" fmla="*/ 33 w 140"/>
                <a:gd name="T35" fmla="*/ 22 h 149"/>
                <a:gd name="T36" fmla="*/ 29 w 140"/>
                <a:gd name="T37" fmla="*/ 33 h 149"/>
                <a:gd name="T38" fmla="*/ 19 w 140"/>
                <a:gd name="T39" fmla="*/ 44 h 149"/>
                <a:gd name="T40" fmla="*/ 7 w 140"/>
                <a:gd name="T41" fmla="*/ 50 h 149"/>
                <a:gd name="T42" fmla="*/ 14 w 140"/>
                <a:gd name="T43" fmla="*/ 64 h 149"/>
                <a:gd name="T44" fmla="*/ 5 w 140"/>
                <a:gd name="T45" fmla="*/ 64 h 149"/>
                <a:gd name="T46" fmla="*/ 11 w 140"/>
                <a:gd name="T47" fmla="*/ 72 h 149"/>
                <a:gd name="T48" fmla="*/ 11 w 140"/>
                <a:gd name="T49" fmla="*/ 82 h 149"/>
                <a:gd name="T50" fmla="*/ 19 w 140"/>
                <a:gd name="T51" fmla="*/ 78 h 149"/>
                <a:gd name="T52" fmla="*/ 23 w 140"/>
                <a:gd name="T53" fmla="*/ 75 h 149"/>
                <a:gd name="T54" fmla="*/ 22 w 140"/>
                <a:gd name="T55" fmla="*/ 78 h 149"/>
                <a:gd name="T56" fmla="*/ 24 w 140"/>
                <a:gd name="T57" fmla="*/ 82 h 149"/>
                <a:gd name="T58" fmla="*/ 24 w 140"/>
                <a:gd name="T59" fmla="*/ 95 h 149"/>
                <a:gd name="T60" fmla="*/ 26 w 140"/>
                <a:gd name="T61" fmla="*/ 107 h 149"/>
                <a:gd name="T62" fmla="*/ 39 w 140"/>
                <a:gd name="T63" fmla="*/ 134 h 149"/>
                <a:gd name="T64" fmla="*/ 50 w 140"/>
                <a:gd name="T65" fmla="*/ 143 h 149"/>
                <a:gd name="T66" fmla="*/ 57 w 140"/>
                <a:gd name="T67" fmla="*/ 132 h 149"/>
                <a:gd name="T68" fmla="*/ 65 w 140"/>
                <a:gd name="T69" fmla="*/ 107 h 149"/>
                <a:gd name="T70" fmla="*/ 81 w 140"/>
                <a:gd name="T71" fmla="*/ 93 h 149"/>
                <a:gd name="T72" fmla="*/ 91 w 140"/>
                <a:gd name="T73" fmla="*/ 84 h 149"/>
                <a:gd name="T74" fmla="*/ 98 w 140"/>
                <a:gd name="T75" fmla="*/ 74 h 149"/>
                <a:gd name="T76" fmla="*/ 101 w 140"/>
                <a:gd name="T77" fmla="*/ 78 h 149"/>
                <a:gd name="T78" fmla="*/ 100 w 140"/>
                <a:gd name="T79" fmla="*/ 58 h 149"/>
                <a:gd name="T80" fmla="*/ 104 w 140"/>
                <a:gd name="T81" fmla="*/ 57 h 149"/>
                <a:gd name="T82" fmla="*/ 114 w 140"/>
                <a:gd name="T83" fmla="*/ 60 h 149"/>
                <a:gd name="T84" fmla="*/ 115 w 140"/>
                <a:gd name="T85" fmla="*/ 6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9">
                  <a:moveTo>
                    <a:pt x="117" y="76"/>
                  </a:moveTo>
                  <a:cubicBezTo>
                    <a:pt x="121" y="77"/>
                    <a:pt x="119" y="73"/>
                    <a:pt x="120" y="71"/>
                  </a:cubicBezTo>
                  <a:cubicBezTo>
                    <a:pt x="120" y="69"/>
                    <a:pt x="121" y="67"/>
                    <a:pt x="121" y="66"/>
                  </a:cubicBezTo>
                  <a:cubicBezTo>
                    <a:pt x="122" y="65"/>
                    <a:pt x="124" y="67"/>
                    <a:pt x="125" y="65"/>
                  </a:cubicBezTo>
                  <a:cubicBezTo>
                    <a:pt x="126" y="63"/>
                    <a:pt x="126" y="61"/>
                    <a:pt x="126" y="59"/>
                  </a:cubicBezTo>
                  <a:cubicBezTo>
                    <a:pt x="127" y="57"/>
                    <a:pt x="129" y="56"/>
                    <a:pt x="129" y="54"/>
                  </a:cubicBezTo>
                  <a:cubicBezTo>
                    <a:pt x="129" y="52"/>
                    <a:pt x="132" y="50"/>
                    <a:pt x="133" y="49"/>
                  </a:cubicBezTo>
                  <a:cubicBezTo>
                    <a:pt x="136" y="46"/>
                    <a:pt x="135" y="49"/>
                    <a:pt x="137" y="50"/>
                  </a:cubicBezTo>
                  <a:cubicBezTo>
                    <a:pt x="137" y="50"/>
                    <a:pt x="137" y="46"/>
                    <a:pt x="137" y="46"/>
                  </a:cubicBezTo>
                  <a:cubicBezTo>
                    <a:pt x="137" y="45"/>
                    <a:pt x="140" y="45"/>
                    <a:pt x="138" y="43"/>
                  </a:cubicBezTo>
                  <a:cubicBezTo>
                    <a:pt x="137" y="43"/>
                    <a:pt x="135" y="43"/>
                    <a:pt x="134" y="43"/>
                  </a:cubicBezTo>
                  <a:cubicBezTo>
                    <a:pt x="134" y="42"/>
                    <a:pt x="135" y="41"/>
                    <a:pt x="135" y="41"/>
                  </a:cubicBezTo>
                  <a:cubicBezTo>
                    <a:pt x="136" y="40"/>
                    <a:pt x="135" y="39"/>
                    <a:pt x="134" y="38"/>
                  </a:cubicBezTo>
                  <a:cubicBezTo>
                    <a:pt x="133" y="37"/>
                    <a:pt x="133" y="37"/>
                    <a:pt x="132" y="38"/>
                  </a:cubicBezTo>
                  <a:cubicBezTo>
                    <a:pt x="130" y="39"/>
                    <a:pt x="129" y="38"/>
                    <a:pt x="127" y="37"/>
                  </a:cubicBezTo>
                  <a:cubicBezTo>
                    <a:pt x="126" y="37"/>
                    <a:pt x="124" y="39"/>
                    <a:pt x="124" y="40"/>
                  </a:cubicBezTo>
                  <a:cubicBezTo>
                    <a:pt x="123" y="41"/>
                    <a:pt x="122" y="40"/>
                    <a:pt x="121" y="41"/>
                  </a:cubicBezTo>
                  <a:cubicBezTo>
                    <a:pt x="120" y="41"/>
                    <a:pt x="119" y="42"/>
                    <a:pt x="119" y="43"/>
                  </a:cubicBezTo>
                  <a:cubicBezTo>
                    <a:pt x="117" y="45"/>
                    <a:pt x="116" y="46"/>
                    <a:pt x="114" y="45"/>
                  </a:cubicBezTo>
                  <a:cubicBezTo>
                    <a:pt x="113" y="46"/>
                    <a:pt x="114" y="48"/>
                    <a:pt x="115" y="49"/>
                  </a:cubicBezTo>
                  <a:cubicBezTo>
                    <a:pt x="117" y="53"/>
                    <a:pt x="108" y="50"/>
                    <a:pt x="106" y="51"/>
                  </a:cubicBezTo>
                  <a:cubicBezTo>
                    <a:pt x="105" y="52"/>
                    <a:pt x="102" y="51"/>
                    <a:pt x="101" y="50"/>
                  </a:cubicBezTo>
                  <a:cubicBezTo>
                    <a:pt x="100" y="49"/>
                    <a:pt x="101" y="47"/>
                    <a:pt x="101" y="47"/>
                  </a:cubicBezTo>
                  <a:cubicBezTo>
                    <a:pt x="101" y="47"/>
                    <a:pt x="101" y="44"/>
                    <a:pt x="100" y="45"/>
                  </a:cubicBezTo>
                  <a:cubicBezTo>
                    <a:pt x="98" y="45"/>
                    <a:pt x="96" y="45"/>
                    <a:pt x="96" y="48"/>
                  </a:cubicBezTo>
                  <a:cubicBezTo>
                    <a:pt x="97" y="49"/>
                    <a:pt x="98" y="52"/>
                    <a:pt x="97" y="52"/>
                  </a:cubicBezTo>
                  <a:cubicBezTo>
                    <a:pt x="95" y="52"/>
                    <a:pt x="94" y="54"/>
                    <a:pt x="92" y="52"/>
                  </a:cubicBezTo>
                  <a:cubicBezTo>
                    <a:pt x="91" y="50"/>
                    <a:pt x="90" y="53"/>
                    <a:pt x="89" y="52"/>
                  </a:cubicBezTo>
                  <a:cubicBezTo>
                    <a:pt x="86" y="51"/>
                    <a:pt x="85" y="51"/>
                    <a:pt x="82" y="50"/>
                  </a:cubicBezTo>
                  <a:cubicBezTo>
                    <a:pt x="80" y="49"/>
                    <a:pt x="79" y="47"/>
                    <a:pt x="77" y="47"/>
                  </a:cubicBezTo>
                  <a:cubicBezTo>
                    <a:pt x="74" y="48"/>
                    <a:pt x="74" y="47"/>
                    <a:pt x="72" y="46"/>
                  </a:cubicBezTo>
                  <a:cubicBezTo>
                    <a:pt x="70" y="45"/>
                    <a:pt x="68" y="46"/>
                    <a:pt x="67" y="45"/>
                  </a:cubicBezTo>
                  <a:cubicBezTo>
                    <a:pt x="65" y="43"/>
                    <a:pt x="63" y="42"/>
                    <a:pt x="62" y="41"/>
                  </a:cubicBezTo>
                  <a:cubicBezTo>
                    <a:pt x="60" y="40"/>
                    <a:pt x="59" y="40"/>
                    <a:pt x="60" y="38"/>
                  </a:cubicBezTo>
                  <a:cubicBezTo>
                    <a:pt x="61" y="37"/>
                    <a:pt x="60" y="35"/>
                    <a:pt x="62" y="34"/>
                  </a:cubicBezTo>
                  <a:cubicBezTo>
                    <a:pt x="64" y="33"/>
                    <a:pt x="65" y="34"/>
                    <a:pt x="63" y="32"/>
                  </a:cubicBezTo>
                  <a:cubicBezTo>
                    <a:pt x="61" y="31"/>
                    <a:pt x="59" y="29"/>
                    <a:pt x="57" y="28"/>
                  </a:cubicBezTo>
                  <a:cubicBezTo>
                    <a:pt x="56" y="28"/>
                    <a:pt x="55" y="26"/>
                    <a:pt x="53" y="26"/>
                  </a:cubicBezTo>
                  <a:cubicBezTo>
                    <a:pt x="53" y="26"/>
                    <a:pt x="53" y="23"/>
                    <a:pt x="52" y="22"/>
                  </a:cubicBezTo>
                  <a:cubicBezTo>
                    <a:pt x="47" y="17"/>
                    <a:pt x="57" y="23"/>
                    <a:pt x="57" y="19"/>
                  </a:cubicBezTo>
                  <a:cubicBezTo>
                    <a:pt x="57" y="17"/>
                    <a:pt x="56" y="17"/>
                    <a:pt x="54" y="15"/>
                  </a:cubicBezTo>
                  <a:cubicBezTo>
                    <a:pt x="53" y="14"/>
                    <a:pt x="53" y="13"/>
                    <a:pt x="55" y="12"/>
                  </a:cubicBezTo>
                  <a:cubicBezTo>
                    <a:pt x="57" y="12"/>
                    <a:pt x="56" y="9"/>
                    <a:pt x="58" y="8"/>
                  </a:cubicBezTo>
                  <a:cubicBezTo>
                    <a:pt x="59" y="7"/>
                    <a:pt x="61" y="6"/>
                    <a:pt x="60" y="4"/>
                  </a:cubicBezTo>
                  <a:cubicBezTo>
                    <a:pt x="58" y="1"/>
                    <a:pt x="53" y="0"/>
                    <a:pt x="50" y="2"/>
                  </a:cubicBezTo>
                  <a:cubicBezTo>
                    <a:pt x="49" y="3"/>
                    <a:pt x="49" y="3"/>
                    <a:pt x="47" y="4"/>
                  </a:cubicBezTo>
                  <a:cubicBezTo>
                    <a:pt x="46" y="4"/>
                    <a:pt x="46" y="6"/>
                    <a:pt x="45" y="7"/>
                  </a:cubicBezTo>
                  <a:cubicBezTo>
                    <a:pt x="43" y="8"/>
                    <a:pt x="41" y="7"/>
                    <a:pt x="40" y="8"/>
                  </a:cubicBezTo>
                  <a:cubicBezTo>
                    <a:pt x="39" y="9"/>
                    <a:pt x="37" y="9"/>
                    <a:pt x="35" y="8"/>
                  </a:cubicBezTo>
                  <a:cubicBezTo>
                    <a:pt x="33" y="8"/>
                    <a:pt x="32" y="7"/>
                    <a:pt x="30" y="8"/>
                  </a:cubicBezTo>
                  <a:cubicBezTo>
                    <a:pt x="28" y="8"/>
                    <a:pt x="29" y="11"/>
                    <a:pt x="30" y="12"/>
                  </a:cubicBezTo>
                  <a:cubicBezTo>
                    <a:pt x="30" y="14"/>
                    <a:pt x="30" y="16"/>
                    <a:pt x="30" y="17"/>
                  </a:cubicBezTo>
                  <a:cubicBezTo>
                    <a:pt x="31" y="19"/>
                    <a:pt x="33" y="19"/>
                    <a:pt x="35" y="20"/>
                  </a:cubicBezTo>
                  <a:cubicBezTo>
                    <a:pt x="36" y="22"/>
                    <a:pt x="34" y="22"/>
                    <a:pt x="33" y="22"/>
                  </a:cubicBezTo>
                  <a:cubicBezTo>
                    <a:pt x="32" y="24"/>
                    <a:pt x="33" y="26"/>
                    <a:pt x="33" y="28"/>
                  </a:cubicBezTo>
                  <a:cubicBezTo>
                    <a:pt x="33" y="29"/>
                    <a:pt x="31" y="29"/>
                    <a:pt x="31" y="29"/>
                  </a:cubicBezTo>
                  <a:cubicBezTo>
                    <a:pt x="29" y="30"/>
                    <a:pt x="31" y="33"/>
                    <a:pt x="29" y="33"/>
                  </a:cubicBezTo>
                  <a:cubicBezTo>
                    <a:pt x="27" y="34"/>
                    <a:pt x="26" y="35"/>
                    <a:pt x="26" y="36"/>
                  </a:cubicBezTo>
                  <a:cubicBezTo>
                    <a:pt x="25" y="38"/>
                    <a:pt x="24" y="38"/>
                    <a:pt x="22" y="39"/>
                  </a:cubicBezTo>
                  <a:cubicBezTo>
                    <a:pt x="20" y="40"/>
                    <a:pt x="20" y="43"/>
                    <a:pt x="19" y="44"/>
                  </a:cubicBezTo>
                  <a:cubicBezTo>
                    <a:pt x="18" y="46"/>
                    <a:pt x="16" y="45"/>
                    <a:pt x="15" y="47"/>
                  </a:cubicBezTo>
                  <a:cubicBezTo>
                    <a:pt x="13" y="48"/>
                    <a:pt x="12" y="44"/>
                    <a:pt x="11" y="46"/>
                  </a:cubicBezTo>
                  <a:cubicBezTo>
                    <a:pt x="10" y="47"/>
                    <a:pt x="6" y="49"/>
                    <a:pt x="7" y="50"/>
                  </a:cubicBezTo>
                  <a:cubicBezTo>
                    <a:pt x="7" y="52"/>
                    <a:pt x="10" y="52"/>
                    <a:pt x="10" y="54"/>
                  </a:cubicBezTo>
                  <a:cubicBezTo>
                    <a:pt x="9" y="57"/>
                    <a:pt x="11" y="57"/>
                    <a:pt x="13" y="58"/>
                  </a:cubicBezTo>
                  <a:cubicBezTo>
                    <a:pt x="13" y="60"/>
                    <a:pt x="14" y="62"/>
                    <a:pt x="14" y="64"/>
                  </a:cubicBezTo>
                  <a:cubicBezTo>
                    <a:pt x="14" y="64"/>
                    <a:pt x="11" y="64"/>
                    <a:pt x="10" y="64"/>
                  </a:cubicBezTo>
                  <a:cubicBezTo>
                    <a:pt x="9" y="64"/>
                    <a:pt x="8" y="65"/>
                    <a:pt x="7" y="65"/>
                  </a:cubicBezTo>
                  <a:cubicBezTo>
                    <a:pt x="7" y="65"/>
                    <a:pt x="6" y="64"/>
                    <a:pt x="5" y="64"/>
                  </a:cubicBezTo>
                  <a:cubicBezTo>
                    <a:pt x="4" y="64"/>
                    <a:pt x="0" y="66"/>
                    <a:pt x="0" y="67"/>
                  </a:cubicBezTo>
                  <a:cubicBezTo>
                    <a:pt x="2" y="69"/>
                    <a:pt x="3" y="70"/>
                    <a:pt x="5" y="72"/>
                  </a:cubicBezTo>
                  <a:cubicBezTo>
                    <a:pt x="5" y="72"/>
                    <a:pt x="11" y="72"/>
                    <a:pt x="11" y="72"/>
                  </a:cubicBezTo>
                  <a:cubicBezTo>
                    <a:pt x="11" y="73"/>
                    <a:pt x="9" y="74"/>
                    <a:pt x="8" y="74"/>
                  </a:cubicBezTo>
                  <a:cubicBezTo>
                    <a:pt x="7" y="75"/>
                    <a:pt x="4" y="73"/>
                    <a:pt x="4" y="75"/>
                  </a:cubicBezTo>
                  <a:cubicBezTo>
                    <a:pt x="4" y="77"/>
                    <a:pt x="9" y="80"/>
                    <a:pt x="11" y="82"/>
                  </a:cubicBezTo>
                  <a:cubicBezTo>
                    <a:pt x="12" y="83"/>
                    <a:pt x="13" y="83"/>
                    <a:pt x="15" y="83"/>
                  </a:cubicBezTo>
                  <a:cubicBezTo>
                    <a:pt x="17" y="82"/>
                    <a:pt x="20" y="81"/>
                    <a:pt x="21" y="79"/>
                  </a:cubicBezTo>
                  <a:cubicBezTo>
                    <a:pt x="21" y="79"/>
                    <a:pt x="20" y="78"/>
                    <a:pt x="19" y="78"/>
                  </a:cubicBezTo>
                  <a:cubicBezTo>
                    <a:pt x="19" y="77"/>
                    <a:pt x="20" y="77"/>
                    <a:pt x="20" y="77"/>
                  </a:cubicBezTo>
                  <a:cubicBezTo>
                    <a:pt x="21" y="76"/>
                    <a:pt x="20" y="75"/>
                    <a:pt x="21" y="75"/>
                  </a:cubicBezTo>
                  <a:cubicBezTo>
                    <a:pt x="21" y="75"/>
                    <a:pt x="23" y="75"/>
                    <a:pt x="23" y="75"/>
                  </a:cubicBezTo>
                  <a:cubicBezTo>
                    <a:pt x="23" y="76"/>
                    <a:pt x="21" y="76"/>
                    <a:pt x="22" y="77"/>
                  </a:cubicBezTo>
                  <a:cubicBezTo>
                    <a:pt x="22" y="77"/>
                    <a:pt x="23" y="77"/>
                    <a:pt x="23" y="77"/>
                  </a:cubicBezTo>
                  <a:cubicBezTo>
                    <a:pt x="23" y="78"/>
                    <a:pt x="22" y="78"/>
                    <a:pt x="22" y="78"/>
                  </a:cubicBezTo>
                  <a:cubicBezTo>
                    <a:pt x="21" y="78"/>
                    <a:pt x="23" y="78"/>
                    <a:pt x="23" y="78"/>
                  </a:cubicBezTo>
                  <a:cubicBezTo>
                    <a:pt x="23" y="79"/>
                    <a:pt x="22" y="79"/>
                    <a:pt x="22" y="80"/>
                  </a:cubicBezTo>
                  <a:cubicBezTo>
                    <a:pt x="21" y="80"/>
                    <a:pt x="23" y="81"/>
                    <a:pt x="24" y="82"/>
                  </a:cubicBezTo>
                  <a:cubicBezTo>
                    <a:pt x="25" y="83"/>
                    <a:pt x="23" y="85"/>
                    <a:pt x="22" y="87"/>
                  </a:cubicBezTo>
                  <a:cubicBezTo>
                    <a:pt x="22" y="88"/>
                    <a:pt x="23" y="89"/>
                    <a:pt x="24" y="90"/>
                  </a:cubicBezTo>
                  <a:cubicBezTo>
                    <a:pt x="24" y="92"/>
                    <a:pt x="24" y="93"/>
                    <a:pt x="24" y="95"/>
                  </a:cubicBezTo>
                  <a:cubicBezTo>
                    <a:pt x="24" y="97"/>
                    <a:pt x="23" y="100"/>
                    <a:pt x="23" y="101"/>
                  </a:cubicBezTo>
                  <a:cubicBezTo>
                    <a:pt x="23" y="101"/>
                    <a:pt x="24" y="99"/>
                    <a:pt x="24" y="99"/>
                  </a:cubicBezTo>
                  <a:cubicBezTo>
                    <a:pt x="25" y="100"/>
                    <a:pt x="26" y="106"/>
                    <a:pt x="26" y="107"/>
                  </a:cubicBezTo>
                  <a:cubicBezTo>
                    <a:pt x="27" y="109"/>
                    <a:pt x="29" y="112"/>
                    <a:pt x="30" y="115"/>
                  </a:cubicBezTo>
                  <a:cubicBezTo>
                    <a:pt x="31" y="118"/>
                    <a:pt x="31" y="121"/>
                    <a:pt x="32" y="124"/>
                  </a:cubicBezTo>
                  <a:cubicBezTo>
                    <a:pt x="34" y="128"/>
                    <a:pt x="37" y="131"/>
                    <a:pt x="39" y="134"/>
                  </a:cubicBezTo>
                  <a:cubicBezTo>
                    <a:pt x="40" y="137"/>
                    <a:pt x="40" y="140"/>
                    <a:pt x="41" y="143"/>
                  </a:cubicBezTo>
                  <a:cubicBezTo>
                    <a:pt x="43" y="146"/>
                    <a:pt x="45" y="149"/>
                    <a:pt x="48" y="146"/>
                  </a:cubicBezTo>
                  <a:cubicBezTo>
                    <a:pt x="50" y="145"/>
                    <a:pt x="50" y="144"/>
                    <a:pt x="50" y="143"/>
                  </a:cubicBezTo>
                  <a:cubicBezTo>
                    <a:pt x="50" y="141"/>
                    <a:pt x="52" y="140"/>
                    <a:pt x="53" y="139"/>
                  </a:cubicBezTo>
                  <a:cubicBezTo>
                    <a:pt x="54" y="138"/>
                    <a:pt x="56" y="138"/>
                    <a:pt x="57" y="137"/>
                  </a:cubicBezTo>
                  <a:cubicBezTo>
                    <a:pt x="58" y="136"/>
                    <a:pt x="57" y="133"/>
                    <a:pt x="57" y="132"/>
                  </a:cubicBezTo>
                  <a:cubicBezTo>
                    <a:pt x="56" y="128"/>
                    <a:pt x="61" y="125"/>
                    <a:pt x="60" y="122"/>
                  </a:cubicBezTo>
                  <a:cubicBezTo>
                    <a:pt x="59" y="119"/>
                    <a:pt x="58" y="116"/>
                    <a:pt x="58" y="113"/>
                  </a:cubicBezTo>
                  <a:cubicBezTo>
                    <a:pt x="58" y="109"/>
                    <a:pt x="62" y="108"/>
                    <a:pt x="65" y="107"/>
                  </a:cubicBezTo>
                  <a:cubicBezTo>
                    <a:pt x="66" y="106"/>
                    <a:pt x="69" y="106"/>
                    <a:pt x="69" y="105"/>
                  </a:cubicBezTo>
                  <a:cubicBezTo>
                    <a:pt x="70" y="103"/>
                    <a:pt x="71" y="102"/>
                    <a:pt x="72" y="101"/>
                  </a:cubicBezTo>
                  <a:cubicBezTo>
                    <a:pt x="75" y="98"/>
                    <a:pt x="78" y="95"/>
                    <a:pt x="81" y="93"/>
                  </a:cubicBezTo>
                  <a:cubicBezTo>
                    <a:pt x="82" y="92"/>
                    <a:pt x="83" y="90"/>
                    <a:pt x="84" y="89"/>
                  </a:cubicBezTo>
                  <a:cubicBezTo>
                    <a:pt x="85" y="88"/>
                    <a:pt x="87" y="88"/>
                    <a:pt x="88" y="87"/>
                  </a:cubicBezTo>
                  <a:cubicBezTo>
                    <a:pt x="89" y="86"/>
                    <a:pt x="90" y="85"/>
                    <a:pt x="91" y="84"/>
                  </a:cubicBezTo>
                  <a:cubicBezTo>
                    <a:pt x="92" y="83"/>
                    <a:pt x="90" y="82"/>
                    <a:pt x="90" y="81"/>
                  </a:cubicBezTo>
                  <a:cubicBezTo>
                    <a:pt x="91" y="79"/>
                    <a:pt x="94" y="79"/>
                    <a:pt x="95" y="78"/>
                  </a:cubicBezTo>
                  <a:cubicBezTo>
                    <a:pt x="96" y="78"/>
                    <a:pt x="98" y="75"/>
                    <a:pt x="98" y="74"/>
                  </a:cubicBezTo>
                  <a:cubicBezTo>
                    <a:pt x="98" y="76"/>
                    <a:pt x="96" y="76"/>
                    <a:pt x="97" y="78"/>
                  </a:cubicBezTo>
                  <a:cubicBezTo>
                    <a:pt x="99" y="79"/>
                    <a:pt x="100" y="76"/>
                    <a:pt x="100" y="76"/>
                  </a:cubicBezTo>
                  <a:cubicBezTo>
                    <a:pt x="101" y="77"/>
                    <a:pt x="100" y="78"/>
                    <a:pt x="101" y="78"/>
                  </a:cubicBezTo>
                  <a:cubicBezTo>
                    <a:pt x="102" y="75"/>
                    <a:pt x="101" y="72"/>
                    <a:pt x="99" y="69"/>
                  </a:cubicBezTo>
                  <a:cubicBezTo>
                    <a:pt x="98" y="67"/>
                    <a:pt x="96" y="65"/>
                    <a:pt x="97" y="62"/>
                  </a:cubicBezTo>
                  <a:cubicBezTo>
                    <a:pt x="98" y="59"/>
                    <a:pt x="103" y="61"/>
                    <a:pt x="100" y="58"/>
                  </a:cubicBezTo>
                  <a:cubicBezTo>
                    <a:pt x="99" y="57"/>
                    <a:pt x="97" y="56"/>
                    <a:pt x="98" y="54"/>
                  </a:cubicBezTo>
                  <a:cubicBezTo>
                    <a:pt x="99" y="53"/>
                    <a:pt x="100" y="54"/>
                    <a:pt x="102" y="55"/>
                  </a:cubicBezTo>
                  <a:cubicBezTo>
                    <a:pt x="103" y="56"/>
                    <a:pt x="104" y="55"/>
                    <a:pt x="104" y="57"/>
                  </a:cubicBezTo>
                  <a:cubicBezTo>
                    <a:pt x="104" y="58"/>
                    <a:pt x="104" y="59"/>
                    <a:pt x="106" y="60"/>
                  </a:cubicBezTo>
                  <a:cubicBezTo>
                    <a:pt x="107" y="60"/>
                    <a:pt x="109" y="60"/>
                    <a:pt x="110" y="60"/>
                  </a:cubicBezTo>
                  <a:cubicBezTo>
                    <a:pt x="111" y="60"/>
                    <a:pt x="113" y="61"/>
                    <a:pt x="114" y="60"/>
                  </a:cubicBezTo>
                  <a:cubicBezTo>
                    <a:pt x="119" y="59"/>
                    <a:pt x="115" y="65"/>
                    <a:pt x="113" y="66"/>
                  </a:cubicBezTo>
                  <a:cubicBezTo>
                    <a:pt x="110" y="66"/>
                    <a:pt x="112" y="70"/>
                    <a:pt x="112" y="71"/>
                  </a:cubicBezTo>
                  <a:cubicBezTo>
                    <a:pt x="113" y="71"/>
                    <a:pt x="115" y="67"/>
                    <a:pt x="115" y="68"/>
                  </a:cubicBezTo>
                  <a:cubicBezTo>
                    <a:pt x="115" y="71"/>
                    <a:pt x="117" y="74"/>
                    <a:pt x="117" y="76"/>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14" name="Freeform 702">
              <a:extLst>
                <a:ext uri="{FF2B5EF4-FFF2-40B4-BE49-F238E27FC236}">
                  <a16:creationId xmlns:a16="http://schemas.microsoft.com/office/drawing/2014/main" id="{53F558FB-A261-B34C-940D-684ACA8DAE16}"/>
                </a:ext>
              </a:extLst>
            </p:cNvPr>
            <p:cNvSpPr>
              <a:spLocks/>
            </p:cNvSpPr>
            <p:nvPr/>
          </p:nvSpPr>
          <p:spPr bwMode="auto">
            <a:xfrm>
              <a:off x="15926337" y="7669650"/>
              <a:ext cx="382166" cy="917438"/>
            </a:xfrm>
            <a:custGeom>
              <a:avLst/>
              <a:gdLst>
                <a:gd name="T0" fmla="*/ 37 w 41"/>
                <a:gd name="T1" fmla="*/ 37 h 98"/>
                <a:gd name="T2" fmla="*/ 34 w 41"/>
                <a:gd name="T3" fmla="*/ 35 h 98"/>
                <a:gd name="T4" fmla="*/ 31 w 41"/>
                <a:gd name="T5" fmla="*/ 29 h 98"/>
                <a:gd name="T6" fmla="*/ 32 w 41"/>
                <a:gd name="T7" fmla="*/ 25 h 98"/>
                <a:gd name="T8" fmla="*/ 25 w 41"/>
                <a:gd name="T9" fmla="*/ 22 h 98"/>
                <a:gd name="T10" fmla="*/ 30 w 41"/>
                <a:gd name="T11" fmla="*/ 10 h 98"/>
                <a:gd name="T12" fmla="*/ 28 w 41"/>
                <a:gd name="T13" fmla="*/ 6 h 98"/>
                <a:gd name="T14" fmla="*/ 23 w 41"/>
                <a:gd name="T15" fmla="*/ 2 h 98"/>
                <a:gd name="T16" fmla="*/ 22 w 41"/>
                <a:gd name="T17" fmla="*/ 9 h 98"/>
                <a:gd name="T18" fmla="*/ 18 w 41"/>
                <a:gd name="T19" fmla="*/ 9 h 98"/>
                <a:gd name="T20" fmla="*/ 13 w 41"/>
                <a:gd name="T21" fmla="*/ 15 h 98"/>
                <a:gd name="T22" fmla="*/ 11 w 41"/>
                <a:gd name="T23" fmla="*/ 21 h 98"/>
                <a:gd name="T24" fmla="*/ 6 w 41"/>
                <a:gd name="T25" fmla="*/ 25 h 98"/>
                <a:gd name="T26" fmla="*/ 2 w 41"/>
                <a:gd name="T27" fmla="*/ 35 h 98"/>
                <a:gd name="T28" fmla="*/ 0 w 41"/>
                <a:gd name="T29" fmla="*/ 40 h 98"/>
                <a:gd name="T30" fmla="*/ 4 w 41"/>
                <a:gd name="T31" fmla="*/ 44 h 98"/>
                <a:gd name="T32" fmla="*/ 7 w 41"/>
                <a:gd name="T33" fmla="*/ 52 h 98"/>
                <a:gd name="T34" fmla="*/ 11 w 41"/>
                <a:gd name="T35" fmla="*/ 58 h 98"/>
                <a:gd name="T36" fmla="*/ 11 w 41"/>
                <a:gd name="T37" fmla="*/ 64 h 98"/>
                <a:gd name="T38" fmla="*/ 12 w 41"/>
                <a:gd name="T39" fmla="*/ 66 h 98"/>
                <a:gd name="T40" fmla="*/ 14 w 41"/>
                <a:gd name="T41" fmla="*/ 66 h 98"/>
                <a:gd name="T42" fmla="*/ 17 w 41"/>
                <a:gd name="T43" fmla="*/ 65 h 98"/>
                <a:gd name="T44" fmla="*/ 22 w 41"/>
                <a:gd name="T45" fmla="*/ 64 h 98"/>
                <a:gd name="T46" fmla="*/ 25 w 41"/>
                <a:gd name="T47" fmla="*/ 72 h 98"/>
                <a:gd name="T48" fmla="*/ 29 w 41"/>
                <a:gd name="T49" fmla="*/ 80 h 98"/>
                <a:gd name="T50" fmla="*/ 30 w 41"/>
                <a:gd name="T51" fmla="*/ 85 h 98"/>
                <a:gd name="T52" fmla="*/ 29 w 41"/>
                <a:gd name="T53" fmla="*/ 88 h 98"/>
                <a:gd name="T54" fmla="*/ 29 w 41"/>
                <a:gd name="T55" fmla="*/ 98 h 98"/>
                <a:gd name="T56" fmla="*/ 34 w 41"/>
                <a:gd name="T57" fmla="*/ 85 h 98"/>
                <a:gd name="T58" fmla="*/ 28 w 41"/>
                <a:gd name="T59" fmla="*/ 71 h 98"/>
                <a:gd name="T60" fmla="*/ 30 w 41"/>
                <a:gd name="T61" fmla="*/ 65 h 98"/>
                <a:gd name="T62" fmla="*/ 26 w 41"/>
                <a:gd name="T63" fmla="*/ 49 h 98"/>
                <a:gd name="T64" fmla="*/ 34 w 41"/>
                <a:gd name="T65" fmla="*/ 44 h 98"/>
                <a:gd name="T66" fmla="*/ 41 w 41"/>
                <a:gd name="T67" fmla="*/ 3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98">
                  <a:moveTo>
                    <a:pt x="39" y="38"/>
                  </a:moveTo>
                  <a:cubicBezTo>
                    <a:pt x="38" y="38"/>
                    <a:pt x="37" y="39"/>
                    <a:pt x="37" y="37"/>
                  </a:cubicBezTo>
                  <a:cubicBezTo>
                    <a:pt x="37" y="37"/>
                    <a:pt x="37" y="36"/>
                    <a:pt x="37" y="36"/>
                  </a:cubicBezTo>
                  <a:cubicBezTo>
                    <a:pt x="37" y="35"/>
                    <a:pt x="34" y="35"/>
                    <a:pt x="34" y="35"/>
                  </a:cubicBezTo>
                  <a:cubicBezTo>
                    <a:pt x="33" y="34"/>
                    <a:pt x="34" y="32"/>
                    <a:pt x="34" y="31"/>
                  </a:cubicBezTo>
                  <a:cubicBezTo>
                    <a:pt x="35" y="29"/>
                    <a:pt x="32" y="30"/>
                    <a:pt x="31" y="29"/>
                  </a:cubicBezTo>
                  <a:cubicBezTo>
                    <a:pt x="31" y="28"/>
                    <a:pt x="30" y="28"/>
                    <a:pt x="30" y="27"/>
                  </a:cubicBezTo>
                  <a:cubicBezTo>
                    <a:pt x="30" y="26"/>
                    <a:pt x="32" y="25"/>
                    <a:pt x="32" y="25"/>
                  </a:cubicBezTo>
                  <a:cubicBezTo>
                    <a:pt x="31" y="23"/>
                    <a:pt x="25" y="26"/>
                    <a:pt x="24" y="25"/>
                  </a:cubicBezTo>
                  <a:cubicBezTo>
                    <a:pt x="24" y="25"/>
                    <a:pt x="25" y="23"/>
                    <a:pt x="25" y="22"/>
                  </a:cubicBezTo>
                  <a:cubicBezTo>
                    <a:pt x="24" y="21"/>
                    <a:pt x="27" y="19"/>
                    <a:pt x="27" y="18"/>
                  </a:cubicBezTo>
                  <a:cubicBezTo>
                    <a:pt x="29" y="15"/>
                    <a:pt x="31" y="13"/>
                    <a:pt x="30" y="10"/>
                  </a:cubicBezTo>
                  <a:cubicBezTo>
                    <a:pt x="30" y="9"/>
                    <a:pt x="31" y="8"/>
                    <a:pt x="31" y="7"/>
                  </a:cubicBezTo>
                  <a:cubicBezTo>
                    <a:pt x="31" y="5"/>
                    <a:pt x="29" y="7"/>
                    <a:pt x="28" y="6"/>
                  </a:cubicBezTo>
                  <a:cubicBezTo>
                    <a:pt x="28" y="4"/>
                    <a:pt x="27" y="3"/>
                    <a:pt x="27" y="2"/>
                  </a:cubicBezTo>
                  <a:cubicBezTo>
                    <a:pt x="25" y="0"/>
                    <a:pt x="25" y="3"/>
                    <a:pt x="23" y="2"/>
                  </a:cubicBezTo>
                  <a:cubicBezTo>
                    <a:pt x="24" y="4"/>
                    <a:pt x="22" y="4"/>
                    <a:pt x="22" y="5"/>
                  </a:cubicBezTo>
                  <a:cubicBezTo>
                    <a:pt x="22" y="5"/>
                    <a:pt x="22" y="9"/>
                    <a:pt x="22" y="9"/>
                  </a:cubicBezTo>
                  <a:cubicBezTo>
                    <a:pt x="21" y="9"/>
                    <a:pt x="21" y="7"/>
                    <a:pt x="21" y="7"/>
                  </a:cubicBezTo>
                  <a:cubicBezTo>
                    <a:pt x="19" y="7"/>
                    <a:pt x="18" y="8"/>
                    <a:pt x="18" y="9"/>
                  </a:cubicBezTo>
                  <a:cubicBezTo>
                    <a:pt x="17" y="10"/>
                    <a:pt x="15" y="10"/>
                    <a:pt x="14" y="11"/>
                  </a:cubicBezTo>
                  <a:cubicBezTo>
                    <a:pt x="13" y="12"/>
                    <a:pt x="14" y="14"/>
                    <a:pt x="13" y="15"/>
                  </a:cubicBezTo>
                  <a:cubicBezTo>
                    <a:pt x="13" y="16"/>
                    <a:pt x="12" y="17"/>
                    <a:pt x="11" y="18"/>
                  </a:cubicBezTo>
                  <a:cubicBezTo>
                    <a:pt x="11" y="19"/>
                    <a:pt x="11" y="20"/>
                    <a:pt x="11" y="21"/>
                  </a:cubicBezTo>
                  <a:cubicBezTo>
                    <a:pt x="11" y="23"/>
                    <a:pt x="10" y="25"/>
                    <a:pt x="9" y="25"/>
                  </a:cubicBezTo>
                  <a:cubicBezTo>
                    <a:pt x="8" y="25"/>
                    <a:pt x="7" y="25"/>
                    <a:pt x="6" y="25"/>
                  </a:cubicBezTo>
                  <a:cubicBezTo>
                    <a:pt x="5" y="27"/>
                    <a:pt x="6" y="35"/>
                    <a:pt x="4" y="35"/>
                  </a:cubicBezTo>
                  <a:cubicBezTo>
                    <a:pt x="4" y="35"/>
                    <a:pt x="2" y="35"/>
                    <a:pt x="2" y="35"/>
                  </a:cubicBezTo>
                  <a:cubicBezTo>
                    <a:pt x="2" y="36"/>
                    <a:pt x="2" y="37"/>
                    <a:pt x="2" y="37"/>
                  </a:cubicBezTo>
                  <a:cubicBezTo>
                    <a:pt x="2" y="38"/>
                    <a:pt x="1" y="39"/>
                    <a:pt x="0" y="40"/>
                  </a:cubicBezTo>
                  <a:cubicBezTo>
                    <a:pt x="0" y="41"/>
                    <a:pt x="4" y="46"/>
                    <a:pt x="5" y="47"/>
                  </a:cubicBezTo>
                  <a:cubicBezTo>
                    <a:pt x="5" y="47"/>
                    <a:pt x="4" y="44"/>
                    <a:pt x="4" y="44"/>
                  </a:cubicBezTo>
                  <a:cubicBezTo>
                    <a:pt x="4" y="44"/>
                    <a:pt x="7" y="48"/>
                    <a:pt x="7" y="48"/>
                  </a:cubicBezTo>
                  <a:cubicBezTo>
                    <a:pt x="8" y="50"/>
                    <a:pt x="6" y="50"/>
                    <a:pt x="7" y="52"/>
                  </a:cubicBezTo>
                  <a:cubicBezTo>
                    <a:pt x="6" y="51"/>
                    <a:pt x="8" y="51"/>
                    <a:pt x="9" y="52"/>
                  </a:cubicBezTo>
                  <a:cubicBezTo>
                    <a:pt x="10" y="54"/>
                    <a:pt x="11" y="56"/>
                    <a:pt x="11" y="58"/>
                  </a:cubicBezTo>
                  <a:cubicBezTo>
                    <a:pt x="11" y="58"/>
                    <a:pt x="10" y="67"/>
                    <a:pt x="10" y="67"/>
                  </a:cubicBezTo>
                  <a:cubicBezTo>
                    <a:pt x="11" y="67"/>
                    <a:pt x="11" y="64"/>
                    <a:pt x="11" y="64"/>
                  </a:cubicBezTo>
                  <a:cubicBezTo>
                    <a:pt x="11" y="64"/>
                    <a:pt x="11" y="67"/>
                    <a:pt x="11" y="67"/>
                  </a:cubicBezTo>
                  <a:cubicBezTo>
                    <a:pt x="11" y="67"/>
                    <a:pt x="12" y="66"/>
                    <a:pt x="12" y="66"/>
                  </a:cubicBezTo>
                  <a:cubicBezTo>
                    <a:pt x="12" y="66"/>
                    <a:pt x="12" y="68"/>
                    <a:pt x="12" y="68"/>
                  </a:cubicBezTo>
                  <a:cubicBezTo>
                    <a:pt x="13" y="68"/>
                    <a:pt x="13" y="66"/>
                    <a:pt x="14" y="66"/>
                  </a:cubicBezTo>
                  <a:cubicBezTo>
                    <a:pt x="14" y="66"/>
                    <a:pt x="14" y="67"/>
                    <a:pt x="14" y="67"/>
                  </a:cubicBezTo>
                  <a:cubicBezTo>
                    <a:pt x="14" y="67"/>
                    <a:pt x="17" y="66"/>
                    <a:pt x="17" y="65"/>
                  </a:cubicBezTo>
                  <a:cubicBezTo>
                    <a:pt x="18" y="65"/>
                    <a:pt x="23" y="62"/>
                    <a:pt x="21" y="61"/>
                  </a:cubicBezTo>
                  <a:cubicBezTo>
                    <a:pt x="22" y="61"/>
                    <a:pt x="21" y="63"/>
                    <a:pt x="22" y="64"/>
                  </a:cubicBezTo>
                  <a:cubicBezTo>
                    <a:pt x="23" y="64"/>
                    <a:pt x="24" y="64"/>
                    <a:pt x="24" y="65"/>
                  </a:cubicBezTo>
                  <a:cubicBezTo>
                    <a:pt x="25" y="67"/>
                    <a:pt x="25" y="70"/>
                    <a:pt x="25" y="72"/>
                  </a:cubicBezTo>
                  <a:cubicBezTo>
                    <a:pt x="26" y="75"/>
                    <a:pt x="26" y="77"/>
                    <a:pt x="28" y="79"/>
                  </a:cubicBezTo>
                  <a:cubicBezTo>
                    <a:pt x="28" y="79"/>
                    <a:pt x="29" y="80"/>
                    <a:pt x="29" y="80"/>
                  </a:cubicBezTo>
                  <a:cubicBezTo>
                    <a:pt x="29" y="82"/>
                    <a:pt x="30" y="82"/>
                    <a:pt x="30" y="82"/>
                  </a:cubicBezTo>
                  <a:cubicBezTo>
                    <a:pt x="31" y="83"/>
                    <a:pt x="29" y="85"/>
                    <a:pt x="30" y="85"/>
                  </a:cubicBezTo>
                  <a:cubicBezTo>
                    <a:pt x="30" y="85"/>
                    <a:pt x="30" y="85"/>
                    <a:pt x="31" y="85"/>
                  </a:cubicBezTo>
                  <a:cubicBezTo>
                    <a:pt x="31" y="86"/>
                    <a:pt x="29" y="87"/>
                    <a:pt x="29" y="88"/>
                  </a:cubicBezTo>
                  <a:cubicBezTo>
                    <a:pt x="29" y="90"/>
                    <a:pt x="30" y="88"/>
                    <a:pt x="31" y="89"/>
                  </a:cubicBezTo>
                  <a:cubicBezTo>
                    <a:pt x="31" y="89"/>
                    <a:pt x="29" y="97"/>
                    <a:pt x="29" y="98"/>
                  </a:cubicBezTo>
                  <a:cubicBezTo>
                    <a:pt x="31" y="96"/>
                    <a:pt x="32" y="92"/>
                    <a:pt x="33" y="90"/>
                  </a:cubicBezTo>
                  <a:cubicBezTo>
                    <a:pt x="34" y="88"/>
                    <a:pt x="35" y="87"/>
                    <a:pt x="34" y="85"/>
                  </a:cubicBezTo>
                  <a:cubicBezTo>
                    <a:pt x="33" y="83"/>
                    <a:pt x="33" y="82"/>
                    <a:pt x="33" y="80"/>
                  </a:cubicBezTo>
                  <a:cubicBezTo>
                    <a:pt x="32" y="78"/>
                    <a:pt x="27" y="74"/>
                    <a:pt x="28" y="71"/>
                  </a:cubicBezTo>
                  <a:cubicBezTo>
                    <a:pt x="28" y="71"/>
                    <a:pt x="30" y="70"/>
                    <a:pt x="30" y="69"/>
                  </a:cubicBezTo>
                  <a:cubicBezTo>
                    <a:pt x="29" y="67"/>
                    <a:pt x="30" y="67"/>
                    <a:pt x="30" y="65"/>
                  </a:cubicBezTo>
                  <a:cubicBezTo>
                    <a:pt x="31" y="62"/>
                    <a:pt x="27" y="60"/>
                    <a:pt x="26" y="58"/>
                  </a:cubicBezTo>
                  <a:cubicBezTo>
                    <a:pt x="23" y="56"/>
                    <a:pt x="25" y="52"/>
                    <a:pt x="26" y="49"/>
                  </a:cubicBezTo>
                  <a:cubicBezTo>
                    <a:pt x="26" y="47"/>
                    <a:pt x="27" y="47"/>
                    <a:pt x="29" y="47"/>
                  </a:cubicBezTo>
                  <a:cubicBezTo>
                    <a:pt x="31" y="47"/>
                    <a:pt x="33" y="45"/>
                    <a:pt x="34" y="44"/>
                  </a:cubicBezTo>
                  <a:cubicBezTo>
                    <a:pt x="36" y="43"/>
                    <a:pt x="37" y="44"/>
                    <a:pt x="39" y="42"/>
                  </a:cubicBezTo>
                  <a:cubicBezTo>
                    <a:pt x="40" y="40"/>
                    <a:pt x="41" y="39"/>
                    <a:pt x="41" y="38"/>
                  </a:cubicBezTo>
                  <a:cubicBezTo>
                    <a:pt x="41" y="38"/>
                    <a:pt x="40" y="38"/>
                    <a:pt x="39" y="38"/>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15" name="Freeform 703">
              <a:extLst>
                <a:ext uri="{FF2B5EF4-FFF2-40B4-BE49-F238E27FC236}">
                  <a16:creationId xmlns:a16="http://schemas.microsoft.com/office/drawing/2014/main" id="{0524677F-1AA1-7F48-8337-84915CFB176F}"/>
                </a:ext>
              </a:extLst>
            </p:cNvPr>
            <p:cNvSpPr>
              <a:spLocks/>
            </p:cNvSpPr>
            <p:nvPr/>
          </p:nvSpPr>
          <p:spPr bwMode="auto">
            <a:xfrm>
              <a:off x="15747993" y="7781142"/>
              <a:ext cx="213379" cy="261215"/>
            </a:xfrm>
            <a:custGeom>
              <a:avLst/>
              <a:gdLst>
                <a:gd name="T0" fmla="*/ 21 w 23"/>
                <a:gd name="T1" fmla="*/ 26 h 28"/>
                <a:gd name="T2" fmla="*/ 20 w 23"/>
                <a:gd name="T3" fmla="*/ 17 h 28"/>
                <a:gd name="T4" fmla="*/ 18 w 23"/>
                <a:gd name="T5" fmla="*/ 16 h 28"/>
                <a:gd name="T6" fmla="*/ 16 w 23"/>
                <a:gd name="T7" fmla="*/ 18 h 28"/>
                <a:gd name="T8" fmla="*/ 17 w 23"/>
                <a:gd name="T9" fmla="*/ 13 h 28"/>
                <a:gd name="T10" fmla="*/ 18 w 23"/>
                <a:gd name="T11" fmla="*/ 7 h 28"/>
                <a:gd name="T12" fmla="*/ 14 w 23"/>
                <a:gd name="T13" fmla="*/ 7 h 28"/>
                <a:gd name="T14" fmla="*/ 10 w 23"/>
                <a:gd name="T15" fmla="*/ 7 h 28"/>
                <a:gd name="T16" fmla="*/ 8 w 23"/>
                <a:gd name="T17" fmla="*/ 4 h 28"/>
                <a:gd name="T18" fmla="*/ 6 w 23"/>
                <a:gd name="T19" fmla="*/ 2 h 28"/>
                <a:gd name="T20" fmla="*/ 2 w 23"/>
                <a:gd name="T21" fmla="*/ 1 h 28"/>
                <a:gd name="T22" fmla="*/ 4 w 23"/>
                <a:gd name="T23" fmla="*/ 5 h 28"/>
                <a:gd name="T24" fmla="*/ 1 w 23"/>
                <a:gd name="T25" fmla="*/ 9 h 28"/>
                <a:gd name="T26" fmla="*/ 3 w 23"/>
                <a:gd name="T27" fmla="*/ 16 h 28"/>
                <a:gd name="T28" fmla="*/ 5 w 23"/>
                <a:gd name="T29" fmla="*/ 25 h 28"/>
                <a:gd name="T30" fmla="*/ 6 w 23"/>
                <a:gd name="T31" fmla="*/ 22 h 28"/>
                <a:gd name="T32" fmla="*/ 7 w 23"/>
                <a:gd name="T33" fmla="*/ 24 h 28"/>
                <a:gd name="T34" fmla="*/ 7 w 23"/>
                <a:gd name="T35" fmla="*/ 23 h 28"/>
                <a:gd name="T36" fmla="*/ 8 w 23"/>
                <a:gd name="T37" fmla="*/ 21 h 28"/>
                <a:gd name="T38" fmla="*/ 13 w 23"/>
                <a:gd name="T39" fmla="*/ 22 h 28"/>
                <a:gd name="T40" fmla="*/ 11 w 23"/>
                <a:gd name="T41" fmla="*/ 16 h 28"/>
                <a:gd name="T42" fmla="*/ 13 w 23"/>
                <a:gd name="T43" fmla="*/ 19 h 28"/>
                <a:gd name="T44" fmla="*/ 17 w 23"/>
                <a:gd name="T45" fmla="*/ 20 h 28"/>
                <a:gd name="T46" fmla="*/ 18 w 23"/>
                <a:gd name="T47" fmla="*/ 22 h 28"/>
                <a:gd name="T48" fmla="*/ 19 w 23"/>
                <a:gd name="T49" fmla="*/ 28 h 28"/>
                <a:gd name="T50" fmla="*/ 21 w 23"/>
                <a:gd name="T51" fmla="*/ 26 h 28"/>
                <a:gd name="T52" fmla="*/ 21 w 23"/>
                <a:gd name="T53"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28">
                  <a:moveTo>
                    <a:pt x="21" y="26"/>
                  </a:moveTo>
                  <a:cubicBezTo>
                    <a:pt x="22" y="24"/>
                    <a:pt x="20" y="19"/>
                    <a:pt x="20" y="17"/>
                  </a:cubicBezTo>
                  <a:cubicBezTo>
                    <a:pt x="20" y="17"/>
                    <a:pt x="19" y="13"/>
                    <a:pt x="18" y="16"/>
                  </a:cubicBezTo>
                  <a:cubicBezTo>
                    <a:pt x="18" y="16"/>
                    <a:pt x="17" y="17"/>
                    <a:pt x="16" y="18"/>
                  </a:cubicBezTo>
                  <a:cubicBezTo>
                    <a:pt x="16" y="17"/>
                    <a:pt x="14" y="13"/>
                    <a:pt x="17" y="13"/>
                  </a:cubicBezTo>
                  <a:cubicBezTo>
                    <a:pt x="19" y="12"/>
                    <a:pt x="23" y="6"/>
                    <a:pt x="18" y="7"/>
                  </a:cubicBezTo>
                  <a:cubicBezTo>
                    <a:pt x="17" y="8"/>
                    <a:pt x="15" y="7"/>
                    <a:pt x="14" y="7"/>
                  </a:cubicBezTo>
                  <a:cubicBezTo>
                    <a:pt x="13" y="7"/>
                    <a:pt x="11" y="7"/>
                    <a:pt x="10" y="7"/>
                  </a:cubicBezTo>
                  <a:cubicBezTo>
                    <a:pt x="8" y="6"/>
                    <a:pt x="8" y="5"/>
                    <a:pt x="8" y="4"/>
                  </a:cubicBezTo>
                  <a:cubicBezTo>
                    <a:pt x="8" y="2"/>
                    <a:pt x="7" y="3"/>
                    <a:pt x="6" y="2"/>
                  </a:cubicBezTo>
                  <a:cubicBezTo>
                    <a:pt x="4" y="1"/>
                    <a:pt x="3" y="0"/>
                    <a:pt x="2" y="1"/>
                  </a:cubicBezTo>
                  <a:cubicBezTo>
                    <a:pt x="1" y="3"/>
                    <a:pt x="3" y="4"/>
                    <a:pt x="4" y="5"/>
                  </a:cubicBezTo>
                  <a:cubicBezTo>
                    <a:pt x="7" y="8"/>
                    <a:pt x="2" y="6"/>
                    <a:pt x="1" y="9"/>
                  </a:cubicBezTo>
                  <a:cubicBezTo>
                    <a:pt x="0" y="12"/>
                    <a:pt x="2" y="14"/>
                    <a:pt x="3" y="16"/>
                  </a:cubicBezTo>
                  <a:cubicBezTo>
                    <a:pt x="5" y="19"/>
                    <a:pt x="6" y="22"/>
                    <a:pt x="5" y="25"/>
                  </a:cubicBezTo>
                  <a:cubicBezTo>
                    <a:pt x="6" y="26"/>
                    <a:pt x="6" y="23"/>
                    <a:pt x="6" y="22"/>
                  </a:cubicBezTo>
                  <a:cubicBezTo>
                    <a:pt x="6" y="23"/>
                    <a:pt x="6" y="24"/>
                    <a:pt x="7" y="24"/>
                  </a:cubicBezTo>
                  <a:cubicBezTo>
                    <a:pt x="7" y="24"/>
                    <a:pt x="7" y="23"/>
                    <a:pt x="7" y="23"/>
                  </a:cubicBezTo>
                  <a:cubicBezTo>
                    <a:pt x="8" y="26"/>
                    <a:pt x="8" y="23"/>
                    <a:pt x="8" y="21"/>
                  </a:cubicBezTo>
                  <a:cubicBezTo>
                    <a:pt x="8" y="22"/>
                    <a:pt x="12" y="25"/>
                    <a:pt x="13" y="22"/>
                  </a:cubicBezTo>
                  <a:cubicBezTo>
                    <a:pt x="13" y="21"/>
                    <a:pt x="12" y="16"/>
                    <a:pt x="11" y="16"/>
                  </a:cubicBezTo>
                  <a:cubicBezTo>
                    <a:pt x="12" y="16"/>
                    <a:pt x="13" y="18"/>
                    <a:pt x="13" y="19"/>
                  </a:cubicBezTo>
                  <a:cubicBezTo>
                    <a:pt x="14" y="20"/>
                    <a:pt x="17" y="18"/>
                    <a:pt x="17" y="20"/>
                  </a:cubicBezTo>
                  <a:cubicBezTo>
                    <a:pt x="17" y="21"/>
                    <a:pt x="18" y="20"/>
                    <a:pt x="18" y="22"/>
                  </a:cubicBezTo>
                  <a:cubicBezTo>
                    <a:pt x="18" y="24"/>
                    <a:pt x="18" y="26"/>
                    <a:pt x="19" y="28"/>
                  </a:cubicBezTo>
                  <a:cubicBezTo>
                    <a:pt x="20" y="27"/>
                    <a:pt x="20" y="27"/>
                    <a:pt x="21" y="26"/>
                  </a:cubicBezTo>
                  <a:cubicBezTo>
                    <a:pt x="22" y="25"/>
                    <a:pt x="20" y="27"/>
                    <a:pt x="21" y="26"/>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16" name="Freeform 704">
              <a:extLst>
                <a:ext uri="{FF2B5EF4-FFF2-40B4-BE49-F238E27FC236}">
                  <a16:creationId xmlns:a16="http://schemas.microsoft.com/office/drawing/2014/main" id="{5CB9EE36-9452-3043-8ECA-C339702C0410}"/>
                </a:ext>
              </a:extLst>
            </p:cNvPr>
            <p:cNvSpPr>
              <a:spLocks/>
            </p:cNvSpPr>
            <p:nvPr/>
          </p:nvSpPr>
          <p:spPr bwMode="auto">
            <a:xfrm>
              <a:off x="16149267" y="8071028"/>
              <a:ext cx="391722" cy="719933"/>
            </a:xfrm>
            <a:custGeom>
              <a:avLst/>
              <a:gdLst>
                <a:gd name="T0" fmla="*/ 40 w 42"/>
                <a:gd name="T1" fmla="*/ 30 h 77"/>
                <a:gd name="T2" fmla="*/ 41 w 42"/>
                <a:gd name="T3" fmla="*/ 27 h 77"/>
                <a:gd name="T4" fmla="*/ 39 w 42"/>
                <a:gd name="T5" fmla="*/ 24 h 77"/>
                <a:gd name="T6" fmla="*/ 36 w 42"/>
                <a:gd name="T7" fmla="*/ 20 h 77"/>
                <a:gd name="T8" fmla="*/ 35 w 42"/>
                <a:gd name="T9" fmla="*/ 15 h 77"/>
                <a:gd name="T10" fmla="*/ 30 w 42"/>
                <a:gd name="T11" fmla="*/ 12 h 77"/>
                <a:gd name="T12" fmla="*/ 25 w 42"/>
                <a:gd name="T13" fmla="*/ 14 h 77"/>
                <a:gd name="T14" fmla="*/ 21 w 42"/>
                <a:gd name="T15" fmla="*/ 14 h 77"/>
                <a:gd name="T16" fmla="*/ 17 w 42"/>
                <a:gd name="T17" fmla="*/ 16 h 77"/>
                <a:gd name="T18" fmla="*/ 19 w 42"/>
                <a:gd name="T19" fmla="*/ 12 h 77"/>
                <a:gd name="T20" fmla="*/ 19 w 42"/>
                <a:gd name="T21" fmla="*/ 9 h 77"/>
                <a:gd name="T22" fmla="*/ 18 w 42"/>
                <a:gd name="T23" fmla="*/ 5 h 77"/>
                <a:gd name="T24" fmla="*/ 15 w 42"/>
                <a:gd name="T25" fmla="*/ 4 h 77"/>
                <a:gd name="T26" fmla="*/ 9 w 42"/>
                <a:gd name="T27" fmla="*/ 1 h 77"/>
                <a:gd name="T28" fmla="*/ 4 w 42"/>
                <a:gd name="T29" fmla="*/ 4 h 77"/>
                <a:gd name="T30" fmla="*/ 1 w 42"/>
                <a:gd name="T31" fmla="*/ 8 h 77"/>
                <a:gd name="T32" fmla="*/ 0 w 42"/>
                <a:gd name="T33" fmla="*/ 13 h 77"/>
                <a:gd name="T34" fmla="*/ 3 w 42"/>
                <a:gd name="T35" fmla="*/ 16 h 77"/>
                <a:gd name="T36" fmla="*/ 6 w 42"/>
                <a:gd name="T37" fmla="*/ 20 h 77"/>
                <a:gd name="T38" fmla="*/ 5 w 42"/>
                <a:gd name="T39" fmla="*/ 24 h 77"/>
                <a:gd name="T40" fmla="*/ 5 w 42"/>
                <a:gd name="T41" fmla="*/ 27 h 77"/>
                <a:gd name="T42" fmla="*/ 4 w 42"/>
                <a:gd name="T43" fmla="*/ 28 h 77"/>
                <a:gd name="T44" fmla="*/ 6 w 42"/>
                <a:gd name="T45" fmla="*/ 33 h 77"/>
                <a:gd name="T46" fmla="*/ 9 w 42"/>
                <a:gd name="T47" fmla="*/ 37 h 77"/>
                <a:gd name="T48" fmla="*/ 10 w 42"/>
                <a:gd name="T49" fmla="*/ 42 h 77"/>
                <a:gd name="T50" fmla="*/ 6 w 42"/>
                <a:gd name="T51" fmla="*/ 52 h 77"/>
                <a:gd name="T52" fmla="*/ 5 w 42"/>
                <a:gd name="T53" fmla="*/ 55 h 77"/>
                <a:gd name="T54" fmla="*/ 4 w 42"/>
                <a:gd name="T55" fmla="*/ 58 h 77"/>
                <a:gd name="T56" fmla="*/ 5 w 42"/>
                <a:gd name="T57" fmla="*/ 62 h 77"/>
                <a:gd name="T58" fmla="*/ 11 w 42"/>
                <a:gd name="T59" fmla="*/ 69 h 77"/>
                <a:gd name="T60" fmla="*/ 13 w 42"/>
                <a:gd name="T61" fmla="*/ 72 h 77"/>
                <a:gd name="T62" fmla="*/ 16 w 42"/>
                <a:gd name="T63" fmla="*/ 72 h 77"/>
                <a:gd name="T64" fmla="*/ 18 w 42"/>
                <a:gd name="T65" fmla="*/ 74 h 77"/>
                <a:gd name="T66" fmla="*/ 19 w 42"/>
                <a:gd name="T67" fmla="*/ 76 h 77"/>
                <a:gd name="T68" fmla="*/ 21 w 42"/>
                <a:gd name="T69" fmla="*/ 76 h 77"/>
                <a:gd name="T70" fmla="*/ 23 w 42"/>
                <a:gd name="T71" fmla="*/ 74 h 77"/>
                <a:gd name="T72" fmla="*/ 16 w 42"/>
                <a:gd name="T73" fmla="*/ 69 h 77"/>
                <a:gd name="T74" fmla="*/ 13 w 42"/>
                <a:gd name="T75" fmla="*/ 67 h 77"/>
                <a:gd name="T76" fmla="*/ 15 w 42"/>
                <a:gd name="T77" fmla="*/ 67 h 77"/>
                <a:gd name="T78" fmla="*/ 12 w 42"/>
                <a:gd name="T79" fmla="*/ 60 h 77"/>
                <a:gd name="T80" fmla="*/ 11 w 42"/>
                <a:gd name="T81" fmla="*/ 58 h 77"/>
                <a:gd name="T82" fmla="*/ 9 w 42"/>
                <a:gd name="T83" fmla="*/ 56 h 77"/>
                <a:gd name="T84" fmla="*/ 11 w 42"/>
                <a:gd name="T85" fmla="*/ 48 h 77"/>
                <a:gd name="T86" fmla="*/ 13 w 42"/>
                <a:gd name="T87" fmla="*/ 43 h 77"/>
                <a:gd name="T88" fmla="*/ 14 w 42"/>
                <a:gd name="T89" fmla="*/ 36 h 77"/>
                <a:gd name="T90" fmla="*/ 17 w 42"/>
                <a:gd name="T91" fmla="*/ 40 h 77"/>
                <a:gd name="T92" fmla="*/ 22 w 42"/>
                <a:gd name="T93" fmla="*/ 41 h 77"/>
                <a:gd name="T94" fmla="*/ 27 w 42"/>
                <a:gd name="T95" fmla="*/ 44 h 77"/>
                <a:gd name="T96" fmla="*/ 24 w 42"/>
                <a:gd name="T97" fmla="*/ 38 h 77"/>
                <a:gd name="T98" fmla="*/ 28 w 42"/>
                <a:gd name="T99" fmla="*/ 33 h 77"/>
                <a:gd name="T100" fmla="*/ 34 w 42"/>
                <a:gd name="T101" fmla="*/ 32 h 77"/>
                <a:gd name="T102" fmla="*/ 38 w 42"/>
                <a:gd name="T103" fmla="*/ 33 h 77"/>
                <a:gd name="T104" fmla="*/ 40 w 42"/>
                <a:gd name="T105" fmla="*/ 30 h 77"/>
                <a:gd name="T106" fmla="*/ 40 w 42"/>
                <a:gd name="T107" fmla="*/ 3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77">
                  <a:moveTo>
                    <a:pt x="40" y="30"/>
                  </a:moveTo>
                  <a:cubicBezTo>
                    <a:pt x="41" y="30"/>
                    <a:pt x="40" y="28"/>
                    <a:pt x="41" y="27"/>
                  </a:cubicBezTo>
                  <a:cubicBezTo>
                    <a:pt x="42" y="26"/>
                    <a:pt x="40" y="24"/>
                    <a:pt x="39" y="24"/>
                  </a:cubicBezTo>
                  <a:cubicBezTo>
                    <a:pt x="38" y="23"/>
                    <a:pt x="36" y="22"/>
                    <a:pt x="36" y="20"/>
                  </a:cubicBezTo>
                  <a:cubicBezTo>
                    <a:pt x="36" y="18"/>
                    <a:pt x="37" y="17"/>
                    <a:pt x="35" y="15"/>
                  </a:cubicBezTo>
                  <a:cubicBezTo>
                    <a:pt x="34" y="14"/>
                    <a:pt x="32" y="12"/>
                    <a:pt x="30" y="12"/>
                  </a:cubicBezTo>
                  <a:cubicBezTo>
                    <a:pt x="28" y="12"/>
                    <a:pt x="27" y="14"/>
                    <a:pt x="25" y="14"/>
                  </a:cubicBezTo>
                  <a:cubicBezTo>
                    <a:pt x="23" y="13"/>
                    <a:pt x="23" y="13"/>
                    <a:pt x="21" y="14"/>
                  </a:cubicBezTo>
                  <a:cubicBezTo>
                    <a:pt x="21" y="14"/>
                    <a:pt x="18" y="17"/>
                    <a:pt x="17" y="16"/>
                  </a:cubicBezTo>
                  <a:cubicBezTo>
                    <a:pt x="17" y="15"/>
                    <a:pt x="20" y="13"/>
                    <a:pt x="19" y="12"/>
                  </a:cubicBezTo>
                  <a:cubicBezTo>
                    <a:pt x="17" y="11"/>
                    <a:pt x="19" y="10"/>
                    <a:pt x="19" y="9"/>
                  </a:cubicBezTo>
                  <a:cubicBezTo>
                    <a:pt x="19" y="8"/>
                    <a:pt x="19" y="5"/>
                    <a:pt x="18" y="5"/>
                  </a:cubicBezTo>
                  <a:cubicBezTo>
                    <a:pt x="16" y="6"/>
                    <a:pt x="14" y="6"/>
                    <a:pt x="15" y="4"/>
                  </a:cubicBezTo>
                  <a:cubicBezTo>
                    <a:pt x="16" y="0"/>
                    <a:pt x="11" y="0"/>
                    <a:pt x="9" y="1"/>
                  </a:cubicBezTo>
                  <a:cubicBezTo>
                    <a:pt x="8" y="3"/>
                    <a:pt x="6" y="4"/>
                    <a:pt x="4" y="4"/>
                  </a:cubicBezTo>
                  <a:cubicBezTo>
                    <a:pt x="2" y="4"/>
                    <a:pt x="1" y="7"/>
                    <a:pt x="1" y="8"/>
                  </a:cubicBezTo>
                  <a:cubicBezTo>
                    <a:pt x="1" y="10"/>
                    <a:pt x="0" y="11"/>
                    <a:pt x="0" y="13"/>
                  </a:cubicBezTo>
                  <a:cubicBezTo>
                    <a:pt x="0" y="15"/>
                    <a:pt x="1" y="15"/>
                    <a:pt x="3" y="16"/>
                  </a:cubicBezTo>
                  <a:cubicBezTo>
                    <a:pt x="4" y="18"/>
                    <a:pt x="5" y="19"/>
                    <a:pt x="6" y="20"/>
                  </a:cubicBezTo>
                  <a:cubicBezTo>
                    <a:pt x="7" y="22"/>
                    <a:pt x="5" y="23"/>
                    <a:pt x="5" y="24"/>
                  </a:cubicBezTo>
                  <a:cubicBezTo>
                    <a:pt x="5" y="25"/>
                    <a:pt x="6" y="26"/>
                    <a:pt x="5" y="27"/>
                  </a:cubicBezTo>
                  <a:cubicBezTo>
                    <a:pt x="5" y="27"/>
                    <a:pt x="4" y="27"/>
                    <a:pt x="4" y="28"/>
                  </a:cubicBezTo>
                  <a:cubicBezTo>
                    <a:pt x="3" y="29"/>
                    <a:pt x="5" y="32"/>
                    <a:pt x="6" y="33"/>
                  </a:cubicBezTo>
                  <a:cubicBezTo>
                    <a:pt x="7" y="34"/>
                    <a:pt x="8" y="35"/>
                    <a:pt x="9" y="37"/>
                  </a:cubicBezTo>
                  <a:cubicBezTo>
                    <a:pt x="9" y="39"/>
                    <a:pt x="9" y="40"/>
                    <a:pt x="10" y="42"/>
                  </a:cubicBezTo>
                  <a:cubicBezTo>
                    <a:pt x="11" y="46"/>
                    <a:pt x="8" y="49"/>
                    <a:pt x="6" y="52"/>
                  </a:cubicBezTo>
                  <a:cubicBezTo>
                    <a:pt x="6" y="53"/>
                    <a:pt x="5" y="54"/>
                    <a:pt x="5" y="55"/>
                  </a:cubicBezTo>
                  <a:cubicBezTo>
                    <a:pt x="4" y="56"/>
                    <a:pt x="4" y="57"/>
                    <a:pt x="4" y="58"/>
                  </a:cubicBezTo>
                  <a:cubicBezTo>
                    <a:pt x="4" y="59"/>
                    <a:pt x="3" y="62"/>
                    <a:pt x="5" y="62"/>
                  </a:cubicBezTo>
                  <a:cubicBezTo>
                    <a:pt x="8" y="64"/>
                    <a:pt x="9" y="67"/>
                    <a:pt x="11" y="69"/>
                  </a:cubicBezTo>
                  <a:cubicBezTo>
                    <a:pt x="12" y="70"/>
                    <a:pt x="12" y="71"/>
                    <a:pt x="13" y="72"/>
                  </a:cubicBezTo>
                  <a:cubicBezTo>
                    <a:pt x="14" y="72"/>
                    <a:pt x="15" y="72"/>
                    <a:pt x="16" y="72"/>
                  </a:cubicBezTo>
                  <a:cubicBezTo>
                    <a:pt x="17" y="73"/>
                    <a:pt x="18" y="73"/>
                    <a:pt x="18" y="74"/>
                  </a:cubicBezTo>
                  <a:cubicBezTo>
                    <a:pt x="18" y="75"/>
                    <a:pt x="18" y="76"/>
                    <a:pt x="19" y="76"/>
                  </a:cubicBezTo>
                  <a:cubicBezTo>
                    <a:pt x="19" y="77"/>
                    <a:pt x="20" y="76"/>
                    <a:pt x="21" y="76"/>
                  </a:cubicBezTo>
                  <a:cubicBezTo>
                    <a:pt x="22" y="76"/>
                    <a:pt x="23" y="74"/>
                    <a:pt x="23" y="74"/>
                  </a:cubicBezTo>
                  <a:cubicBezTo>
                    <a:pt x="21" y="71"/>
                    <a:pt x="20" y="70"/>
                    <a:pt x="16" y="69"/>
                  </a:cubicBezTo>
                  <a:cubicBezTo>
                    <a:pt x="15" y="69"/>
                    <a:pt x="14" y="68"/>
                    <a:pt x="13" y="67"/>
                  </a:cubicBezTo>
                  <a:cubicBezTo>
                    <a:pt x="13" y="65"/>
                    <a:pt x="14" y="67"/>
                    <a:pt x="15" y="67"/>
                  </a:cubicBezTo>
                  <a:cubicBezTo>
                    <a:pt x="14" y="67"/>
                    <a:pt x="12" y="61"/>
                    <a:pt x="12" y="60"/>
                  </a:cubicBezTo>
                  <a:cubicBezTo>
                    <a:pt x="12" y="59"/>
                    <a:pt x="12" y="59"/>
                    <a:pt x="11" y="58"/>
                  </a:cubicBezTo>
                  <a:cubicBezTo>
                    <a:pt x="10" y="58"/>
                    <a:pt x="9" y="57"/>
                    <a:pt x="9" y="56"/>
                  </a:cubicBezTo>
                  <a:cubicBezTo>
                    <a:pt x="8" y="53"/>
                    <a:pt x="10" y="50"/>
                    <a:pt x="11" y="48"/>
                  </a:cubicBezTo>
                  <a:cubicBezTo>
                    <a:pt x="11" y="46"/>
                    <a:pt x="13" y="44"/>
                    <a:pt x="13" y="43"/>
                  </a:cubicBezTo>
                  <a:cubicBezTo>
                    <a:pt x="13" y="41"/>
                    <a:pt x="12" y="37"/>
                    <a:pt x="14" y="36"/>
                  </a:cubicBezTo>
                  <a:cubicBezTo>
                    <a:pt x="17" y="36"/>
                    <a:pt x="17" y="37"/>
                    <a:pt x="17" y="40"/>
                  </a:cubicBezTo>
                  <a:cubicBezTo>
                    <a:pt x="16" y="42"/>
                    <a:pt x="20" y="41"/>
                    <a:pt x="22" y="41"/>
                  </a:cubicBezTo>
                  <a:cubicBezTo>
                    <a:pt x="23" y="41"/>
                    <a:pt x="26" y="43"/>
                    <a:pt x="27" y="44"/>
                  </a:cubicBezTo>
                  <a:cubicBezTo>
                    <a:pt x="27" y="42"/>
                    <a:pt x="25" y="41"/>
                    <a:pt x="24" y="38"/>
                  </a:cubicBezTo>
                  <a:cubicBezTo>
                    <a:pt x="24" y="36"/>
                    <a:pt x="26" y="35"/>
                    <a:pt x="28" y="33"/>
                  </a:cubicBezTo>
                  <a:cubicBezTo>
                    <a:pt x="29" y="32"/>
                    <a:pt x="32" y="32"/>
                    <a:pt x="34" y="32"/>
                  </a:cubicBezTo>
                  <a:cubicBezTo>
                    <a:pt x="36" y="32"/>
                    <a:pt x="37" y="32"/>
                    <a:pt x="38" y="33"/>
                  </a:cubicBezTo>
                  <a:cubicBezTo>
                    <a:pt x="40" y="33"/>
                    <a:pt x="39" y="32"/>
                    <a:pt x="40" y="30"/>
                  </a:cubicBezTo>
                  <a:cubicBezTo>
                    <a:pt x="41" y="30"/>
                    <a:pt x="40" y="31"/>
                    <a:pt x="40" y="3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17" name="Freeform 705">
              <a:extLst>
                <a:ext uri="{FF2B5EF4-FFF2-40B4-BE49-F238E27FC236}">
                  <a16:creationId xmlns:a16="http://schemas.microsoft.com/office/drawing/2014/main" id="{1F33AF21-3E58-994A-8B16-E33CEFAFBBFD}"/>
                </a:ext>
              </a:extLst>
            </p:cNvPr>
            <p:cNvSpPr>
              <a:spLocks/>
            </p:cNvSpPr>
            <p:nvPr/>
          </p:nvSpPr>
          <p:spPr bwMode="auto">
            <a:xfrm>
              <a:off x="16362644" y="7921307"/>
              <a:ext cx="356689" cy="729492"/>
            </a:xfrm>
            <a:custGeom>
              <a:avLst/>
              <a:gdLst>
                <a:gd name="T0" fmla="*/ 37 w 38"/>
                <a:gd name="T1" fmla="*/ 55 h 78"/>
                <a:gd name="T2" fmla="*/ 36 w 38"/>
                <a:gd name="T3" fmla="*/ 49 h 78"/>
                <a:gd name="T4" fmla="*/ 32 w 38"/>
                <a:gd name="T5" fmla="*/ 41 h 78"/>
                <a:gd name="T6" fmla="*/ 28 w 38"/>
                <a:gd name="T7" fmla="*/ 37 h 78"/>
                <a:gd name="T8" fmla="*/ 22 w 38"/>
                <a:gd name="T9" fmla="*/ 31 h 78"/>
                <a:gd name="T10" fmla="*/ 18 w 38"/>
                <a:gd name="T11" fmla="*/ 26 h 78"/>
                <a:gd name="T12" fmla="*/ 19 w 38"/>
                <a:gd name="T13" fmla="*/ 20 h 78"/>
                <a:gd name="T14" fmla="*/ 23 w 38"/>
                <a:gd name="T15" fmla="*/ 15 h 78"/>
                <a:gd name="T16" fmla="*/ 29 w 38"/>
                <a:gd name="T17" fmla="*/ 11 h 78"/>
                <a:gd name="T18" fmla="*/ 23 w 38"/>
                <a:gd name="T19" fmla="*/ 7 h 78"/>
                <a:gd name="T20" fmla="*/ 24 w 38"/>
                <a:gd name="T21" fmla="*/ 4 h 78"/>
                <a:gd name="T22" fmla="*/ 19 w 38"/>
                <a:gd name="T23" fmla="*/ 3 h 78"/>
                <a:gd name="T24" fmla="*/ 14 w 38"/>
                <a:gd name="T25" fmla="*/ 3 h 78"/>
                <a:gd name="T26" fmla="*/ 11 w 38"/>
                <a:gd name="T27" fmla="*/ 5 h 78"/>
                <a:gd name="T28" fmla="*/ 8 w 38"/>
                <a:gd name="T29" fmla="*/ 5 h 78"/>
                <a:gd name="T30" fmla="*/ 5 w 38"/>
                <a:gd name="T31" fmla="*/ 5 h 78"/>
                <a:gd name="T32" fmla="*/ 3 w 38"/>
                <a:gd name="T33" fmla="*/ 5 h 78"/>
                <a:gd name="T34" fmla="*/ 0 w 38"/>
                <a:gd name="T35" fmla="*/ 6 h 78"/>
                <a:gd name="T36" fmla="*/ 4 w 38"/>
                <a:gd name="T37" fmla="*/ 9 h 78"/>
                <a:gd name="T38" fmla="*/ 5 w 38"/>
                <a:gd name="T39" fmla="*/ 13 h 78"/>
                <a:gd name="T40" fmla="*/ 9 w 38"/>
                <a:gd name="T41" fmla="*/ 14 h 78"/>
                <a:gd name="T42" fmla="*/ 12 w 38"/>
                <a:gd name="T43" fmla="*/ 17 h 78"/>
                <a:gd name="T44" fmla="*/ 13 w 38"/>
                <a:gd name="T45" fmla="*/ 21 h 78"/>
                <a:gd name="T46" fmla="*/ 10 w 38"/>
                <a:gd name="T47" fmla="*/ 22 h 78"/>
                <a:gd name="T48" fmla="*/ 14 w 38"/>
                <a:gd name="T49" fmla="*/ 25 h 78"/>
                <a:gd name="T50" fmla="*/ 19 w 38"/>
                <a:gd name="T51" fmla="*/ 31 h 78"/>
                <a:gd name="T52" fmla="*/ 23 w 38"/>
                <a:gd name="T53" fmla="*/ 35 h 78"/>
                <a:gd name="T54" fmla="*/ 26 w 38"/>
                <a:gd name="T55" fmla="*/ 39 h 78"/>
                <a:gd name="T56" fmla="*/ 28 w 38"/>
                <a:gd name="T57" fmla="*/ 43 h 78"/>
                <a:gd name="T58" fmla="*/ 27 w 38"/>
                <a:gd name="T59" fmla="*/ 48 h 78"/>
                <a:gd name="T60" fmla="*/ 28 w 38"/>
                <a:gd name="T61" fmla="*/ 52 h 78"/>
                <a:gd name="T62" fmla="*/ 28 w 38"/>
                <a:gd name="T63" fmla="*/ 57 h 78"/>
                <a:gd name="T64" fmla="*/ 23 w 38"/>
                <a:gd name="T65" fmla="*/ 60 h 78"/>
                <a:gd name="T66" fmla="*/ 20 w 38"/>
                <a:gd name="T67" fmla="*/ 62 h 78"/>
                <a:gd name="T68" fmla="*/ 20 w 38"/>
                <a:gd name="T69" fmla="*/ 65 h 78"/>
                <a:gd name="T70" fmla="*/ 18 w 38"/>
                <a:gd name="T71" fmla="*/ 66 h 78"/>
                <a:gd name="T72" fmla="*/ 14 w 38"/>
                <a:gd name="T73" fmla="*/ 67 h 78"/>
                <a:gd name="T74" fmla="*/ 15 w 38"/>
                <a:gd name="T75" fmla="*/ 70 h 78"/>
                <a:gd name="T76" fmla="*/ 14 w 38"/>
                <a:gd name="T77" fmla="*/ 74 h 78"/>
                <a:gd name="T78" fmla="*/ 14 w 38"/>
                <a:gd name="T79" fmla="*/ 77 h 78"/>
                <a:gd name="T80" fmla="*/ 18 w 38"/>
                <a:gd name="T81" fmla="*/ 75 h 78"/>
                <a:gd name="T82" fmla="*/ 19 w 38"/>
                <a:gd name="T83" fmla="*/ 71 h 78"/>
                <a:gd name="T84" fmla="*/ 22 w 38"/>
                <a:gd name="T85" fmla="*/ 72 h 78"/>
                <a:gd name="T86" fmla="*/ 21 w 38"/>
                <a:gd name="T87" fmla="*/ 70 h 78"/>
                <a:gd name="T88" fmla="*/ 23 w 38"/>
                <a:gd name="T89" fmla="*/ 71 h 78"/>
                <a:gd name="T90" fmla="*/ 24 w 38"/>
                <a:gd name="T91" fmla="*/ 67 h 78"/>
                <a:gd name="T92" fmla="*/ 26 w 38"/>
                <a:gd name="T93" fmla="*/ 68 h 78"/>
                <a:gd name="T94" fmla="*/ 30 w 38"/>
                <a:gd name="T95" fmla="*/ 66 h 78"/>
                <a:gd name="T96" fmla="*/ 36 w 38"/>
                <a:gd name="T97" fmla="*/ 61 h 78"/>
                <a:gd name="T98" fmla="*/ 36 w 38"/>
                <a:gd name="T99" fmla="*/ 57 h 78"/>
                <a:gd name="T100" fmla="*/ 37 w 38"/>
                <a:gd name="T101" fmla="*/ 55 h 78"/>
                <a:gd name="T102" fmla="*/ 37 w 38"/>
                <a:gd name="T103" fmla="*/ 5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78">
                  <a:moveTo>
                    <a:pt x="37" y="55"/>
                  </a:moveTo>
                  <a:cubicBezTo>
                    <a:pt x="36" y="54"/>
                    <a:pt x="36" y="52"/>
                    <a:pt x="36" y="49"/>
                  </a:cubicBezTo>
                  <a:cubicBezTo>
                    <a:pt x="35" y="46"/>
                    <a:pt x="34" y="44"/>
                    <a:pt x="32" y="41"/>
                  </a:cubicBezTo>
                  <a:cubicBezTo>
                    <a:pt x="31" y="39"/>
                    <a:pt x="30" y="38"/>
                    <a:pt x="28" y="37"/>
                  </a:cubicBezTo>
                  <a:cubicBezTo>
                    <a:pt x="26" y="35"/>
                    <a:pt x="23" y="34"/>
                    <a:pt x="22" y="31"/>
                  </a:cubicBezTo>
                  <a:cubicBezTo>
                    <a:pt x="22" y="29"/>
                    <a:pt x="20" y="28"/>
                    <a:pt x="18" y="26"/>
                  </a:cubicBezTo>
                  <a:cubicBezTo>
                    <a:pt x="17" y="25"/>
                    <a:pt x="18" y="21"/>
                    <a:pt x="19" y="20"/>
                  </a:cubicBezTo>
                  <a:cubicBezTo>
                    <a:pt x="21" y="19"/>
                    <a:pt x="23" y="17"/>
                    <a:pt x="23" y="15"/>
                  </a:cubicBezTo>
                  <a:cubicBezTo>
                    <a:pt x="24" y="14"/>
                    <a:pt x="28" y="12"/>
                    <a:pt x="29" y="11"/>
                  </a:cubicBezTo>
                  <a:cubicBezTo>
                    <a:pt x="27" y="10"/>
                    <a:pt x="25" y="9"/>
                    <a:pt x="23" y="7"/>
                  </a:cubicBezTo>
                  <a:cubicBezTo>
                    <a:pt x="21" y="6"/>
                    <a:pt x="24" y="6"/>
                    <a:pt x="24" y="4"/>
                  </a:cubicBezTo>
                  <a:cubicBezTo>
                    <a:pt x="24" y="4"/>
                    <a:pt x="19" y="3"/>
                    <a:pt x="19" y="3"/>
                  </a:cubicBezTo>
                  <a:cubicBezTo>
                    <a:pt x="17" y="2"/>
                    <a:pt x="15" y="0"/>
                    <a:pt x="14" y="3"/>
                  </a:cubicBezTo>
                  <a:cubicBezTo>
                    <a:pt x="13" y="4"/>
                    <a:pt x="12" y="4"/>
                    <a:pt x="11" y="5"/>
                  </a:cubicBezTo>
                  <a:cubicBezTo>
                    <a:pt x="9" y="8"/>
                    <a:pt x="9" y="4"/>
                    <a:pt x="8" y="5"/>
                  </a:cubicBezTo>
                  <a:cubicBezTo>
                    <a:pt x="6" y="6"/>
                    <a:pt x="6" y="5"/>
                    <a:pt x="5" y="5"/>
                  </a:cubicBezTo>
                  <a:cubicBezTo>
                    <a:pt x="4" y="6"/>
                    <a:pt x="3" y="6"/>
                    <a:pt x="3" y="5"/>
                  </a:cubicBezTo>
                  <a:cubicBezTo>
                    <a:pt x="3" y="4"/>
                    <a:pt x="1" y="6"/>
                    <a:pt x="0" y="6"/>
                  </a:cubicBezTo>
                  <a:cubicBezTo>
                    <a:pt x="0" y="7"/>
                    <a:pt x="3" y="9"/>
                    <a:pt x="4" y="9"/>
                  </a:cubicBezTo>
                  <a:cubicBezTo>
                    <a:pt x="5" y="11"/>
                    <a:pt x="4" y="12"/>
                    <a:pt x="5" y="13"/>
                  </a:cubicBezTo>
                  <a:cubicBezTo>
                    <a:pt x="5" y="15"/>
                    <a:pt x="8" y="15"/>
                    <a:pt x="9" y="14"/>
                  </a:cubicBezTo>
                  <a:cubicBezTo>
                    <a:pt x="11" y="13"/>
                    <a:pt x="12" y="16"/>
                    <a:pt x="12" y="17"/>
                  </a:cubicBezTo>
                  <a:cubicBezTo>
                    <a:pt x="13" y="19"/>
                    <a:pt x="15" y="19"/>
                    <a:pt x="13" y="21"/>
                  </a:cubicBezTo>
                  <a:cubicBezTo>
                    <a:pt x="11" y="22"/>
                    <a:pt x="10" y="19"/>
                    <a:pt x="10" y="22"/>
                  </a:cubicBezTo>
                  <a:cubicBezTo>
                    <a:pt x="10" y="24"/>
                    <a:pt x="13" y="24"/>
                    <a:pt x="14" y="25"/>
                  </a:cubicBezTo>
                  <a:cubicBezTo>
                    <a:pt x="16" y="27"/>
                    <a:pt x="17" y="29"/>
                    <a:pt x="19" y="31"/>
                  </a:cubicBezTo>
                  <a:cubicBezTo>
                    <a:pt x="20" y="33"/>
                    <a:pt x="22" y="33"/>
                    <a:pt x="23" y="35"/>
                  </a:cubicBezTo>
                  <a:cubicBezTo>
                    <a:pt x="24" y="37"/>
                    <a:pt x="24" y="38"/>
                    <a:pt x="26" y="39"/>
                  </a:cubicBezTo>
                  <a:cubicBezTo>
                    <a:pt x="27" y="40"/>
                    <a:pt x="26" y="42"/>
                    <a:pt x="28" y="43"/>
                  </a:cubicBezTo>
                  <a:cubicBezTo>
                    <a:pt x="29" y="44"/>
                    <a:pt x="28" y="47"/>
                    <a:pt x="27" y="48"/>
                  </a:cubicBezTo>
                  <a:cubicBezTo>
                    <a:pt x="26" y="49"/>
                    <a:pt x="27" y="51"/>
                    <a:pt x="28" y="52"/>
                  </a:cubicBezTo>
                  <a:cubicBezTo>
                    <a:pt x="28" y="54"/>
                    <a:pt x="28" y="55"/>
                    <a:pt x="28" y="57"/>
                  </a:cubicBezTo>
                  <a:cubicBezTo>
                    <a:pt x="26" y="59"/>
                    <a:pt x="26" y="59"/>
                    <a:pt x="23" y="60"/>
                  </a:cubicBezTo>
                  <a:cubicBezTo>
                    <a:pt x="21" y="60"/>
                    <a:pt x="24" y="63"/>
                    <a:pt x="20" y="62"/>
                  </a:cubicBezTo>
                  <a:cubicBezTo>
                    <a:pt x="18" y="62"/>
                    <a:pt x="20" y="64"/>
                    <a:pt x="20" y="65"/>
                  </a:cubicBezTo>
                  <a:cubicBezTo>
                    <a:pt x="21" y="67"/>
                    <a:pt x="19" y="66"/>
                    <a:pt x="18" y="66"/>
                  </a:cubicBezTo>
                  <a:cubicBezTo>
                    <a:pt x="16" y="66"/>
                    <a:pt x="15" y="66"/>
                    <a:pt x="14" y="67"/>
                  </a:cubicBezTo>
                  <a:cubicBezTo>
                    <a:pt x="11" y="69"/>
                    <a:pt x="13" y="69"/>
                    <a:pt x="15" y="70"/>
                  </a:cubicBezTo>
                  <a:cubicBezTo>
                    <a:pt x="16" y="70"/>
                    <a:pt x="14" y="73"/>
                    <a:pt x="14" y="74"/>
                  </a:cubicBezTo>
                  <a:cubicBezTo>
                    <a:pt x="13" y="74"/>
                    <a:pt x="13" y="78"/>
                    <a:pt x="14" y="77"/>
                  </a:cubicBezTo>
                  <a:cubicBezTo>
                    <a:pt x="16" y="76"/>
                    <a:pt x="17" y="75"/>
                    <a:pt x="18" y="75"/>
                  </a:cubicBezTo>
                  <a:cubicBezTo>
                    <a:pt x="22" y="74"/>
                    <a:pt x="20" y="73"/>
                    <a:pt x="19" y="71"/>
                  </a:cubicBezTo>
                  <a:cubicBezTo>
                    <a:pt x="20" y="71"/>
                    <a:pt x="21" y="73"/>
                    <a:pt x="22" y="72"/>
                  </a:cubicBezTo>
                  <a:cubicBezTo>
                    <a:pt x="23" y="71"/>
                    <a:pt x="21" y="70"/>
                    <a:pt x="21" y="70"/>
                  </a:cubicBezTo>
                  <a:cubicBezTo>
                    <a:pt x="21" y="69"/>
                    <a:pt x="23" y="71"/>
                    <a:pt x="23" y="71"/>
                  </a:cubicBezTo>
                  <a:cubicBezTo>
                    <a:pt x="22" y="71"/>
                    <a:pt x="23" y="67"/>
                    <a:pt x="24" y="67"/>
                  </a:cubicBezTo>
                  <a:cubicBezTo>
                    <a:pt x="24" y="66"/>
                    <a:pt x="26" y="68"/>
                    <a:pt x="26" y="68"/>
                  </a:cubicBezTo>
                  <a:cubicBezTo>
                    <a:pt x="28" y="68"/>
                    <a:pt x="29" y="67"/>
                    <a:pt x="30" y="66"/>
                  </a:cubicBezTo>
                  <a:cubicBezTo>
                    <a:pt x="31" y="65"/>
                    <a:pt x="36" y="63"/>
                    <a:pt x="36" y="61"/>
                  </a:cubicBezTo>
                  <a:cubicBezTo>
                    <a:pt x="36" y="60"/>
                    <a:pt x="35" y="59"/>
                    <a:pt x="36" y="57"/>
                  </a:cubicBezTo>
                  <a:cubicBezTo>
                    <a:pt x="36" y="56"/>
                    <a:pt x="38" y="57"/>
                    <a:pt x="37" y="55"/>
                  </a:cubicBezTo>
                  <a:cubicBezTo>
                    <a:pt x="36" y="54"/>
                    <a:pt x="38" y="56"/>
                    <a:pt x="37" y="55"/>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18" name="Freeform 706">
              <a:extLst>
                <a:ext uri="{FF2B5EF4-FFF2-40B4-BE49-F238E27FC236}">
                  <a16:creationId xmlns:a16="http://schemas.microsoft.com/office/drawing/2014/main" id="{C7581DD1-A9F6-DF41-A534-7349378AF674}"/>
                </a:ext>
              </a:extLst>
            </p:cNvPr>
            <p:cNvSpPr>
              <a:spLocks/>
            </p:cNvSpPr>
            <p:nvPr/>
          </p:nvSpPr>
          <p:spPr bwMode="auto">
            <a:xfrm>
              <a:off x="16279841" y="7978648"/>
              <a:ext cx="343950" cy="420492"/>
            </a:xfrm>
            <a:custGeom>
              <a:avLst/>
              <a:gdLst>
                <a:gd name="T0" fmla="*/ 37 w 37"/>
                <a:gd name="T1" fmla="*/ 38 h 45"/>
                <a:gd name="T2" fmla="*/ 35 w 37"/>
                <a:gd name="T3" fmla="*/ 35 h 45"/>
                <a:gd name="T4" fmla="*/ 33 w 37"/>
                <a:gd name="T5" fmla="*/ 32 h 45"/>
                <a:gd name="T6" fmla="*/ 30 w 37"/>
                <a:gd name="T7" fmla="*/ 28 h 45"/>
                <a:gd name="T8" fmla="*/ 26 w 37"/>
                <a:gd name="T9" fmla="*/ 22 h 45"/>
                <a:gd name="T10" fmla="*/ 22 w 37"/>
                <a:gd name="T11" fmla="*/ 18 h 45"/>
                <a:gd name="T12" fmla="*/ 19 w 37"/>
                <a:gd name="T13" fmla="*/ 15 h 45"/>
                <a:gd name="T14" fmla="*/ 22 w 37"/>
                <a:gd name="T15" fmla="*/ 14 h 45"/>
                <a:gd name="T16" fmla="*/ 21 w 37"/>
                <a:gd name="T17" fmla="*/ 10 h 45"/>
                <a:gd name="T18" fmla="*/ 14 w 37"/>
                <a:gd name="T19" fmla="*/ 8 h 45"/>
                <a:gd name="T20" fmla="*/ 13 w 37"/>
                <a:gd name="T21" fmla="*/ 4 h 45"/>
                <a:gd name="T22" fmla="*/ 9 w 37"/>
                <a:gd name="T23" fmla="*/ 0 h 45"/>
                <a:gd name="T24" fmla="*/ 7 w 37"/>
                <a:gd name="T25" fmla="*/ 0 h 45"/>
                <a:gd name="T26" fmla="*/ 8 w 37"/>
                <a:gd name="T27" fmla="*/ 4 h 45"/>
                <a:gd name="T28" fmla="*/ 8 w 37"/>
                <a:gd name="T29" fmla="*/ 7 h 45"/>
                <a:gd name="T30" fmla="*/ 4 w 37"/>
                <a:gd name="T31" fmla="*/ 5 h 45"/>
                <a:gd name="T32" fmla="*/ 0 w 37"/>
                <a:gd name="T33" fmla="*/ 10 h 45"/>
                <a:gd name="T34" fmla="*/ 4 w 37"/>
                <a:gd name="T35" fmla="*/ 15 h 45"/>
                <a:gd name="T36" fmla="*/ 4 w 37"/>
                <a:gd name="T37" fmla="*/ 22 h 45"/>
                <a:gd name="T38" fmla="*/ 3 w 37"/>
                <a:gd name="T39" fmla="*/ 26 h 45"/>
                <a:gd name="T40" fmla="*/ 7 w 37"/>
                <a:gd name="T41" fmla="*/ 25 h 45"/>
                <a:gd name="T42" fmla="*/ 10 w 37"/>
                <a:gd name="T43" fmla="*/ 23 h 45"/>
                <a:gd name="T44" fmla="*/ 15 w 37"/>
                <a:gd name="T45" fmla="*/ 22 h 45"/>
                <a:gd name="T46" fmla="*/ 23 w 37"/>
                <a:gd name="T47" fmla="*/ 28 h 45"/>
                <a:gd name="T48" fmla="*/ 27 w 37"/>
                <a:gd name="T49" fmla="*/ 36 h 45"/>
                <a:gd name="T50" fmla="*/ 27 w 37"/>
                <a:gd name="T51" fmla="*/ 39 h 45"/>
                <a:gd name="T52" fmla="*/ 25 w 37"/>
                <a:gd name="T53" fmla="*/ 43 h 45"/>
                <a:gd name="T54" fmla="*/ 29 w 37"/>
                <a:gd name="T55" fmla="*/ 43 h 45"/>
                <a:gd name="T56" fmla="*/ 32 w 37"/>
                <a:gd name="T57" fmla="*/ 42 h 45"/>
                <a:gd name="T58" fmla="*/ 35 w 37"/>
                <a:gd name="T59" fmla="*/ 42 h 45"/>
                <a:gd name="T60" fmla="*/ 37 w 37"/>
                <a:gd name="T61" fmla="*/ 3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7" h="45">
                  <a:moveTo>
                    <a:pt x="37" y="38"/>
                  </a:moveTo>
                  <a:cubicBezTo>
                    <a:pt x="37" y="37"/>
                    <a:pt x="36" y="37"/>
                    <a:pt x="35" y="35"/>
                  </a:cubicBezTo>
                  <a:cubicBezTo>
                    <a:pt x="35" y="33"/>
                    <a:pt x="34" y="34"/>
                    <a:pt x="33" y="32"/>
                  </a:cubicBezTo>
                  <a:cubicBezTo>
                    <a:pt x="32" y="30"/>
                    <a:pt x="32" y="29"/>
                    <a:pt x="30" y="28"/>
                  </a:cubicBezTo>
                  <a:cubicBezTo>
                    <a:pt x="28" y="26"/>
                    <a:pt x="27" y="24"/>
                    <a:pt x="26" y="22"/>
                  </a:cubicBezTo>
                  <a:cubicBezTo>
                    <a:pt x="25" y="21"/>
                    <a:pt x="23" y="19"/>
                    <a:pt x="22" y="18"/>
                  </a:cubicBezTo>
                  <a:cubicBezTo>
                    <a:pt x="20" y="17"/>
                    <a:pt x="19" y="18"/>
                    <a:pt x="19" y="15"/>
                  </a:cubicBezTo>
                  <a:cubicBezTo>
                    <a:pt x="19" y="14"/>
                    <a:pt x="21" y="16"/>
                    <a:pt x="22" y="14"/>
                  </a:cubicBezTo>
                  <a:cubicBezTo>
                    <a:pt x="24" y="13"/>
                    <a:pt x="22" y="12"/>
                    <a:pt x="21" y="10"/>
                  </a:cubicBezTo>
                  <a:cubicBezTo>
                    <a:pt x="19" y="5"/>
                    <a:pt x="16" y="11"/>
                    <a:pt x="14" y="8"/>
                  </a:cubicBezTo>
                  <a:cubicBezTo>
                    <a:pt x="13" y="7"/>
                    <a:pt x="14" y="5"/>
                    <a:pt x="13" y="4"/>
                  </a:cubicBezTo>
                  <a:cubicBezTo>
                    <a:pt x="12" y="3"/>
                    <a:pt x="10" y="2"/>
                    <a:pt x="9" y="0"/>
                  </a:cubicBezTo>
                  <a:cubicBezTo>
                    <a:pt x="9" y="0"/>
                    <a:pt x="7" y="0"/>
                    <a:pt x="7" y="0"/>
                  </a:cubicBezTo>
                  <a:cubicBezTo>
                    <a:pt x="6" y="1"/>
                    <a:pt x="8" y="3"/>
                    <a:pt x="8" y="4"/>
                  </a:cubicBezTo>
                  <a:cubicBezTo>
                    <a:pt x="8" y="5"/>
                    <a:pt x="9" y="7"/>
                    <a:pt x="8" y="7"/>
                  </a:cubicBezTo>
                  <a:cubicBezTo>
                    <a:pt x="6" y="7"/>
                    <a:pt x="6" y="5"/>
                    <a:pt x="4" y="5"/>
                  </a:cubicBezTo>
                  <a:cubicBezTo>
                    <a:pt x="3" y="4"/>
                    <a:pt x="0" y="10"/>
                    <a:pt x="0" y="10"/>
                  </a:cubicBezTo>
                  <a:cubicBezTo>
                    <a:pt x="1" y="13"/>
                    <a:pt x="0" y="17"/>
                    <a:pt x="4" y="15"/>
                  </a:cubicBezTo>
                  <a:cubicBezTo>
                    <a:pt x="6" y="14"/>
                    <a:pt x="4" y="22"/>
                    <a:pt x="4" y="22"/>
                  </a:cubicBezTo>
                  <a:cubicBezTo>
                    <a:pt x="6" y="23"/>
                    <a:pt x="4" y="24"/>
                    <a:pt x="3" y="26"/>
                  </a:cubicBezTo>
                  <a:cubicBezTo>
                    <a:pt x="3" y="27"/>
                    <a:pt x="6" y="25"/>
                    <a:pt x="7" y="25"/>
                  </a:cubicBezTo>
                  <a:cubicBezTo>
                    <a:pt x="7" y="24"/>
                    <a:pt x="9" y="23"/>
                    <a:pt x="10" y="23"/>
                  </a:cubicBezTo>
                  <a:cubicBezTo>
                    <a:pt x="12" y="24"/>
                    <a:pt x="13" y="24"/>
                    <a:pt x="15" y="22"/>
                  </a:cubicBezTo>
                  <a:cubicBezTo>
                    <a:pt x="17" y="21"/>
                    <a:pt x="24" y="25"/>
                    <a:pt x="23" y="28"/>
                  </a:cubicBezTo>
                  <a:cubicBezTo>
                    <a:pt x="21" y="32"/>
                    <a:pt x="25" y="33"/>
                    <a:pt x="27" y="36"/>
                  </a:cubicBezTo>
                  <a:cubicBezTo>
                    <a:pt x="27" y="37"/>
                    <a:pt x="27" y="38"/>
                    <a:pt x="27" y="39"/>
                  </a:cubicBezTo>
                  <a:cubicBezTo>
                    <a:pt x="27" y="40"/>
                    <a:pt x="26" y="42"/>
                    <a:pt x="25" y="43"/>
                  </a:cubicBezTo>
                  <a:cubicBezTo>
                    <a:pt x="26" y="43"/>
                    <a:pt x="29" y="45"/>
                    <a:pt x="29" y="43"/>
                  </a:cubicBezTo>
                  <a:cubicBezTo>
                    <a:pt x="29" y="42"/>
                    <a:pt x="31" y="41"/>
                    <a:pt x="32" y="42"/>
                  </a:cubicBezTo>
                  <a:cubicBezTo>
                    <a:pt x="33" y="43"/>
                    <a:pt x="34" y="43"/>
                    <a:pt x="35" y="42"/>
                  </a:cubicBezTo>
                  <a:cubicBezTo>
                    <a:pt x="37" y="42"/>
                    <a:pt x="37" y="40"/>
                    <a:pt x="37" y="38"/>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19" name="Freeform 707">
              <a:extLst>
                <a:ext uri="{FF2B5EF4-FFF2-40B4-BE49-F238E27FC236}">
                  <a16:creationId xmlns:a16="http://schemas.microsoft.com/office/drawing/2014/main" id="{7088B324-7044-0F4B-AE98-60FE06B9BCED}"/>
                </a:ext>
              </a:extLst>
            </p:cNvPr>
            <p:cNvSpPr>
              <a:spLocks/>
            </p:cNvSpPr>
            <p:nvPr/>
          </p:nvSpPr>
          <p:spPr bwMode="auto">
            <a:xfrm>
              <a:off x="17754365" y="9119070"/>
              <a:ext cx="420384" cy="356780"/>
            </a:xfrm>
            <a:custGeom>
              <a:avLst/>
              <a:gdLst>
                <a:gd name="T0" fmla="*/ 45 w 45"/>
                <a:gd name="T1" fmla="*/ 29 h 38"/>
                <a:gd name="T2" fmla="*/ 45 w 45"/>
                <a:gd name="T3" fmla="*/ 26 h 38"/>
                <a:gd name="T4" fmla="*/ 45 w 45"/>
                <a:gd name="T5" fmla="*/ 24 h 38"/>
                <a:gd name="T6" fmla="*/ 45 w 45"/>
                <a:gd name="T7" fmla="*/ 15 h 38"/>
                <a:gd name="T8" fmla="*/ 45 w 45"/>
                <a:gd name="T9" fmla="*/ 6 h 38"/>
                <a:gd name="T10" fmla="*/ 35 w 45"/>
                <a:gd name="T11" fmla="*/ 3 h 38"/>
                <a:gd name="T12" fmla="*/ 30 w 45"/>
                <a:gd name="T13" fmla="*/ 0 h 38"/>
                <a:gd name="T14" fmla="*/ 26 w 45"/>
                <a:gd name="T15" fmla="*/ 3 h 38"/>
                <a:gd name="T16" fmla="*/ 22 w 45"/>
                <a:gd name="T17" fmla="*/ 5 h 38"/>
                <a:gd name="T18" fmla="*/ 18 w 45"/>
                <a:gd name="T19" fmla="*/ 10 h 38"/>
                <a:gd name="T20" fmla="*/ 14 w 45"/>
                <a:gd name="T21" fmla="*/ 8 h 38"/>
                <a:gd name="T22" fmla="*/ 11 w 45"/>
                <a:gd name="T23" fmla="*/ 5 h 38"/>
                <a:gd name="T24" fmla="*/ 9 w 45"/>
                <a:gd name="T25" fmla="*/ 6 h 38"/>
                <a:gd name="T26" fmla="*/ 7 w 45"/>
                <a:gd name="T27" fmla="*/ 5 h 38"/>
                <a:gd name="T28" fmla="*/ 4 w 45"/>
                <a:gd name="T29" fmla="*/ 6 h 38"/>
                <a:gd name="T30" fmla="*/ 0 w 45"/>
                <a:gd name="T31" fmla="*/ 7 h 38"/>
                <a:gd name="T32" fmla="*/ 3 w 45"/>
                <a:gd name="T33" fmla="*/ 8 h 38"/>
                <a:gd name="T34" fmla="*/ 4 w 45"/>
                <a:gd name="T35" fmla="*/ 11 h 38"/>
                <a:gd name="T36" fmla="*/ 7 w 45"/>
                <a:gd name="T37" fmla="*/ 14 h 38"/>
                <a:gd name="T38" fmla="*/ 9 w 45"/>
                <a:gd name="T39" fmla="*/ 8 h 38"/>
                <a:gd name="T40" fmla="*/ 10 w 45"/>
                <a:gd name="T41" fmla="*/ 12 h 38"/>
                <a:gd name="T42" fmla="*/ 15 w 45"/>
                <a:gd name="T43" fmla="*/ 12 h 38"/>
                <a:gd name="T44" fmla="*/ 18 w 45"/>
                <a:gd name="T45" fmla="*/ 15 h 38"/>
                <a:gd name="T46" fmla="*/ 27 w 45"/>
                <a:gd name="T47" fmla="*/ 19 h 38"/>
                <a:gd name="T48" fmla="*/ 32 w 45"/>
                <a:gd name="T49" fmla="*/ 22 h 38"/>
                <a:gd name="T50" fmla="*/ 34 w 45"/>
                <a:gd name="T51" fmla="*/ 26 h 38"/>
                <a:gd name="T52" fmla="*/ 36 w 45"/>
                <a:gd name="T53" fmla="*/ 27 h 38"/>
                <a:gd name="T54" fmla="*/ 34 w 45"/>
                <a:gd name="T55" fmla="*/ 28 h 38"/>
                <a:gd name="T56" fmla="*/ 36 w 45"/>
                <a:gd name="T57" fmla="*/ 29 h 38"/>
                <a:gd name="T58" fmla="*/ 35 w 45"/>
                <a:gd name="T59" fmla="*/ 30 h 38"/>
                <a:gd name="T60" fmla="*/ 32 w 45"/>
                <a:gd name="T61" fmla="*/ 31 h 38"/>
                <a:gd name="T62" fmla="*/ 29 w 45"/>
                <a:gd name="T63" fmla="*/ 34 h 38"/>
                <a:gd name="T64" fmla="*/ 34 w 45"/>
                <a:gd name="T65" fmla="*/ 35 h 38"/>
                <a:gd name="T66" fmla="*/ 36 w 45"/>
                <a:gd name="T67" fmla="*/ 31 h 38"/>
                <a:gd name="T68" fmla="*/ 36 w 45"/>
                <a:gd name="T69" fmla="*/ 33 h 38"/>
                <a:gd name="T70" fmla="*/ 40 w 45"/>
                <a:gd name="T71" fmla="*/ 32 h 38"/>
                <a:gd name="T72" fmla="*/ 45 w 45"/>
                <a:gd name="T73" fmla="*/ 38 h 38"/>
                <a:gd name="T74" fmla="*/ 45 w 45"/>
                <a:gd name="T75"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38">
                  <a:moveTo>
                    <a:pt x="45" y="29"/>
                  </a:moveTo>
                  <a:cubicBezTo>
                    <a:pt x="45" y="28"/>
                    <a:pt x="44" y="27"/>
                    <a:pt x="45" y="26"/>
                  </a:cubicBezTo>
                  <a:cubicBezTo>
                    <a:pt x="45" y="25"/>
                    <a:pt x="45" y="25"/>
                    <a:pt x="45" y="24"/>
                  </a:cubicBezTo>
                  <a:cubicBezTo>
                    <a:pt x="45" y="21"/>
                    <a:pt x="45" y="18"/>
                    <a:pt x="45" y="15"/>
                  </a:cubicBezTo>
                  <a:cubicBezTo>
                    <a:pt x="45" y="12"/>
                    <a:pt x="45" y="9"/>
                    <a:pt x="45" y="6"/>
                  </a:cubicBezTo>
                  <a:cubicBezTo>
                    <a:pt x="45" y="6"/>
                    <a:pt x="36" y="3"/>
                    <a:pt x="35" y="3"/>
                  </a:cubicBezTo>
                  <a:cubicBezTo>
                    <a:pt x="33" y="2"/>
                    <a:pt x="32" y="1"/>
                    <a:pt x="30" y="0"/>
                  </a:cubicBezTo>
                  <a:cubicBezTo>
                    <a:pt x="27" y="0"/>
                    <a:pt x="27" y="2"/>
                    <a:pt x="26" y="3"/>
                  </a:cubicBezTo>
                  <a:cubicBezTo>
                    <a:pt x="26" y="4"/>
                    <a:pt x="23" y="4"/>
                    <a:pt x="22" y="5"/>
                  </a:cubicBezTo>
                  <a:cubicBezTo>
                    <a:pt x="21" y="7"/>
                    <a:pt x="20" y="9"/>
                    <a:pt x="18" y="10"/>
                  </a:cubicBezTo>
                  <a:cubicBezTo>
                    <a:pt x="16" y="11"/>
                    <a:pt x="14" y="10"/>
                    <a:pt x="14" y="8"/>
                  </a:cubicBezTo>
                  <a:cubicBezTo>
                    <a:pt x="13" y="6"/>
                    <a:pt x="12" y="6"/>
                    <a:pt x="11" y="5"/>
                  </a:cubicBezTo>
                  <a:cubicBezTo>
                    <a:pt x="11" y="3"/>
                    <a:pt x="10" y="5"/>
                    <a:pt x="9" y="6"/>
                  </a:cubicBezTo>
                  <a:cubicBezTo>
                    <a:pt x="8" y="6"/>
                    <a:pt x="7" y="5"/>
                    <a:pt x="7" y="5"/>
                  </a:cubicBezTo>
                  <a:cubicBezTo>
                    <a:pt x="6" y="5"/>
                    <a:pt x="5" y="6"/>
                    <a:pt x="4" y="6"/>
                  </a:cubicBezTo>
                  <a:cubicBezTo>
                    <a:pt x="4" y="7"/>
                    <a:pt x="0" y="6"/>
                    <a:pt x="0" y="7"/>
                  </a:cubicBezTo>
                  <a:cubicBezTo>
                    <a:pt x="0" y="8"/>
                    <a:pt x="2" y="8"/>
                    <a:pt x="3" y="8"/>
                  </a:cubicBezTo>
                  <a:cubicBezTo>
                    <a:pt x="4" y="9"/>
                    <a:pt x="4" y="10"/>
                    <a:pt x="4" y="11"/>
                  </a:cubicBezTo>
                  <a:cubicBezTo>
                    <a:pt x="4" y="13"/>
                    <a:pt x="7" y="13"/>
                    <a:pt x="7" y="14"/>
                  </a:cubicBezTo>
                  <a:cubicBezTo>
                    <a:pt x="7" y="12"/>
                    <a:pt x="7" y="9"/>
                    <a:pt x="9" y="8"/>
                  </a:cubicBezTo>
                  <a:cubicBezTo>
                    <a:pt x="7" y="9"/>
                    <a:pt x="8" y="11"/>
                    <a:pt x="10" y="12"/>
                  </a:cubicBezTo>
                  <a:cubicBezTo>
                    <a:pt x="12" y="13"/>
                    <a:pt x="13" y="13"/>
                    <a:pt x="15" y="12"/>
                  </a:cubicBezTo>
                  <a:cubicBezTo>
                    <a:pt x="12" y="13"/>
                    <a:pt x="17" y="15"/>
                    <a:pt x="18" y="15"/>
                  </a:cubicBezTo>
                  <a:cubicBezTo>
                    <a:pt x="21" y="16"/>
                    <a:pt x="24" y="18"/>
                    <a:pt x="27" y="19"/>
                  </a:cubicBezTo>
                  <a:cubicBezTo>
                    <a:pt x="29" y="20"/>
                    <a:pt x="31" y="21"/>
                    <a:pt x="32" y="22"/>
                  </a:cubicBezTo>
                  <a:cubicBezTo>
                    <a:pt x="32" y="24"/>
                    <a:pt x="33" y="25"/>
                    <a:pt x="34" y="26"/>
                  </a:cubicBezTo>
                  <a:cubicBezTo>
                    <a:pt x="34" y="26"/>
                    <a:pt x="36" y="27"/>
                    <a:pt x="36" y="27"/>
                  </a:cubicBezTo>
                  <a:cubicBezTo>
                    <a:pt x="36" y="27"/>
                    <a:pt x="34" y="28"/>
                    <a:pt x="34" y="28"/>
                  </a:cubicBezTo>
                  <a:cubicBezTo>
                    <a:pt x="34" y="28"/>
                    <a:pt x="36" y="28"/>
                    <a:pt x="36" y="29"/>
                  </a:cubicBezTo>
                  <a:cubicBezTo>
                    <a:pt x="36" y="28"/>
                    <a:pt x="35" y="29"/>
                    <a:pt x="35" y="30"/>
                  </a:cubicBezTo>
                  <a:cubicBezTo>
                    <a:pt x="34" y="31"/>
                    <a:pt x="33" y="30"/>
                    <a:pt x="32" y="31"/>
                  </a:cubicBezTo>
                  <a:cubicBezTo>
                    <a:pt x="31" y="31"/>
                    <a:pt x="28" y="34"/>
                    <a:pt x="29" y="34"/>
                  </a:cubicBezTo>
                  <a:cubicBezTo>
                    <a:pt x="30" y="35"/>
                    <a:pt x="32" y="35"/>
                    <a:pt x="34" y="35"/>
                  </a:cubicBezTo>
                  <a:cubicBezTo>
                    <a:pt x="34" y="34"/>
                    <a:pt x="35" y="30"/>
                    <a:pt x="36" y="31"/>
                  </a:cubicBezTo>
                  <a:cubicBezTo>
                    <a:pt x="36" y="32"/>
                    <a:pt x="33" y="33"/>
                    <a:pt x="36" y="33"/>
                  </a:cubicBezTo>
                  <a:cubicBezTo>
                    <a:pt x="38" y="34"/>
                    <a:pt x="39" y="34"/>
                    <a:pt x="40" y="32"/>
                  </a:cubicBezTo>
                  <a:cubicBezTo>
                    <a:pt x="39" y="34"/>
                    <a:pt x="44" y="37"/>
                    <a:pt x="45" y="38"/>
                  </a:cubicBezTo>
                  <a:cubicBezTo>
                    <a:pt x="45" y="35"/>
                    <a:pt x="45" y="32"/>
                    <a:pt x="45" y="29"/>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20" name="Freeform 708">
              <a:extLst>
                <a:ext uri="{FF2B5EF4-FFF2-40B4-BE49-F238E27FC236}">
                  <a16:creationId xmlns:a16="http://schemas.microsoft.com/office/drawing/2014/main" id="{B199F047-C93F-F544-B613-6433FB62E79A}"/>
                </a:ext>
              </a:extLst>
            </p:cNvPr>
            <p:cNvSpPr>
              <a:spLocks/>
            </p:cNvSpPr>
            <p:nvPr/>
          </p:nvSpPr>
          <p:spPr bwMode="auto">
            <a:xfrm>
              <a:off x="18165195" y="9176414"/>
              <a:ext cx="477709" cy="382265"/>
            </a:xfrm>
            <a:custGeom>
              <a:avLst/>
              <a:gdLst>
                <a:gd name="T0" fmla="*/ 50 w 51"/>
                <a:gd name="T1" fmla="*/ 39 h 41"/>
                <a:gd name="T2" fmla="*/ 45 w 51"/>
                <a:gd name="T3" fmla="*/ 37 h 41"/>
                <a:gd name="T4" fmla="*/ 47 w 51"/>
                <a:gd name="T5" fmla="*/ 36 h 41"/>
                <a:gd name="T6" fmla="*/ 42 w 51"/>
                <a:gd name="T7" fmla="*/ 34 h 41"/>
                <a:gd name="T8" fmla="*/ 38 w 51"/>
                <a:gd name="T9" fmla="*/ 30 h 41"/>
                <a:gd name="T10" fmla="*/ 37 w 51"/>
                <a:gd name="T11" fmla="*/ 28 h 41"/>
                <a:gd name="T12" fmla="*/ 34 w 51"/>
                <a:gd name="T13" fmla="*/ 26 h 41"/>
                <a:gd name="T14" fmla="*/ 29 w 51"/>
                <a:gd name="T15" fmla="*/ 21 h 41"/>
                <a:gd name="T16" fmla="*/ 34 w 51"/>
                <a:gd name="T17" fmla="*/ 21 h 41"/>
                <a:gd name="T18" fmla="*/ 34 w 51"/>
                <a:gd name="T19" fmla="*/ 18 h 41"/>
                <a:gd name="T20" fmla="*/ 31 w 51"/>
                <a:gd name="T21" fmla="*/ 17 h 41"/>
                <a:gd name="T22" fmla="*/ 25 w 51"/>
                <a:gd name="T23" fmla="*/ 12 h 41"/>
                <a:gd name="T24" fmla="*/ 19 w 51"/>
                <a:gd name="T25" fmla="*/ 7 h 41"/>
                <a:gd name="T26" fmla="*/ 16 w 51"/>
                <a:gd name="T27" fmla="*/ 6 h 41"/>
                <a:gd name="T28" fmla="*/ 13 w 51"/>
                <a:gd name="T29" fmla="*/ 4 h 41"/>
                <a:gd name="T30" fmla="*/ 8 w 51"/>
                <a:gd name="T31" fmla="*/ 2 h 41"/>
                <a:gd name="T32" fmla="*/ 1 w 51"/>
                <a:gd name="T33" fmla="*/ 0 h 41"/>
                <a:gd name="T34" fmla="*/ 1 w 51"/>
                <a:gd name="T35" fmla="*/ 10 h 41"/>
                <a:gd name="T36" fmla="*/ 1 w 51"/>
                <a:gd name="T37" fmla="*/ 20 h 41"/>
                <a:gd name="T38" fmla="*/ 1 w 51"/>
                <a:gd name="T39" fmla="*/ 25 h 41"/>
                <a:gd name="T40" fmla="*/ 1 w 51"/>
                <a:gd name="T41" fmla="*/ 30 h 41"/>
                <a:gd name="T42" fmla="*/ 4 w 51"/>
                <a:gd name="T43" fmla="*/ 33 h 41"/>
                <a:gd name="T44" fmla="*/ 13 w 51"/>
                <a:gd name="T45" fmla="*/ 31 h 41"/>
                <a:gd name="T46" fmla="*/ 9 w 51"/>
                <a:gd name="T47" fmla="*/ 28 h 41"/>
                <a:gd name="T48" fmla="*/ 14 w 51"/>
                <a:gd name="T49" fmla="*/ 30 h 41"/>
                <a:gd name="T50" fmla="*/ 13 w 51"/>
                <a:gd name="T51" fmla="*/ 26 h 41"/>
                <a:gd name="T52" fmla="*/ 15 w 51"/>
                <a:gd name="T53" fmla="*/ 27 h 41"/>
                <a:gd name="T54" fmla="*/ 18 w 51"/>
                <a:gd name="T55" fmla="*/ 25 h 41"/>
                <a:gd name="T56" fmla="*/ 26 w 51"/>
                <a:gd name="T57" fmla="*/ 27 h 41"/>
                <a:gd name="T58" fmla="*/ 31 w 51"/>
                <a:gd name="T59" fmla="*/ 33 h 41"/>
                <a:gd name="T60" fmla="*/ 36 w 51"/>
                <a:gd name="T61" fmla="*/ 38 h 41"/>
                <a:gd name="T62" fmla="*/ 45 w 51"/>
                <a:gd name="T63" fmla="*/ 40 h 41"/>
                <a:gd name="T64" fmla="*/ 48 w 51"/>
                <a:gd name="T65" fmla="*/ 40 h 41"/>
                <a:gd name="T66" fmla="*/ 50 w 51"/>
                <a:gd name="T67" fmla="*/ 39 h 41"/>
                <a:gd name="T68" fmla="*/ 50 w 51"/>
                <a:gd name="T69"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41">
                  <a:moveTo>
                    <a:pt x="50" y="39"/>
                  </a:moveTo>
                  <a:cubicBezTo>
                    <a:pt x="48" y="38"/>
                    <a:pt x="46" y="38"/>
                    <a:pt x="45" y="37"/>
                  </a:cubicBezTo>
                  <a:cubicBezTo>
                    <a:pt x="44" y="36"/>
                    <a:pt x="46" y="35"/>
                    <a:pt x="47" y="36"/>
                  </a:cubicBezTo>
                  <a:cubicBezTo>
                    <a:pt x="45" y="35"/>
                    <a:pt x="42" y="36"/>
                    <a:pt x="42" y="34"/>
                  </a:cubicBezTo>
                  <a:cubicBezTo>
                    <a:pt x="42" y="32"/>
                    <a:pt x="39" y="32"/>
                    <a:pt x="38" y="30"/>
                  </a:cubicBezTo>
                  <a:cubicBezTo>
                    <a:pt x="37" y="29"/>
                    <a:pt x="38" y="29"/>
                    <a:pt x="37" y="28"/>
                  </a:cubicBezTo>
                  <a:cubicBezTo>
                    <a:pt x="36" y="27"/>
                    <a:pt x="35" y="27"/>
                    <a:pt x="34" y="26"/>
                  </a:cubicBezTo>
                  <a:cubicBezTo>
                    <a:pt x="34" y="26"/>
                    <a:pt x="30" y="21"/>
                    <a:pt x="29" y="21"/>
                  </a:cubicBezTo>
                  <a:cubicBezTo>
                    <a:pt x="30" y="20"/>
                    <a:pt x="33" y="21"/>
                    <a:pt x="34" y="21"/>
                  </a:cubicBezTo>
                  <a:cubicBezTo>
                    <a:pt x="36" y="21"/>
                    <a:pt x="35" y="20"/>
                    <a:pt x="34" y="18"/>
                  </a:cubicBezTo>
                  <a:cubicBezTo>
                    <a:pt x="34" y="17"/>
                    <a:pt x="32" y="17"/>
                    <a:pt x="31" y="17"/>
                  </a:cubicBezTo>
                  <a:cubicBezTo>
                    <a:pt x="28" y="15"/>
                    <a:pt x="26" y="14"/>
                    <a:pt x="25" y="12"/>
                  </a:cubicBezTo>
                  <a:cubicBezTo>
                    <a:pt x="24" y="10"/>
                    <a:pt x="21" y="8"/>
                    <a:pt x="19" y="7"/>
                  </a:cubicBezTo>
                  <a:cubicBezTo>
                    <a:pt x="18" y="6"/>
                    <a:pt x="17" y="6"/>
                    <a:pt x="16" y="6"/>
                  </a:cubicBezTo>
                  <a:cubicBezTo>
                    <a:pt x="15" y="6"/>
                    <a:pt x="14" y="4"/>
                    <a:pt x="13" y="4"/>
                  </a:cubicBezTo>
                  <a:cubicBezTo>
                    <a:pt x="12" y="3"/>
                    <a:pt x="10" y="3"/>
                    <a:pt x="8" y="2"/>
                  </a:cubicBezTo>
                  <a:cubicBezTo>
                    <a:pt x="6" y="2"/>
                    <a:pt x="4" y="0"/>
                    <a:pt x="1" y="0"/>
                  </a:cubicBezTo>
                  <a:cubicBezTo>
                    <a:pt x="1" y="3"/>
                    <a:pt x="1" y="7"/>
                    <a:pt x="1" y="10"/>
                  </a:cubicBezTo>
                  <a:cubicBezTo>
                    <a:pt x="1" y="13"/>
                    <a:pt x="2" y="17"/>
                    <a:pt x="1" y="20"/>
                  </a:cubicBezTo>
                  <a:cubicBezTo>
                    <a:pt x="0" y="21"/>
                    <a:pt x="1" y="23"/>
                    <a:pt x="1" y="25"/>
                  </a:cubicBezTo>
                  <a:cubicBezTo>
                    <a:pt x="1" y="27"/>
                    <a:pt x="1" y="28"/>
                    <a:pt x="1" y="30"/>
                  </a:cubicBezTo>
                  <a:cubicBezTo>
                    <a:pt x="1" y="33"/>
                    <a:pt x="2" y="33"/>
                    <a:pt x="4" y="33"/>
                  </a:cubicBezTo>
                  <a:cubicBezTo>
                    <a:pt x="7" y="33"/>
                    <a:pt x="10" y="33"/>
                    <a:pt x="13" y="31"/>
                  </a:cubicBezTo>
                  <a:cubicBezTo>
                    <a:pt x="14" y="31"/>
                    <a:pt x="9" y="28"/>
                    <a:pt x="9" y="28"/>
                  </a:cubicBezTo>
                  <a:cubicBezTo>
                    <a:pt x="10" y="28"/>
                    <a:pt x="14" y="31"/>
                    <a:pt x="14" y="30"/>
                  </a:cubicBezTo>
                  <a:cubicBezTo>
                    <a:pt x="14" y="29"/>
                    <a:pt x="13" y="28"/>
                    <a:pt x="13" y="26"/>
                  </a:cubicBezTo>
                  <a:cubicBezTo>
                    <a:pt x="13" y="26"/>
                    <a:pt x="16" y="28"/>
                    <a:pt x="15" y="27"/>
                  </a:cubicBezTo>
                  <a:cubicBezTo>
                    <a:pt x="15" y="25"/>
                    <a:pt x="17" y="25"/>
                    <a:pt x="18" y="25"/>
                  </a:cubicBezTo>
                  <a:cubicBezTo>
                    <a:pt x="19" y="25"/>
                    <a:pt x="26" y="28"/>
                    <a:pt x="26" y="27"/>
                  </a:cubicBezTo>
                  <a:cubicBezTo>
                    <a:pt x="26" y="29"/>
                    <a:pt x="30" y="31"/>
                    <a:pt x="31" y="33"/>
                  </a:cubicBezTo>
                  <a:cubicBezTo>
                    <a:pt x="32" y="35"/>
                    <a:pt x="34" y="38"/>
                    <a:pt x="36" y="38"/>
                  </a:cubicBezTo>
                  <a:cubicBezTo>
                    <a:pt x="39" y="38"/>
                    <a:pt x="42" y="39"/>
                    <a:pt x="45" y="40"/>
                  </a:cubicBezTo>
                  <a:cubicBezTo>
                    <a:pt x="46" y="40"/>
                    <a:pt x="48" y="41"/>
                    <a:pt x="48" y="40"/>
                  </a:cubicBezTo>
                  <a:cubicBezTo>
                    <a:pt x="48" y="39"/>
                    <a:pt x="51" y="39"/>
                    <a:pt x="50" y="39"/>
                  </a:cubicBezTo>
                  <a:cubicBezTo>
                    <a:pt x="49" y="38"/>
                    <a:pt x="51" y="39"/>
                    <a:pt x="50" y="39"/>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21" name="Freeform 709">
              <a:extLst>
                <a:ext uri="{FF2B5EF4-FFF2-40B4-BE49-F238E27FC236}">
                  <a16:creationId xmlns:a16="http://schemas.microsoft.com/office/drawing/2014/main" id="{0332E47A-172F-984B-8763-6B7C68C691EC}"/>
                </a:ext>
              </a:extLst>
            </p:cNvPr>
            <p:cNvSpPr>
              <a:spLocks/>
            </p:cNvSpPr>
            <p:nvPr/>
          </p:nvSpPr>
          <p:spPr bwMode="auto">
            <a:xfrm>
              <a:off x="16681116" y="8829189"/>
              <a:ext cx="477709" cy="420492"/>
            </a:xfrm>
            <a:custGeom>
              <a:avLst/>
              <a:gdLst>
                <a:gd name="T0" fmla="*/ 33 w 51"/>
                <a:gd name="T1" fmla="*/ 5 h 45"/>
                <a:gd name="T2" fmla="*/ 29 w 51"/>
                <a:gd name="T3" fmla="*/ 13 h 45"/>
                <a:gd name="T4" fmla="*/ 20 w 51"/>
                <a:gd name="T5" fmla="*/ 16 h 45"/>
                <a:gd name="T6" fmla="*/ 15 w 51"/>
                <a:gd name="T7" fmla="*/ 18 h 45"/>
                <a:gd name="T8" fmla="*/ 10 w 51"/>
                <a:gd name="T9" fmla="*/ 19 h 45"/>
                <a:gd name="T10" fmla="*/ 7 w 51"/>
                <a:gd name="T11" fmla="*/ 18 h 45"/>
                <a:gd name="T12" fmla="*/ 3 w 51"/>
                <a:gd name="T13" fmla="*/ 14 h 45"/>
                <a:gd name="T14" fmla="*/ 0 w 51"/>
                <a:gd name="T15" fmla="*/ 20 h 45"/>
                <a:gd name="T16" fmla="*/ 4 w 51"/>
                <a:gd name="T17" fmla="*/ 29 h 45"/>
                <a:gd name="T18" fmla="*/ 8 w 51"/>
                <a:gd name="T19" fmla="*/ 37 h 45"/>
                <a:gd name="T20" fmla="*/ 13 w 51"/>
                <a:gd name="T21" fmla="*/ 39 h 45"/>
                <a:gd name="T22" fmla="*/ 14 w 51"/>
                <a:gd name="T23" fmla="*/ 41 h 45"/>
                <a:gd name="T24" fmla="*/ 19 w 51"/>
                <a:gd name="T25" fmla="*/ 41 h 45"/>
                <a:gd name="T26" fmla="*/ 21 w 51"/>
                <a:gd name="T27" fmla="*/ 39 h 45"/>
                <a:gd name="T28" fmla="*/ 25 w 51"/>
                <a:gd name="T29" fmla="*/ 40 h 45"/>
                <a:gd name="T30" fmla="*/ 28 w 51"/>
                <a:gd name="T31" fmla="*/ 40 h 45"/>
                <a:gd name="T32" fmla="*/ 31 w 51"/>
                <a:gd name="T33" fmla="*/ 43 h 45"/>
                <a:gd name="T34" fmla="*/ 34 w 51"/>
                <a:gd name="T35" fmla="*/ 42 h 45"/>
                <a:gd name="T36" fmla="*/ 36 w 51"/>
                <a:gd name="T37" fmla="*/ 43 h 45"/>
                <a:gd name="T38" fmla="*/ 37 w 51"/>
                <a:gd name="T39" fmla="*/ 37 h 45"/>
                <a:gd name="T40" fmla="*/ 37 w 51"/>
                <a:gd name="T41" fmla="*/ 33 h 45"/>
                <a:gd name="T42" fmla="*/ 39 w 51"/>
                <a:gd name="T43" fmla="*/ 30 h 45"/>
                <a:gd name="T44" fmla="*/ 42 w 51"/>
                <a:gd name="T45" fmla="*/ 24 h 45"/>
                <a:gd name="T46" fmla="*/ 47 w 51"/>
                <a:gd name="T47" fmla="*/ 19 h 45"/>
                <a:gd name="T48" fmla="*/ 49 w 51"/>
                <a:gd name="T49" fmla="*/ 18 h 45"/>
                <a:gd name="T50" fmla="*/ 45 w 51"/>
                <a:gd name="T51" fmla="*/ 13 h 45"/>
                <a:gd name="T52" fmla="*/ 42 w 51"/>
                <a:gd name="T53" fmla="*/ 7 h 45"/>
                <a:gd name="T54" fmla="*/ 44 w 51"/>
                <a:gd name="T55" fmla="*/ 6 h 45"/>
                <a:gd name="T56" fmla="*/ 44 w 51"/>
                <a:gd name="T57" fmla="*/ 3 h 45"/>
                <a:gd name="T58" fmla="*/ 33 w 51"/>
                <a:gd name="T59" fmla="*/ 5 h 45"/>
                <a:gd name="T60" fmla="*/ 33 w 51"/>
                <a:gd name="T61" fmla="*/ 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 h="45">
                  <a:moveTo>
                    <a:pt x="33" y="5"/>
                  </a:moveTo>
                  <a:cubicBezTo>
                    <a:pt x="32" y="8"/>
                    <a:pt x="31" y="10"/>
                    <a:pt x="29" y="13"/>
                  </a:cubicBezTo>
                  <a:cubicBezTo>
                    <a:pt x="28" y="17"/>
                    <a:pt x="23" y="17"/>
                    <a:pt x="20" y="16"/>
                  </a:cubicBezTo>
                  <a:cubicBezTo>
                    <a:pt x="18" y="15"/>
                    <a:pt x="16" y="17"/>
                    <a:pt x="15" y="18"/>
                  </a:cubicBezTo>
                  <a:cubicBezTo>
                    <a:pt x="14" y="19"/>
                    <a:pt x="11" y="18"/>
                    <a:pt x="10" y="19"/>
                  </a:cubicBezTo>
                  <a:cubicBezTo>
                    <a:pt x="8" y="20"/>
                    <a:pt x="8" y="20"/>
                    <a:pt x="7" y="18"/>
                  </a:cubicBezTo>
                  <a:cubicBezTo>
                    <a:pt x="5" y="17"/>
                    <a:pt x="4" y="16"/>
                    <a:pt x="3" y="14"/>
                  </a:cubicBezTo>
                  <a:cubicBezTo>
                    <a:pt x="2" y="13"/>
                    <a:pt x="0" y="19"/>
                    <a:pt x="0" y="20"/>
                  </a:cubicBezTo>
                  <a:cubicBezTo>
                    <a:pt x="0" y="23"/>
                    <a:pt x="3" y="26"/>
                    <a:pt x="4" y="29"/>
                  </a:cubicBezTo>
                  <a:cubicBezTo>
                    <a:pt x="6" y="32"/>
                    <a:pt x="5" y="35"/>
                    <a:pt x="8" y="37"/>
                  </a:cubicBezTo>
                  <a:cubicBezTo>
                    <a:pt x="10" y="38"/>
                    <a:pt x="12" y="39"/>
                    <a:pt x="13" y="39"/>
                  </a:cubicBezTo>
                  <a:cubicBezTo>
                    <a:pt x="16" y="38"/>
                    <a:pt x="13" y="40"/>
                    <a:pt x="14" y="41"/>
                  </a:cubicBezTo>
                  <a:cubicBezTo>
                    <a:pt x="15" y="41"/>
                    <a:pt x="18" y="41"/>
                    <a:pt x="19" y="41"/>
                  </a:cubicBezTo>
                  <a:cubicBezTo>
                    <a:pt x="20" y="40"/>
                    <a:pt x="20" y="38"/>
                    <a:pt x="21" y="39"/>
                  </a:cubicBezTo>
                  <a:cubicBezTo>
                    <a:pt x="22" y="40"/>
                    <a:pt x="24" y="41"/>
                    <a:pt x="25" y="40"/>
                  </a:cubicBezTo>
                  <a:cubicBezTo>
                    <a:pt x="26" y="40"/>
                    <a:pt x="28" y="39"/>
                    <a:pt x="28" y="40"/>
                  </a:cubicBezTo>
                  <a:cubicBezTo>
                    <a:pt x="29" y="43"/>
                    <a:pt x="27" y="45"/>
                    <a:pt x="31" y="43"/>
                  </a:cubicBezTo>
                  <a:cubicBezTo>
                    <a:pt x="32" y="43"/>
                    <a:pt x="33" y="42"/>
                    <a:pt x="34" y="42"/>
                  </a:cubicBezTo>
                  <a:cubicBezTo>
                    <a:pt x="35" y="42"/>
                    <a:pt x="36" y="43"/>
                    <a:pt x="36" y="43"/>
                  </a:cubicBezTo>
                  <a:cubicBezTo>
                    <a:pt x="37" y="41"/>
                    <a:pt x="35" y="39"/>
                    <a:pt x="37" y="37"/>
                  </a:cubicBezTo>
                  <a:cubicBezTo>
                    <a:pt x="38" y="36"/>
                    <a:pt x="37" y="35"/>
                    <a:pt x="37" y="33"/>
                  </a:cubicBezTo>
                  <a:cubicBezTo>
                    <a:pt x="37" y="32"/>
                    <a:pt x="38" y="31"/>
                    <a:pt x="39" y="30"/>
                  </a:cubicBezTo>
                  <a:cubicBezTo>
                    <a:pt x="41" y="28"/>
                    <a:pt x="43" y="27"/>
                    <a:pt x="42" y="24"/>
                  </a:cubicBezTo>
                  <a:cubicBezTo>
                    <a:pt x="42" y="22"/>
                    <a:pt x="45" y="18"/>
                    <a:pt x="47" y="19"/>
                  </a:cubicBezTo>
                  <a:cubicBezTo>
                    <a:pt x="48" y="20"/>
                    <a:pt x="51" y="19"/>
                    <a:pt x="49" y="18"/>
                  </a:cubicBezTo>
                  <a:cubicBezTo>
                    <a:pt x="48" y="16"/>
                    <a:pt x="45" y="15"/>
                    <a:pt x="45" y="13"/>
                  </a:cubicBezTo>
                  <a:cubicBezTo>
                    <a:pt x="45" y="11"/>
                    <a:pt x="43" y="9"/>
                    <a:pt x="42" y="7"/>
                  </a:cubicBezTo>
                  <a:cubicBezTo>
                    <a:pt x="41" y="4"/>
                    <a:pt x="44" y="7"/>
                    <a:pt x="44" y="6"/>
                  </a:cubicBezTo>
                  <a:cubicBezTo>
                    <a:pt x="45" y="5"/>
                    <a:pt x="41" y="4"/>
                    <a:pt x="44" y="3"/>
                  </a:cubicBezTo>
                  <a:cubicBezTo>
                    <a:pt x="40" y="2"/>
                    <a:pt x="34" y="0"/>
                    <a:pt x="33" y="5"/>
                  </a:cubicBezTo>
                  <a:cubicBezTo>
                    <a:pt x="32" y="7"/>
                    <a:pt x="34" y="3"/>
                    <a:pt x="33" y="5"/>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22" name="Freeform 710">
              <a:extLst>
                <a:ext uri="{FF2B5EF4-FFF2-40B4-BE49-F238E27FC236}">
                  <a16:creationId xmlns:a16="http://schemas.microsoft.com/office/drawing/2014/main" id="{704BDF2E-6084-D848-9B16-E1D932D534AA}"/>
                </a:ext>
              </a:extLst>
            </p:cNvPr>
            <p:cNvSpPr>
              <a:spLocks/>
            </p:cNvSpPr>
            <p:nvPr/>
          </p:nvSpPr>
          <p:spPr bwMode="auto">
            <a:xfrm>
              <a:off x="16709777" y="8717692"/>
              <a:ext cx="458601" cy="299442"/>
            </a:xfrm>
            <a:custGeom>
              <a:avLst/>
              <a:gdLst>
                <a:gd name="T0" fmla="*/ 45 w 49"/>
                <a:gd name="T1" fmla="*/ 10 h 32"/>
                <a:gd name="T2" fmla="*/ 47 w 49"/>
                <a:gd name="T3" fmla="*/ 8 h 32"/>
                <a:gd name="T4" fmla="*/ 43 w 49"/>
                <a:gd name="T5" fmla="*/ 7 h 32"/>
                <a:gd name="T6" fmla="*/ 42 w 49"/>
                <a:gd name="T7" fmla="*/ 6 h 32"/>
                <a:gd name="T8" fmla="*/ 41 w 49"/>
                <a:gd name="T9" fmla="*/ 6 h 32"/>
                <a:gd name="T10" fmla="*/ 41 w 49"/>
                <a:gd name="T11" fmla="*/ 4 h 32"/>
                <a:gd name="T12" fmla="*/ 39 w 49"/>
                <a:gd name="T13" fmla="*/ 2 h 32"/>
                <a:gd name="T14" fmla="*/ 37 w 49"/>
                <a:gd name="T15" fmla="*/ 2 h 32"/>
                <a:gd name="T16" fmla="*/ 36 w 49"/>
                <a:gd name="T17" fmla="*/ 1 h 32"/>
                <a:gd name="T18" fmla="*/ 32 w 49"/>
                <a:gd name="T19" fmla="*/ 6 h 32"/>
                <a:gd name="T20" fmla="*/ 30 w 49"/>
                <a:gd name="T21" fmla="*/ 8 h 32"/>
                <a:gd name="T22" fmla="*/ 29 w 49"/>
                <a:gd name="T23" fmla="*/ 9 h 32"/>
                <a:gd name="T24" fmla="*/ 29 w 49"/>
                <a:gd name="T25" fmla="*/ 10 h 32"/>
                <a:gd name="T26" fmla="*/ 25 w 49"/>
                <a:gd name="T27" fmla="*/ 12 h 32"/>
                <a:gd name="T28" fmla="*/ 25 w 49"/>
                <a:gd name="T29" fmla="*/ 15 h 32"/>
                <a:gd name="T30" fmla="*/ 27 w 49"/>
                <a:gd name="T31" fmla="*/ 14 h 32"/>
                <a:gd name="T32" fmla="*/ 29 w 49"/>
                <a:gd name="T33" fmla="*/ 13 h 32"/>
                <a:gd name="T34" fmla="*/ 28 w 49"/>
                <a:gd name="T35" fmla="*/ 11 h 32"/>
                <a:gd name="T36" fmla="*/ 29 w 49"/>
                <a:gd name="T37" fmla="*/ 13 h 32"/>
                <a:gd name="T38" fmla="*/ 26 w 49"/>
                <a:gd name="T39" fmla="*/ 14 h 32"/>
                <a:gd name="T40" fmla="*/ 23 w 49"/>
                <a:gd name="T41" fmla="*/ 13 h 32"/>
                <a:gd name="T42" fmla="*/ 14 w 49"/>
                <a:gd name="T43" fmla="*/ 20 h 32"/>
                <a:gd name="T44" fmla="*/ 9 w 49"/>
                <a:gd name="T45" fmla="*/ 23 h 32"/>
                <a:gd name="T46" fmla="*/ 7 w 49"/>
                <a:gd name="T47" fmla="*/ 26 h 32"/>
                <a:gd name="T48" fmla="*/ 9 w 49"/>
                <a:gd name="T49" fmla="*/ 28 h 32"/>
                <a:gd name="T50" fmla="*/ 0 w 49"/>
                <a:gd name="T51" fmla="*/ 26 h 32"/>
                <a:gd name="T52" fmla="*/ 5 w 49"/>
                <a:gd name="T53" fmla="*/ 32 h 32"/>
                <a:gd name="T54" fmla="*/ 7 w 49"/>
                <a:gd name="T55" fmla="*/ 31 h 32"/>
                <a:gd name="T56" fmla="*/ 12 w 49"/>
                <a:gd name="T57" fmla="*/ 30 h 32"/>
                <a:gd name="T58" fmla="*/ 20 w 49"/>
                <a:gd name="T59" fmla="*/ 29 h 32"/>
                <a:gd name="T60" fmla="*/ 27 w 49"/>
                <a:gd name="T61" fmla="*/ 24 h 32"/>
                <a:gd name="T62" fmla="*/ 30 w 49"/>
                <a:gd name="T63" fmla="*/ 18 h 32"/>
                <a:gd name="T64" fmla="*/ 34 w 49"/>
                <a:gd name="T65" fmla="*/ 14 h 32"/>
                <a:gd name="T66" fmla="*/ 43 w 49"/>
                <a:gd name="T67" fmla="*/ 14 h 32"/>
                <a:gd name="T68" fmla="*/ 45 w 49"/>
                <a:gd name="T69"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 h="32">
                  <a:moveTo>
                    <a:pt x="45" y="10"/>
                  </a:moveTo>
                  <a:cubicBezTo>
                    <a:pt x="48" y="10"/>
                    <a:pt x="49" y="9"/>
                    <a:pt x="47" y="8"/>
                  </a:cubicBezTo>
                  <a:cubicBezTo>
                    <a:pt x="45" y="7"/>
                    <a:pt x="45" y="6"/>
                    <a:pt x="43" y="7"/>
                  </a:cubicBezTo>
                  <a:cubicBezTo>
                    <a:pt x="42" y="8"/>
                    <a:pt x="43" y="7"/>
                    <a:pt x="42" y="6"/>
                  </a:cubicBezTo>
                  <a:cubicBezTo>
                    <a:pt x="42" y="6"/>
                    <a:pt x="41" y="6"/>
                    <a:pt x="41" y="6"/>
                  </a:cubicBezTo>
                  <a:cubicBezTo>
                    <a:pt x="41" y="6"/>
                    <a:pt x="41" y="4"/>
                    <a:pt x="41" y="4"/>
                  </a:cubicBezTo>
                  <a:cubicBezTo>
                    <a:pt x="40" y="3"/>
                    <a:pt x="39" y="2"/>
                    <a:pt x="39" y="2"/>
                  </a:cubicBezTo>
                  <a:cubicBezTo>
                    <a:pt x="37" y="0"/>
                    <a:pt x="38" y="1"/>
                    <a:pt x="37" y="2"/>
                  </a:cubicBezTo>
                  <a:cubicBezTo>
                    <a:pt x="36" y="3"/>
                    <a:pt x="36" y="1"/>
                    <a:pt x="36" y="1"/>
                  </a:cubicBezTo>
                  <a:cubicBezTo>
                    <a:pt x="35" y="1"/>
                    <a:pt x="32" y="5"/>
                    <a:pt x="32" y="6"/>
                  </a:cubicBezTo>
                  <a:cubicBezTo>
                    <a:pt x="31" y="6"/>
                    <a:pt x="30" y="7"/>
                    <a:pt x="30" y="8"/>
                  </a:cubicBezTo>
                  <a:cubicBezTo>
                    <a:pt x="29" y="8"/>
                    <a:pt x="29" y="9"/>
                    <a:pt x="29" y="9"/>
                  </a:cubicBezTo>
                  <a:cubicBezTo>
                    <a:pt x="29" y="10"/>
                    <a:pt x="29" y="10"/>
                    <a:pt x="29" y="10"/>
                  </a:cubicBezTo>
                  <a:cubicBezTo>
                    <a:pt x="29" y="11"/>
                    <a:pt x="26" y="11"/>
                    <a:pt x="25" y="12"/>
                  </a:cubicBezTo>
                  <a:cubicBezTo>
                    <a:pt x="22" y="12"/>
                    <a:pt x="23" y="14"/>
                    <a:pt x="25" y="15"/>
                  </a:cubicBezTo>
                  <a:cubicBezTo>
                    <a:pt x="27" y="17"/>
                    <a:pt x="26" y="15"/>
                    <a:pt x="27" y="14"/>
                  </a:cubicBezTo>
                  <a:cubicBezTo>
                    <a:pt x="27" y="13"/>
                    <a:pt x="29" y="13"/>
                    <a:pt x="29" y="13"/>
                  </a:cubicBezTo>
                  <a:cubicBezTo>
                    <a:pt x="29" y="13"/>
                    <a:pt x="28" y="12"/>
                    <a:pt x="28" y="11"/>
                  </a:cubicBezTo>
                  <a:cubicBezTo>
                    <a:pt x="28" y="12"/>
                    <a:pt x="29" y="13"/>
                    <a:pt x="29" y="13"/>
                  </a:cubicBezTo>
                  <a:cubicBezTo>
                    <a:pt x="29" y="13"/>
                    <a:pt x="27" y="13"/>
                    <a:pt x="26" y="14"/>
                  </a:cubicBezTo>
                  <a:cubicBezTo>
                    <a:pt x="26" y="17"/>
                    <a:pt x="24" y="14"/>
                    <a:pt x="23" y="13"/>
                  </a:cubicBezTo>
                  <a:cubicBezTo>
                    <a:pt x="20" y="16"/>
                    <a:pt x="18" y="19"/>
                    <a:pt x="14" y="20"/>
                  </a:cubicBezTo>
                  <a:cubicBezTo>
                    <a:pt x="12" y="21"/>
                    <a:pt x="10" y="21"/>
                    <a:pt x="9" y="23"/>
                  </a:cubicBezTo>
                  <a:cubicBezTo>
                    <a:pt x="8" y="24"/>
                    <a:pt x="8" y="25"/>
                    <a:pt x="7" y="26"/>
                  </a:cubicBezTo>
                  <a:cubicBezTo>
                    <a:pt x="7" y="27"/>
                    <a:pt x="9" y="28"/>
                    <a:pt x="9" y="28"/>
                  </a:cubicBezTo>
                  <a:cubicBezTo>
                    <a:pt x="8" y="29"/>
                    <a:pt x="1" y="26"/>
                    <a:pt x="0" y="26"/>
                  </a:cubicBezTo>
                  <a:cubicBezTo>
                    <a:pt x="1" y="28"/>
                    <a:pt x="3" y="31"/>
                    <a:pt x="5" y="32"/>
                  </a:cubicBezTo>
                  <a:cubicBezTo>
                    <a:pt x="6" y="32"/>
                    <a:pt x="7" y="31"/>
                    <a:pt x="7" y="31"/>
                  </a:cubicBezTo>
                  <a:cubicBezTo>
                    <a:pt x="9" y="30"/>
                    <a:pt x="12" y="31"/>
                    <a:pt x="12" y="30"/>
                  </a:cubicBezTo>
                  <a:cubicBezTo>
                    <a:pt x="15" y="27"/>
                    <a:pt x="17" y="28"/>
                    <a:pt x="20" y="29"/>
                  </a:cubicBezTo>
                  <a:cubicBezTo>
                    <a:pt x="23" y="29"/>
                    <a:pt x="26" y="27"/>
                    <a:pt x="27" y="24"/>
                  </a:cubicBezTo>
                  <a:cubicBezTo>
                    <a:pt x="28" y="22"/>
                    <a:pt x="29" y="20"/>
                    <a:pt x="30" y="18"/>
                  </a:cubicBezTo>
                  <a:cubicBezTo>
                    <a:pt x="30" y="15"/>
                    <a:pt x="31" y="14"/>
                    <a:pt x="34" y="14"/>
                  </a:cubicBezTo>
                  <a:cubicBezTo>
                    <a:pt x="37" y="14"/>
                    <a:pt x="40" y="15"/>
                    <a:pt x="43" y="14"/>
                  </a:cubicBezTo>
                  <a:cubicBezTo>
                    <a:pt x="47" y="13"/>
                    <a:pt x="40" y="10"/>
                    <a:pt x="45" y="1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23" name="Freeform 711">
              <a:extLst>
                <a:ext uri="{FF2B5EF4-FFF2-40B4-BE49-F238E27FC236}">
                  <a16:creationId xmlns:a16="http://schemas.microsoft.com/office/drawing/2014/main" id="{0534F5AD-9803-AD49-BDEB-E598875D82EA}"/>
                </a:ext>
              </a:extLst>
            </p:cNvPr>
            <p:cNvSpPr>
              <a:spLocks/>
            </p:cNvSpPr>
            <p:nvPr/>
          </p:nvSpPr>
          <p:spPr bwMode="auto">
            <a:xfrm>
              <a:off x="15776656" y="7679206"/>
              <a:ext cx="159235" cy="92380"/>
            </a:xfrm>
            <a:custGeom>
              <a:avLst/>
              <a:gdLst>
                <a:gd name="T0" fmla="*/ 2 w 17"/>
                <a:gd name="T1" fmla="*/ 8 h 10"/>
                <a:gd name="T2" fmla="*/ 7 w 17"/>
                <a:gd name="T3" fmla="*/ 9 h 10"/>
                <a:gd name="T4" fmla="*/ 12 w 17"/>
                <a:gd name="T5" fmla="*/ 9 h 10"/>
                <a:gd name="T6" fmla="*/ 16 w 17"/>
                <a:gd name="T7" fmla="*/ 8 h 10"/>
                <a:gd name="T8" fmla="*/ 15 w 17"/>
                <a:gd name="T9" fmla="*/ 3 h 10"/>
                <a:gd name="T10" fmla="*/ 10 w 17"/>
                <a:gd name="T11" fmla="*/ 3 h 10"/>
                <a:gd name="T12" fmla="*/ 6 w 17"/>
                <a:gd name="T13" fmla="*/ 1 h 10"/>
                <a:gd name="T14" fmla="*/ 2 w 17"/>
                <a:gd name="T15" fmla="*/ 8 h 10"/>
                <a:gd name="T16" fmla="*/ 2 w 17"/>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2" y="8"/>
                  </a:moveTo>
                  <a:cubicBezTo>
                    <a:pt x="3" y="9"/>
                    <a:pt x="6" y="10"/>
                    <a:pt x="7" y="9"/>
                  </a:cubicBezTo>
                  <a:cubicBezTo>
                    <a:pt x="9" y="8"/>
                    <a:pt x="10" y="10"/>
                    <a:pt x="12" y="9"/>
                  </a:cubicBezTo>
                  <a:cubicBezTo>
                    <a:pt x="13" y="9"/>
                    <a:pt x="17" y="9"/>
                    <a:pt x="16" y="8"/>
                  </a:cubicBezTo>
                  <a:cubicBezTo>
                    <a:pt x="15" y="6"/>
                    <a:pt x="14" y="5"/>
                    <a:pt x="15" y="3"/>
                  </a:cubicBezTo>
                  <a:cubicBezTo>
                    <a:pt x="13" y="2"/>
                    <a:pt x="11" y="4"/>
                    <a:pt x="10" y="3"/>
                  </a:cubicBezTo>
                  <a:cubicBezTo>
                    <a:pt x="9" y="2"/>
                    <a:pt x="7" y="0"/>
                    <a:pt x="6" y="1"/>
                  </a:cubicBezTo>
                  <a:cubicBezTo>
                    <a:pt x="4" y="3"/>
                    <a:pt x="0" y="6"/>
                    <a:pt x="2" y="8"/>
                  </a:cubicBezTo>
                  <a:cubicBezTo>
                    <a:pt x="3" y="9"/>
                    <a:pt x="1" y="7"/>
                    <a:pt x="2" y="8"/>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24" name="Freeform 712">
              <a:extLst>
                <a:ext uri="{FF2B5EF4-FFF2-40B4-BE49-F238E27FC236}">
                  <a16:creationId xmlns:a16="http://schemas.microsoft.com/office/drawing/2014/main" id="{01C53237-84D4-EC4A-927E-762FF1F329C9}"/>
                </a:ext>
              </a:extLst>
            </p:cNvPr>
            <p:cNvSpPr>
              <a:spLocks/>
            </p:cNvSpPr>
            <p:nvPr/>
          </p:nvSpPr>
          <p:spPr bwMode="auto">
            <a:xfrm>
              <a:off x="15410413" y="7574085"/>
              <a:ext cx="347132" cy="216615"/>
            </a:xfrm>
            <a:custGeom>
              <a:avLst/>
              <a:gdLst>
                <a:gd name="T0" fmla="*/ 1 w 37"/>
                <a:gd name="T1" fmla="*/ 3 h 23"/>
                <a:gd name="T2" fmla="*/ 0 w 37"/>
                <a:gd name="T3" fmla="*/ 9 h 23"/>
                <a:gd name="T4" fmla="*/ 5 w 37"/>
                <a:gd name="T5" fmla="*/ 13 h 23"/>
                <a:gd name="T6" fmla="*/ 7 w 37"/>
                <a:gd name="T7" fmla="*/ 14 h 23"/>
                <a:gd name="T8" fmla="*/ 12 w 37"/>
                <a:gd name="T9" fmla="*/ 15 h 23"/>
                <a:gd name="T10" fmla="*/ 15 w 37"/>
                <a:gd name="T11" fmla="*/ 16 h 23"/>
                <a:gd name="T12" fmla="*/ 19 w 37"/>
                <a:gd name="T13" fmla="*/ 16 h 23"/>
                <a:gd name="T14" fmla="*/ 22 w 37"/>
                <a:gd name="T15" fmla="*/ 19 h 23"/>
                <a:gd name="T16" fmla="*/ 26 w 37"/>
                <a:gd name="T17" fmla="*/ 20 h 23"/>
                <a:gd name="T18" fmla="*/ 29 w 37"/>
                <a:gd name="T19" fmla="*/ 22 h 23"/>
                <a:gd name="T20" fmla="*/ 32 w 37"/>
                <a:gd name="T21" fmla="*/ 20 h 23"/>
                <a:gd name="T22" fmla="*/ 35 w 37"/>
                <a:gd name="T23" fmla="*/ 22 h 23"/>
                <a:gd name="T24" fmla="*/ 37 w 37"/>
                <a:gd name="T25" fmla="*/ 21 h 23"/>
                <a:gd name="T26" fmla="*/ 37 w 37"/>
                <a:gd name="T27" fmla="*/ 18 h 23"/>
                <a:gd name="T28" fmla="*/ 37 w 37"/>
                <a:gd name="T29" fmla="*/ 14 h 23"/>
                <a:gd name="T30" fmla="*/ 32 w 37"/>
                <a:gd name="T31" fmla="*/ 14 h 23"/>
                <a:gd name="T32" fmla="*/ 31 w 37"/>
                <a:gd name="T33" fmla="*/ 13 h 23"/>
                <a:gd name="T34" fmla="*/ 28 w 37"/>
                <a:gd name="T35" fmla="*/ 13 h 23"/>
                <a:gd name="T36" fmla="*/ 26 w 37"/>
                <a:gd name="T37" fmla="*/ 12 h 23"/>
                <a:gd name="T38" fmla="*/ 24 w 37"/>
                <a:gd name="T39" fmla="*/ 12 h 23"/>
                <a:gd name="T40" fmla="*/ 20 w 37"/>
                <a:gd name="T41" fmla="*/ 10 h 23"/>
                <a:gd name="T42" fmla="*/ 18 w 37"/>
                <a:gd name="T43" fmla="*/ 8 h 23"/>
                <a:gd name="T44" fmla="*/ 16 w 37"/>
                <a:gd name="T45" fmla="*/ 7 h 23"/>
                <a:gd name="T46" fmla="*/ 10 w 37"/>
                <a:gd name="T47" fmla="*/ 2 h 23"/>
                <a:gd name="T48" fmla="*/ 8 w 37"/>
                <a:gd name="T49" fmla="*/ 0 h 23"/>
                <a:gd name="T50" fmla="*/ 5 w 37"/>
                <a:gd name="T51" fmla="*/ 2 h 23"/>
                <a:gd name="T52" fmla="*/ 4 w 37"/>
                <a:gd name="T53" fmla="*/ 2 h 23"/>
                <a:gd name="T54" fmla="*/ 1 w 37"/>
                <a:gd name="T55" fmla="*/ 3 h 23"/>
                <a:gd name="T56" fmla="*/ 1 w 37"/>
                <a:gd name="T57"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23">
                  <a:moveTo>
                    <a:pt x="1" y="3"/>
                  </a:moveTo>
                  <a:cubicBezTo>
                    <a:pt x="0" y="4"/>
                    <a:pt x="0" y="8"/>
                    <a:pt x="0" y="9"/>
                  </a:cubicBezTo>
                  <a:cubicBezTo>
                    <a:pt x="1" y="10"/>
                    <a:pt x="4" y="11"/>
                    <a:pt x="5" y="13"/>
                  </a:cubicBezTo>
                  <a:cubicBezTo>
                    <a:pt x="6" y="13"/>
                    <a:pt x="7" y="14"/>
                    <a:pt x="7" y="14"/>
                  </a:cubicBezTo>
                  <a:cubicBezTo>
                    <a:pt x="9" y="15"/>
                    <a:pt x="10" y="14"/>
                    <a:pt x="12" y="15"/>
                  </a:cubicBezTo>
                  <a:cubicBezTo>
                    <a:pt x="13" y="15"/>
                    <a:pt x="14" y="16"/>
                    <a:pt x="15" y="16"/>
                  </a:cubicBezTo>
                  <a:cubicBezTo>
                    <a:pt x="16" y="16"/>
                    <a:pt x="18" y="16"/>
                    <a:pt x="19" y="16"/>
                  </a:cubicBezTo>
                  <a:cubicBezTo>
                    <a:pt x="20" y="17"/>
                    <a:pt x="21" y="18"/>
                    <a:pt x="22" y="19"/>
                  </a:cubicBezTo>
                  <a:cubicBezTo>
                    <a:pt x="23" y="19"/>
                    <a:pt x="25" y="19"/>
                    <a:pt x="26" y="20"/>
                  </a:cubicBezTo>
                  <a:cubicBezTo>
                    <a:pt x="27" y="20"/>
                    <a:pt x="28" y="22"/>
                    <a:pt x="29" y="22"/>
                  </a:cubicBezTo>
                  <a:cubicBezTo>
                    <a:pt x="30" y="22"/>
                    <a:pt x="31" y="20"/>
                    <a:pt x="32" y="20"/>
                  </a:cubicBezTo>
                  <a:cubicBezTo>
                    <a:pt x="33" y="21"/>
                    <a:pt x="33" y="23"/>
                    <a:pt x="35" y="22"/>
                  </a:cubicBezTo>
                  <a:cubicBezTo>
                    <a:pt x="35" y="22"/>
                    <a:pt x="37" y="21"/>
                    <a:pt x="37" y="21"/>
                  </a:cubicBezTo>
                  <a:cubicBezTo>
                    <a:pt x="37" y="20"/>
                    <a:pt x="37" y="19"/>
                    <a:pt x="37" y="18"/>
                  </a:cubicBezTo>
                  <a:cubicBezTo>
                    <a:pt x="36" y="17"/>
                    <a:pt x="37" y="16"/>
                    <a:pt x="37" y="14"/>
                  </a:cubicBezTo>
                  <a:cubicBezTo>
                    <a:pt x="35" y="14"/>
                    <a:pt x="34" y="15"/>
                    <a:pt x="32" y="14"/>
                  </a:cubicBezTo>
                  <a:cubicBezTo>
                    <a:pt x="32" y="14"/>
                    <a:pt x="31" y="13"/>
                    <a:pt x="31" y="13"/>
                  </a:cubicBezTo>
                  <a:cubicBezTo>
                    <a:pt x="30" y="13"/>
                    <a:pt x="29" y="14"/>
                    <a:pt x="28" y="13"/>
                  </a:cubicBezTo>
                  <a:cubicBezTo>
                    <a:pt x="28" y="13"/>
                    <a:pt x="27" y="12"/>
                    <a:pt x="26" y="12"/>
                  </a:cubicBezTo>
                  <a:cubicBezTo>
                    <a:pt x="25" y="12"/>
                    <a:pt x="24" y="14"/>
                    <a:pt x="24" y="12"/>
                  </a:cubicBezTo>
                  <a:cubicBezTo>
                    <a:pt x="22" y="10"/>
                    <a:pt x="21" y="11"/>
                    <a:pt x="20" y="10"/>
                  </a:cubicBezTo>
                  <a:cubicBezTo>
                    <a:pt x="19" y="9"/>
                    <a:pt x="19" y="8"/>
                    <a:pt x="18" y="8"/>
                  </a:cubicBezTo>
                  <a:cubicBezTo>
                    <a:pt x="17" y="7"/>
                    <a:pt x="16" y="7"/>
                    <a:pt x="16" y="7"/>
                  </a:cubicBezTo>
                  <a:cubicBezTo>
                    <a:pt x="14" y="6"/>
                    <a:pt x="11" y="4"/>
                    <a:pt x="10" y="2"/>
                  </a:cubicBezTo>
                  <a:cubicBezTo>
                    <a:pt x="10" y="1"/>
                    <a:pt x="9" y="0"/>
                    <a:pt x="8" y="0"/>
                  </a:cubicBezTo>
                  <a:cubicBezTo>
                    <a:pt x="6" y="0"/>
                    <a:pt x="6" y="1"/>
                    <a:pt x="5" y="2"/>
                  </a:cubicBezTo>
                  <a:cubicBezTo>
                    <a:pt x="5" y="3"/>
                    <a:pt x="4" y="2"/>
                    <a:pt x="4" y="2"/>
                  </a:cubicBezTo>
                  <a:cubicBezTo>
                    <a:pt x="3" y="3"/>
                    <a:pt x="2" y="3"/>
                    <a:pt x="1" y="3"/>
                  </a:cubicBezTo>
                  <a:cubicBezTo>
                    <a:pt x="0" y="4"/>
                    <a:pt x="2" y="3"/>
                    <a:pt x="1" y="3"/>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25" name="Freeform 713">
              <a:extLst>
                <a:ext uri="{FF2B5EF4-FFF2-40B4-BE49-F238E27FC236}">
                  <a16:creationId xmlns:a16="http://schemas.microsoft.com/office/drawing/2014/main" id="{2FCE0D20-4DC8-ED4A-BF57-C3551F77BD71}"/>
                </a:ext>
              </a:extLst>
            </p:cNvPr>
            <p:cNvSpPr>
              <a:spLocks/>
            </p:cNvSpPr>
            <p:nvPr/>
          </p:nvSpPr>
          <p:spPr bwMode="auto">
            <a:xfrm>
              <a:off x="16372197" y="8360912"/>
              <a:ext cx="261145" cy="216615"/>
            </a:xfrm>
            <a:custGeom>
              <a:avLst/>
              <a:gdLst>
                <a:gd name="T0" fmla="*/ 14 w 28"/>
                <a:gd name="T1" fmla="*/ 19 h 23"/>
                <a:gd name="T2" fmla="*/ 19 w 28"/>
                <a:gd name="T3" fmla="*/ 18 h 23"/>
                <a:gd name="T4" fmla="*/ 19 w 28"/>
                <a:gd name="T5" fmla="*/ 15 h 23"/>
                <a:gd name="T6" fmla="*/ 21 w 28"/>
                <a:gd name="T7" fmla="*/ 14 h 23"/>
                <a:gd name="T8" fmla="*/ 24 w 28"/>
                <a:gd name="T9" fmla="*/ 12 h 23"/>
                <a:gd name="T10" fmla="*/ 27 w 28"/>
                <a:gd name="T11" fmla="*/ 9 h 23"/>
                <a:gd name="T12" fmla="*/ 26 w 28"/>
                <a:gd name="T13" fmla="*/ 1 h 23"/>
                <a:gd name="T14" fmla="*/ 22 w 28"/>
                <a:gd name="T15" fmla="*/ 1 h 23"/>
                <a:gd name="T16" fmla="*/ 19 w 28"/>
                <a:gd name="T17" fmla="*/ 2 h 23"/>
                <a:gd name="T18" fmla="*/ 17 w 28"/>
                <a:gd name="T19" fmla="*/ 2 h 23"/>
                <a:gd name="T20" fmla="*/ 3 w 28"/>
                <a:gd name="T21" fmla="*/ 3 h 23"/>
                <a:gd name="T22" fmla="*/ 0 w 28"/>
                <a:gd name="T23" fmla="*/ 7 h 23"/>
                <a:gd name="T24" fmla="*/ 1 w 28"/>
                <a:gd name="T25" fmla="*/ 10 h 23"/>
                <a:gd name="T26" fmla="*/ 3 w 28"/>
                <a:gd name="T27" fmla="*/ 14 h 23"/>
                <a:gd name="T28" fmla="*/ 5 w 28"/>
                <a:gd name="T29" fmla="*/ 18 h 23"/>
                <a:gd name="T30" fmla="*/ 6 w 28"/>
                <a:gd name="T31" fmla="*/ 19 h 23"/>
                <a:gd name="T32" fmla="*/ 7 w 28"/>
                <a:gd name="T33" fmla="*/ 21 h 23"/>
                <a:gd name="T34" fmla="*/ 8 w 28"/>
                <a:gd name="T35" fmla="*/ 23 h 23"/>
                <a:gd name="T36" fmla="*/ 14 w 28"/>
                <a:gd name="T37" fmla="*/ 19 h 23"/>
                <a:gd name="T38" fmla="*/ 14 w 28"/>
                <a:gd name="T39"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23">
                  <a:moveTo>
                    <a:pt x="14" y="19"/>
                  </a:moveTo>
                  <a:cubicBezTo>
                    <a:pt x="14" y="18"/>
                    <a:pt x="20" y="20"/>
                    <a:pt x="19" y="18"/>
                  </a:cubicBezTo>
                  <a:cubicBezTo>
                    <a:pt x="19" y="18"/>
                    <a:pt x="18" y="15"/>
                    <a:pt x="19" y="15"/>
                  </a:cubicBezTo>
                  <a:cubicBezTo>
                    <a:pt x="20" y="15"/>
                    <a:pt x="21" y="16"/>
                    <a:pt x="21" y="14"/>
                  </a:cubicBezTo>
                  <a:cubicBezTo>
                    <a:pt x="21" y="12"/>
                    <a:pt x="23" y="13"/>
                    <a:pt x="24" y="12"/>
                  </a:cubicBezTo>
                  <a:cubicBezTo>
                    <a:pt x="26" y="12"/>
                    <a:pt x="26" y="10"/>
                    <a:pt x="27" y="9"/>
                  </a:cubicBezTo>
                  <a:cubicBezTo>
                    <a:pt x="28" y="7"/>
                    <a:pt x="25" y="2"/>
                    <a:pt x="26" y="1"/>
                  </a:cubicBezTo>
                  <a:cubicBezTo>
                    <a:pt x="24" y="2"/>
                    <a:pt x="24" y="2"/>
                    <a:pt x="22" y="1"/>
                  </a:cubicBezTo>
                  <a:cubicBezTo>
                    <a:pt x="21" y="0"/>
                    <a:pt x="19" y="2"/>
                    <a:pt x="19" y="2"/>
                  </a:cubicBezTo>
                  <a:cubicBezTo>
                    <a:pt x="19" y="4"/>
                    <a:pt x="17" y="2"/>
                    <a:pt x="17" y="2"/>
                  </a:cubicBezTo>
                  <a:cubicBezTo>
                    <a:pt x="13" y="1"/>
                    <a:pt x="6" y="0"/>
                    <a:pt x="3" y="3"/>
                  </a:cubicBezTo>
                  <a:cubicBezTo>
                    <a:pt x="2" y="4"/>
                    <a:pt x="0" y="5"/>
                    <a:pt x="0" y="7"/>
                  </a:cubicBezTo>
                  <a:cubicBezTo>
                    <a:pt x="0" y="8"/>
                    <a:pt x="1" y="9"/>
                    <a:pt x="1" y="10"/>
                  </a:cubicBezTo>
                  <a:cubicBezTo>
                    <a:pt x="3" y="11"/>
                    <a:pt x="3" y="13"/>
                    <a:pt x="3" y="14"/>
                  </a:cubicBezTo>
                  <a:cubicBezTo>
                    <a:pt x="4" y="16"/>
                    <a:pt x="4" y="17"/>
                    <a:pt x="5" y="18"/>
                  </a:cubicBezTo>
                  <a:cubicBezTo>
                    <a:pt x="5" y="19"/>
                    <a:pt x="6" y="18"/>
                    <a:pt x="6" y="19"/>
                  </a:cubicBezTo>
                  <a:cubicBezTo>
                    <a:pt x="7" y="19"/>
                    <a:pt x="6" y="20"/>
                    <a:pt x="7" y="21"/>
                  </a:cubicBezTo>
                  <a:cubicBezTo>
                    <a:pt x="9" y="21"/>
                    <a:pt x="8" y="22"/>
                    <a:pt x="8" y="23"/>
                  </a:cubicBezTo>
                  <a:cubicBezTo>
                    <a:pt x="8" y="22"/>
                    <a:pt x="14" y="20"/>
                    <a:pt x="14" y="19"/>
                  </a:cubicBezTo>
                  <a:cubicBezTo>
                    <a:pt x="14" y="19"/>
                    <a:pt x="14" y="20"/>
                    <a:pt x="14" y="19"/>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26" name="Freeform 714">
              <a:extLst>
                <a:ext uri="{FF2B5EF4-FFF2-40B4-BE49-F238E27FC236}">
                  <a16:creationId xmlns:a16="http://schemas.microsoft.com/office/drawing/2014/main" id="{02050117-4824-A84F-ADDE-BE70125E22FE}"/>
                </a:ext>
              </a:extLst>
            </p:cNvPr>
            <p:cNvSpPr>
              <a:spLocks/>
            </p:cNvSpPr>
            <p:nvPr/>
          </p:nvSpPr>
          <p:spPr bwMode="auto">
            <a:xfrm>
              <a:off x="16270285" y="8743176"/>
              <a:ext cx="207006" cy="245289"/>
            </a:xfrm>
            <a:custGeom>
              <a:avLst/>
              <a:gdLst>
                <a:gd name="T0" fmla="*/ 10 w 22"/>
                <a:gd name="T1" fmla="*/ 3 h 26"/>
                <a:gd name="T2" fmla="*/ 7 w 22"/>
                <a:gd name="T3" fmla="*/ 4 h 26"/>
                <a:gd name="T4" fmla="*/ 6 w 22"/>
                <a:gd name="T5" fmla="*/ 4 h 26"/>
                <a:gd name="T6" fmla="*/ 5 w 22"/>
                <a:gd name="T7" fmla="*/ 1 h 26"/>
                <a:gd name="T8" fmla="*/ 0 w 22"/>
                <a:gd name="T9" fmla="*/ 0 h 26"/>
                <a:gd name="T10" fmla="*/ 1 w 22"/>
                <a:gd name="T11" fmla="*/ 6 h 26"/>
                <a:gd name="T12" fmla="*/ 4 w 22"/>
                <a:gd name="T13" fmla="*/ 14 h 26"/>
                <a:gd name="T14" fmla="*/ 9 w 22"/>
                <a:gd name="T15" fmla="*/ 21 h 26"/>
                <a:gd name="T16" fmla="*/ 19 w 22"/>
                <a:gd name="T17" fmla="*/ 26 h 26"/>
                <a:gd name="T18" fmla="*/ 20 w 22"/>
                <a:gd name="T19" fmla="*/ 23 h 26"/>
                <a:gd name="T20" fmla="*/ 16 w 22"/>
                <a:gd name="T21" fmla="*/ 14 h 26"/>
                <a:gd name="T22" fmla="*/ 16 w 22"/>
                <a:gd name="T23" fmla="*/ 6 h 26"/>
                <a:gd name="T24" fmla="*/ 10 w 22"/>
                <a:gd name="T25" fmla="*/ 3 h 26"/>
                <a:gd name="T26" fmla="*/ 10 w 22"/>
                <a:gd name="T2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6">
                  <a:moveTo>
                    <a:pt x="10" y="3"/>
                  </a:moveTo>
                  <a:cubicBezTo>
                    <a:pt x="9" y="3"/>
                    <a:pt x="8" y="4"/>
                    <a:pt x="7" y="4"/>
                  </a:cubicBezTo>
                  <a:cubicBezTo>
                    <a:pt x="7" y="3"/>
                    <a:pt x="6" y="4"/>
                    <a:pt x="6" y="4"/>
                  </a:cubicBezTo>
                  <a:cubicBezTo>
                    <a:pt x="5" y="4"/>
                    <a:pt x="5" y="2"/>
                    <a:pt x="5" y="1"/>
                  </a:cubicBezTo>
                  <a:cubicBezTo>
                    <a:pt x="4" y="0"/>
                    <a:pt x="2" y="0"/>
                    <a:pt x="0" y="0"/>
                  </a:cubicBezTo>
                  <a:cubicBezTo>
                    <a:pt x="1" y="1"/>
                    <a:pt x="1" y="4"/>
                    <a:pt x="1" y="6"/>
                  </a:cubicBezTo>
                  <a:cubicBezTo>
                    <a:pt x="2" y="8"/>
                    <a:pt x="3" y="11"/>
                    <a:pt x="4" y="14"/>
                  </a:cubicBezTo>
                  <a:cubicBezTo>
                    <a:pt x="6" y="16"/>
                    <a:pt x="7" y="19"/>
                    <a:pt x="9" y="21"/>
                  </a:cubicBezTo>
                  <a:cubicBezTo>
                    <a:pt x="12" y="22"/>
                    <a:pt x="15" y="26"/>
                    <a:pt x="19" y="26"/>
                  </a:cubicBezTo>
                  <a:cubicBezTo>
                    <a:pt x="22" y="26"/>
                    <a:pt x="21" y="25"/>
                    <a:pt x="20" y="23"/>
                  </a:cubicBezTo>
                  <a:cubicBezTo>
                    <a:pt x="18" y="20"/>
                    <a:pt x="16" y="18"/>
                    <a:pt x="16" y="14"/>
                  </a:cubicBezTo>
                  <a:cubicBezTo>
                    <a:pt x="16" y="11"/>
                    <a:pt x="18" y="9"/>
                    <a:pt x="16" y="6"/>
                  </a:cubicBezTo>
                  <a:cubicBezTo>
                    <a:pt x="15" y="5"/>
                    <a:pt x="11" y="0"/>
                    <a:pt x="10" y="3"/>
                  </a:cubicBezTo>
                  <a:cubicBezTo>
                    <a:pt x="9" y="4"/>
                    <a:pt x="10" y="2"/>
                    <a:pt x="10" y="3"/>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27" name="Freeform 715">
              <a:extLst>
                <a:ext uri="{FF2B5EF4-FFF2-40B4-BE49-F238E27FC236}">
                  <a16:creationId xmlns:a16="http://schemas.microsoft.com/office/drawing/2014/main" id="{C4C9F6F1-8EA0-1B45-B0FC-F92E3AA7ED71}"/>
                </a:ext>
              </a:extLst>
            </p:cNvPr>
            <p:cNvSpPr>
              <a:spLocks/>
            </p:cNvSpPr>
            <p:nvPr/>
          </p:nvSpPr>
          <p:spPr bwMode="auto">
            <a:xfrm>
              <a:off x="15104679" y="6264825"/>
              <a:ext cx="2799372" cy="1825317"/>
            </a:xfrm>
            <a:custGeom>
              <a:avLst/>
              <a:gdLst>
                <a:gd name="T0" fmla="*/ 279 w 300"/>
                <a:gd name="T1" fmla="*/ 37 h 195"/>
                <a:gd name="T2" fmla="*/ 244 w 300"/>
                <a:gd name="T3" fmla="*/ 1 h 195"/>
                <a:gd name="T4" fmla="*/ 223 w 300"/>
                <a:gd name="T5" fmla="*/ 18 h 195"/>
                <a:gd name="T6" fmla="*/ 214 w 300"/>
                <a:gd name="T7" fmla="*/ 27 h 195"/>
                <a:gd name="T8" fmla="*/ 205 w 300"/>
                <a:gd name="T9" fmla="*/ 39 h 195"/>
                <a:gd name="T10" fmla="*/ 224 w 300"/>
                <a:gd name="T11" fmla="*/ 46 h 195"/>
                <a:gd name="T12" fmla="*/ 197 w 300"/>
                <a:gd name="T13" fmla="*/ 55 h 195"/>
                <a:gd name="T14" fmla="*/ 180 w 300"/>
                <a:gd name="T15" fmla="*/ 66 h 195"/>
                <a:gd name="T16" fmla="*/ 146 w 300"/>
                <a:gd name="T17" fmla="*/ 75 h 195"/>
                <a:gd name="T18" fmla="*/ 121 w 300"/>
                <a:gd name="T19" fmla="*/ 70 h 195"/>
                <a:gd name="T20" fmla="*/ 94 w 300"/>
                <a:gd name="T21" fmla="*/ 56 h 195"/>
                <a:gd name="T22" fmla="*/ 66 w 300"/>
                <a:gd name="T23" fmla="*/ 30 h 195"/>
                <a:gd name="T24" fmla="*/ 56 w 300"/>
                <a:gd name="T25" fmla="*/ 44 h 195"/>
                <a:gd name="T26" fmla="*/ 44 w 300"/>
                <a:gd name="T27" fmla="*/ 51 h 195"/>
                <a:gd name="T28" fmla="*/ 34 w 300"/>
                <a:gd name="T29" fmla="*/ 63 h 195"/>
                <a:gd name="T30" fmla="*/ 28 w 300"/>
                <a:gd name="T31" fmla="*/ 76 h 195"/>
                <a:gd name="T32" fmla="*/ 11 w 300"/>
                <a:gd name="T33" fmla="*/ 84 h 195"/>
                <a:gd name="T34" fmla="*/ 1 w 300"/>
                <a:gd name="T35" fmla="*/ 91 h 195"/>
                <a:gd name="T36" fmla="*/ 7 w 300"/>
                <a:gd name="T37" fmla="*/ 103 h 195"/>
                <a:gd name="T38" fmla="*/ 23 w 300"/>
                <a:gd name="T39" fmla="*/ 111 h 195"/>
                <a:gd name="T40" fmla="*/ 27 w 300"/>
                <a:gd name="T41" fmla="*/ 121 h 195"/>
                <a:gd name="T42" fmla="*/ 27 w 300"/>
                <a:gd name="T43" fmla="*/ 135 h 195"/>
                <a:gd name="T44" fmla="*/ 40 w 300"/>
                <a:gd name="T45" fmla="*/ 140 h 195"/>
                <a:gd name="T46" fmla="*/ 62 w 300"/>
                <a:gd name="T47" fmla="*/ 154 h 195"/>
                <a:gd name="T48" fmla="*/ 74 w 300"/>
                <a:gd name="T49" fmla="*/ 156 h 195"/>
                <a:gd name="T50" fmla="*/ 92 w 300"/>
                <a:gd name="T51" fmla="*/ 151 h 195"/>
                <a:gd name="T52" fmla="*/ 106 w 300"/>
                <a:gd name="T53" fmla="*/ 146 h 195"/>
                <a:gd name="T54" fmla="*/ 116 w 300"/>
                <a:gd name="T55" fmla="*/ 155 h 195"/>
                <a:gd name="T56" fmla="*/ 117 w 300"/>
                <a:gd name="T57" fmla="*/ 166 h 195"/>
                <a:gd name="T58" fmla="*/ 119 w 300"/>
                <a:gd name="T59" fmla="*/ 178 h 195"/>
                <a:gd name="T60" fmla="*/ 125 w 300"/>
                <a:gd name="T61" fmla="*/ 187 h 195"/>
                <a:gd name="T62" fmla="*/ 134 w 300"/>
                <a:gd name="T63" fmla="*/ 186 h 195"/>
                <a:gd name="T64" fmla="*/ 143 w 300"/>
                <a:gd name="T65" fmla="*/ 182 h 195"/>
                <a:gd name="T66" fmla="*/ 155 w 300"/>
                <a:gd name="T67" fmla="*/ 180 h 195"/>
                <a:gd name="T68" fmla="*/ 168 w 300"/>
                <a:gd name="T69" fmla="*/ 186 h 195"/>
                <a:gd name="T70" fmla="*/ 175 w 300"/>
                <a:gd name="T71" fmla="*/ 195 h 195"/>
                <a:gd name="T72" fmla="*/ 189 w 300"/>
                <a:gd name="T73" fmla="*/ 186 h 195"/>
                <a:gd name="T74" fmla="*/ 202 w 300"/>
                <a:gd name="T75" fmla="*/ 182 h 195"/>
                <a:gd name="T76" fmla="*/ 215 w 300"/>
                <a:gd name="T77" fmla="*/ 173 h 195"/>
                <a:gd name="T78" fmla="*/ 221 w 300"/>
                <a:gd name="T79" fmla="*/ 164 h 195"/>
                <a:gd name="T80" fmla="*/ 228 w 300"/>
                <a:gd name="T81" fmla="*/ 156 h 195"/>
                <a:gd name="T82" fmla="*/ 232 w 300"/>
                <a:gd name="T83" fmla="*/ 149 h 195"/>
                <a:gd name="T84" fmla="*/ 236 w 300"/>
                <a:gd name="T85" fmla="*/ 143 h 195"/>
                <a:gd name="T86" fmla="*/ 231 w 300"/>
                <a:gd name="T87" fmla="*/ 139 h 195"/>
                <a:gd name="T88" fmla="*/ 229 w 300"/>
                <a:gd name="T89" fmla="*/ 132 h 195"/>
                <a:gd name="T90" fmla="*/ 221 w 300"/>
                <a:gd name="T91" fmla="*/ 115 h 195"/>
                <a:gd name="T92" fmla="*/ 229 w 300"/>
                <a:gd name="T93" fmla="*/ 106 h 195"/>
                <a:gd name="T94" fmla="*/ 238 w 300"/>
                <a:gd name="T95" fmla="*/ 102 h 195"/>
                <a:gd name="T96" fmla="*/ 220 w 300"/>
                <a:gd name="T97" fmla="*/ 102 h 195"/>
                <a:gd name="T98" fmla="*/ 221 w 300"/>
                <a:gd name="T99" fmla="*/ 90 h 195"/>
                <a:gd name="T100" fmla="*/ 234 w 300"/>
                <a:gd name="T101" fmla="*/ 87 h 195"/>
                <a:gd name="T102" fmla="*/ 238 w 300"/>
                <a:gd name="T103" fmla="*/ 89 h 195"/>
                <a:gd name="T104" fmla="*/ 259 w 300"/>
                <a:gd name="T105" fmla="*/ 77 h 195"/>
                <a:gd name="T106" fmla="*/ 271 w 300"/>
                <a:gd name="T107" fmla="*/ 72 h 195"/>
                <a:gd name="T108" fmla="*/ 281 w 300"/>
                <a:gd name="T109" fmla="*/ 60 h 195"/>
                <a:gd name="T110" fmla="*/ 295 w 300"/>
                <a:gd name="T111" fmla="*/ 4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0" h="195">
                  <a:moveTo>
                    <a:pt x="298" y="37"/>
                  </a:moveTo>
                  <a:cubicBezTo>
                    <a:pt x="298" y="35"/>
                    <a:pt x="294" y="36"/>
                    <a:pt x="293" y="37"/>
                  </a:cubicBezTo>
                  <a:cubicBezTo>
                    <a:pt x="291" y="37"/>
                    <a:pt x="290" y="38"/>
                    <a:pt x="288" y="39"/>
                  </a:cubicBezTo>
                  <a:cubicBezTo>
                    <a:pt x="286" y="40"/>
                    <a:pt x="279" y="40"/>
                    <a:pt x="279" y="37"/>
                  </a:cubicBezTo>
                  <a:cubicBezTo>
                    <a:pt x="277" y="33"/>
                    <a:pt x="276" y="31"/>
                    <a:pt x="272" y="29"/>
                  </a:cubicBezTo>
                  <a:cubicBezTo>
                    <a:pt x="269" y="28"/>
                    <a:pt x="263" y="28"/>
                    <a:pt x="262" y="24"/>
                  </a:cubicBezTo>
                  <a:cubicBezTo>
                    <a:pt x="261" y="18"/>
                    <a:pt x="259" y="11"/>
                    <a:pt x="255" y="6"/>
                  </a:cubicBezTo>
                  <a:cubicBezTo>
                    <a:pt x="252" y="3"/>
                    <a:pt x="248" y="3"/>
                    <a:pt x="244" y="1"/>
                  </a:cubicBezTo>
                  <a:cubicBezTo>
                    <a:pt x="240" y="0"/>
                    <a:pt x="233" y="1"/>
                    <a:pt x="229" y="3"/>
                  </a:cubicBezTo>
                  <a:cubicBezTo>
                    <a:pt x="228" y="4"/>
                    <a:pt x="226" y="5"/>
                    <a:pt x="225" y="6"/>
                  </a:cubicBezTo>
                  <a:cubicBezTo>
                    <a:pt x="225" y="7"/>
                    <a:pt x="228" y="7"/>
                    <a:pt x="228" y="8"/>
                  </a:cubicBezTo>
                  <a:cubicBezTo>
                    <a:pt x="229" y="12"/>
                    <a:pt x="224" y="15"/>
                    <a:pt x="223" y="18"/>
                  </a:cubicBezTo>
                  <a:cubicBezTo>
                    <a:pt x="222" y="19"/>
                    <a:pt x="222" y="20"/>
                    <a:pt x="222" y="21"/>
                  </a:cubicBezTo>
                  <a:cubicBezTo>
                    <a:pt x="222" y="22"/>
                    <a:pt x="222" y="22"/>
                    <a:pt x="222" y="23"/>
                  </a:cubicBezTo>
                  <a:cubicBezTo>
                    <a:pt x="222" y="25"/>
                    <a:pt x="219" y="25"/>
                    <a:pt x="217" y="26"/>
                  </a:cubicBezTo>
                  <a:cubicBezTo>
                    <a:pt x="216" y="26"/>
                    <a:pt x="215" y="27"/>
                    <a:pt x="214" y="27"/>
                  </a:cubicBezTo>
                  <a:cubicBezTo>
                    <a:pt x="213" y="27"/>
                    <a:pt x="208" y="25"/>
                    <a:pt x="208" y="25"/>
                  </a:cubicBezTo>
                  <a:cubicBezTo>
                    <a:pt x="207" y="27"/>
                    <a:pt x="206" y="30"/>
                    <a:pt x="205" y="32"/>
                  </a:cubicBezTo>
                  <a:cubicBezTo>
                    <a:pt x="205" y="33"/>
                    <a:pt x="204" y="34"/>
                    <a:pt x="204" y="35"/>
                  </a:cubicBezTo>
                  <a:cubicBezTo>
                    <a:pt x="204" y="35"/>
                    <a:pt x="202" y="41"/>
                    <a:pt x="205" y="39"/>
                  </a:cubicBezTo>
                  <a:cubicBezTo>
                    <a:pt x="206" y="38"/>
                    <a:pt x="206" y="38"/>
                    <a:pt x="208" y="38"/>
                  </a:cubicBezTo>
                  <a:cubicBezTo>
                    <a:pt x="209" y="38"/>
                    <a:pt x="211" y="40"/>
                    <a:pt x="212" y="39"/>
                  </a:cubicBezTo>
                  <a:cubicBezTo>
                    <a:pt x="216" y="36"/>
                    <a:pt x="219" y="38"/>
                    <a:pt x="222" y="42"/>
                  </a:cubicBezTo>
                  <a:cubicBezTo>
                    <a:pt x="223" y="43"/>
                    <a:pt x="225" y="45"/>
                    <a:pt x="224" y="46"/>
                  </a:cubicBezTo>
                  <a:cubicBezTo>
                    <a:pt x="224" y="46"/>
                    <a:pt x="220" y="45"/>
                    <a:pt x="219" y="45"/>
                  </a:cubicBezTo>
                  <a:cubicBezTo>
                    <a:pt x="216" y="46"/>
                    <a:pt x="212" y="46"/>
                    <a:pt x="209" y="47"/>
                  </a:cubicBezTo>
                  <a:cubicBezTo>
                    <a:pt x="206" y="48"/>
                    <a:pt x="206" y="54"/>
                    <a:pt x="202" y="54"/>
                  </a:cubicBezTo>
                  <a:cubicBezTo>
                    <a:pt x="200" y="54"/>
                    <a:pt x="198" y="53"/>
                    <a:pt x="197" y="55"/>
                  </a:cubicBezTo>
                  <a:cubicBezTo>
                    <a:pt x="196" y="56"/>
                    <a:pt x="194" y="58"/>
                    <a:pt x="192" y="58"/>
                  </a:cubicBezTo>
                  <a:cubicBezTo>
                    <a:pt x="189" y="57"/>
                    <a:pt x="183" y="53"/>
                    <a:pt x="182" y="59"/>
                  </a:cubicBezTo>
                  <a:cubicBezTo>
                    <a:pt x="182" y="61"/>
                    <a:pt x="184" y="62"/>
                    <a:pt x="184" y="63"/>
                  </a:cubicBezTo>
                  <a:cubicBezTo>
                    <a:pt x="184" y="65"/>
                    <a:pt x="181" y="65"/>
                    <a:pt x="180" y="66"/>
                  </a:cubicBezTo>
                  <a:cubicBezTo>
                    <a:pt x="177" y="69"/>
                    <a:pt x="176" y="72"/>
                    <a:pt x="172" y="72"/>
                  </a:cubicBezTo>
                  <a:cubicBezTo>
                    <a:pt x="167" y="72"/>
                    <a:pt x="162" y="72"/>
                    <a:pt x="157" y="73"/>
                  </a:cubicBezTo>
                  <a:cubicBezTo>
                    <a:pt x="155" y="74"/>
                    <a:pt x="151" y="78"/>
                    <a:pt x="150" y="77"/>
                  </a:cubicBezTo>
                  <a:cubicBezTo>
                    <a:pt x="148" y="77"/>
                    <a:pt x="147" y="75"/>
                    <a:pt x="146" y="75"/>
                  </a:cubicBezTo>
                  <a:cubicBezTo>
                    <a:pt x="144" y="75"/>
                    <a:pt x="143" y="75"/>
                    <a:pt x="141" y="75"/>
                  </a:cubicBezTo>
                  <a:cubicBezTo>
                    <a:pt x="139" y="74"/>
                    <a:pt x="137" y="74"/>
                    <a:pt x="135" y="72"/>
                  </a:cubicBezTo>
                  <a:cubicBezTo>
                    <a:pt x="133" y="71"/>
                    <a:pt x="132" y="71"/>
                    <a:pt x="131" y="70"/>
                  </a:cubicBezTo>
                  <a:cubicBezTo>
                    <a:pt x="127" y="70"/>
                    <a:pt x="125" y="70"/>
                    <a:pt x="121" y="70"/>
                  </a:cubicBezTo>
                  <a:cubicBezTo>
                    <a:pt x="118" y="70"/>
                    <a:pt x="113" y="71"/>
                    <a:pt x="109" y="70"/>
                  </a:cubicBezTo>
                  <a:cubicBezTo>
                    <a:pt x="108" y="70"/>
                    <a:pt x="107" y="68"/>
                    <a:pt x="107" y="67"/>
                  </a:cubicBezTo>
                  <a:cubicBezTo>
                    <a:pt x="105" y="65"/>
                    <a:pt x="104" y="63"/>
                    <a:pt x="102" y="61"/>
                  </a:cubicBezTo>
                  <a:cubicBezTo>
                    <a:pt x="99" y="59"/>
                    <a:pt x="97" y="56"/>
                    <a:pt x="94" y="56"/>
                  </a:cubicBezTo>
                  <a:cubicBezTo>
                    <a:pt x="92" y="56"/>
                    <a:pt x="81" y="56"/>
                    <a:pt x="83" y="52"/>
                  </a:cubicBezTo>
                  <a:cubicBezTo>
                    <a:pt x="85" y="48"/>
                    <a:pt x="84" y="41"/>
                    <a:pt x="79" y="38"/>
                  </a:cubicBezTo>
                  <a:cubicBezTo>
                    <a:pt x="75" y="35"/>
                    <a:pt x="70" y="35"/>
                    <a:pt x="69" y="29"/>
                  </a:cubicBezTo>
                  <a:cubicBezTo>
                    <a:pt x="68" y="30"/>
                    <a:pt x="67" y="29"/>
                    <a:pt x="66" y="30"/>
                  </a:cubicBezTo>
                  <a:cubicBezTo>
                    <a:pt x="65" y="31"/>
                    <a:pt x="65" y="31"/>
                    <a:pt x="65" y="32"/>
                  </a:cubicBezTo>
                  <a:cubicBezTo>
                    <a:pt x="63" y="35"/>
                    <a:pt x="60" y="34"/>
                    <a:pt x="59" y="37"/>
                  </a:cubicBezTo>
                  <a:cubicBezTo>
                    <a:pt x="59" y="39"/>
                    <a:pt x="61" y="41"/>
                    <a:pt x="60" y="42"/>
                  </a:cubicBezTo>
                  <a:cubicBezTo>
                    <a:pt x="59" y="43"/>
                    <a:pt x="57" y="44"/>
                    <a:pt x="56" y="44"/>
                  </a:cubicBezTo>
                  <a:cubicBezTo>
                    <a:pt x="55" y="45"/>
                    <a:pt x="54" y="43"/>
                    <a:pt x="53" y="44"/>
                  </a:cubicBezTo>
                  <a:cubicBezTo>
                    <a:pt x="51" y="44"/>
                    <a:pt x="50" y="43"/>
                    <a:pt x="48" y="42"/>
                  </a:cubicBezTo>
                  <a:cubicBezTo>
                    <a:pt x="47" y="41"/>
                    <a:pt x="46" y="46"/>
                    <a:pt x="45" y="47"/>
                  </a:cubicBezTo>
                  <a:cubicBezTo>
                    <a:pt x="45" y="48"/>
                    <a:pt x="44" y="50"/>
                    <a:pt x="44" y="51"/>
                  </a:cubicBezTo>
                  <a:cubicBezTo>
                    <a:pt x="44" y="53"/>
                    <a:pt x="45" y="53"/>
                    <a:pt x="45" y="54"/>
                  </a:cubicBezTo>
                  <a:cubicBezTo>
                    <a:pt x="45" y="56"/>
                    <a:pt x="39" y="54"/>
                    <a:pt x="39" y="54"/>
                  </a:cubicBezTo>
                  <a:cubicBezTo>
                    <a:pt x="37" y="55"/>
                    <a:pt x="33" y="55"/>
                    <a:pt x="32" y="56"/>
                  </a:cubicBezTo>
                  <a:cubicBezTo>
                    <a:pt x="33" y="55"/>
                    <a:pt x="34" y="62"/>
                    <a:pt x="34" y="63"/>
                  </a:cubicBezTo>
                  <a:cubicBezTo>
                    <a:pt x="35" y="64"/>
                    <a:pt x="36" y="65"/>
                    <a:pt x="37" y="66"/>
                  </a:cubicBezTo>
                  <a:cubicBezTo>
                    <a:pt x="37" y="67"/>
                    <a:pt x="34" y="69"/>
                    <a:pt x="33" y="70"/>
                  </a:cubicBezTo>
                  <a:cubicBezTo>
                    <a:pt x="32" y="71"/>
                    <a:pt x="33" y="74"/>
                    <a:pt x="32" y="74"/>
                  </a:cubicBezTo>
                  <a:cubicBezTo>
                    <a:pt x="31" y="75"/>
                    <a:pt x="29" y="75"/>
                    <a:pt x="28" y="76"/>
                  </a:cubicBezTo>
                  <a:cubicBezTo>
                    <a:pt x="26" y="77"/>
                    <a:pt x="25" y="78"/>
                    <a:pt x="24" y="79"/>
                  </a:cubicBezTo>
                  <a:cubicBezTo>
                    <a:pt x="22" y="79"/>
                    <a:pt x="21" y="79"/>
                    <a:pt x="19" y="80"/>
                  </a:cubicBezTo>
                  <a:cubicBezTo>
                    <a:pt x="17" y="80"/>
                    <a:pt x="16" y="81"/>
                    <a:pt x="15" y="83"/>
                  </a:cubicBezTo>
                  <a:cubicBezTo>
                    <a:pt x="15" y="83"/>
                    <a:pt x="11" y="84"/>
                    <a:pt x="11" y="84"/>
                  </a:cubicBezTo>
                  <a:cubicBezTo>
                    <a:pt x="11" y="84"/>
                    <a:pt x="11" y="83"/>
                    <a:pt x="11" y="83"/>
                  </a:cubicBezTo>
                  <a:cubicBezTo>
                    <a:pt x="10" y="83"/>
                    <a:pt x="9" y="83"/>
                    <a:pt x="7" y="83"/>
                  </a:cubicBezTo>
                  <a:cubicBezTo>
                    <a:pt x="6" y="83"/>
                    <a:pt x="3" y="85"/>
                    <a:pt x="3" y="86"/>
                  </a:cubicBezTo>
                  <a:cubicBezTo>
                    <a:pt x="2" y="88"/>
                    <a:pt x="1" y="90"/>
                    <a:pt x="1" y="91"/>
                  </a:cubicBezTo>
                  <a:cubicBezTo>
                    <a:pt x="0" y="93"/>
                    <a:pt x="3" y="95"/>
                    <a:pt x="4" y="95"/>
                  </a:cubicBezTo>
                  <a:cubicBezTo>
                    <a:pt x="7" y="95"/>
                    <a:pt x="6" y="95"/>
                    <a:pt x="7" y="98"/>
                  </a:cubicBezTo>
                  <a:cubicBezTo>
                    <a:pt x="7" y="99"/>
                    <a:pt x="8" y="99"/>
                    <a:pt x="8" y="101"/>
                  </a:cubicBezTo>
                  <a:cubicBezTo>
                    <a:pt x="8" y="101"/>
                    <a:pt x="7" y="103"/>
                    <a:pt x="7" y="103"/>
                  </a:cubicBezTo>
                  <a:cubicBezTo>
                    <a:pt x="9" y="104"/>
                    <a:pt x="10" y="104"/>
                    <a:pt x="11" y="105"/>
                  </a:cubicBezTo>
                  <a:cubicBezTo>
                    <a:pt x="13" y="107"/>
                    <a:pt x="12" y="109"/>
                    <a:pt x="14" y="110"/>
                  </a:cubicBezTo>
                  <a:cubicBezTo>
                    <a:pt x="16" y="111"/>
                    <a:pt x="18" y="112"/>
                    <a:pt x="20" y="113"/>
                  </a:cubicBezTo>
                  <a:cubicBezTo>
                    <a:pt x="21" y="113"/>
                    <a:pt x="22" y="112"/>
                    <a:pt x="23" y="111"/>
                  </a:cubicBezTo>
                  <a:cubicBezTo>
                    <a:pt x="26" y="109"/>
                    <a:pt x="31" y="110"/>
                    <a:pt x="33" y="113"/>
                  </a:cubicBezTo>
                  <a:cubicBezTo>
                    <a:pt x="34" y="115"/>
                    <a:pt x="32" y="116"/>
                    <a:pt x="31" y="117"/>
                  </a:cubicBezTo>
                  <a:cubicBezTo>
                    <a:pt x="30" y="118"/>
                    <a:pt x="30" y="118"/>
                    <a:pt x="30" y="119"/>
                  </a:cubicBezTo>
                  <a:cubicBezTo>
                    <a:pt x="29" y="121"/>
                    <a:pt x="28" y="121"/>
                    <a:pt x="27" y="121"/>
                  </a:cubicBezTo>
                  <a:cubicBezTo>
                    <a:pt x="24" y="123"/>
                    <a:pt x="32" y="126"/>
                    <a:pt x="29" y="128"/>
                  </a:cubicBezTo>
                  <a:cubicBezTo>
                    <a:pt x="28" y="130"/>
                    <a:pt x="27" y="129"/>
                    <a:pt x="25" y="129"/>
                  </a:cubicBezTo>
                  <a:cubicBezTo>
                    <a:pt x="21" y="128"/>
                    <a:pt x="26" y="132"/>
                    <a:pt x="26" y="132"/>
                  </a:cubicBezTo>
                  <a:cubicBezTo>
                    <a:pt x="26" y="134"/>
                    <a:pt x="25" y="135"/>
                    <a:pt x="27" y="135"/>
                  </a:cubicBezTo>
                  <a:cubicBezTo>
                    <a:pt x="29" y="136"/>
                    <a:pt x="29" y="137"/>
                    <a:pt x="31" y="138"/>
                  </a:cubicBezTo>
                  <a:cubicBezTo>
                    <a:pt x="33" y="138"/>
                    <a:pt x="34" y="140"/>
                    <a:pt x="36" y="141"/>
                  </a:cubicBezTo>
                  <a:cubicBezTo>
                    <a:pt x="36" y="141"/>
                    <a:pt x="37" y="142"/>
                    <a:pt x="38" y="142"/>
                  </a:cubicBezTo>
                  <a:cubicBezTo>
                    <a:pt x="39" y="142"/>
                    <a:pt x="38" y="140"/>
                    <a:pt x="40" y="140"/>
                  </a:cubicBezTo>
                  <a:cubicBezTo>
                    <a:pt x="44" y="140"/>
                    <a:pt x="46" y="147"/>
                    <a:pt x="50" y="147"/>
                  </a:cubicBezTo>
                  <a:cubicBezTo>
                    <a:pt x="52" y="147"/>
                    <a:pt x="52" y="150"/>
                    <a:pt x="54" y="150"/>
                  </a:cubicBezTo>
                  <a:cubicBezTo>
                    <a:pt x="56" y="151"/>
                    <a:pt x="57" y="153"/>
                    <a:pt x="58" y="153"/>
                  </a:cubicBezTo>
                  <a:cubicBezTo>
                    <a:pt x="60" y="151"/>
                    <a:pt x="60" y="154"/>
                    <a:pt x="62" y="154"/>
                  </a:cubicBezTo>
                  <a:cubicBezTo>
                    <a:pt x="63" y="154"/>
                    <a:pt x="63" y="153"/>
                    <a:pt x="64" y="153"/>
                  </a:cubicBezTo>
                  <a:cubicBezTo>
                    <a:pt x="65" y="153"/>
                    <a:pt x="65" y="154"/>
                    <a:pt x="66" y="155"/>
                  </a:cubicBezTo>
                  <a:cubicBezTo>
                    <a:pt x="68" y="155"/>
                    <a:pt x="70" y="155"/>
                    <a:pt x="72" y="154"/>
                  </a:cubicBezTo>
                  <a:cubicBezTo>
                    <a:pt x="75" y="153"/>
                    <a:pt x="73" y="155"/>
                    <a:pt x="74" y="156"/>
                  </a:cubicBezTo>
                  <a:cubicBezTo>
                    <a:pt x="74" y="156"/>
                    <a:pt x="76" y="153"/>
                    <a:pt x="77" y="153"/>
                  </a:cubicBezTo>
                  <a:cubicBezTo>
                    <a:pt x="78" y="152"/>
                    <a:pt x="80" y="152"/>
                    <a:pt x="81" y="153"/>
                  </a:cubicBezTo>
                  <a:cubicBezTo>
                    <a:pt x="83" y="155"/>
                    <a:pt x="85" y="153"/>
                    <a:pt x="87" y="154"/>
                  </a:cubicBezTo>
                  <a:cubicBezTo>
                    <a:pt x="89" y="155"/>
                    <a:pt x="91" y="153"/>
                    <a:pt x="92" y="151"/>
                  </a:cubicBezTo>
                  <a:cubicBezTo>
                    <a:pt x="93" y="151"/>
                    <a:pt x="93" y="150"/>
                    <a:pt x="94" y="150"/>
                  </a:cubicBezTo>
                  <a:cubicBezTo>
                    <a:pt x="95" y="149"/>
                    <a:pt x="96" y="150"/>
                    <a:pt x="97" y="149"/>
                  </a:cubicBezTo>
                  <a:cubicBezTo>
                    <a:pt x="98" y="148"/>
                    <a:pt x="99" y="146"/>
                    <a:pt x="101" y="147"/>
                  </a:cubicBezTo>
                  <a:cubicBezTo>
                    <a:pt x="103" y="148"/>
                    <a:pt x="103" y="148"/>
                    <a:pt x="106" y="146"/>
                  </a:cubicBezTo>
                  <a:cubicBezTo>
                    <a:pt x="107" y="145"/>
                    <a:pt x="109" y="148"/>
                    <a:pt x="109" y="149"/>
                  </a:cubicBezTo>
                  <a:cubicBezTo>
                    <a:pt x="108" y="151"/>
                    <a:pt x="106" y="152"/>
                    <a:pt x="108" y="152"/>
                  </a:cubicBezTo>
                  <a:cubicBezTo>
                    <a:pt x="111" y="152"/>
                    <a:pt x="111" y="152"/>
                    <a:pt x="114" y="151"/>
                  </a:cubicBezTo>
                  <a:cubicBezTo>
                    <a:pt x="115" y="151"/>
                    <a:pt x="116" y="154"/>
                    <a:pt x="116" y="155"/>
                  </a:cubicBezTo>
                  <a:cubicBezTo>
                    <a:pt x="116" y="155"/>
                    <a:pt x="116" y="157"/>
                    <a:pt x="117" y="156"/>
                  </a:cubicBezTo>
                  <a:cubicBezTo>
                    <a:pt x="117" y="156"/>
                    <a:pt x="119" y="156"/>
                    <a:pt x="119" y="157"/>
                  </a:cubicBezTo>
                  <a:cubicBezTo>
                    <a:pt x="119" y="158"/>
                    <a:pt x="117" y="159"/>
                    <a:pt x="118" y="160"/>
                  </a:cubicBezTo>
                  <a:cubicBezTo>
                    <a:pt x="119" y="162"/>
                    <a:pt x="118" y="165"/>
                    <a:pt x="117" y="166"/>
                  </a:cubicBezTo>
                  <a:cubicBezTo>
                    <a:pt x="116" y="168"/>
                    <a:pt x="114" y="169"/>
                    <a:pt x="113" y="170"/>
                  </a:cubicBezTo>
                  <a:cubicBezTo>
                    <a:pt x="113" y="171"/>
                    <a:pt x="113" y="176"/>
                    <a:pt x="112" y="175"/>
                  </a:cubicBezTo>
                  <a:cubicBezTo>
                    <a:pt x="113" y="176"/>
                    <a:pt x="119" y="173"/>
                    <a:pt x="120" y="175"/>
                  </a:cubicBezTo>
                  <a:cubicBezTo>
                    <a:pt x="120" y="175"/>
                    <a:pt x="118" y="176"/>
                    <a:pt x="119" y="178"/>
                  </a:cubicBezTo>
                  <a:cubicBezTo>
                    <a:pt x="120" y="180"/>
                    <a:pt x="123" y="180"/>
                    <a:pt x="122" y="181"/>
                  </a:cubicBezTo>
                  <a:cubicBezTo>
                    <a:pt x="122" y="182"/>
                    <a:pt x="121" y="184"/>
                    <a:pt x="121" y="185"/>
                  </a:cubicBezTo>
                  <a:cubicBezTo>
                    <a:pt x="122" y="186"/>
                    <a:pt x="125" y="185"/>
                    <a:pt x="125" y="186"/>
                  </a:cubicBezTo>
                  <a:cubicBezTo>
                    <a:pt x="125" y="186"/>
                    <a:pt x="125" y="187"/>
                    <a:pt x="125" y="187"/>
                  </a:cubicBezTo>
                  <a:cubicBezTo>
                    <a:pt x="125" y="189"/>
                    <a:pt x="126" y="188"/>
                    <a:pt x="127" y="188"/>
                  </a:cubicBezTo>
                  <a:cubicBezTo>
                    <a:pt x="128" y="188"/>
                    <a:pt x="129" y="187"/>
                    <a:pt x="130" y="188"/>
                  </a:cubicBezTo>
                  <a:cubicBezTo>
                    <a:pt x="131" y="188"/>
                    <a:pt x="132" y="189"/>
                    <a:pt x="133" y="190"/>
                  </a:cubicBezTo>
                  <a:cubicBezTo>
                    <a:pt x="135" y="191"/>
                    <a:pt x="134" y="187"/>
                    <a:pt x="134" y="186"/>
                  </a:cubicBezTo>
                  <a:cubicBezTo>
                    <a:pt x="132" y="182"/>
                    <a:pt x="134" y="184"/>
                    <a:pt x="136" y="182"/>
                  </a:cubicBezTo>
                  <a:cubicBezTo>
                    <a:pt x="138" y="181"/>
                    <a:pt x="137" y="182"/>
                    <a:pt x="139" y="183"/>
                  </a:cubicBezTo>
                  <a:cubicBezTo>
                    <a:pt x="139" y="183"/>
                    <a:pt x="141" y="182"/>
                    <a:pt x="141" y="182"/>
                  </a:cubicBezTo>
                  <a:cubicBezTo>
                    <a:pt x="141" y="183"/>
                    <a:pt x="143" y="181"/>
                    <a:pt x="143" y="182"/>
                  </a:cubicBezTo>
                  <a:cubicBezTo>
                    <a:pt x="144" y="183"/>
                    <a:pt x="144" y="184"/>
                    <a:pt x="146" y="182"/>
                  </a:cubicBezTo>
                  <a:cubicBezTo>
                    <a:pt x="147" y="181"/>
                    <a:pt x="147" y="182"/>
                    <a:pt x="148" y="181"/>
                  </a:cubicBezTo>
                  <a:cubicBezTo>
                    <a:pt x="149" y="180"/>
                    <a:pt x="149" y="178"/>
                    <a:pt x="151" y="178"/>
                  </a:cubicBezTo>
                  <a:cubicBezTo>
                    <a:pt x="152" y="178"/>
                    <a:pt x="153" y="180"/>
                    <a:pt x="155" y="180"/>
                  </a:cubicBezTo>
                  <a:cubicBezTo>
                    <a:pt x="155" y="180"/>
                    <a:pt x="159" y="181"/>
                    <a:pt x="159" y="181"/>
                  </a:cubicBezTo>
                  <a:cubicBezTo>
                    <a:pt x="159" y="182"/>
                    <a:pt x="157" y="183"/>
                    <a:pt x="157" y="184"/>
                  </a:cubicBezTo>
                  <a:cubicBezTo>
                    <a:pt x="158" y="185"/>
                    <a:pt x="160" y="186"/>
                    <a:pt x="161" y="187"/>
                  </a:cubicBezTo>
                  <a:cubicBezTo>
                    <a:pt x="163" y="188"/>
                    <a:pt x="167" y="189"/>
                    <a:pt x="168" y="186"/>
                  </a:cubicBezTo>
                  <a:cubicBezTo>
                    <a:pt x="168" y="186"/>
                    <a:pt x="170" y="188"/>
                    <a:pt x="170" y="188"/>
                  </a:cubicBezTo>
                  <a:cubicBezTo>
                    <a:pt x="171" y="189"/>
                    <a:pt x="172" y="187"/>
                    <a:pt x="174" y="188"/>
                  </a:cubicBezTo>
                  <a:cubicBezTo>
                    <a:pt x="175" y="189"/>
                    <a:pt x="173" y="190"/>
                    <a:pt x="173" y="191"/>
                  </a:cubicBezTo>
                  <a:cubicBezTo>
                    <a:pt x="173" y="192"/>
                    <a:pt x="175" y="194"/>
                    <a:pt x="175" y="195"/>
                  </a:cubicBezTo>
                  <a:cubicBezTo>
                    <a:pt x="176" y="195"/>
                    <a:pt x="177" y="194"/>
                    <a:pt x="178" y="194"/>
                  </a:cubicBezTo>
                  <a:cubicBezTo>
                    <a:pt x="178" y="193"/>
                    <a:pt x="175" y="192"/>
                    <a:pt x="176" y="191"/>
                  </a:cubicBezTo>
                  <a:cubicBezTo>
                    <a:pt x="178" y="188"/>
                    <a:pt x="180" y="188"/>
                    <a:pt x="183" y="187"/>
                  </a:cubicBezTo>
                  <a:cubicBezTo>
                    <a:pt x="185" y="186"/>
                    <a:pt x="187" y="186"/>
                    <a:pt x="189" y="186"/>
                  </a:cubicBezTo>
                  <a:cubicBezTo>
                    <a:pt x="190" y="186"/>
                    <a:pt x="190" y="184"/>
                    <a:pt x="191" y="184"/>
                  </a:cubicBezTo>
                  <a:cubicBezTo>
                    <a:pt x="193" y="184"/>
                    <a:pt x="192" y="183"/>
                    <a:pt x="192" y="182"/>
                  </a:cubicBezTo>
                  <a:cubicBezTo>
                    <a:pt x="192" y="183"/>
                    <a:pt x="196" y="182"/>
                    <a:pt x="196" y="182"/>
                  </a:cubicBezTo>
                  <a:cubicBezTo>
                    <a:pt x="198" y="181"/>
                    <a:pt x="200" y="182"/>
                    <a:pt x="202" y="182"/>
                  </a:cubicBezTo>
                  <a:cubicBezTo>
                    <a:pt x="204" y="182"/>
                    <a:pt x="205" y="181"/>
                    <a:pt x="207" y="180"/>
                  </a:cubicBezTo>
                  <a:cubicBezTo>
                    <a:pt x="208" y="180"/>
                    <a:pt x="208" y="177"/>
                    <a:pt x="209" y="177"/>
                  </a:cubicBezTo>
                  <a:cubicBezTo>
                    <a:pt x="211" y="177"/>
                    <a:pt x="212" y="176"/>
                    <a:pt x="213" y="175"/>
                  </a:cubicBezTo>
                  <a:cubicBezTo>
                    <a:pt x="214" y="175"/>
                    <a:pt x="215" y="174"/>
                    <a:pt x="215" y="173"/>
                  </a:cubicBezTo>
                  <a:cubicBezTo>
                    <a:pt x="214" y="173"/>
                    <a:pt x="218" y="172"/>
                    <a:pt x="218" y="172"/>
                  </a:cubicBezTo>
                  <a:cubicBezTo>
                    <a:pt x="219" y="171"/>
                    <a:pt x="220" y="169"/>
                    <a:pt x="221" y="168"/>
                  </a:cubicBezTo>
                  <a:cubicBezTo>
                    <a:pt x="222" y="167"/>
                    <a:pt x="222" y="167"/>
                    <a:pt x="222" y="166"/>
                  </a:cubicBezTo>
                  <a:cubicBezTo>
                    <a:pt x="223" y="164"/>
                    <a:pt x="221" y="165"/>
                    <a:pt x="221" y="164"/>
                  </a:cubicBezTo>
                  <a:cubicBezTo>
                    <a:pt x="221" y="164"/>
                    <a:pt x="226" y="164"/>
                    <a:pt x="223" y="162"/>
                  </a:cubicBezTo>
                  <a:cubicBezTo>
                    <a:pt x="222" y="161"/>
                    <a:pt x="223" y="161"/>
                    <a:pt x="224" y="161"/>
                  </a:cubicBezTo>
                  <a:cubicBezTo>
                    <a:pt x="225" y="161"/>
                    <a:pt x="225" y="160"/>
                    <a:pt x="226" y="159"/>
                  </a:cubicBezTo>
                  <a:cubicBezTo>
                    <a:pt x="227" y="158"/>
                    <a:pt x="227" y="157"/>
                    <a:pt x="228" y="156"/>
                  </a:cubicBezTo>
                  <a:cubicBezTo>
                    <a:pt x="228" y="156"/>
                    <a:pt x="228" y="154"/>
                    <a:pt x="228" y="154"/>
                  </a:cubicBezTo>
                  <a:cubicBezTo>
                    <a:pt x="229" y="153"/>
                    <a:pt x="230" y="153"/>
                    <a:pt x="231" y="152"/>
                  </a:cubicBezTo>
                  <a:cubicBezTo>
                    <a:pt x="232" y="151"/>
                    <a:pt x="231" y="150"/>
                    <a:pt x="231" y="150"/>
                  </a:cubicBezTo>
                  <a:cubicBezTo>
                    <a:pt x="231" y="149"/>
                    <a:pt x="232" y="149"/>
                    <a:pt x="232" y="149"/>
                  </a:cubicBezTo>
                  <a:cubicBezTo>
                    <a:pt x="233" y="149"/>
                    <a:pt x="232" y="147"/>
                    <a:pt x="232" y="147"/>
                  </a:cubicBezTo>
                  <a:cubicBezTo>
                    <a:pt x="232" y="147"/>
                    <a:pt x="234" y="148"/>
                    <a:pt x="234" y="147"/>
                  </a:cubicBezTo>
                  <a:cubicBezTo>
                    <a:pt x="236" y="146"/>
                    <a:pt x="234" y="146"/>
                    <a:pt x="233" y="145"/>
                  </a:cubicBezTo>
                  <a:cubicBezTo>
                    <a:pt x="233" y="145"/>
                    <a:pt x="236" y="143"/>
                    <a:pt x="236" y="143"/>
                  </a:cubicBezTo>
                  <a:cubicBezTo>
                    <a:pt x="235" y="145"/>
                    <a:pt x="232" y="142"/>
                    <a:pt x="231" y="141"/>
                  </a:cubicBezTo>
                  <a:cubicBezTo>
                    <a:pt x="231" y="141"/>
                    <a:pt x="230" y="142"/>
                    <a:pt x="229" y="142"/>
                  </a:cubicBezTo>
                  <a:cubicBezTo>
                    <a:pt x="228" y="143"/>
                    <a:pt x="227" y="141"/>
                    <a:pt x="226" y="142"/>
                  </a:cubicBezTo>
                  <a:cubicBezTo>
                    <a:pt x="228" y="141"/>
                    <a:pt x="230" y="140"/>
                    <a:pt x="231" y="139"/>
                  </a:cubicBezTo>
                  <a:cubicBezTo>
                    <a:pt x="232" y="138"/>
                    <a:pt x="235" y="138"/>
                    <a:pt x="233" y="136"/>
                  </a:cubicBezTo>
                  <a:cubicBezTo>
                    <a:pt x="231" y="135"/>
                    <a:pt x="230" y="134"/>
                    <a:pt x="228" y="132"/>
                  </a:cubicBezTo>
                  <a:cubicBezTo>
                    <a:pt x="228" y="131"/>
                    <a:pt x="223" y="133"/>
                    <a:pt x="223" y="130"/>
                  </a:cubicBezTo>
                  <a:cubicBezTo>
                    <a:pt x="223" y="132"/>
                    <a:pt x="228" y="132"/>
                    <a:pt x="229" y="132"/>
                  </a:cubicBezTo>
                  <a:cubicBezTo>
                    <a:pt x="230" y="132"/>
                    <a:pt x="233" y="135"/>
                    <a:pt x="234" y="133"/>
                  </a:cubicBezTo>
                  <a:cubicBezTo>
                    <a:pt x="235" y="131"/>
                    <a:pt x="229" y="129"/>
                    <a:pt x="229" y="127"/>
                  </a:cubicBezTo>
                  <a:cubicBezTo>
                    <a:pt x="228" y="125"/>
                    <a:pt x="228" y="121"/>
                    <a:pt x="226" y="120"/>
                  </a:cubicBezTo>
                  <a:cubicBezTo>
                    <a:pt x="225" y="118"/>
                    <a:pt x="219" y="118"/>
                    <a:pt x="221" y="115"/>
                  </a:cubicBezTo>
                  <a:cubicBezTo>
                    <a:pt x="222" y="113"/>
                    <a:pt x="223" y="112"/>
                    <a:pt x="224" y="111"/>
                  </a:cubicBezTo>
                  <a:cubicBezTo>
                    <a:pt x="226" y="109"/>
                    <a:pt x="224" y="110"/>
                    <a:pt x="225" y="109"/>
                  </a:cubicBezTo>
                  <a:cubicBezTo>
                    <a:pt x="225" y="108"/>
                    <a:pt x="228" y="109"/>
                    <a:pt x="228" y="109"/>
                  </a:cubicBezTo>
                  <a:cubicBezTo>
                    <a:pt x="229" y="108"/>
                    <a:pt x="227" y="107"/>
                    <a:pt x="229" y="106"/>
                  </a:cubicBezTo>
                  <a:cubicBezTo>
                    <a:pt x="231" y="106"/>
                    <a:pt x="232" y="105"/>
                    <a:pt x="233" y="104"/>
                  </a:cubicBezTo>
                  <a:cubicBezTo>
                    <a:pt x="234" y="104"/>
                    <a:pt x="235" y="104"/>
                    <a:pt x="235" y="104"/>
                  </a:cubicBezTo>
                  <a:cubicBezTo>
                    <a:pt x="236" y="104"/>
                    <a:pt x="235" y="105"/>
                    <a:pt x="236" y="105"/>
                  </a:cubicBezTo>
                  <a:cubicBezTo>
                    <a:pt x="237" y="106"/>
                    <a:pt x="238" y="103"/>
                    <a:pt x="238" y="102"/>
                  </a:cubicBezTo>
                  <a:cubicBezTo>
                    <a:pt x="236" y="100"/>
                    <a:pt x="234" y="101"/>
                    <a:pt x="233" y="101"/>
                  </a:cubicBezTo>
                  <a:cubicBezTo>
                    <a:pt x="231" y="101"/>
                    <a:pt x="230" y="99"/>
                    <a:pt x="228" y="100"/>
                  </a:cubicBezTo>
                  <a:cubicBezTo>
                    <a:pt x="227" y="100"/>
                    <a:pt x="226" y="102"/>
                    <a:pt x="224" y="102"/>
                  </a:cubicBezTo>
                  <a:cubicBezTo>
                    <a:pt x="223" y="103"/>
                    <a:pt x="221" y="103"/>
                    <a:pt x="220" y="102"/>
                  </a:cubicBezTo>
                  <a:cubicBezTo>
                    <a:pt x="219" y="101"/>
                    <a:pt x="221" y="99"/>
                    <a:pt x="220" y="98"/>
                  </a:cubicBezTo>
                  <a:cubicBezTo>
                    <a:pt x="218" y="97"/>
                    <a:pt x="210" y="97"/>
                    <a:pt x="213" y="92"/>
                  </a:cubicBezTo>
                  <a:cubicBezTo>
                    <a:pt x="214" y="91"/>
                    <a:pt x="215" y="92"/>
                    <a:pt x="217" y="92"/>
                  </a:cubicBezTo>
                  <a:cubicBezTo>
                    <a:pt x="218" y="92"/>
                    <a:pt x="220" y="91"/>
                    <a:pt x="221" y="90"/>
                  </a:cubicBezTo>
                  <a:cubicBezTo>
                    <a:pt x="223" y="87"/>
                    <a:pt x="226" y="85"/>
                    <a:pt x="229" y="83"/>
                  </a:cubicBezTo>
                  <a:cubicBezTo>
                    <a:pt x="230" y="81"/>
                    <a:pt x="231" y="81"/>
                    <a:pt x="233" y="81"/>
                  </a:cubicBezTo>
                  <a:cubicBezTo>
                    <a:pt x="233" y="82"/>
                    <a:pt x="236" y="82"/>
                    <a:pt x="236" y="83"/>
                  </a:cubicBezTo>
                  <a:cubicBezTo>
                    <a:pt x="235" y="84"/>
                    <a:pt x="235" y="86"/>
                    <a:pt x="234" y="87"/>
                  </a:cubicBezTo>
                  <a:cubicBezTo>
                    <a:pt x="233" y="87"/>
                    <a:pt x="231" y="88"/>
                    <a:pt x="231" y="89"/>
                  </a:cubicBezTo>
                  <a:cubicBezTo>
                    <a:pt x="231" y="90"/>
                    <a:pt x="234" y="90"/>
                    <a:pt x="234" y="90"/>
                  </a:cubicBezTo>
                  <a:cubicBezTo>
                    <a:pt x="234" y="90"/>
                    <a:pt x="230" y="93"/>
                    <a:pt x="231" y="93"/>
                  </a:cubicBezTo>
                  <a:cubicBezTo>
                    <a:pt x="232" y="94"/>
                    <a:pt x="237" y="89"/>
                    <a:pt x="238" y="89"/>
                  </a:cubicBezTo>
                  <a:cubicBezTo>
                    <a:pt x="240" y="88"/>
                    <a:pt x="242" y="87"/>
                    <a:pt x="244" y="87"/>
                  </a:cubicBezTo>
                  <a:cubicBezTo>
                    <a:pt x="246" y="87"/>
                    <a:pt x="246" y="87"/>
                    <a:pt x="247" y="85"/>
                  </a:cubicBezTo>
                  <a:cubicBezTo>
                    <a:pt x="249" y="84"/>
                    <a:pt x="252" y="83"/>
                    <a:pt x="254" y="81"/>
                  </a:cubicBezTo>
                  <a:cubicBezTo>
                    <a:pt x="255" y="80"/>
                    <a:pt x="257" y="77"/>
                    <a:pt x="259" y="77"/>
                  </a:cubicBezTo>
                  <a:cubicBezTo>
                    <a:pt x="260" y="76"/>
                    <a:pt x="266" y="80"/>
                    <a:pt x="266" y="77"/>
                  </a:cubicBezTo>
                  <a:cubicBezTo>
                    <a:pt x="266" y="76"/>
                    <a:pt x="265" y="75"/>
                    <a:pt x="266" y="74"/>
                  </a:cubicBezTo>
                  <a:cubicBezTo>
                    <a:pt x="267" y="74"/>
                    <a:pt x="268" y="74"/>
                    <a:pt x="269" y="74"/>
                  </a:cubicBezTo>
                  <a:cubicBezTo>
                    <a:pt x="271" y="74"/>
                    <a:pt x="270" y="73"/>
                    <a:pt x="271" y="72"/>
                  </a:cubicBezTo>
                  <a:cubicBezTo>
                    <a:pt x="273" y="71"/>
                    <a:pt x="274" y="72"/>
                    <a:pt x="274" y="70"/>
                  </a:cubicBezTo>
                  <a:cubicBezTo>
                    <a:pt x="274" y="67"/>
                    <a:pt x="277" y="70"/>
                    <a:pt x="278" y="71"/>
                  </a:cubicBezTo>
                  <a:cubicBezTo>
                    <a:pt x="278" y="69"/>
                    <a:pt x="281" y="69"/>
                    <a:pt x="281" y="67"/>
                  </a:cubicBezTo>
                  <a:cubicBezTo>
                    <a:pt x="281" y="65"/>
                    <a:pt x="282" y="62"/>
                    <a:pt x="281" y="60"/>
                  </a:cubicBezTo>
                  <a:cubicBezTo>
                    <a:pt x="279" y="57"/>
                    <a:pt x="280" y="58"/>
                    <a:pt x="282" y="56"/>
                  </a:cubicBezTo>
                  <a:cubicBezTo>
                    <a:pt x="284" y="55"/>
                    <a:pt x="285" y="54"/>
                    <a:pt x="287" y="55"/>
                  </a:cubicBezTo>
                  <a:cubicBezTo>
                    <a:pt x="290" y="56"/>
                    <a:pt x="290" y="56"/>
                    <a:pt x="291" y="53"/>
                  </a:cubicBezTo>
                  <a:cubicBezTo>
                    <a:pt x="292" y="51"/>
                    <a:pt x="294" y="50"/>
                    <a:pt x="295" y="47"/>
                  </a:cubicBezTo>
                  <a:cubicBezTo>
                    <a:pt x="295" y="45"/>
                    <a:pt x="296" y="43"/>
                    <a:pt x="298" y="41"/>
                  </a:cubicBezTo>
                  <a:cubicBezTo>
                    <a:pt x="300" y="39"/>
                    <a:pt x="298" y="39"/>
                    <a:pt x="298" y="37"/>
                  </a:cubicBezTo>
                  <a:close/>
                </a:path>
              </a:pathLst>
            </a:custGeom>
            <a:grpFill/>
            <a:ln w="9525"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28" name="Freeform 716">
              <a:extLst>
                <a:ext uri="{FF2B5EF4-FFF2-40B4-BE49-F238E27FC236}">
                  <a16:creationId xmlns:a16="http://schemas.microsoft.com/office/drawing/2014/main" id="{F244A9B8-C5D5-6B40-BBE0-78CB3D046385}"/>
                </a:ext>
              </a:extLst>
            </p:cNvPr>
            <p:cNvSpPr>
              <a:spLocks/>
            </p:cNvSpPr>
            <p:nvPr/>
          </p:nvSpPr>
          <p:spPr bwMode="auto">
            <a:xfrm>
              <a:off x="15747993" y="6357209"/>
              <a:ext cx="1464971" cy="637107"/>
            </a:xfrm>
            <a:custGeom>
              <a:avLst/>
              <a:gdLst>
                <a:gd name="T0" fmla="*/ 0 w 157"/>
                <a:gd name="T1" fmla="*/ 19 h 68"/>
                <a:gd name="T2" fmla="*/ 7 w 157"/>
                <a:gd name="T3" fmla="*/ 26 h 68"/>
                <a:gd name="T4" fmla="*/ 12 w 157"/>
                <a:gd name="T5" fmla="*/ 29 h 68"/>
                <a:gd name="T6" fmla="*/ 15 w 157"/>
                <a:gd name="T7" fmla="*/ 36 h 68"/>
                <a:gd name="T8" fmla="*/ 15 w 157"/>
                <a:gd name="T9" fmla="*/ 38 h 68"/>
                <a:gd name="T10" fmla="*/ 15 w 157"/>
                <a:gd name="T11" fmla="*/ 40 h 68"/>
                <a:gd name="T12" fmla="*/ 16 w 157"/>
                <a:gd name="T13" fmla="*/ 45 h 68"/>
                <a:gd name="T14" fmla="*/ 28 w 157"/>
                <a:gd name="T15" fmla="*/ 47 h 68"/>
                <a:gd name="T16" fmla="*/ 36 w 157"/>
                <a:gd name="T17" fmla="*/ 54 h 68"/>
                <a:gd name="T18" fmla="*/ 39 w 157"/>
                <a:gd name="T19" fmla="*/ 59 h 68"/>
                <a:gd name="T20" fmla="*/ 44 w 157"/>
                <a:gd name="T21" fmla="*/ 60 h 68"/>
                <a:gd name="T22" fmla="*/ 56 w 157"/>
                <a:gd name="T23" fmla="*/ 60 h 68"/>
                <a:gd name="T24" fmla="*/ 64 w 157"/>
                <a:gd name="T25" fmla="*/ 61 h 68"/>
                <a:gd name="T26" fmla="*/ 69 w 157"/>
                <a:gd name="T27" fmla="*/ 64 h 68"/>
                <a:gd name="T28" fmla="*/ 76 w 157"/>
                <a:gd name="T29" fmla="*/ 66 h 68"/>
                <a:gd name="T30" fmla="*/ 81 w 157"/>
                <a:gd name="T31" fmla="*/ 67 h 68"/>
                <a:gd name="T32" fmla="*/ 93 w 157"/>
                <a:gd name="T33" fmla="*/ 62 h 68"/>
                <a:gd name="T34" fmla="*/ 106 w 157"/>
                <a:gd name="T35" fmla="*/ 61 h 68"/>
                <a:gd name="T36" fmla="*/ 113 w 157"/>
                <a:gd name="T37" fmla="*/ 55 h 68"/>
                <a:gd name="T38" fmla="*/ 114 w 157"/>
                <a:gd name="T39" fmla="*/ 51 h 68"/>
                <a:gd name="T40" fmla="*/ 115 w 157"/>
                <a:gd name="T41" fmla="*/ 47 h 68"/>
                <a:gd name="T42" fmla="*/ 126 w 157"/>
                <a:gd name="T43" fmla="*/ 46 h 68"/>
                <a:gd name="T44" fmla="*/ 130 w 157"/>
                <a:gd name="T45" fmla="*/ 44 h 68"/>
                <a:gd name="T46" fmla="*/ 137 w 157"/>
                <a:gd name="T47" fmla="*/ 42 h 68"/>
                <a:gd name="T48" fmla="*/ 139 w 157"/>
                <a:gd name="T49" fmla="*/ 38 h 68"/>
                <a:gd name="T50" fmla="*/ 143 w 157"/>
                <a:gd name="T51" fmla="*/ 37 h 68"/>
                <a:gd name="T52" fmla="*/ 154 w 157"/>
                <a:gd name="T53" fmla="*/ 36 h 68"/>
                <a:gd name="T54" fmla="*/ 150 w 157"/>
                <a:gd name="T55" fmla="*/ 29 h 68"/>
                <a:gd name="T56" fmla="*/ 145 w 157"/>
                <a:gd name="T57" fmla="*/ 28 h 68"/>
                <a:gd name="T58" fmla="*/ 141 w 157"/>
                <a:gd name="T59" fmla="*/ 29 h 68"/>
                <a:gd name="T60" fmla="*/ 136 w 157"/>
                <a:gd name="T61" fmla="*/ 28 h 68"/>
                <a:gd name="T62" fmla="*/ 134 w 157"/>
                <a:gd name="T63" fmla="*/ 27 h 68"/>
                <a:gd name="T64" fmla="*/ 137 w 157"/>
                <a:gd name="T65" fmla="*/ 19 h 68"/>
                <a:gd name="T66" fmla="*/ 137 w 157"/>
                <a:gd name="T67" fmla="*/ 14 h 68"/>
                <a:gd name="T68" fmla="*/ 131 w 157"/>
                <a:gd name="T69" fmla="*/ 14 h 68"/>
                <a:gd name="T70" fmla="*/ 124 w 157"/>
                <a:gd name="T71" fmla="*/ 15 h 68"/>
                <a:gd name="T72" fmla="*/ 114 w 157"/>
                <a:gd name="T73" fmla="*/ 19 h 68"/>
                <a:gd name="T74" fmla="*/ 103 w 157"/>
                <a:gd name="T75" fmla="*/ 19 h 68"/>
                <a:gd name="T76" fmla="*/ 98 w 157"/>
                <a:gd name="T77" fmla="*/ 17 h 68"/>
                <a:gd name="T78" fmla="*/ 94 w 157"/>
                <a:gd name="T79" fmla="*/ 15 h 68"/>
                <a:gd name="T80" fmla="*/ 83 w 157"/>
                <a:gd name="T81" fmla="*/ 11 h 68"/>
                <a:gd name="T82" fmla="*/ 77 w 157"/>
                <a:gd name="T83" fmla="*/ 13 h 68"/>
                <a:gd name="T84" fmla="*/ 71 w 157"/>
                <a:gd name="T85" fmla="*/ 12 h 68"/>
                <a:gd name="T86" fmla="*/ 68 w 157"/>
                <a:gd name="T87" fmla="*/ 8 h 68"/>
                <a:gd name="T88" fmla="*/ 64 w 157"/>
                <a:gd name="T89" fmla="*/ 5 h 68"/>
                <a:gd name="T90" fmla="*/ 58 w 157"/>
                <a:gd name="T91" fmla="*/ 3 h 68"/>
                <a:gd name="T92" fmla="*/ 52 w 157"/>
                <a:gd name="T93" fmla="*/ 1 h 68"/>
                <a:gd name="T94" fmla="*/ 45 w 157"/>
                <a:gd name="T95" fmla="*/ 7 h 68"/>
                <a:gd name="T96" fmla="*/ 47 w 157"/>
                <a:gd name="T97" fmla="*/ 13 h 68"/>
                <a:gd name="T98" fmla="*/ 41 w 157"/>
                <a:gd name="T99" fmla="*/ 15 h 68"/>
                <a:gd name="T100" fmla="*/ 37 w 157"/>
                <a:gd name="T101" fmla="*/ 14 h 68"/>
                <a:gd name="T102" fmla="*/ 34 w 157"/>
                <a:gd name="T103" fmla="*/ 14 h 68"/>
                <a:gd name="T104" fmla="*/ 28 w 157"/>
                <a:gd name="T105" fmla="*/ 10 h 68"/>
                <a:gd name="T106" fmla="*/ 21 w 157"/>
                <a:gd name="T107" fmla="*/ 9 h 68"/>
                <a:gd name="T108" fmla="*/ 13 w 157"/>
                <a:gd name="T109" fmla="*/ 13 h 68"/>
                <a:gd name="T110" fmla="*/ 7 w 157"/>
                <a:gd name="T111" fmla="*/ 17 h 68"/>
                <a:gd name="T112" fmla="*/ 0 w 157"/>
                <a:gd name="T113" fmla="*/ 1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7" h="68">
                  <a:moveTo>
                    <a:pt x="0" y="19"/>
                  </a:moveTo>
                  <a:cubicBezTo>
                    <a:pt x="1" y="23"/>
                    <a:pt x="3" y="25"/>
                    <a:pt x="7" y="26"/>
                  </a:cubicBezTo>
                  <a:cubicBezTo>
                    <a:pt x="9" y="27"/>
                    <a:pt x="10" y="28"/>
                    <a:pt x="12" y="29"/>
                  </a:cubicBezTo>
                  <a:cubicBezTo>
                    <a:pt x="13" y="31"/>
                    <a:pt x="14" y="34"/>
                    <a:pt x="15" y="36"/>
                  </a:cubicBezTo>
                  <a:cubicBezTo>
                    <a:pt x="16" y="37"/>
                    <a:pt x="15" y="37"/>
                    <a:pt x="15" y="38"/>
                  </a:cubicBezTo>
                  <a:cubicBezTo>
                    <a:pt x="14" y="38"/>
                    <a:pt x="15" y="39"/>
                    <a:pt x="15" y="40"/>
                  </a:cubicBezTo>
                  <a:cubicBezTo>
                    <a:pt x="14" y="43"/>
                    <a:pt x="13" y="43"/>
                    <a:pt x="16" y="45"/>
                  </a:cubicBezTo>
                  <a:cubicBezTo>
                    <a:pt x="20" y="46"/>
                    <a:pt x="24" y="45"/>
                    <a:pt x="28" y="47"/>
                  </a:cubicBezTo>
                  <a:cubicBezTo>
                    <a:pt x="30" y="49"/>
                    <a:pt x="34" y="52"/>
                    <a:pt x="36" y="54"/>
                  </a:cubicBezTo>
                  <a:cubicBezTo>
                    <a:pt x="37" y="55"/>
                    <a:pt x="38" y="57"/>
                    <a:pt x="39" y="59"/>
                  </a:cubicBezTo>
                  <a:cubicBezTo>
                    <a:pt x="40" y="61"/>
                    <a:pt x="43" y="60"/>
                    <a:pt x="44" y="60"/>
                  </a:cubicBezTo>
                  <a:cubicBezTo>
                    <a:pt x="48" y="60"/>
                    <a:pt x="52" y="60"/>
                    <a:pt x="56" y="60"/>
                  </a:cubicBezTo>
                  <a:cubicBezTo>
                    <a:pt x="58" y="60"/>
                    <a:pt x="62" y="60"/>
                    <a:pt x="64" y="61"/>
                  </a:cubicBezTo>
                  <a:cubicBezTo>
                    <a:pt x="66" y="62"/>
                    <a:pt x="67" y="64"/>
                    <a:pt x="69" y="64"/>
                  </a:cubicBezTo>
                  <a:cubicBezTo>
                    <a:pt x="71" y="65"/>
                    <a:pt x="74" y="66"/>
                    <a:pt x="76" y="66"/>
                  </a:cubicBezTo>
                  <a:cubicBezTo>
                    <a:pt x="78" y="65"/>
                    <a:pt x="80" y="68"/>
                    <a:pt x="81" y="67"/>
                  </a:cubicBezTo>
                  <a:cubicBezTo>
                    <a:pt x="85" y="65"/>
                    <a:pt x="88" y="63"/>
                    <a:pt x="93" y="62"/>
                  </a:cubicBezTo>
                  <a:cubicBezTo>
                    <a:pt x="97" y="62"/>
                    <a:pt x="103" y="63"/>
                    <a:pt x="106" y="61"/>
                  </a:cubicBezTo>
                  <a:cubicBezTo>
                    <a:pt x="109" y="59"/>
                    <a:pt x="110" y="56"/>
                    <a:pt x="113" y="55"/>
                  </a:cubicBezTo>
                  <a:cubicBezTo>
                    <a:pt x="116" y="54"/>
                    <a:pt x="116" y="53"/>
                    <a:pt x="114" y="51"/>
                  </a:cubicBezTo>
                  <a:cubicBezTo>
                    <a:pt x="113" y="50"/>
                    <a:pt x="113" y="48"/>
                    <a:pt x="115" y="47"/>
                  </a:cubicBezTo>
                  <a:cubicBezTo>
                    <a:pt x="118" y="44"/>
                    <a:pt x="122" y="50"/>
                    <a:pt x="126" y="46"/>
                  </a:cubicBezTo>
                  <a:cubicBezTo>
                    <a:pt x="127" y="45"/>
                    <a:pt x="128" y="44"/>
                    <a:pt x="130" y="44"/>
                  </a:cubicBezTo>
                  <a:cubicBezTo>
                    <a:pt x="133" y="43"/>
                    <a:pt x="134" y="44"/>
                    <a:pt x="137" y="42"/>
                  </a:cubicBezTo>
                  <a:cubicBezTo>
                    <a:pt x="138" y="41"/>
                    <a:pt x="138" y="38"/>
                    <a:pt x="139" y="38"/>
                  </a:cubicBezTo>
                  <a:cubicBezTo>
                    <a:pt x="141" y="37"/>
                    <a:pt x="142" y="37"/>
                    <a:pt x="143" y="37"/>
                  </a:cubicBezTo>
                  <a:cubicBezTo>
                    <a:pt x="147" y="36"/>
                    <a:pt x="150" y="35"/>
                    <a:pt x="154" y="36"/>
                  </a:cubicBezTo>
                  <a:cubicBezTo>
                    <a:pt x="157" y="36"/>
                    <a:pt x="151" y="29"/>
                    <a:pt x="150" y="29"/>
                  </a:cubicBezTo>
                  <a:cubicBezTo>
                    <a:pt x="149" y="28"/>
                    <a:pt x="147" y="27"/>
                    <a:pt x="145" y="28"/>
                  </a:cubicBezTo>
                  <a:cubicBezTo>
                    <a:pt x="143" y="28"/>
                    <a:pt x="143" y="30"/>
                    <a:pt x="141" y="29"/>
                  </a:cubicBezTo>
                  <a:cubicBezTo>
                    <a:pt x="140" y="28"/>
                    <a:pt x="137" y="27"/>
                    <a:pt x="136" y="28"/>
                  </a:cubicBezTo>
                  <a:cubicBezTo>
                    <a:pt x="135" y="30"/>
                    <a:pt x="134" y="29"/>
                    <a:pt x="134" y="27"/>
                  </a:cubicBezTo>
                  <a:cubicBezTo>
                    <a:pt x="134" y="25"/>
                    <a:pt x="137" y="21"/>
                    <a:pt x="137" y="19"/>
                  </a:cubicBezTo>
                  <a:cubicBezTo>
                    <a:pt x="138" y="17"/>
                    <a:pt x="141" y="14"/>
                    <a:pt x="137" y="14"/>
                  </a:cubicBezTo>
                  <a:cubicBezTo>
                    <a:pt x="134" y="14"/>
                    <a:pt x="134" y="15"/>
                    <a:pt x="131" y="14"/>
                  </a:cubicBezTo>
                  <a:cubicBezTo>
                    <a:pt x="128" y="13"/>
                    <a:pt x="127" y="13"/>
                    <a:pt x="124" y="15"/>
                  </a:cubicBezTo>
                  <a:cubicBezTo>
                    <a:pt x="121" y="17"/>
                    <a:pt x="117" y="18"/>
                    <a:pt x="114" y="19"/>
                  </a:cubicBezTo>
                  <a:cubicBezTo>
                    <a:pt x="109" y="20"/>
                    <a:pt x="107" y="19"/>
                    <a:pt x="103" y="19"/>
                  </a:cubicBezTo>
                  <a:cubicBezTo>
                    <a:pt x="101" y="18"/>
                    <a:pt x="100" y="18"/>
                    <a:pt x="98" y="17"/>
                  </a:cubicBezTo>
                  <a:cubicBezTo>
                    <a:pt x="97" y="17"/>
                    <a:pt x="96" y="15"/>
                    <a:pt x="94" y="15"/>
                  </a:cubicBezTo>
                  <a:cubicBezTo>
                    <a:pt x="90" y="14"/>
                    <a:pt x="88" y="12"/>
                    <a:pt x="83" y="11"/>
                  </a:cubicBezTo>
                  <a:cubicBezTo>
                    <a:pt x="81" y="11"/>
                    <a:pt x="79" y="12"/>
                    <a:pt x="77" y="13"/>
                  </a:cubicBezTo>
                  <a:cubicBezTo>
                    <a:pt x="75" y="14"/>
                    <a:pt x="73" y="13"/>
                    <a:pt x="71" y="12"/>
                  </a:cubicBezTo>
                  <a:cubicBezTo>
                    <a:pt x="69" y="11"/>
                    <a:pt x="68" y="11"/>
                    <a:pt x="68" y="8"/>
                  </a:cubicBezTo>
                  <a:cubicBezTo>
                    <a:pt x="67" y="6"/>
                    <a:pt x="67" y="6"/>
                    <a:pt x="64" y="5"/>
                  </a:cubicBezTo>
                  <a:cubicBezTo>
                    <a:pt x="62" y="4"/>
                    <a:pt x="60" y="3"/>
                    <a:pt x="58" y="3"/>
                  </a:cubicBezTo>
                  <a:cubicBezTo>
                    <a:pt x="56" y="3"/>
                    <a:pt x="53" y="0"/>
                    <a:pt x="52" y="1"/>
                  </a:cubicBezTo>
                  <a:cubicBezTo>
                    <a:pt x="50" y="1"/>
                    <a:pt x="46" y="5"/>
                    <a:pt x="45" y="7"/>
                  </a:cubicBezTo>
                  <a:cubicBezTo>
                    <a:pt x="45" y="9"/>
                    <a:pt x="48" y="11"/>
                    <a:pt x="47" y="13"/>
                  </a:cubicBezTo>
                  <a:cubicBezTo>
                    <a:pt x="46" y="15"/>
                    <a:pt x="43" y="17"/>
                    <a:pt x="41" y="15"/>
                  </a:cubicBezTo>
                  <a:cubicBezTo>
                    <a:pt x="39" y="15"/>
                    <a:pt x="38" y="14"/>
                    <a:pt x="37" y="14"/>
                  </a:cubicBezTo>
                  <a:cubicBezTo>
                    <a:pt x="36" y="14"/>
                    <a:pt x="35" y="14"/>
                    <a:pt x="34" y="14"/>
                  </a:cubicBezTo>
                  <a:cubicBezTo>
                    <a:pt x="31" y="13"/>
                    <a:pt x="31" y="11"/>
                    <a:pt x="28" y="10"/>
                  </a:cubicBezTo>
                  <a:cubicBezTo>
                    <a:pt x="26" y="9"/>
                    <a:pt x="23" y="8"/>
                    <a:pt x="21" y="9"/>
                  </a:cubicBezTo>
                  <a:cubicBezTo>
                    <a:pt x="18" y="10"/>
                    <a:pt x="16" y="12"/>
                    <a:pt x="13" y="13"/>
                  </a:cubicBezTo>
                  <a:cubicBezTo>
                    <a:pt x="11" y="14"/>
                    <a:pt x="9" y="16"/>
                    <a:pt x="7" y="17"/>
                  </a:cubicBezTo>
                  <a:cubicBezTo>
                    <a:pt x="4" y="17"/>
                    <a:pt x="2" y="19"/>
                    <a:pt x="0" y="19"/>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29" name="Freeform 717">
              <a:extLst>
                <a:ext uri="{FF2B5EF4-FFF2-40B4-BE49-F238E27FC236}">
                  <a16:creationId xmlns:a16="http://schemas.microsoft.com/office/drawing/2014/main" id="{467430C7-1607-8147-AF21-9D8A6E4C81FD}"/>
                </a:ext>
              </a:extLst>
            </p:cNvPr>
            <p:cNvSpPr>
              <a:spLocks/>
            </p:cNvSpPr>
            <p:nvPr/>
          </p:nvSpPr>
          <p:spPr bwMode="auto">
            <a:xfrm>
              <a:off x="12219322" y="5133959"/>
              <a:ext cx="585988" cy="1009820"/>
            </a:xfrm>
            <a:custGeom>
              <a:avLst/>
              <a:gdLst>
                <a:gd name="T0" fmla="*/ 61 w 63"/>
                <a:gd name="T1" fmla="*/ 25 h 108"/>
                <a:gd name="T2" fmla="*/ 61 w 63"/>
                <a:gd name="T3" fmla="*/ 20 h 108"/>
                <a:gd name="T4" fmla="*/ 61 w 63"/>
                <a:gd name="T5" fmla="*/ 16 h 108"/>
                <a:gd name="T6" fmla="*/ 60 w 63"/>
                <a:gd name="T7" fmla="*/ 13 h 108"/>
                <a:gd name="T8" fmla="*/ 60 w 63"/>
                <a:gd name="T9" fmla="*/ 11 h 108"/>
                <a:gd name="T10" fmla="*/ 57 w 63"/>
                <a:gd name="T11" fmla="*/ 7 h 108"/>
                <a:gd name="T12" fmla="*/ 51 w 63"/>
                <a:gd name="T13" fmla="*/ 5 h 108"/>
                <a:gd name="T14" fmla="*/ 44 w 63"/>
                <a:gd name="T15" fmla="*/ 1 h 108"/>
                <a:gd name="T16" fmla="*/ 44 w 63"/>
                <a:gd name="T17" fmla="*/ 5 h 108"/>
                <a:gd name="T18" fmla="*/ 34 w 63"/>
                <a:gd name="T19" fmla="*/ 5 h 108"/>
                <a:gd name="T20" fmla="*/ 34 w 63"/>
                <a:gd name="T21" fmla="*/ 10 h 108"/>
                <a:gd name="T22" fmla="*/ 29 w 63"/>
                <a:gd name="T23" fmla="*/ 10 h 108"/>
                <a:gd name="T24" fmla="*/ 27 w 63"/>
                <a:gd name="T25" fmla="*/ 12 h 108"/>
                <a:gd name="T26" fmla="*/ 25 w 63"/>
                <a:gd name="T27" fmla="*/ 15 h 108"/>
                <a:gd name="T28" fmla="*/ 25 w 63"/>
                <a:gd name="T29" fmla="*/ 18 h 108"/>
                <a:gd name="T30" fmla="*/ 24 w 63"/>
                <a:gd name="T31" fmla="*/ 20 h 108"/>
                <a:gd name="T32" fmla="*/ 20 w 63"/>
                <a:gd name="T33" fmla="*/ 25 h 108"/>
                <a:gd name="T34" fmla="*/ 17 w 63"/>
                <a:gd name="T35" fmla="*/ 27 h 108"/>
                <a:gd name="T36" fmla="*/ 16 w 63"/>
                <a:gd name="T37" fmla="*/ 33 h 108"/>
                <a:gd name="T38" fmla="*/ 13 w 63"/>
                <a:gd name="T39" fmla="*/ 38 h 108"/>
                <a:gd name="T40" fmla="*/ 15 w 63"/>
                <a:gd name="T41" fmla="*/ 42 h 108"/>
                <a:gd name="T42" fmla="*/ 9 w 63"/>
                <a:gd name="T43" fmla="*/ 44 h 108"/>
                <a:gd name="T44" fmla="*/ 5 w 63"/>
                <a:gd name="T45" fmla="*/ 51 h 108"/>
                <a:gd name="T46" fmla="*/ 6 w 63"/>
                <a:gd name="T47" fmla="*/ 57 h 108"/>
                <a:gd name="T48" fmla="*/ 8 w 63"/>
                <a:gd name="T49" fmla="*/ 63 h 108"/>
                <a:gd name="T50" fmla="*/ 7 w 63"/>
                <a:gd name="T51" fmla="*/ 67 h 108"/>
                <a:gd name="T52" fmla="*/ 7 w 63"/>
                <a:gd name="T53" fmla="*/ 74 h 108"/>
                <a:gd name="T54" fmla="*/ 4 w 63"/>
                <a:gd name="T55" fmla="*/ 78 h 108"/>
                <a:gd name="T56" fmla="*/ 3 w 63"/>
                <a:gd name="T57" fmla="*/ 83 h 108"/>
                <a:gd name="T58" fmla="*/ 0 w 63"/>
                <a:gd name="T59" fmla="*/ 82 h 108"/>
                <a:gd name="T60" fmla="*/ 4 w 63"/>
                <a:gd name="T61" fmla="*/ 90 h 108"/>
                <a:gd name="T62" fmla="*/ 7 w 63"/>
                <a:gd name="T63" fmla="*/ 97 h 108"/>
                <a:gd name="T64" fmla="*/ 8 w 63"/>
                <a:gd name="T65" fmla="*/ 102 h 108"/>
                <a:gd name="T66" fmla="*/ 10 w 63"/>
                <a:gd name="T67" fmla="*/ 107 h 108"/>
                <a:gd name="T68" fmla="*/ 14 w 63"/>
                <a:gd name="T69" fmla="*/ 108 h 108"/>
                <a:gd name="T70" fmla="*/ 15 w 63"/>
                <a:gd name="T71" fmla="*/ 105 h 108"/>
                <a:gd name="T72" fmla="*/ 24 w 63"/>
                <a:gd name="T73" fmla="*/ 101 h 108"/>
                <a:gd name="T74" fmla="*/ 27 w 63"/>
                <a:gd name="T75" fmla="*/ 92 h 108"/>
                <a:gd name="T76" fmla="*/ 26 w 63"/>
                <a:gd name="T77" fmla="*/ 87 h 108"/>
                <a:gd name="T78" fmla="*/ 28 w 63"/>
                <a:gd name="T79" fmla="*/ 84 h 108"/>
                <a:gd name="T80" fmla="*/ 32 w 63"/>
                <a:gd name="T81" fmla="*/ 82 h 108"/>
                <a:gd name="T82" fmla="*/ 32 w 63"/>
                <a:gd name="T83" fmla="*/ 81 h 108"/>
                <a:gd name="T84" fmla="*/ 35 w 63"/>
                <a:gd name="T85" fmla="*/ 80 h 108"/>
                <a:gd name="T86" fmla="*/ 34 w 63"/>
                <a:gd name="T87" fmla="*/ 78 h 108"/>
                <a:gd name="T88" fmla="*/ 36 w 63"/>
                <a:gd name="T89" fmla="*/ 77 h 108"/>
                <a:gd name="T90" fmla="*/ 35 w 63"/>
                <a:gd name="T91" fmla="*/ 73 h 108"/>
                <a:gd name="T92" fmla="*/ 29 w 63"/>
                <a:gd name="T93" fmla="*/ 66 h 108"/>
                <a:gd name="T94" fmla="*/ 30 w 63"/>
                <a:gd name="T95" fmla="*/ 60 h 108"/>
                <a:gd name="T96" fmla="*/ 30 w 63"/>
                <a:gd name="T97" fmla="*/ 56 h 108"/>
                <a:gd name="T98" fmla="*/ 33 w 63"/>
                <a:gd name="T99" fmla="*/ 53 h 108"/>
                <a:gd name="T100" fmla="*/ 39 w 63"/>
                <a:gd name="T101" fmla="*/ 48 h 108"/>
                <a:gd name="T102" fmla="*/ 49 w 63"/>
                <a:gd name="T103" fmla="*/ 41 h 108"/>
                <a:gd name="T104" fmla="*/ 50 w 63"/>
                <a:gd name="T105" fmla="*/ 35 h 108"/>
                <a:gd name="T106" fmla="*/ 50 w 63"/>
                <a:gd name="T107" fmla="*/ 32 h 108"/>
                <a:gd name="T108" fmla="*/ 54 w 63"/>
                <a:gd name="T109" fmla="*/ 30 h 108"/>
                <a:gd name="T110" fmla="*/ 58 w 63"/>
                <a:gd name="T111" fmla="*/ 29 h 108"/>
                <a:gd name="T112" fmla="*/ 60 w 63"/>
                <a:gd name="T113" fmla="*/ 28 h 108"/>
                <a:gd name="T114" fmla="*/ 63 w 63"/>
                <a:gd name="T115" fmla="*/ 28 h 108"/>
                <a:gd name="T116" fmla="*/ 61 w 63"/>
                <a:gd name="T117" fmla="*/ 25 h 108"/>
                <a:gd name="T118" fmla="*/ 61 w 63"/>
                <a:gd name="T119" fmla="*/ 2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 h="108">
                  <a:moveTo>
                    <a:pt x="61" y="25"/>
                  </a:moveTo>
                  <a:cubicBezTo>
                    <a:pt x="60" y="24"/>
                    <a:pt x="62" y="22"/>
                    <a:pt x="61" y="20"/>
                  </a:cubicBezTo>
                  <a:cubicBezTo>
                    <a:pt x="60" y="18"/>
                    <a:pt x="61" y="18"/>
                    <a:pt x="61" y="16"/>
                  </a:cubicBezTo>
                  <a:cubicBezTo>
                    <a:pt x="61" y="15"/>
                    <a:pt x="60" y="14"/>
                    <a:pt x="60" y="13"/>
                  </a:cubicBezTo>
                  <a:cubicBezTo>
                    <a:pt x="59" y="12"/>
                    <a:pt x="60" y="12"/>
                    <a:pt x="60" y="11"/>
                  </a:cubicBezTo>
                  <a:cubicBezTo>
                    <a:pt x="59" y="9"/>
                    <a:pt x="59" y="8"/>
                    <a:pt x="57" y="7"/>
                  </a:cubicBezTo>
                  <a:cubicBezTo>
                    <a:pt x="55" y="6"/>
                    <a:pt x="53" y="6"/>
                    <a:pt x="51" y="5"/>
                  </a:cubicBezTo>
                  <a:cubicBezTo>
                    <a:pt x="49" y="3"/>
                    <a:pt x="47" y="0"/>
                    <a:pt x="44" y="1"/>
                  </a:cubicBezTo>
                  <a:cubicBezTo>
                    <a:pt x="43" y="1"/>
                    <a:pt x="44" y="4"/>
                    <a:pt x="44" y="5"/>
                  </a:cubicBezTo>
                  <a:cubicBezTo>
                    <a:pt x="43" y="8"/>
                    <a:pt x="37" y="6"/>
                    <a:pt x="34" y="5"/>
                  </a:cubicBezTo>
                  <a:cubicBezTo>
                    <a:pt x="34" y="7"/>
                    <a:pt x="34" y="8"/>
                    <a:pt x="34" y="10"/>
                  </a:cubicBezTo>
                  <a:cubicBezTo>
                    <a:pt x="33" y="10"/>
                    <a:pt x="31" y="9"/>
                    <a:pt x="29" y="10"/>
                  </a:cubicBezTo>
                  <a:cubicBezTo>
                    <a:pt x="28" y="10"/>
                    <a:pt x="28" y="11"/>
                    <a:pt x="27" y="12"/>
                  </a:cubicBezTo>
                  <a:cubicBezTo>
                    <a:pt x="27" y="13"/>
                    <a:pt x="25" y="14"/>
                    <a:pt x="25" y="15"/>
                  </a:cubicBezTo>
                  <a:cubicBezTo>
                    <a:pt x="24" y="16"/>
                    <a:pt x="26" y="18"/>
                    <a:pt x="25" y="18"/>
                  </a:cubicBezTo>
                  <a:cubicBezTo>
                    <a:pt x="25" y="19"/>
                    <a:pt x="24" y="19"/>
                    <a:pt x="24" y="20"/>
                  </a:cubicBezTo>
                  <a:cubicBezTo>
                    <a:pt x="22" y="21"/>
                    <a:pt x="20" y="23"/>
                    <a:pt x="20" y="25"/>
                  </a:cubicBezTo>
                  <a:cubicBezTo>
                    <a:pt x="20" y="27"/>
                    <a:pt x="18" y="25"/>
                    <a:pt x="17" y="27"/>
                  </a:cubicBezTo>
                  <a:cubicBezTo>
                    <a:pt x="17" y="29"/>
                    <a:pt x="17" y="31"/>
                    <a:pt x="16" y="33"/>
                  </a:cubicBezTo>
                  <a:cubicBezTo>
                    <a:pt x="16" y="35"/>
                    <a:pt x="13" y="36"/>
                    <a:pt x="13" y="38"/>
                  </a:cubicBezTo>
                  <a:cubicBezTo>
                    <a:pt x="13" y="39"/>
                    <a:pt x="16" y="41"/>
                    <a:pt x="15" y="42"/>
                  </a:cubicBezTo>
                  <a:cubicBezTo>
                    <a:pt x="13" y="44"/>
                    <a:pt x="11" y="43"/>
                    <a:pt x="9" y="44"/>
                  </a:cubicBezTo>
                  <a:cubicBezTo>
                    <a:pt x="6" y="45"/>
                    <a:pt x="5" y="48"/>
                    <a:pt x="5" y="51"/>
                  </a:cubicBezTo>
                  <a:cubicBezTo>
                    <a:pt x="6" y="53"/>
                    <a:pt x="6" y="55"/>
                    <a:pt x="6" y="57"/>
                  </a:cubicBezTo>
                  <a:cubicBezTo>
                    <a:pt x="6" y="60"/>
                    <a:pt x="4" y="61"/>
                    <a:pt x="8" y="63"/>
                  </a:cubicBezTo>
                  <a:cubicBezTo>
                    <a:pt x="10" y="65"/>
                    <a:pt x="9" y="66"/>
                    <a:pt x="7" y="67"/>
                  </a:cubicBezTo>
                  <a:cubicBezTo>
                    <a:pt x="6" y="68"/>
                    <a:pt x="8" y="72"/>
                    <a:pt x="7" y="74"/>
                  </a:cubicBezTo>
                  <a:cubicBezTo>
                    <a:pt x="7" y="76"/>
                    <a:pt x="4" y="76"/>
                    <a:pt x="4" y="78"/>
                  </a:cubicBezTo>
                  <a:cubicBezTo>
                    <a:pt x="4" y="79"/>
                    <a:pt x="4" y="83"/>
                    <a:pt x="3" y="83"/>
                  </a:cubicBezTo>
                  <a:cubicBezTo>
                    <a:pt x="3" y="83"/>
                    <a:pt x="1" y="82"/>
                    <a:pt x="0" y="82"/>
                  </a:cubicBezTo>
                  <a:cubicBezTo>
                    <a:pt x="0" y="86"/>
                    <a:pt x="4" y="87"/>
                    <a:pt x="4" y="90"/>
                  </a:cubicBezTo>
                  <a:cubicBezTo>
                    <a:pt x="3" y="91"/>
                    <a:pt x="6" y="96"/>
                    <a:pt x="7" y="97"/>
                  </a:cubicBezTo>
                  <a:cubicBezTo>
                    <a:pt x="9" y="99"/>
                    <a:pt x="8" y="100"/>
                    <a:pt x="8" y="102"/>
                  </a:cubicBezTo>
                  <a:cubicBezTo>
                    <a:pt x="8" y="103"/>
                    <a:pt x="10" y="105"/>
                    <a:pt x="10" y="107"/>
                  </a:cubicBezTo>
                  <a:cubicBezTo>
                    <a:pt x="9" y="108"/>
                    <a:pt x="13" y="107"/>
                    <a:pt x="14" y="108"/>
                  </a:cubicBezTo>
                  <a:cubicBezTo>
                    <a:pt x="16" y="108"/>
                    <a:pt x="15" y="107"/>
                    <a:pt x="15" y="105"/>
                  </a:cubicBezTo>
                  <a:cubicBezTo>
                    <a:pt x="15" y="100"/>
                    <a:pt x="23" y="104"/>
                    <a:pt x="24" y="101"/>
                  </a:cubicBezTo>
                  <a:cubicBezTo>
                    <a:pt x="25" y="98"/>
                    <a:pt x="26" y="95"/>
                    <a:pt x="27" y="92"/>
                  </a:cubicBezTo>
                  <a:cubicBezTo>
                    <a:pt x="27" y="90"/>
                    <a:pt x="27" y="88"/>
                    <a:pt x="26" y="87"/>
                  </a:cubicBezTo>
                  <a:cubicBezTo>
                    <a:pt x="25" y="85"/>
                    <a:pt x="26" y="85"/>
                    <a:pt x="28" y="84"/>
                  </a:cubicBezTo>
                  <a:cubicBezTo>
                    <a:pt x="29" y="84"/>
                    <a:pt x="32" y="83"/>
                    <a:pt x="32" y="82"/>
                  </a:cubicBezTo>
                  <a:cubicBezTo>
                    <a:pt x="32" y="82"/>
                    <a:pt x="32" y="81"/>
                    <a:pt x="32" y="81"/>
                  </a:cubicBezTo>
                  <a:cubicBezTo>
                    <a:pt x="33" y="81"/>
                    <a:pt x="35" y="81"/>
                    <a:pt x="35" y="80"/>
                  </a:cubicBezTo>
                  <a:cubicBezTo>
                    <a:pt x="35" y="79"/>
                    <a:pt x="34" y="79"/>
                    <a:pt x="34" y="78"/>
                  </a:cubicBezTo>
                  <a:cubicBezTo>
                    <a:pt x="35" y="78"/>
                    <a:pt x="36" y="77"/>
                    <a:pt x="36" y="77"/>
                  </a:cubicBezTo>
                  <a:cubicBezTo>
                    <a:pt x="38" y="75"/>
                    <a:pt x="37" y="74"/>
                    <a:pt x="35" y="73"/>
                  </a:cubicBezTo>
                  <a:cubicBezTo>
                    <a:pt x="33" y="71"/>
                    <a:pt x="29" y="70"/>
                    <a:pt x="29" y="66"/>
                  </a:cubicBezTo>
                  <a:cubicBezTo>
                    <a:pt x="29" y="64"/>
                    <a:pt x="29" y="62"/>
                    <a:pt x="30" y="60"/>
                  </a:cubicBezTo>
                  <a:cubicBezTo>
                    <a:pt x="31" y="58"/>
                    <a:pt x="31" y="58"/>
                    <a:pt x="30" y="56"/>
                  </a:cubicBezTo>
                  <a:cubicBezTo>
                    <a:pt x="29" y="56"/>
                    <a:pt x="33" y="53"/>
                    <a:pt x="33" y="53"/>
                  </a:cubicBezTo>
                  <a:cubicBezTo>
                    <a:pt x="35" y="51"/>
                    <a:pt x="36" y="49"/>
                    <a:pt x="39" y="48"/>
                  </a:cubicBezTo>
                  <a:cubicBezTo>
                    <a:pt x="42" y="47"/>
                    <a:pt x="47" y="44"/>
                    <a:pt x="49" y="41"/>
                  </a:cubicBezTo>
                  <a:cubicBezTo>
                    <a:pt x="51" y="38"/>
                    <a:pt x="46" y="36"/>
                    <a:pt x="50" y="35"/>
                  </a:cubicBezTo>
                  <a:cubicBezTo>
                    <a:pt x="52" y="34"/>
                    <a:pt x="51" y="34"/>
                    <a:pt x="50" y="32"/>
                  </a:cubicBezTo>
                  <a:cubicBezTo>
                    <a:pt x="50" y="31"/>
                    <a:pt x="53" y="30"/>
                    <a:pt x="54" y="30"/>
                  </a:cubicBezTo>
                  <a:cubicBezTo>
                    <a:pt x="56" y="28"/>
                    <a:pt x="57" y="27"/>
                    <a:pt x="58" y="29"/>
                  </a:cubicBezTo>
                  <a:cubicBezTo>
                    <a:pt x="59" y="29"/>
                    <a:pt x="60" y="28"/>
                    <a:pt x="60" y="28"/>
                  </a:cubicBezTo>
                  <a:cubicBezTo>
                    <a:pt x="61" y="28"/>
                    <a:pt x="62" y="28"/>
                    <a:pt x="63" y="28"/>
                  </a:cubicBezTo>
                  <a:cubicBezTo>
                    <a:pt x="63" y="27"/>
                    <a:pt x="62" y="27"/>
                    <a:pt x="61" y="25"/>
                  </a:cubicBezTo>
                  <a:cubicBezTo>
                    <a:pt x="60" y="24"/>
                    <a:pt x="61" y="26"/>
                    <a:pt x="61" y="25"/>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30" name="Freeform 718">
              <a:extLst>
                <a:ext uri="{FF2B5EF4-FFF2-40B4-BE49-F238E27FC236}">
                  <a16:creationId xmlns:a16="http://schemas.microsoft.com/office/drawing/2014/main" id="{CAB8F2C7-CB86-DB43-B32C-7071770E78C7}"/>
                </a:ext>
              </a:extLst>
            </p:cNvPr>
            <p:cNvSpPr>
              <a:spLocks/>
            </p:cNvSpPr>
            <p:nvPr/>
          </p:nvSpPr>
          <p:spPr bwMode="auto">
            <a:xfrm>
              <a:off x="12649260" y="5057506"/>
              <a:ext cx="503186" cy="786831"/>
            </a:xfrm>
            <a:custGeom>
              <a:avLst/>
              <a:gdLst>
                <a:gd name="T0" fmla="*/ 53 w 54"/>
                <a:gd name="T1" fmla="*/ 59 h 84"/>
                <a:gd name="T2" fmla="*/ 47 w 54"/>
                <a:gd name="T3" fmla="*/ 55 h 84"/>
                <a:gd name="T4" fmla="*/ 49 w 54"/>
                <a:gd name="T5" fmla="*/ 51 h 84"/>
                <a:gd name="T6" fmla="*/ 44 w 54"/>
                <a:gd name="T7" fmla="*/ 44 h 84"/>
                <a:gd name="T8" fmla="*/ 46 w 54"/>
                <a:gd name="T9" fmla="*/ 43 h 84"/>
                <a:gd name="T10" fmla="*/ 44 w 54"/>
                <a:gd name="T11" fmla="*/ 38 h 84"/>
                <a:gd name="T12" fmla="*/ 45 w 54"/>
                <a:gd name="T13" fmla="*/ 36 h 84"/>
                <a:gd name="T14" fmla="*/ 44 w 54"/>
                <a:gd name="T15" fmla="*/ 32 h 84"/>
                <a:gd name="T16" fmla="*/ 42 w 54"/>
                <a:gd name="T17" fmla="*/ 26 h 84"/>
                <a:gd name="T18" fmla="*/ 45 w 54"/>
                <a:gd name="T19" fmla="*/ 23 h 84"/>
                <a:gd name="T20" fmla="*/ 44 w 54"/>
                <a:gd name="T21" fmla="*/ 19 h 84"/>
                <a:gd name="T22" fmla="*/ 38 w 54"/>
                <a:gd name="T23" fmla="*/ 13 h 84"/>
                <a:gd name="T24" fmla="*/ 40 w 54"/>
                <a:gd name="T25" fmla="*/ 12 h 84"/>
                <a:gd name="T26" fmla="*/ 39 w 54"/>
                <a:gd name="T27" fmla="*/ 10 h 84"/>
                <a:gd name="T28" fmla="*/ 41 w 54"/>
                <a:gd name="T29" fmla="*/ 3 h 84"/>
                <a:gd name="T30" fmla="*/ 37 w 54"/>
                <a:gd name="T31" fmla="*/ 1 h 84"/>
                <a:gd name="T32" fmla="*/ 34 w 54"/>
                <a:gd name="T33" fmla="*/ 0 h 84"/>
                <a:gd name="T34" fmla="*/ 29 w 54"/>
                <a:gd name="T35" fmla="*/ 1 h 84"/>
                <a:gd name="T36" fmla="*/ 25 w 54"/>
                <a:gd name="T37" fmla="*/ 5 h 84"/>
                <a:gd name="T38" fmla="*/ 24 w 54"/>
                <a:gd name="T39" fmla="*/ 10 h 84"/>
                <a:gd name="T40" fmla="*/ 21 w 54"/>
                <a:gd name="T41" fmla="*/ 13 h 84"/>
                <a:gd name="T42" fmla="*/ 17 w 54"/>
                <a:gd name="T43" fmla="*/ 11 h 84"/>
                <a:gd name="T44" fmla="*/ 14 w 54"/>
                <a:gd name="T45" fmla="*/ 12 h 84"/>
                <a:gd name="T46" fmla="*/ 7 w 54"/>
                <a:gd name="T47" fmla="*/ 10 h 84"/>
                <a:gd name="T48" fmla="*/ 4 w 54"/>
                <a:gd name="T49" fmla="*/ 7 h 84"/>
                <a:gd name="T50" fmla="*/ 0 w 54"/>
                <a:gd name="T51" fmla="*/ 9 h 84"/>
                <a:gd name="T52" fmla="*/ 8 w 54"/>
                <a:gd name="T53" fmla="*/ 14 h 84"/>
                <a:gd name="T54" fmla="*/ 12 w 54"/>
                <a:gd name="T55" fmla="*/ 16 h 84"/>
                <a:gd name="T56" fmla="*/ 14 w 54"/>
                <a:gd name="T57" fmla="*/ 19 h 84"/>
                <a:gd name="T58" fmla="*/ 14 w 54"/>
                <a:gd name="T59" fmla="*/ 21 h 84"/>
                <a:gd name="T60" fmla="*/ 15 w 54"/>
                <a:gd name="T61" fmla="*/ 24 h 84"/>
                <a:gd name="T62" fmla="*/ 15 w 54"/>
                <a:gd name="T63" fmla="*/ 27 h 84"/>
                <a:gd name="T64" fmla="*/ 16 w 54"/>
                <a:gd name="T65" fmla="*/ 29 h 84"/>
                <a:gd name="T66" fmla="*/ 15 w 54"/>
                <a:gd name="T67" fmla="*/ 33 h 84"/>
                <a:gd name="T68" fmla="*/ 17 w 54"/>
                <a:gd name="T69" fmla="*/ 36 h 84"/>
                <a:gd name="T70" fmla="*/ 21 w 54"/>
                <a:gd name="T71" fmla="*/ 38 h 84"/>
                <a:gd name="T72" fmla="*/ 22 w 54"/>
                <a:gd name="T73" fmla="*/ 41 h 84"/>
                <a:gd name="T74" fmla="*/ 23 w 54"/>
                <a:gd name="T75" fmla="*/ 44 h 84"/>
                <a:gd name="T76" fmla="*/ 20 w 54"/>
                <a:gd name="T77" fmla="*/ 44 h 84"/>
                <a:gd name="T78" fmla="*/ 16 w 54"/>
                <a:gd name="T79" fmla="*/ 49 h 84"/>
                <a:gd name="T80" fmla="*/ 13 w 54"/>
                <a:gd name="T81" fmla="*/ 51 h 84"/>
                <a:gd name="T82" fmla="*/ 10 w 54"/>
                <a:gd name="T83" fmla="*/ 54 h 84"/>
                <a:gd name="T84" fmla="*/ 4 w 54"/>
                <a:gd name="T85" fmla="*/ 57 h 84"/>
                <a:gd name="T86" fmla="*/ 2 w 54"/>
                <a:gd name="T87" fmla="*/ 62 h 84"/>
                <a:gd name="T88" fmla="*/ 4 w 54"/>
                <a:gd name="T89" fmla="*/ 67 h 84"/>
                <a:gd name="T90" fmla="*/ 4 w 54"/>
                <a:gd name="T91" fmla="*/ 73 h 84"/>
                <a:gd name="T92" fmla="*/ 4 w 54"/>
                <a:gd name="T93" fmla="*/ 78 h 84"/>
                <a:gd name="T94" fmla="*/ 7 w 54"/>
                <a:gd name="T95" fmla="*/ 80 h 84"/>
                <a:gd name="T96" fmla="*/ 5 w 54"/>
                <a:gd name="T97" fmla="*/ 81 h 84"/>
                <a:gd name="T98" fmla="*/ 8 w 54"/>
                <a:gd name="T99" fmla="*/ 79 h 84"/>
                <a:gd name="T100" fmla="*/ 8 w 54"/>
                <a:gd name="T101" fmla="*/ 83 h 84"/>
                <a:gd name="T102" fmla="*/ 11 w 54"/>
                <a:gd name="T103" fmla="*/ 80 h 84"/>
                <a:gd name="T104" fmla="*/ 11 w 54"/>
                <a:gd name="T105" fmla="*/ 83 h 84"/>
                <a:gd name="T106" fmla="*/ 23 w 54"/>
                <a:gd name="T107" fmla="*/ 80 h 84"/>
                <a:gd name="T108" fmla="*/ 36 w 54"/>
                <a:gd name="T109" fmla="*/ 78 h 84"/>
                <a:gd name="T110" fmla="*/ 46 w 54"/>
                <a:gd name="T111" fmla="*/ 68 h 84"/>
                <a:gd name="T112" fmla="*/ 53 w 54"/>
                <a:gd name="T113" fmla="*/ 59 h 84"/>
                <a:gd name="T114" fmla="*/ 53 w 54"/>
                <a:gd name="T115" fmla="*/ 5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84">
                  <a:moveTo>
                    <a:pt x="53" y="59"/>
                  </a:moveTo>
                  <a:cubicBezTo>
                    <a:pt x="52" y="57"/>
                    <a:pt x="49" y="56"/>
                    <a:pt x="47" y="55"/>
                  </a:cubicBezTo>
                  <a:cubicBezTo>
                    <a:pt x="44" y="53"/>
                    <a:pt x="48" y="53"/>
                    <a:pt x="49" y="51"/>
                  </a:cubicBezTo>
                  <a:cubicBezTo>
                    <a:pt x="49" y="51"/>
                    <a:pt x="45" y="45"/>
                    <a:pt x="44" y="44"/>
                  </a:cubicBezTo>
                  <a:cubicBezTo>
                    <a:pt x="44" y="44"/>
                    <a:pt x="46" y="43"/>
                    <a:pt x="46" y="43"/>
                  </a:cubicBezTo>
                  <a:cubicBezTo>
                    <a:pt x="46" y="42"/>
                    <a:pt x="44" y="39"/>
                    <a:pt x="44" y="38"/>
                  </a:cubicBezTo>
                  <a:cubicBezTo>
                    <a:pt x="44" y="37"/>
                    <a:pt x="45" y="37"/>
                    <a:pt x="45" y="36"/>
                  </a:cubicBezTo>
                  <a:cubicBezTo>
                    <a:pt x="46" y="35"/>
                    <a:pt x="44" y="33"/>
                    <a:pt x="44" y="32"/>
                  </a:cubicBezTo>
                  <a:cubicBezTo>
                    <a:pt x="42" y="30"/>
                    <a:pt x="40" y="28"/>
                    <a:pt x="42" y="26"/>
                  </a:cubicBezTo>
                  <a:cubicBezTo>
                    <a:pt x="43" y="25"/>
                    <a:pt x="45" y="24"/>
                    <a:pt x="45" y="23"/>
                  </a:cubicBezTo>
                  <a:cubicBezTo>
                    <a:pt x="46" y="21"/>
                    <a:pt x="44" y="20"/>
                    <a:pt x="44" y="19"/>
                  </a:cubicBezTo>
                  <a:cubicBezTo>
                    <a:pt x="43" y="18"/>
                    <a:pt x="36" y="15"/>
                    <a:pt x="38" y="13"/>
                  </a:cubicBezTo>
                  <a:cubicBezTo>
                    <a:pt x="38" y="13"/>
                    <a:pt x="40" y="12"/>
                    <a:pt x="40" y="12"/>
                  </a:cubicBezTo>
                  <a:cubicBezTo>
                    <a:pt x="40" y="12"/>
                    <a:pt x="37" y="10"/>
                    <a:pt x="39" y="10"/>
                  </a:cubicBezTo>
                  <a:cubicBezTo>
                    <a:pt x="42" y="10"/>
                    <a:pt x="44" y="5"/>
                    <a:pt x="41" y="3"/>
                  </a:cubicBezTo>
                  <a:cubicBezTo>
                    <a:pt x="40" y="2"/>
                    <a:pt x="38" y="2"/>
                    <a:pt x="37" y="1"/>
                  </a:cubicBezTo>
                  <a:cubicBezTo>
                    <a:pt x="36" y="0"/>
                    <a:pt x="35" y="0"/>
                    <a:pt x="34" y="0"/>
                  </a:cubicBezTo>
                  <a:cubicBezTo>
                    <a:pt x="32" y="1"/>
                    <a:pt x="31" y="0"/>
                    <a:pt x="29" y="1"/>
                  </a:cubicBezTo>
                  <a:cubicBezTo>
                    <a:pt x="28" y="2"/>
                    <a:pt x="26" y="4"/>
                    <a:pt x="25" y="5"/>
                  </a:cubicBezTo>
                  <a:cubicBezTo>
                    <a:pt x="25" y="6"/>
                    <a:pt x="25" y="10"/>
                    <a:pt x="24" y="10"/>
                  </a:cubicBezTo>
                  <a:cubicBezTo>
                    <a:pt x="23" y="11"/>
                    <a:pt x="22" y="12"/>
                    <a:pt x="21" y="13"/>
                  </a:cubicBezTo>
                  <a:cubicBezTo>
                    <a:pt x="20" y="13"/>
                    <a:pt x="18" y="11"/>
                    <a:pt x="17" y="11"/>
                  </a:cubicBezTo>
                  <a:cubicBezTo>
                    <a:pt x="16" y="11"/>
                    <a:pt x="15" y="12"/>
                    <a:pt x="14" y="12"/>
                  </a:cubicBezTo>
                  <a:cubicBezTo>
                    <a:pt x="11" y="13"/>
                    <a:pt x="9" y="12"/>
                    <a:pt x="7" y="10"/>
                  </a:cubicBezTo>
                  <a:cubicBezTo>
                    <a:pt x="7" y="9"/>
                    <a:pt x="5" y="7"/>
                    <a:pt x="4" y="7"/>
                  </a:cubicBezTo>
                  <a:cubicBezTo>
                    <a:pt x="3" y="7"/>
                    <a:pt x="1" y="9"/>
                    <a:pt x="0" y="9"/>
                  </a:cubicBezTo>
                  <a:cubicBezTo>
                    <a:pt x="2" y="11"/>
                    <a:pt x="5" y="13"/>
                    <a:pt x="8" y="14"/>
                  </a:cubicBezTo>
                  <a:cubicBezTo>
                    <a:pt x="9" y="14"/>
                    <a:pt x="11" y="15"/>
                    <a:pt x="12" y="16"/>
                  </a:cubicBezTo>
                  <a:cubicBezTo>
                    <a:pt x="13" y="17"/>
                    <a:pt x="13" y="18"/>
                    <a:pt x="14" y="19"/>
                  </a:cubicBezTo>
                  <a:cubicBezTo>
                    <a:pt x="14" y="20"/>
                    <a:pt x="13" y="20"/>
                    <a:pt x="14" y="21"/>
                  </a:cubicBezTo>
                  <a:cubicBezTo>
                    <a:pt x="14" y="22"/>
                    <a:pt x="16" y="23"/>
                    <a:pt x="15" y="24"/>
                  </a:cubicBezTo>
                  <a:cubicBezTo>
                    <a:pt x="15" y="25"/>
                    <a:pt x="14" y="26"/>
                    <a:pt x="15" y="27"/>
                  </a:cubicBezTo>
                  <a:cubicBezTo>
                    <a:pt x="15" y="27"/>
                    <a:pt x="16" y="29"/>
                    <a:pt x="16" y="29"/>
                  </a:cubicBezTo>
                  <a:cubicBezTo>
                    <a:pt x="15" y="30"/>
                    <a:pt x="15" y="32"/>
                    <a:pt x="15" y="33"/>
                  </a:cubicBezTo>
                  <a:cubicBezTo>
                    <a:pt x="15" y="33"/>
                    <a:pt x="17" y="36"/>
                    <a:pt x="17" y="36"/>
                  </a:cubicBezTo>
                  <a:cubicBezTo>
                    <a:pt x="18" y="37"/>
                    <a:pt x="20" y="38"/>
                    <a:pt x="21" y="38"/>
                  </a:cubicBezTo>
                  <a:cubicBezTo>
                    <a:pt x="22" y="39"/>
                    <a:pt x="22" y="40"/>
                    <a:pt x="22" y="41"/>
                  </a:cubicBezTo>
                  <a:cubicBezTo>
                    <a:pt x="22" y="42"/>
                    <a:pt x="23" y="43"/>
                    <a:pt x="23" y="44"/>
                  </a:cubicBezTo>
                  <a:cubicBezTo>
                    <a:pt x="23" y="45"/>
                    <a:pt x="21" y="44"/>
                    <a:pt x="20" y="44"/>
                  </a:cubicBezTo>
                  <a:cubicBezTo>
                    <a:pt x="19" y="44"/>
                    <a:pt x="16" y="48"/>
                    <a:pt x="16" y="49"/>
                  </a:cubicBezTo>
                  <a:cubicBezTo>
                    <a:pt x="15" y="50"/>
                    <a:pt x="14" y="50"/>
                    <a:pt x="13" y="51"/>
                  </a:cubicBezTo>
                  <a:cubicBezTo>
                    <a:pt x="12" y="52"/>
                    <a:pt x="11" y="53"/>
                    <a:pt x="10" y="54"/>
                  </a:cubicBezTo>
                  <a:cubicBezTo>
                    <a:pt x="9" y="54"/>
                    <a:pt x="4" y="58"/>
                    <a:pt x="4" y="57"/>
                  </a:cubicBezTo>
                  <a:cubicBezTo>
                    <a:pt x="4" y="59"/>
                    <a:pt x="2" y="60"/>
                    <a:pt x="2" y="62"/>
                  </a:cubicBezTo>
                  <a:cubicBezTo>
                    <a:pt x="3" y="64"/>
                    <a:pt x="2" y="67"/>
                    <a:pt x="4" y="67"/>
                  </a:cubicBezTo>
                  <a:cubicBezTo>
                    <a:pt x="5" y="67"/>
                    <a:pt x="4" y="72"/>
                    <a:pt x="4" y="73"/>
                  </a:cubicBezTo>
                  <a:cubicBezTo>
                    <a:pt x="4" y="75"/>
                    <a:pt x="2" y="77"/>
                    <a:pt x="4" y="78"/>
                  </a:cubicBezTo>
                  <a:cubicBezTo>
                    <a:pt x="4" y="78"/>
                    <a:pt x="8" y="79"/>
                    <a:pt x="7" y="80"/>
                  </a:cubicBezTo>
                  <a:cubicBezTo>
                    <a:pt x="7" y="80"/>
                    <a:pt x="5" y="81"/>
                    <a:pt x="5" y="81"/>
                  </a:cubicBezTo>
                  <a:cubicBezTo>
                    <a:pt x="7" y="81"/>
                    <a:pt x="7" y="79"/>
                    <a:pt x="8" y="79"/>
                  </a:cubicBezTo>
                  <a:cubicBezTo>
                    <a:pt x="10" y="78"/>
                    <a:pt x="8" y="83"/>
                    <a:pt x="8" y="83"/>
                  </a:cubicBezTo>
                  <a:cubicBezTo>
                    <a:pt x="8" y="83"/>
                    <a:pt x="11" y="80"/>
                    <a:pt x="11" y="80"/>
                  </a:cubicBezTo>
                  <a:cubicBezTo>
                    <a:pt x="12" y="79"/>
                    <a:pt x="11" y="83"/>
                    <a:pt x="11" y="83"/>
                  </a:cubicBezTo>
                  <a:cubicBezTo>
                    <a:pt x="14" y="84"/>
                    <a:pt x="20" y="81"/>
                    <a:pt x="23" y="80"/>
                  </a:cubicBezTo>
                  <a:cubicBezTo>
                    <a:pt x="27" y="79"/>
                    <a:pt x="31" y="79"/>
                    <a:pt x="36" y="78"/>
                  </a:cubicBezTo>
                  <a:cubicBezTo>
                    <a:pt x="39" y="74"/>
                    <a:pt x="43" y="71"/>
                    <a:pt x="46" y="68"/>
                  </a:cubicBezTo>
                  <a:cubicBezTo>
                    <a:pt x="48" y="66"/>
                    <a:pt x="54" y="62"/>
                    <a:pt x="53" y="59"/>
                  </a:cubicBezTo>
                  <a:cubicBezTo>
                    <a:pt x="52" y="57"/>
                    <a:pt x="54" y="62"/>
                    <a:pt x="53" y="59"/>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31" name="Freeform 719">
              <a:extLst>
                <a:ext uri="{FF2B5EF4-FFF2-40B4-BE49-F238E27FC236}">
                  <a16:creationId xmlns:a16="http://schemas.microsoft.com/office/drawing/2014/main" id="{7E1B6DA7-5A40-D04B-AE80-1C97939FEA8F}"/>
                </a:ext>
              </a:extLst>
            </p:cNvPr>
            <p:cNvSpPr>
              <a:spLocks/>
            </p:cNvSpPr>
            <p:nvPr/>
          </p:nvSpPr>
          <p:spPr bwMode="auto">
            <a:xfrm>
              <a:off x="11929512" y="4965123"/>
              <a:ext cx="1194271" cy="1000262"/>
            </a:xfrm>
            <a:custGeom>
              <a:avLst/>
              <a:gdLst>
                <a:gd name="T0" fmla="*/ 38 w 128"/>
                <a:gd name="T1" fmla="*/ 87 h 107"/>
                <a:gd name="T2" fmla="*/ 38 w 128"/>
                <a:gd name="T3" fmla="*/ 63 h 107"/>
                <a:gd name="T4" fmla="*/ 47 w 128"/>
                <a:gd name="T5" fmla="*/ 52 h 107"/>
                <a:gd name="T6" fmla="*/ 56 w 128"/>
                <a:gd name="T7" fmla="*/ 34 h 107"/>
                <a:gd name="T8" fmla="*/ 72 w 128"/>
                <a:gd name="T9" fmla="*/ 25 h 107"/>
                <a:gd name="T10" fmla="*/ 86 w 128"/>
                <a:gd name="T11" fmla="*/ 22 h 107"/>
                <a:gd name="T12" fmla="*/ 102 w 128"/>
                <a:gd name="T13" fmla="*/ 20 h 107"/>
                <a:gd name="T14" fmla="*/ 112 w 128"/>
                <a:gd name="T15" fmla="*/ 10 h 107"/>
                <a:gd name="T16" fmla="*/ 120 w 128"/>
                <a:gd name="T17" fmla="*/ 13 h 107"/>
                <a:gd name="T18" fmla="*/ 127 w 128"/>
                <a:gd name="T19" fmla="*/ 6 h 107"/>
                <a:gd name="T20" fmla="*/ 114 w 128"/>
                <a:gd name="T21" fmla="*/ 5 h 107"/>
                <a:gd name="T22" fmla="*/ 116 w 128"/>
                <a:gd name="T23" fmla="*/ 2 h 107"/>
                <a:gd name="T24" fmla="*/ 106 w 128"/>
                <a:gd name="T25" fmla="*/ 3 h 107"/>
                <a:gd name="T26" fmla="*/ 100 w 128"/>
                <a:gd name="T27" fmla="*/ 1 h 107"/>
                <a:gd name="T28" fmla="*/ 95 w 128"/>
                <a:gd name="T29" fmla="*/ 3 h 107"/>
                <a:gd name="T30" fmla="*/ 91 w 128"/>
                <a:gd name="T31" fmla="*/ 6 h 107"/>
                <a:gd name="T32" fmla="*/ 90 w 128"/>
                <a:gd name="T33" fmla="*/ 11 h 107"/>
                <a:gd name="T34" fmla="*/ 84 w 128"/>
                <a:gd name="T35" fmla="*/ 10 h 107"/>
                <a:gd name="T36" fmla="*/ 80 w 128"/>
                <a:gd name="T37" fmla="*/ 13 h 107"/>
                <a:gd name="T38" fmla="*/ 76 w 128"/>
                <a:gd name="T39" fmla="*/ 15 h 107"/>
                <a:gd name="T40" fmla="*/ 72 w 128"/>
                <a:gd name="T41" fmla="*/ 16 h 107"/>
                <a:gd name="T42" fmla="*/ 68 w 128"/>
                <a:gd name="T43" fmla="*/ 10 h 107"/>
                <a:gd name="T44" fmla="*/ 67 w 128"/>
                <a:gd name="T45" fmla="*/ 14 h 107"/>
                <a:gd name="T46" fmla="*/ 65 w 128"/>
                <a:gd name="T47" fmla="*/ 14 h 107"/>
                <a:gd name="T48" fmla="*/ 62 w 128"/>
                <a:gd name="T49" fmla="*/ 18 h 107"/>
                <a:gd name="T50" fmla="*/ 61 w 128"/>
                <a:gd name="T51" fmla="*/ 21 h 107"/>
                <a:gd name="T52" fmla="*/ 57 w 128"/>
                <a:gd name="T53" fmla="*/ 20 h 107"/>
                <a:gd name="T54" fmla="*/ 54 w 128"/>
                <a:gd name="T55" fmla="*/ 20 h 107"/>
                <a:gd name="T56" fmla="*/ 51 w 128"/>
                <a:gd name="T57" fmla="*/ 22 h 107"/>
                <a:gd name="T58" fmla="*/ 49 w 128"/>
                <a:gd name="T59" fmla="*/ 23 h 107"/>
                <a:gd name="T60" fmla="*/ 54 w 128"/>
                <a:gd name="T61" fmla="*/ 25 h 107"/>
                <a:gd name="T62" fmla="*/ 56 w 128"/>
                <a:gd name="T63" fmla="*/ 25 h 107"/>
                <a:gd name="T64" fmla="*/ 57 w 128"/>
                <a:gd name="T65" fmla="*/ 28 h 107"/>
                <a:gd name="T66" fmla="*/ 49 w 128"/>
                <a:gd name="T67" fmla="*/ 31 h 107"/>
                <a:gd name="T68" fmla="*/ 53 w 128"/>
                <a:gd name="T69" fmla="*/ 33 h 107"/>
                <a:gd name="T70" fmla="*/ 49 w 128"/>
                <a:gd name="T71" fmla="*/ 35 h 107"/>
                <a:gd name="T72" fmla="*/ 43 w 128"/>
                <a:gd name="T73" fmla="*/ 40 h 107"/>
                <a:gd name="T74" fmla="*/ 42 w 128"/>
                <a:gd name="T75" fmla="*/ 43 h 107"/>
                <a:gd name="T76" fmla="*/ 39 w 128"/>
                <a:gd name="T77" fmla="*/ 45 h 107"/>
                <a:gd name="T78" fmla="*/ 39 w 128"/>
                <a:gd name="T79" fmla="*/ 49 h 107"/>
                <a:gd name="T80" fmla="*/ 39 w 128"/>
                <a:gd name="T81" fmla="*/ 52 h 107"/>
                <a:gd name="T82" fmla="*/ 35 w 128"/>
                <a:gd name="T83" fmla="*/ 56 h 107"/>
                <a:gd name="T84" fmla="*/ 27 w 128"/>
                <a:gd name="T85" fmla="*/ 62 h 107"/>
                <a:gd name="T86" fmla="*/ 31 w 128"/>
                <a:gd name="T87" fmla="*/ 64 h 107"/>
                <a:gd name="T88" fmla="*/ 28 w 128"/>
                <a:gd name="T89" fmla="*/ 66 h 107"/>
                <a:gd name="T90" fmla="*/ 19 w 128"/>
                <a:gd name="T91" fmla="*/ 68 h 107"/>
                <a:gd name="T92" fmla="*/ 16 w 128"/>
                <a:gd name="T93" fmla="*/ 72 h 107"/>
                <a:gd name="T94" fmla="*/ 10 w 128"/>
                <a:gd name="T95" fmla="*/ 73 h 107"/>
                <a:gd name="T96" fmla="*/ 10 w 128"/>
                <a:gd name="T97" fmla="*/ 74 h 107"/>
                <a:gd name="T98" fmla="*/ 5 w 128"/>
                <a:gd name="T99" fmla="*/ 75 h 107"/>
                <a:gd name="T100" fmla="*/ 4 w 128"/>
                <a:gd name="T101" fmla="*/ 81 h 107"/>
                <a:gd name="T102" fmla="*/ 1 w 128"/>
                <a:gd name="T103" fmla="*/ 86 h 107"/>
                <a:gd name="T104" fmla="*/ 6 w 128"/>
                <a:gd name="T105" fmla="*/ 92 h 107"/>
                <a:gd name="T106" fmla="*/ 7 w 128"/>
                <a:gd name="T107" fmla="*/ 94 h 107"/>
                <a:gd name="T108" fmla="*/ 3 w 128"/>
                <a:gd name="T109" fmla="*/ 93 h 107"/>
                <a:gd name="T110" fmla="*/ 5 w 128"/>
                <a:gd name="T111" fmla="*/ 97 h 107"/>
                <a:gd name="T112" fmla="*/ 5 w 128"/>
                <a:gd name="T113" fmla="*/ 103 h 107"/>
                <a:gd name="T114" fmla="*/ 27 w 128"/>
                <a:gd name="T115" fmla="*/ 99 h 107"/>
                <a:gd name="T116" fmla="*/ 34 w 128"/>
                <a:gd name="T117"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8" h="107">
                  <a:moveTo>
                    <a:pt x="34" y="101"/>
                  </a:moveTo>
                  <a:cubicBezTo>
                    <a:pt x="34" y="101"/>
                    <a:pt x="35" y="98"/>
                    <a:pt x="35" y="97"/>
                  </a:cubicBezTo>
                  <a:cubicBezTo>
                    <a:pt x="35" y="95"/>
                    <a:pt x="36" y="94"/>
                    <a:pt x="38" y="93"/>
                  </a:cubicBezTo>
                  <a:cubicBezTo>
                    <a:pt x="40" y="91"/>
                    <a:pt x="38" y="88"/>
                    <a:pt x="38" y="87"/>
                  </a:cubicBezTo>
                  <a:cubicBezTo>
                    <a:pt x="38" y="84"/>
                    <a:pt x="42" y="84"/>
                    <a:pt x="39" y="82"/>
                  </a:cubicBezTo>
                  <a:cubicBezTo>
                    <a:pt x="37" y="80"/>
                    <a:pt x="36" y="80"/>
                    <a:pt x="37" y="77"/>
                  </a:cubicBezTo>
                  <a:cubicBezTo>
                    <a:pt x="38" y="75"/>
                    <a:pt x="37" y="73"/>
                    <a:pt x="37" y="71"/>
                  </a:cubicBezTo>
                  <a:cubicBezTo>
                    <a:pt x="36" y="68"/>
                    <a:pt x="35" y="65"/>
                    <a:pt x="38" y="63"/>
                  </a:cubicBezTo>
                  <a:cubicBezTo>
                    <a:pt x="39" y="62"/>
                    <a:pt x="41" y="62"/>
                    <a:pt x="42" y="61"/>
                  </a:cubicBezTo>
                  <a:cubicBezTo>
                    <a:pt x="43" y="61"/>
                    <a:pt x="44" y="62"/>
                    <a:pt x="45" y="61"/>
                  </a:cubicBezTo>
                  <a:cubicBezTo>
                    <a:pt x="46" y="59"/>
                    <a:pt x="45" y="58"/>
                    <a:pt x="44" y="57"/>
                  </a:cubicBezTo>
                  <a:cubicBezTo>
                    <a:pt x="44" y="55"/>
                    <a:pt x="46" y="54"/>
                    <a:pt x="47" y="52"/>
                  </a:cubicBezTo>
                  <a:cubicBezTo>
                    <a:pt x="47" y="51"/>
                    <a:pt x="48" y="48"/>
                    <a:pt x="48" y="46"/>
                  </a:cubicBezTo>
                  <a:cubicBezTo>
                    <a:pt x="48" y="44"/>
                    <a:pt x="52" y="44"/>
                    <a:pt x="51" y="43"/>
                  </a:cubicBezTo>
                  <a:cubicBezTo>
                    <a:pt x="51" y="41"/>
                    <a:pt x="53" y="40"/>
                    <a:pt x="54" y="38"/>
                  </a:cubicBezTo>
                  <a:cubicBezTo>
                    <a:pt x="56" y="36"/>
                    <a:pt x="56" y="37"/>
                    <a:pt x="56" y="34"/>
                  </a:cubicBezTo>
                  <a:cubicBezTo>
                    <a:pt x="55" y="33"/>
                    <a:pt x="59" y="28"/>
                    <a:pt x="60" y="28"/>
                  </a:cubicBezTo>
                  <a:cubicBezTo>
                    <a:pt x="61" y="27"/>
                    <a:pt x="64" y="28"/>
                    <a:pt x="65" y="28"/>
                  </a:cubicBezTo>
                  <a:cubicBezTo>
                    <a:pt x="65" y="26"/>
                    <a:pt x="65" y="25"/>
                    <a:pt x="65" y="23"/>
                  </a:cubicBezTo>
                  <a:cubicBezTo>
                    <a:pt x="68" y="24"/>
                    <a:pt x="70" y="24"/>
                    <a:pt x="72" y="25"/>
                  </a:cubicBezTo>
                  <a:cubicBezTo>
                    <a:pt x="76" y="25"/>
                    <a:pt x="74" y="21"/>
                    <a:pt x="75" y="19"/>
                  </a:cubicBezTo>
                  <a:cubicBezTo>
                    <a:pt x="75" y="19"/>
                    <a:pt x="77" y="19"/>
                    <a:pt x="78" y="19"/>
                  </a:cubicBezTo>
                  <a:cubicBezTo>
                    <a:pt x="79" y="18"/>
                    <a:pt x="81" y="16"/>
                    <a:pt x="82" y="18"/>
                  </a:cubicBezTo>
                  <a:cubicBezTo>
                    <a:pt x="84" y="19"/>
                    <a:pt x="84" y="21"/>
                    <a:pt x="86" y="22"/>
                  </a:cubicBezTo>
                  <a:cubicBezTo>
                    <a:pt x="87" y="22"/>
                    <a:pt x="89" y="22"/>
                    <a:pt x="90" y="22"/>
                  </a:cubicBezTo>
                  <a:cubicBezTo>
                    <a:pt x="91" y="22"/>
                    <a:pt x="92" y="21"/>
                    <a:pt x="94" y="21"/>
                  </a:cubicBezTo>
                  <a:cubicBezTo>
                    <a:pt x="95" y="21"/>
                    <a:pt x="96" y="23"/>
                    <a:pt x="98" y="23"/>
                  </a:cubicBezTo>
                  <a:cubicBezTo>
                    <a:pt x="98" y="22"/>
                    <a:pt x="102" y="20"/>
                    <a:pt x="102" y="20"/>
                  </a:cubicBezTo>
                  <a:cubicBezTo>
                    <a:pt x="102" y="17"/>
                    <a:pt x="102" y="16"/>
                    <a:pt x="103" y="14"/>
                  </a:cubicBezTo>
                  <a:cubicBezTo>
                    <a:pt x="104" y="13"/>
                    <a:pt x="106" y="11"/>
                    <a:pt x="107" y="11"/>
                  </a:cubicBezTo>
                  <a:cubicBezTo>
                    <a:pt x="108" y="11"/>
                    <a:pt x="109" y="11"/>
                    <a:pt x="110" y="11"/>
                  </a:cubicBezTo>
                  <a:cubicBezTo>
                    <a:pt x="111" y="11"/>
                    <a:pt x="111" y="10"/>
                    <a:pt x="112" y="10"/>
                  </a:cubicBezTo>
                  <a:cubicBezTo>
                    <a:pt x="113" y="10"/>
                    <a:pt x="115" y="12"/>
                    <a:pt x="116" y="12"/>
                  </a:cubicBezTo>
                  <a:cubicBezTo>
                    <a:pt x="118" y="13"/>
                    <a:pt x="119" y="14"/>
                    <a:pt x="119" y="17"/>
                  </a:cubicBezTo>
                  <a:cubicBezTo>
                    <a:pt x="121" y="17"/>
                    <a:pt x="126" y="14"/>
                    <a:pt x="124" y="12"/>
                  </a:cubicBezTo>
                  <a:cubicBezTo>
                    <a:pt x="126" y="13"/>
                    <a:pt x="121" y="13"/>
                    <a:pt x="120" y="13"/>
                  </a:cubicBezTo>
                  <a:cubicBezTo>
                    <a:pt x="125" y="12"/>
                    <a:pt x="118" y="9"/>
                    <a:pt x="117" y="10"/>
                  </a:cubicBezTo>
                  <a:cubicBezTo>
                    <a:pt x="118" y="9"/>
                    <a:pt x="119" y="10"/>
                    <a:pt x="119" y="10"/>
                  </a:cubicBezTo>
                  <a:cubicBezTo>
                    <a:pt x="121" y="10"/>
                    <a:pt x="123" y="10"/>
                    <a:pt x="124" y="9"/>
                  </a:cubicBezTo>
                  <a:cubicBezTo>
                    <a:pt x="125" y="9"/>
                    <a:pt x="128" y="7"/>
                    <a:pt x="127" y="6"/>
                  </a:cubicBezTo>
                  <a:cubicBezTo>
                    <a:pt x="125" y="5"/>
                    <a:pt x="122" y="4"/>
                    <a:pt x="119" y="3"/>
                  </a:cubicBezTo>
                  <a:cubicBezTo>
                    <a:pt x="118" y="2"/>
                    <a:pt x="117" y="4"/>
                    <a:pt x="116" y="5"/>
                  </a:cubicBezTo>
                  <a:cubicBezTo>
                    <a:pt x="116" y="5"/>
                    <a:pt x="114" y="8"/>
                    <a:pt x="114" y="7"/>
                  </a:cubicBezTo>
                  <a:cubicBezTo>
                    <a:pt x="114" y="7"/>
                    <a:pt x="114" y="6"/>
                    <a:pt x="114" y="5"/>
                  </a:cubicBezTo>
                  <a:cubicBezTo>
                    <a:pt x="114" y="5"/>
                    <a:pt x="112" y="5"/>
                    <a:pt x="112" y="5"/>
                  </a:cubicBezTo>
                  <a:cubicBezTo>
                    <a:pt x="113" y="4"/>
                    <a:pt x="115" y="5"/>
                    <a:pt x="115" y="4"/>
                  </a:cubicBezTo>
                  <a:cubicBezTo>
                    <a:pt x="115" y="4"/>
                    <a:pt x="112" y="4"/>
                    <a:pt x="112" y="4"/>
                  </a:cubicBezTo>
                  <a:cubicBezTo>
                    <a:pt x="112" y="3"/>
                    <a:pt x="116" y="3"/>
                    <a:pt x="116" y="2"/>
                  </a:cubicBezTo>
                  <a:cubicBezTo>
                    <a:pt x="115" y="1"/>
                    <a:pt x="109" y="0"/>
                    <a:pt x="110" y="2"/>
                  </a:cubicBezTo>
                  <a:cubicBezTo>
                    <a:pt x="111" y="3"/>
                    <a:pt x="111" y="3"/>
                    <a:pt x="110" y="4"/>
                  </a:cubicBezTo>
                  <a:cubicBezTo>
                    <a:pt x="109" y="5"/>
                    <a:pt x="107" y="7"/>
                    <a:pt x="106" y="7"/>
                  </a:cubicBezTo>
                  <a:cubicBezTo>
                    <a:pt x="105" y="7"/>
                    <a:pt x="106" y="3"/>
                    <a:pt x="106" y="3"/>
                  </a:cubicBezTo>
                  <a:cubicBezTo>
                    <a:pt x="106" y="2"/>
                    <a:pt x="101" y="9"/>
                    <a:pt x="100" y="9"/>
                  </a:cubicBezTo>
                  <a:cubicBezTo>
                    <a:pt x="97" y="9"/>
                    <a:pt x="100" y="5"/>
                    <a:pt x="101" y="4"/>
                  </a:cubicBezTo>
                  <a:cubicBezTo>
                    <a:pt x="102" y="4"/>
                    <a:pt x="103" y="2"/>
                    <a:pt x="103" y="2"/>
                  </a:cubicBezTo>
                  <a:cubicBezTo>
                    <a:pt x="102" y="1"/>
                    <a:pt x="100" y="0"/>
                    <a:pt x="100" y="1"/>
                  </a:cubicBezTo>
                  <a:cubicBezTo>
                    <a:pt x="100" y="1"/>
                    <a:pt x="101" y="2"/>
                    <a:pt x="101" y="2"/>
                  </a:cubicBezTo>
                  <a:cubicBezTo>
                    <a:pt x="101" y="2"/>
                    <a:pt x="99" y="2"/>
                    <a:pt x="98" y="2"/>
                  </a:cubicBezTo>
                  <a:cubicBezTo>
                    <a:pt x="97" y="3"/>
                    <a:pt x="98" y="2"/>
                    <a:pt x="97" y="1"/>
                  </a:cubicBezTo>
                  <a:cubicBezTo>
                    <a:pt x="97" y="1"/>
                    <a:pt x="95" y="3"/>
                    <a:pt x="95" y="3"/>
                  </a:cubicBezTo>
                  <a:cubicBezTo>
                    <a:pt x="95" y="4"/>
                    <a:pt x="97" y="5"/>
                    <a:pt x="96" y="5"/>
                  </a:cubicBezTo>
                  <a:cubicBezTo>
                    <a:pt x="95" y="5"/>
                    <a:pt x="95" y="5"/>
                    <a:pt x="95" y="5"/>
                  </a:cubicBezTo>
                  <a:cubicBezTo>
                    <a:pt x="94" y="5"/>
                    <a:pt x="94" y="6"/>
                    <a:pt x="94" y="7"/>
                  </a:cubicBezTo>
                  <a:cubicBezTo>
                    <a:pt x="95" y="5"/>
                    <a:pt x="91" y="6"/>
                    <a:pt x="91" y="6"/>
                  </a:cubicBezTo>
                  <a:cubicBezTo>
                    <a:pt x="91" y="6"/>
                    <a:pt x="93" y="5"/>
                    <a:pt x="93" y="4"/>
                  </a:cubicBezTo>
                  <a:cubicBezTo>
                    <a:pt x="93" y="5"/>
                    <a:pt x="89" y="6"/>
                    <a:pt x="88" y="6"/>
                  </a:cubicBezTo>
                  <a:cubicBezTo>
                    <a:pt x="87" y="6"/>
                    <a:pt x="91" y="9"/>
                    <a:pt x="91" y="9"/>
                  </a:cubicBezTo>
                  <a:cubicBezTo>
                    <a:pt x="91" y="9"/>
                    <a:pt x="90" y="11"/>
                    <a:pt x="90" y="11"/>
                  </a:cubicBezTo>
                  <a:cubicBezTo>
                    <a:pt x="90" y="11"/>
                    <a:pt x="87" y="8"/>
                    <a:pt x="87" y="8"/>
                  </a:cubicBezTo>
                  <a:cubicBezTo>
                    <a:pt x="87" y="8"/>
                    <a:pt x="85" y="11"/>
                    <a:pt x="85" y="8"/>
                  </a:cubicBezTo>
                  <a:cubicBezTo>
                    <a:pt x="84" y="7"/>
                    <a:pt x="81" y="9"/>
                    <a:pt x="80" y="8"/>
                  </a:cubicBezTo>
                  <a:cubicBezTo>
                    <a:pt x="81" y="9"/>
                    <a:pt x="84" y="9"/>
                    <a:pt x="84" y="10"/>
                  </a:cubicBezTo>
                  <a:cubicBezTo>
                    <a:pt x="84" y="10"/>
                    <a:pt x="83" y="10"/>
                    <a:pt x="83" y="11"/>
                  </a:cubicBezTo>
                  <a:cubicBezTo>
                    <a:pt x="83" y="12"/>
                    <a:pt x="84" y="12"/>
                    <a:pt x="84" y="13"/>
                  </a:cubicBezTo>
                  <a:cubicBezTo>
                    <a:pt x="84" y="13"/>
                    <a:pt x="81" y="12"/>
                    <a:pt x="81" y="11"/>
                  </a:cubicBezTo>
                  <a:cubicBezTo>
                    <a:pt x="80" y="11"/>
                    <a:pt x="80" y="12"/>
                    <a:pt x="80" y="13"/>
                  </a:cubicBezTo>
                  <a:cubicBezTo>
                    <a:pt x="79" y="13"/>
                    <a:pt x="79" y="12"/>
                    <a:pt x="79" y="11"/>
                  </a:cubicBezTo>
                  <a:cubicBezTo>
                    <a:pt x="79" y="11"/>
                    <a:pt x="77" y="13"/>
                    <a:pt x="77" y="13"/>
                  </a:cubicBezTo>
                  <a:cubicBezTo>
                    <a:pt x="76" y="14"/>
                    <a:pt x="78" y="14"/>
                    <a:pt x="78" y="15"/>
                  </a:cubicBezTo>
                  <a:cubicBezTo>
                    <a:pt x="78" y="15"/>
                    <a:pt x="76" y="15"/>
                    <a:pt x="76" y="15"/>
                  </a:cubicBezTo>
                  <a:cubicBezTo>
                    <a:pt x="75" y="14"/>
                    <a:pt x="76" y="13"/>
                    <a:pt x="76" y="12"/>
                  </a:cubicBezTo>
                  <a:cubicBezTo>
                    <a:pt x="76" y="12"/>
                    <a:pt x="73" y="14"/>
                    <a:pt x="73" y="14"/>
                  </a:cubicBezTo>
                  <a:cubicBezTo>
                    <a:pt x="73" y="14"/>
                    <a:pt x="73" y="14"/>
                    <a:pt x="74" y="14"/>
                  </a:cubicBezTo>
                  <a:cubicBezTo>
                    <a:pt x="73" y="14"/>
                    <a:pt x="72" y="16"/>
                    <a:pt x="72" y="16"/>
                  </a:cubicBezTo>
                  <a:cubicBezTo>
                    <a:pt x="71" y="15"/>
                    <a:pt x="73" y="14"/>
                    <a:pt x="72" y="14"/>
                  </a:cubicBezTo>
                  <a:cubicBezTo>
                    <a:pt x="71" y="13"/>
                    <a:pt x="70" y="13"/>
                    <a:pt x="70" y="12"/>
                  </a:cubicBezTo>
                  <a:cubicBezTo>
                    <a:pt x="70" y="12"/>
                    <a:pt x="72" y="12"/>
                    <a:pt x="72" y="12"/>
                  </a:cubicBezTo>
                  <a:cubicBezTo>
                    <a:pt x="72" y="11"/>
                    <a:pt x="69" y="10"/>
                    <a:pt x="68" y="10"/>
                  </a:cubicBezTo>
                  <a:cubicBezTo>
                    <a:pt x="68" y="11"/>
                    <a:pt x="69" y="13"/>
                    <a:pt x="69" y="13"/>
                  </a:cubicBezTo>
                  <a:cubicBezTo>
                    <a:pt x="69" y="13"/>
                    <a:pt x="65" y="14"/>
                    <a:pt x="66" y="14"/>
                  </a:cubicBezTo>
                  <a:cubicBezTo>
                    <a:pt x="66" y="14"/>
                    <a:pt x="68" y="14"/>
                    <a:pt x="68" y="14"/>
                  </a:cubicBezTo>
                  <a:cubicBezTo>
                    <a:pt x="68" y="14"/>
                    <a:pt x="67" y="14"/>
                    <a:pt x="67" y="14"/>
                  </a:cubicBezTo>
                  <a:cubicBezTo>
                    <a:pt x="68" y="16"/>
                    <a:pt x="70" y="14"/>
                    <a:pt x="69" y="14"/>
                  </a:cubicBezTo>
                  <a:cubicBezTo>
                    <a:pt x="70" y="15"/>
                    <a:pt x="69" y="16"/>
                    <a:pt x="69" y="16"/>
                  </a:cubicBezTo>
                  <a:cubicBezTo>
                    <a:pt x="69" y="17"/>
                    <a:pt x="67" y="15"/>
                    <a:pt x="67" y="15"/>
                  </a:cubicBezTo>
                  <a:cubicBezTo>
                    <a:pt x="66" y="15"/>
                    <a:pt x="66" y="14"/>
                    <a:pt x="65" y="14"/>
                  </a:cubicBezTo>
                  <a:cubicBezTo>
                    <a:pt x="65" y="14"/>
                    <a:pt x="64" y="16"/>
                    <a:pt x="63" y="15"/>
                  </a:cubicBezTo>
                  <a:cubicBezTo>
                    <a:pt x="63" y="14"/>
                    <a:pt x="60" y="16"/>
                    <a:pt x="60" y="16"/>
                  </a:cubicBezTo>
                  <a:cubicBezTo>
                    <a:pt x="60" y="16"/>
                    <a:pt x="60" y="19"/>
                    <a:pt x="60" y="19"/>
                  </a:cubicBezTo>
                  <a:cubicBezTo>
                    <a:pt x="60" y="20"/>
                    <a:pt x="61" y="17"/>
                    <a:pt x="62" y="18"/>
                  </a:cubicBezTo>
                  <a:cubicBezTo>
                    <a:pt x="62" y="18"/>
                    <a:pt x="64" y="19"/>
                    <a:pt x="64" y="18"/>
                  </a:cubicBezTo>
                  <a:cubicBezTo>
                    <a:pt x="64" y="19"/>
                    <a:pt x="63" y="19"/>
                    <a:pt x="63" y="20"/>
                  </a:cubicBezTo>
                  <a:cubicBezTo>
                    <a:pt x="62" y="20"/>
                    <a:pt x="63" y="22"/>
                    <a:pt x="62" y="22"/>
                  </a:cubicBezTo>
                  <a:cubicBezTo>
                    <a:pt x="62" y="23"/>
                    <a:pt x="61" y="21"/>
                    <a:pt x="61" y="21"/>
                  </a:cubicBezTo>
                  <a:cubicBezTo>
                    <a:pt x="60" y="21"/>
                    <a:pt x="60" y="23"/>
                    <a:pt x="59" y="23"/>
                  </a:cubicBezTo>
                  <a:cubicBezTo>
                    <a:pt x="59" y="23"/>
                    <a:pt x="59" y="21"/>
                    <a:pt x="59" y="21"/>
                  </a:cubicBezTo>
                  <a:cubicBezTo>
                    <a:pt x="58" y="21"/>
                    <a:pt x="58" y="22"/>
                    <a:pt x="57" y="22"/>
                  </a:cubicBezTo>
                  <a:cubicBezTo>
                    <a:pt x="57" y="22"/>
                    <a:pt x="57" y="20"/>
                    <a:pt x="57" y="20"/>
                  </a:cubicBezTo>
                  <a:cubicBezTo>
                    <a:pt x="57" y="19"/>
                    <a:pt x="56" y="22"/>
                    <a:pt x="55" y="22"/>
                  </a:cubicBezTo>
                  <a:cubicBezTo>
                    <a:pt x="53" y="23"/>
                    <a:pt x="56" y="17"/>
                    <a:pt x="56" y="17"/>
                  </a:cubicBezTo>
                  <a:cubicBezTo>
                    <a:pt x="55" y="17"/>
                    <a:pt x="53" y="18"/>
                    <a:pt x="53" y="18"/>
                  </a:cubicBezTo>
                  <a:cubicBezTo>
                    <a:pt x="52" y="19"/>
                    <a:pt x="54" y="20"/>
                    <a:pt x="54" y="20"/>
                  </a:cubicBezTo>
                  <a:cubicBezTo>
                    <a:pt x="53" y="20"/>
                    <a:pt x="53" y="20"/>
                    <a:pt x="52" y="20"/>
                  </a:cubicBezTo>
                  <a:cubicBezTo>
                    <a:pt x="52" y="20"/>
                    <a:pt x="52" y="21"/>
                    <a:pt x="51" y="22"/>
                  </a:cubicBezTo>
                  <a:cubicBezTo>
                    <a:pt x="52" y="21"/>
                    <a:pt x="47" y="21"/>
                    <a:pt x="49" y="22"/>
                  </a:cubicBezTo>
                  <a:cubicBezTo>
                    <a:pt x="49" y="23"/>
                    <a:pt x="51" y="22"/>
                    <a:pt x="51" y="22"/>
                  </a:cubicBezTo>
                  <a:cubicBezTo>
                    <a:pt x="51" y="22"/>
                    <a:pt x="50" y="23"/>
                    <a:pt x="51" y="23"/>
                  </a:cubicBezTo>
                  <a:cubicBezTo>
                    <a:pt x="51" y="23"/>
                    <a:pt x="52" y="23"/>
                    <a:pt x="52" y="22"/>
                  </a:cubicBezTo>
                  <a:cubicBezTo>
                    <a:pt x="52" y="22"/>
                    <a:pt x="52" y="24"/>
                    <a:pt x="51" y="24"/>
                  </a:cubicBezTo>
                  <a:cubicBezTo>
                    <a:pt x="50" y="24"/>
                    <a:pt x="50" y="23"/>
                    <a:pt x="49" y="23"/>
                  </a:cubicBezTo>
                  <a:cubicBezTo>
                    <a:pt x="48" y="24"/>
                    <a:pt x="48" y="26"/>
                    <a:pt x="47" y="26"/>
                  </a:cubicBezTo>
                  <a:cubicBezTo>
                    <a:pt x="47" y="26"/>
                    <a:pt x="44" y="26"/>
                    <a:pt x="44" y="26"/>
                  </a:cubicBezTo>
                  <a:cubicBezTo>
                    <a:pt x="44" y="29"/>
                    <a:pt x="51" y="25"/>
                    <a:pt x="51" y="25"/>
                  </a:cubicBezTo>
                  <a:cubicBezTo>
                    <a:pt x="52" y="25"/>
                    <a:pt x="53" y="24"/>
                    <a:pt x="54" y="25"/>
                  </a:cubicBezTo>
                  <a:cubicBezTo>
                    <a:pt x="56" y="25"/>
                    <a:pt x="55" y="23"/>
                    <a:pt x="54" y="23"/>
                  </a:cubicBezTo>
                  <a:cubicBezTo>
                    <a:pt x="55" y="23"/>
                    <a:pt x="55" y="23"/>
                    <a:pt x="55" y="23"/>
                  </a:cubicBezTo>
                  <a:cubicBezTo>
                    <a:pt x="56" y="25"/>
                    <a:pt x="57" y="23"/>
                    <a:pt x="58" y="23"/>
                  </a:cubicBezTo>
                  <a:cubicBezTo>
                    <a:pt x="57" y="23"/>
                    <a:pt x="57" y="25"/>
                    <a:pt x="56" y="25"/>
                  </a:cubicBezTo>
                  <a:cubicBezTo>
                    <a:pt x="57" y="25"/>
                    <a:pt x="58" y="25"/>
                    <a:pt x="58" y="25"/>
                  </a:cubicBezTo>
                  <a:cubicBezTo>
                    <a:pt x="58" y="25"/>
                    <a:pt x="56" y="26"/>
                    <a:pt x="56" y="27"/>
                  </a:cubicBezTo>
                  <a:cubicBezTo>
                    <a:pt x="56" y="27"/>
                    <a:pt x="61" y="25"/>
                    <a:pt x="61" y="26"/>
                  </a:cubicBezTo>
                  <a:cubicBezTo>
                    <a:pt x="60" y="27"/>
                    <a:pt x="57" y="26"/>
                    <a:pt x="57" y="28"/>
                  </a:cubicBezTo>
                  <a:cubicBezTo>
                    <a:pt x="56" y="31"/>
                    <a:pt x="54" y="27"/>
                    <a:pt x="54" y="27"/>
                  </a:cubicBezTo>
                  <a:cubicBezTo>
                    <a:pt x="54" y="26"/>
                    <a:pt x="54" y="29"/>
                    <a:pt x="54" y="29"/>
                  </a:cubicBezTo>
                  <a:cubicBezTo>
                    <a:pt x="54" y="29"/>
                    <a:pt x="53" y="27"/>
                    <a:pt x="52" y="27"/>
                  </a:cubicBezTo>
                  <a:cubicBezTo>
                    <a:pt x="51" y="28"/>
                    <a:pt x="49" y="30"/>
                    <a:pt x="49" y="31"/>
                  </a:cubicBezTo>
                  <a:cubicBezTo>
                    <a:pt x="49" y="31"/>
                    <a:pt x="51" y="30"/>
                    <a:pt x="51" y="30"/>
                  </a:cubicBezTo>
                  <a:cubicBezTo>
                    <a:pt x="51" y="31"/>
                    <a:pt x="53" y="30"/>
                    <a:pt x="53" y="31"/>
                  </a:cubicBezTo>
                  <a:cubicBezTo>
                    <a:pt x="53" y="30"/>
                    <a:pt x="50" y="31"/>
                    <a:pt x="50" y="32"/>
                  </a:cubicBezTo>
                  <a:cubicBezTo>
                    <a:pt x="51" y="33"/>
                    <a:pt x="54" y="31"/>
                    <a:pt x="53" y="33"/>
                  </a:cubicBezTo>
                  <a:cubicBezTo>
                    <a:pt x="54" y="31"/>
                    <a:pt x="47" y="34"/>
                    <a:pt x="47" y="34"/>
                  </a:cubicBezTo>
                  <a:cubicBezTo>
                    <a:pt x="47" y="33"/>
                    <a:pt x="53" y="35"/>
                    <a:pt x="52" y="35"/>
                  </a:cubicBezTo>
                  <a:cubicBezTo>
                    <a:pt x="51" y="36"/>
                    <a:pt x="50" y="34"/>
                    <a:pt x="49" y="35"/>
                  </a:cubicBezTo>
                  <a:cubicBezTo>
                    <a:pt x="49" y="35"/>
                    <a:pt x="49" y="35"/>
                    <a:pt x="49" y="35"/>
                  </a:cubicBezTo>
                  <a:cubicBezTo>
                    <a:pt x="49" y="36"/>
                    <a:pt x="46" y="34"/>
                    <a:pt x="45" y="36"/>
                  </a:cubicBezTo>
                  <a:cubicBezTo>
                    <a:pt x="45" y="36"/>
                    <a:pt x="48" y="36"/>
                    <a:pt x="48" y="36"/>
                  </a:cubicBezTo>
                  <a:cubicBezTo>
                    <a:pt x="46" y="38"/>
                    <a:pt x="44" y="36"/>
                    <a:pt x="45" y="39"/>
                  </a:cubicBezTo>
                  <a:cubicBezTo>
                    <a:pt x="45" y="39"/>
                    <a:pt x="43" y="40"/>
                    <a:pt x="43" y="40"/>
                  </a:cubicBezTo>
                  <a:cubicBezTo>
                    <a:pt x="42" y="41"/>
                    <a:pt x="42" y="41"/>
                    <a:pt x="42" y="41"/>
                  </a:cubicBezTo>
                  <a:cubicBezTo>
                    <a:pt x="42" y="42"/>
                    <a:pt x="41" y="42"/>
                    <a:pt x="41" y="42"/>
                  </a:cubicBezTo>
                  <a:cubicBezTo>
                    <a:pt x="41" y="43"/>
                    <a:pt x="42" y="42"/>
                    <a:pt x="42" y="42"/>
                  </a:cubicBezTo>
                  <a:cubicBezTo>
                    <a:pt x="43" y="42"/>
                    <a:pt x="42" y="43"/>
                    <a:pt x="42" y="43"/>
                  </a:cubicBezTo>
                  <a:cubicBezTo>
                    <a:pt x="43" y="43"/>
                    <a:pt x="45" y="44"/>
                    <a:pt x="46" y="43"/>
                  </a:cubicBezTo>
                  <a:cubicBezTo>
                    <a:pt x="44" y="44"/>
                    <a:pt x="44" y="44"/>
                    <a:pt x="42" y="44"/>
                  </a:cubicBezTo>
                  <a:cubicBezTo>
                    <a:pt x="41" y="44"/>
                    <a:pt x="38" y="44"/>
                    <a:pt x="38" y="45"/>
                  </a:cubicBezTo>
                  <a:cubicBezTo>
                    <a:pt x="38" y="45"/>
                    <a:pt x="39" y="45"/>
                    <a:pt x="39" y="45"/>
                  </a:cubicBezTo>
                  <a:cubicBezTo>
                    <a:pt x="39" y="45"/>
                    <a:pt x="38" y="46"/>
                    <a:pt x="38" y="46"/>
                  </a:cubicBezTo>
                  <a:cubicBezTo>
                    <a:pt x="38" y="46"/>
                    <a:pt x="40" y="45"/>
                    <a:pt x="40" y="46"/>
                  </a:cubicBezTo>
                  <a:cubicBezTo>
                    <a:pt x="40" y="46"/>
                    <a:pt x="38" y="48"/>
                    <a:pt x="38" y="48"/>
                  </a:cubicBezTo>
                  <a:cubicBezTo>
                    <a:pt x="38" y="48"/>
                    <a:pt x="39" y="48"/>
                    <a:pt x="39" y="49"/>
                  </a:cubicBezTo>
                  <a:cubicBezTo>
                    <a:pt x="39" y="49"/>
                    <a:pt x="37" y="49"/>
                    <a:pt x="37" y="49"/>
                  </a:cubicBezTo>
                  <a:cubicBezTo>
                    <a:pt x="37" y="49"/>
                    <a:pt x="39" y="50"/>
                    <a:pt x="39" y="50"/>
                  </a:cubicBezTo>
                  <a:cubicBezTo>
                    <a:pt x="38" y="50"/>
                    <a:pt x="37" y="50"/>
                    <a:pt x="37" y="50"/>
                  </a:cubicBezTo>
                  <a:cubicBezTo>
                    <a:pt x="37" y="51"/>
                    <a:pt x="38" y="52"/>
                    <a:pt x="39" y="52"/>
                  </a:cubicBezTo>
                  <a:cubicBezTo>
                    <a:pt x="37" y="52"/>
                    <a:pt x="35" y="52"/>
                    <a:pt x="34" y="54"/>
                  </a:cubicBezTo>
                  <a:cubicBezTo>
                    <a:pt x="34" y="55"/>
                    <a:pt x="30" y="54"/>
                    <a:pt x="30" y="54"/>
                  </a:cubicBezTo>
                  <a:cubicBezTo>
                    <a:pt x="30" y="57"/>
                    <a:pt x="36" y="54"/>
                    <a:pt x="37" y="54"/>
                  </a:cubicBezTo>
                  <a:cubicBezTo>
                    <a:pt x="36" y="54"/>
                    <a:pt x="35" y="56"/>
                    <a:pt x="35" y="56"/>
                  </a:cubicBezTo>
                  <a:cubicBezTo>
                    <a:pt x="32" y="56"/>
                    <a:pt x="34" y="57"/>
                    <a:pt x="33" y="58"/>
                  </a:cubicBezTo>
                  <a:cubicBezTo>
                    <a:pt x="32" y="59"/>
                    <a:pt x="30" y="57"/>
                    <a:pt x="29" y="58"/>
                  </a:cubicBezTo>
                  <a:cubicBezTo>
                    <a:pt x="29" y="59"/>
                    <a:pt x="26" y="61"/>
                    <a:pt x="26" y="61"/>
                  </a:cubicBezTo>
                  <a:cubicBezTo>
                    <a:pt x="26" y="62"/>
                    <a:pt x="27" y="62"/>
                    <a:pt x="27" y="62"/>
                  </a:cubicBezTo>
                  <a:cubicBezTo>
                    <a:pt x="27" y="63"/>
                    <a:pt x="24" y="63"/>
                    <a:pt x="24" y="63"/>
                  </a:cubicBezTo>
                  <a:cubicBezTo>
                    <a:pt x="24" y="63"/>
                    <a:pt x="25" y="64"/>
                    <a:pt x="25" y="65"/>
                  </a:cubicBezTo>
                  <a:cubicBezTo>
                    <a:pt x="25" y="66"/>
                    <a:pt x="27" y="65"/>
                    <a:pt x="28" y="65"/>
                  </a:cubicBezTo>
                  <a:cubicBezTo>
                    <a:pt x="29" y="64"/>
                    <a:pt x="30" y="65"/>
                    <a:pt x="31" y="64"/>
                  </a:cubicBezTo>
                  <a:cubicBezTo>
                    <a:pt x="31" y="64"/>
                    <a:pt x="30" y="63"/>
                    <a:pt x="30" y="62"/>
                  </a:cubicBezTo>
                  <a:cubicBezTo>
                    <a:pt x="30" y="62"/>
                    <a:pt x="32" y="63"/>
                    <a:pt x="33" y="64"/>
                  </a:cubicBezTo>
                  <a:cubicBezTo>
                    <a:pt x="33" y="64"/>
                    <a:pt x="30" y="66"/>
                    <a:pt x="30" y="66"/>
                  </a:cubicBezTo>
                  <a:cubicBezTo>
                    <a:pt x="29" y="66"/>
                    <a:pt x="28" y="67"/>
                    <a:pt x="28" y="66"/>
                  </a:cubicBezTo>
                  <a:cubicBezTo>
                    <a:pt x="27" y="65"/>
                    <a:pt x="26" y="67"/>
                    <a:pt x="25" y="67"/>
                  </a:cubicBezTo>
                  <a:cubicBezTo>
                    <a:pt x="24" y="66"/>
                    <a:pt x="24" y="63"/>
                    <a:pt x="23" y="66"/>
                  </a:cubicBezTo>
                  <a:cubicBezTo>
                    <a:pt x="21" y="70"/>
                    <a:pt x="20" y="65"/>
                    <a:pt x="21" y="65"/>
                  </a:cubicBezTo>
                  <a:cubicBezTo>
                    <a:pt x="19" y="65"/>
                    <a:pt x="21" y="69"/>
                    <a:pt x="19" y="68"/>
                  </a:cubicBezTo>
                  <a:cubicBezTo>
                    <a:pt x="15" y="68"/>
                    <a:pt x="18" y="70"/>
                    <a:pt x="17" y="71"/>
                  </a:cubicBezTo>
                  <a:cubicBezTo>
                    <a:pt x="16" y="71"/>
                    <a:pt x="16" y="69"/>
                    <a:pt x="16" y="69"/>
                  </a:cubicBezTo>
                  <a:cubicBezTo>
                    <a:pt x="14" y="69"/>
                    <a:pt x="12" y="70"/>
                    <a:pt x="11" y="71"/>
                  </a:cubicBezTo>
                  <a:cubicBezTo>
                    <a:pt x="11" y="72"/>
                    <a:pt x="15" y="72"/>
                    <a:pt x="16" y="72"/>
                  </a:cubicBezTo>
                  <a:cubicBezTo>
                    <a:pt x="16" y="72"/>
                    <a:pt x="19" y="71"/>
                    <a:pt x="19" y="71"/>
                  </a:cubicBezTo>
                  <a:cubicBezTo>
                    <a:pt x="20" y="72"/>
                    <a:pt x="15" y="72"/>
                    <a:pt x="15" y="72"/>
                  </a:cubicBezTo>
                  <a:cubicBezTo>
                    <a:pt x="14" y="72"/>
                    <a:pt x="14" y="73"/>
                    <a:pt x="13" y="73"/>
                  </a:cubicBezTo>
                  <a:cubicBezTo>
                    <a:pt x="12" y="73"/>
                    <a:pt x="11" y="73"/>
                    <a:pt x="10" y="73"/>
                  </a:cubicBezTo>
                  <a:cubicBezTo>
                    <a:pt x="8" y="72"/>
                    <a:pt x="7" y="73"/>
                    <a:pt x="9" y="74"/>
                  </a:cubicBezTo>
                  <a:cubicBezTo>
                    <a:pt x="10" y="74"/>
                    <a:pt x="12" y="74"/>
                    <a:pt x="12" y="76"/>
                  </a:cubicBezTo>
                  <a:cubicBezTo>
                    <a:pt x="12" y="76"/>
                    <a:pt x="11" y="78"/>
                    <a:pt x="11" y="77"/>
                  </a:cubicBezTo>
                  <a:cubicBezTo>
                    <a:pt x="10" y="77"/>
                    <a:pt x="12" y="75"/>
                    <a:pt x="10" y="74"/>
                  </a:cubicBezTo>
                  <a:cubicBezTo>
                    <a:pt x="7" y="74"/>
                    <a:pt x="9" y="75"/>
                    <a:pt x="8" y="76"/>
                  </a:cubicBezTo>
                  <a:cubicBezTo>
                    <a:pt x="8" y="76"/>
                    <a:pt x="8" y="73"/>
                    <a:pt x="7" y="73"/>
                  </a:cubicBezTo>
                  <a:cubicBezTo>
                    <a:pt x="7" y="72"/>
                    <a:pt x="5" y="78"/>
                    <a:pt x="6" y="77"/>
                  </a:cubicBezTo>
                  <a:cubicBezTo>
                    <a:pt x="5" y="77"/>
                    <a:pt x="5" y="75"/>
                    <a:pt x="5" y="75"/>
                  </a:cubicBezTo>
                  <a:cubicBezTo>
                    <a:pt x="4" y="75"/>
                    <a:pt x="4" y="77"/>
                    <a:pt x="4" y="77"/>
                  </a:cubicBezTo>
                  <a:cubicBezTo>
                    <a:pt x="3" y="78"/>
                    <a:pt x="1" y="77"/>
                    <a:pt x="1" y="78"/>
                  </a:cubicBezTo>
                  <a:cubicBezTo>
                    <a:pt x="1" y="79"/>
                    <a:pt x="0" y="80"/>
                    <a:pt x="1" y="80"/>
                  </a:cubicBezTo>
                  <a:cubicBezTo>
                    <a:pt x="2" y="80"/>
                    <a:pt x="3" y="80"/>
                    <a:pt x="4" y="81"/>
                  </a:cubicBezTo>
                  <a:cubicBezTo>
                    <a:pt x="4" y="81"/>
                    <a:pt x="0" y="82"/>
                    <a:pt x="1" y="83"/>
                  </a:cubicBezTo>
                  <a:cubicBezTo>
                    <a:pt x="1" y="84"/>
                    <a:pt x="3" y="84"/>
                    <a:pt x="3" y="84"/>
                  </a:cubicBezTo>
                  <a:cubicBezTo>
                    <a:pt x="3" y="84"/>
                    <a:pt x="6" y="83"/>
                    <a:pt x="6" y="84"/>
                  </a:cubicBezTo>
                  <a:cubicBezTo>
                    <a:pt x="5" y="85"/>
                    <a:pt x="2" y="84"/>
                    <a:pt x="1" y="86"/>
                  </a:cubicBezTo>
                  <a:cubicBezTo>
                    <a:pt x="0" y="87"/>
                    <a:pt x="6" y="87"/>
                    <a:pt x="4" y="89"/>
                  </a:cubicBezTo>
                  <a:cubicBezTo>
                    <a:pt x="4" y="89"/>
                    <a:pt x="3" y="87"/>
                    <a:pt x="2" y="88"/>
                  </a:cubicBezTo>
                  <a:cubicBezTo>
                    <a:pt x="1" y="89"/>
                    <a:pt x="1" y="90"/>
                    <a:pt x="2" y="91"/>
                  </a:cubicBezTo>
                  <a:cubicBezTo>
                    <a:pt x="3" y="91"/>
                    <a:pt x="5" y="92"/>
                    <a:pt x="6" y="92"/>
                  </a:cubicBezTo>
                  <a:cubicBezTo>
                    <a:pt x="7" y="91"/>
                    <a:pt x="8" y="89"/>
                    <a:pt x="9" y="90"/>
                  </a:cubicBezTo>
                  <a:cubicBezTo>
                    <a:pt x="8" y="90"/>
                    <a:pt x="7" y="91"/>
                    <a:pt x="7" y="91"/>
                  </a:cubicBezTo>
                  <a:cubicBezTo>
                    <a:pt x="7" y="92"/>
                    <a:pt x="6" y="92"/>
                    <a:pt x="5" y="92"/>
                  </a:cubicBezTo>
                  <a:cubicBezTo>
                    <a:pt x="5" y="92"/>
                    <a:pt x="7" y="93"/>
                    <a:pt x="7" y="94"/>
                  </a:cubicBezTo>
                  <a:cubicBezTo>
                    <a:pt x="7" y="94"/>
                    <a:pt x="4" y="92"/>
                    <a:pt x="5" y="94"/>
                  </a:cubicBezTo>
                  <a:cubicBezTo>
                    <a:pt x="5" y="95"/>
                    <a:pt x="8" y="96"/>
                    <a:pt x="8" y="96"/>
                  </a:cubicBezTo>
                  <a:cubicBezTo>
                    <a:pt x="8" y="97"/>
                    <a:pt x="5" y="95"/>
                    <a:pt x="4" y="96"/>
                  </a:cubicBezTo>
                  <a:cubicBezTo>
                    <a:pt x="2" y="96"/>
                    <a:pt x="4" y="93"/>
                    <a:pt x="3" y="93"/>
                  </a:cubicBezTo>
                  <a:cubicBezTo>
                    <a:pt x="3" y="93"/>
                    <a:pt x="1" y="95"/>
                    <a:pt x="2" y="96"/>
                  </a:cubicBezTo>
                  <a:cubicBezTo>
                    <a:pt x="3" y="96"/>
                    <a:pt x="2" y="98"/>
                    <a:pt x="2" y="98"/>
                  </a:cubicBezTo>
                  <a:cubicBezTo>
                    <a:pt x="3" y="99"/>
                    <a:pt x="4" y="97"/>
                    <a:pt x="5" y="96"/>
                  </a:cubicBezTo>
                  <a:cubicBezTo>
                    <a:pt x="5" y="96"/>
                    <a:pt x="5" y="97"/>
                    <a:pt x="5" y="97"/>
                  </a:cubicBezTo>
                  <a:cubicBezTo>
                    <a:pt x="6" y="97"/>
                    <a:pt x="6" y="96"/>
                    <a:pt x="7" y="96"/>
                  </a:cubicBezTo>
                  <a:cubicBezTo>
                    <a:pt x="7" y="96"/>
                    <a:pt x="7" y="98"/>
                    <a:pt x="6" y="98"/>
                  </a:cubicBezTo>
                  <a:cubicBezTo>
                    <a:pt x="4" y="99"/>
                    <a:pt x="8" y="101"/>
                    <a:pt x="8" y="100"/>
                  </a:cubicBezTo>
                  <a:cubicBezTo>
                    <a:pt x="8" y="102"/>
                    <a:pt x="1" y="100"/>
                    <a:pt x="5" y="103"/>
                  </a:cubicBezTo>
                  <a:cubicBezTo>
                    <a:pt x="7" y="104"/>
                    <a:pt x="8" y="105"/>
                    <a:pt x="10" y="105"/>
                  </a:cubicBezTo>
                  <a:cubicBezTo>
                    <a:pt x="10" y="105"/>
                    <a:pt x="13" y="107"/>
                    <a:pt x="14" y="107"/>
                  </a:cubicBezTo>
                  <a:cubicBezTo>
                    <a:pt x="17" y="107"/>
                    <a:pt x="21" y="104"/>
                    <a:pt x="23" y="102"/>
                  </a:cubicBezTo>
                  <a:cubicBezTo>
                    <a:pt x="24" y="100"/>
                    <a:pt x="25" y="100"/>
                    <a:pt x="27" y="99"/>
                  </a:cubicBezTo>
                  <a:cubicBezTo>
                    <a:pt x="28" y="98"/>
                    <a:pt x="28" y="95"/>
                    <a:pt x="29" y="95"/>
                  </a:cubicBezTo>
                  <a:cubicBezTo>
                    <a:pt x="29" y="95"/>
                    <a:pt x="29" y="98"/>
                    <a:pt x="30" y="98"/>
                  </a:cubicBezTo>
                  <a:cubicBezTo>
                    <a:pt x="32" y="99"/>
                    <a:pt x="31" y="99"/>
                    <a:pt x="31" y="100"/>
                  </a:cubicBezTo>
                  <a:cubicBezTo>
                    <a:pt x="32" y="100"/>
                    <a:pt x="33" y="100"/>
                    <a:pt x="34" y="101"/>
                  </a:cubicBezTo>
                  <a:cubicBezTo>
                    <a:pt x="34" y="102"/>
                    <a:pt x="33" y="100"/>
                    <a:pt x="34" y="10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32" name="Freeform 720">
              <a:extLst>
                <a:ext uri="{FF2B5EF4-FFF2-40B4-BE49-F238E27FC236}">
                  <a16:creationId xmlns:a16="http://schemas.microsoft.com/office/drawing/2014/main" id="{419D22FF-17BF-5644-8EFA-82A81EBD0603}"/>
                </a:ext>
              </a:extLst>
            </p:cNvPr>
            <p:cNvSpPr>
              <a:spLocks noEditPoints="1"/>
            </p:cNvSpPr>
            <p:nvPr/>
          </p:nvSpPr>
          <p:spPr bwMode="auto">
            <a:xfrm>
              <a:off x="12945437" y="4366242"/>
              <a:ext cx="7563713" cy="2637631"/>
            </a:xfrm>
            <a:custGeom>
              <a:avLst/>
              <a:gdLst>
                <a:gd name="T0" fmla="*/ 785 w 810"/>
                <a:gd name="T1" fmla="*/ 109 h 282"/>
                <a:gd name="T2" fmla="*/ 725 w 810"/>
                <a:gd name="T3" fmla="*/ 77 h 282"/>
                <a:gd name="T4" fmla="*/ 665 w 810"/>
                <a:gd name="T5" fmla="*/ 80 h 282"/>
                <a:gd name="T6" fmla="*/ 607 w 810"/>
                <a:gd name="T7" fmla="*/ 65 h 282"/>
                <a:gd name="T8" fmla="*/ 578 w 810"/>
                <a:gd name="T9" fmla="*/ 56 h 282"/>
                <a:gd name="T10" fmla="*/ 555 w 810"/>
                <a:gd name="T11" fmla="*/ 61 h 282"/>
                <a:gd name="T12" fmla="*/ 521 w 810"/>
                <a:gd name="T13" fmla="*/ 59 h 282"/>
                <a:gd name="T14" fmla="*/ 495 w 810"/>
                <a:gd name="T15" fmla="*/ 44 h 282"/>
                <a:gd name="T16" fmla="*/ 469 w 810"/>
                <a:gd name="T17" fmla="*/ 49 h 282"/>
                <a:gd name="T18" fmla="*/ 423 w 810"/>
                <a:gd name="T19" fmla="*/ 43 h 282"/>
                <a:gd name="T20" fmla="*/ 383 w 810"/>
                <a:gd name="T21" fmla="*/ 50 h 282"/>
                <a:gd name="T22" fmla="*/ 423 w 810"/>
                <a:gd name="T23" fmla="*/ 17 h 282"/>
                <a:gd name="T24" fmla="*/ 378 w 810"/>
                <a:gd name="T25" fmla="*/ 7 h 282"/>
                <a:gd name="T26" fmla="*/ 355 w 810"/>
                <a:gd name="T27" fmla="*/ 17 h 282"/>
                <a:gd name="T28" fmla="*/ 320 w 810"/>
                <a:gd name="T29" fmla="*/ 22 h 282"/>
                <a:gd name="T30" fmla="*/ 297 w 810"/>
                <a:gd name="T31" fmla="*/ 32 h 282"/>
                <a:gd name="T32" fmla="*/ 269 w 810"/>
                <a:gd name="T33" fmla="*/ 49 h 282"/>
                <a:gd name="T34" fmla="*/ 247 w 810"/>
                <a:gd name="T35" fmla="*/ 58 h 282"/>
                <a:gd name="T36" fmla="*/ 242 w 810"/>
                <a:gd name="T37" fmla="*/ 50 h 282"/>
                <a:gd name="T38" fmla="*/ 259 w 810"/>
                <a:gd name="T39" fmla="*/ 97 h 282"/>
                <a:gd name="T40" fmla="*/ 227 w 810"/>
                <a:gd name="T41" fmla="*/ 107 h 282"/>
                <a:gd name="T42" fmla="*/ 231 w 810"/>
                <a:gd name="T43" fmla="*/ 88 h 282"/>
                <a:gd name="T44" fmla="*/ 206 w 810"/>
                <a:gd name="T45" fmla="*/ 60 h 282"/>
                <a:gd name="T46" fmla="*/ 191 w 810"/>
                <a:gd name="T47" fmla="*/ 83 h 282"/>
                <a:gd name="T48" fmla="*/ 131 w 810"/>
                <a:gd name="T49" fmla="*/ 90 h 282"/>
                <a:gd name="T50" fmla="*/ 92 w 810"/>
                <a:gd name="T51" fmla="*/ 100 h 282"/>
                <a:gd name="T52" fmla="*/ 84 w 810"/>
                <a:gd name="T53" fmla="*/ 107 h 282"/>
                <a:gd name="T54" fmla="*/ 53 w 810"/>
                <a:gd name="T55" fmla="*/ 120 h 282"/>
                <a:gd name="T56" fmla="*/ 31 w 810"/>
                <a:gd name="T57" fmla="*/ 102 h 282"/>
                <a:gd name="T58" fmla="*/ 29 w 810"/>
                <a:gd name="T59" fmla="*/ 84 h 282"/>
                <a:gd name="T60" fmla="*/ 5 w 810"/>
                <a:gd name="T61" fmla="*/ 88 h 282"/>
                <a:gd name="T62" fmla="*/ 7 w 810"/>
                <a:gd name="T63" fmla="*/ 152 h 282"/>
                <a:gd name="T64" fmla="*/ 16 w 810"/>
                <a:gd name="T65" fmla="*/ 187 h 282"/>
                <a:gd name="T66" fmla="*/ 40 w 810"/>
                <a:gd name="T67" fmla="*/ 223 h 282"/>
                <a:gd name="T68" fmla="*/ 53 w 810"/>
                <a:gd name="T69" fmla="*/ 244 h 282"/>
                <a:gd name="T70" fmla="*/ 82 w 810"/>
                <a:gd name="T71" fmla="*/ 272 h 282"/>
                <a:gd name="T72" fmla="*/ 109 w 810"/>
                <a:gd name="T73" fmla="*/ 250 h 282"/>
                <a:gd name="T74" fmla="*/ 108 w 810"/>
                <a:gd name="T75" fmla="*/ 222 h 282"/>
                <a:gd name="T76" fmla="*/ 160 w 810"/>
                <a:gd name="T77" fmla="*/ 223 h 282"/>
                <a:gd name="T78" fmla="*/ 196 w 810"/>
                <a:gd name="T79" fmla="*/ 196 h 282"/>
                <a:gd name="T80" fmla="*/ 252 w 810"/>
                <a:gd name="T81" fmla="*/ 204 h 282"/>
                <a:gd name="T82" fmla="*/ 331 w 810"/>
                <a:gd name="T83" fmla="*/ 226 h 282"/>
                <a:gd name="T84" fmla="*/ 415 w 810"/>
                <a:gd name="T85" fmla="*/ 231 h 282"/>
                <a:gd name="T86" fmla="*/ 483 w 810"/>
                <a:gd name="T87" fmla="*/ 207 h 282"/>
                <a:gd name="T88" fmla="*/ 521 w 810"/>
                <a:gd name="T89" fmla="*/ 258 h 282"/>
                <a:gd name="T90" fmla="*/ 558 w 810"/>
                <a:gd name="T91" fmla="*/ 226 h 282"/>
                <a:gd name="T92" fmla="*/ 543 w 810"/>
                <a:gd name="T93" fmla="*/ 199 h 282"/>
                <a:gd name="T94" fmla="*/ 591 w 810"/>
                <a:gd name="T95" fmla="*/ 162 h 282"/>
                <a:gd name="T96" fmla="*/ 627 w 810"/>
                <a:gd name="T97" fmla="*/ 165 h 282"/>
                <a:gd name="T98" fmla="*/ 657 w 810"/>
                <a:gd name="T99" fmla="*/ 153 h 282"/>
                <a:gd name="T100" fmla="*/ 669 w 810"/>
                <a:gd name="T101" fmla="*/ 154 h 282"/>
                <a:gd name="T102" fmla="*/ 649 w 810"/>
                <a:gd name="T103" fmla="*/ 210 h 282"/>
                <a:gd name="T104" fmla="*/ 667 w 810"/>
                <a:gd name="T105" fmla="*/ 171 h 282"/>
                <a:gd name="T106" fmla="*/ 710 w 810"/>
                <a:gd name="T107" fmla="*/ 156 h 282"/>
                <a:gd name="T108" fmla="*/ 738 w 810"/>
                <a:gd name="T109" fmla="*/ 121 h 282"/>
                <a:gd name="T110" fmla="*/ 765 w 810"/>
                <a:gd name="T111" fmla="*/ 116 h 282"/>
                <a:gd name="T112" fmla="*/ 802 w 810"/>
                <a:gd name="T113" fmla="*/ 115 h 282"/>
                <a:gd name="T114" fmla="*/ 388 w 810"/>
                <a:gd name="T115" fmla="*/ 2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10" h="282">
                  <a:moveTo>
                    <a:pt x="808" y="111"/>
                  </a:moveTo>
                  <a:cubicBezTo>
                    <a:pt x="806" y="109"/>
                    <a:pt x="803" y="108"/>
                    <a:pt x="801" y="106"/>
                  </a:cubicBezTo>
                  <a:cubicBezTo>
                    <a:pt x="800" y="105"/>
                    <a:pt x="799" y="104"/>
                    <a:pt x="797" y="103"/>
                  </a:cubicBezTo>
                  <a:cubicBezTo>
                    <a:pt x="796" y="103"/>
                    <a:pt x="794" y="103"/>
                    <a:pt x="793" y="102"/>
                  </a:cubicBezTo>
                  <a:cubicBezTo>
                    <a:pt x="793" y="103"/>
                    <a:pt x="794" y="103"/>
                    <a:pt x="794" y="103"/>
                  </a:cubicBezTo>
                  <a:cubicBezTo>
                    <a:pt x="795" y="103"/>
                    <a:pt x="792" y="104"/>
                    <a:pt x="791" y="103"/>
                  </a:cubicBezTo>
                  <a:cubicBezTo>
                    <a:pt x="791" y="103"/>
                    <a:pt x="792" y="103"/>
                    <a:pt x="792" y="102"/>
                  </a:cubicBezTo>
                  <a:cubicBezTo>
                    <a:pt x="791" y="101"/>
                    <a:pt x="786" y="103"/>
                    <a:pt x="785" y="102"/>
                  </a:cubicBezTo>
                  <a:cubicBezTo>
                    <a:pt x="787" y="103"/>
                    <a:pt x="787" y="103"/>
                    <a:pt x="787" y="106"/>
                  </a:cubicBezTo>
                  <a:cubicBezTo>
                    <a:pt x="786" y="107"/>
                    <a:pt x="788" y="109"/>
                    <a:pt x="788" y="109"/>
                  </a:cubicBezTo>
                  <a:cubicBezTo>
                    <a:pt x="787" y="109"/>
                    <a:pt x="787" y="108"/>
                    <a:pt x="787" y="108"/>
                  </a:cubicBezTo>
                  <a:cubicBezTo>
                    <a:pt x="786" y="107"/>
                    <a:pt x="786" y="109"/>
                    <a:pt x="785" y="109"/>
                  </a:cubicBezTo>
                  <a:cubicBezTo>
                    <a:pt x="785" y="109"/>
                    <a:pt x="783" y="105"/>
                    <a:pt x="783" y="105"/>
                  </a:cubicBezTo>
                  <a:cubicBezTo>
                    <a:pt x="783" y="104"/>
                    <a:pt x="783" y="104"/>
                    <a:pt x="783" y="104"/>
                  </a:cubicBezTo>
                  <a:cubicBezTo>
                    <a:pt x="783" y="103"/>
                    <a:pt x="782" y="102"/>
                    <a:pt x="783" y="101"/>
                  </a:cubicBezTo>
                  <a:cubicBezTo>
                    <a:pt x="784" y="99"/>
                    <a:pt x="782" y="100"/>
                    <a:pt x="781" y="99"/>
                  </a:cubicBezTo>
                  <a:cubicBezTo>
                    <a:pt x="781" y="98"/>
                    <a:pt x="779" y="97"/>
                    <a:pt x="778" y="97"/>
                  </a:cubicBezTo>
                  <a:cubicBezTo>
                    <a:pt x="771" y="93"/>
                    <a:pt x="765" y="89"/>
                    <a:pt x="758" y="87"/>
                  </a:cubicBezTo>
                  <a:cubicBezTo>
                    <a:pt x="756" y="86"/>
                    <a:pt x="755" y="85"/>
                    <a:pt x="754" y="84"/>
                  </a:cubicBezTo>
                  <a:cubicBezTo>
                    <a:pt x="753" y="83"/>
                    <a:pt x="751" y="82"/>
                    <a:pt x="749" y="82"/>
                  </a:cubicBezTo>
                  <a:cubicBezTo>
                    <a:pt x="746" y="81"/>
                    <a:pt x="743" y="80"/>
                    <a:pt x="739" y="78"/>
                  </a:cubicBezTo>
                  <a:cubicBezTo>
                    <a:pt x="736" y="78"/>
                    <a:pt x="732" y="78"/>
                    <a:pt x="730" y="78"/>
                  </a:cubicBezTo>
                  <a:cubicBezTo>
                    <a:pt x="728" y="78"/>
                    <a:pt x="727" y="78"/>
                    <a:pt x="726" y="78"/>
                  </a:cubicBezTo>
                  <a:cubicBezTo>
                    <a:pt x="726" y="78"/>
                    <a:pt x="725" y="77"/>
                    <a:pt x="725" y="77"/>
                  </a:cubicBezTo>
                  <a:cubicBezTo>
                    <a:pt x="724" y="78"/>
                    <a:pt x="724" y="79"/>
                    <a:pt x="723" y="78"/>
                  </a:cubicBezTo>
                  <a:cubicBezTo>
                    <a:pt x="720" y="78"/>
                    <a:pt x="717" y="77"/>
                    <a:pt x="714" y="76"/>
                  </a:cubicBezTo>
                  <a:cubicBezTo>
                    <a:pt x="713" y="76"/>
                    <a:pt x="710" y="75"/>
                    <a:pt x="710" y="77"/>
                  </a:cubicBezTo>
                  <a:cubicBezTo>
                    <a:pt x="709" y="79"/>
                    <a:pt x="708" y="79"/>
                    <a:pt x="710" y="80"/>
                  </a:cubicBezTo>
                  <a:cubicBezTo>
                    <a:pt x="712" y="82"/>
                    <a:pt x="714" y="86"/>
                    <a:pt x="709" y="87"/>
                  </a:cubicBezTo>
                  <a:cubicBezTo>
                    <a:pt x="708" y="88"/>
                    <a:pt x="705" y="88"/>
                    <a:pt x="704" y="86"/>
                  </a:cubicBezTo>
                  <a:cubicBezTo>
                    <a:pt x="703" y="85"/>
                    <a:pt x="703" y="84"/>
                    <a:pt x="700" y="84"/>
                  </a:cubicBezTo>
                  <a:cubicBezTo>
                    <a:pt x="697" y="83"/>
                    <a:pt x="699" y="82"/>
                    <a:pt x="698" y="81"/>
                  </a:cubicBezTo>
                  <a:cubicBezTo>
                    <a:pt x="698" y="80"/>
                    <a:pt x="695" y="79"/>
                    <a:pt x="694" y="80"/>
                  </a:cubicBezTo>
                  <a:cubicBezTo>
                    <a:pt x="691" y="83"/>
                    <a:pt x="686" y="80"/>
                    <a:pt x="682" y="80"/>
                  </a:cubicBezTo>
                  <a:cubicBezTo>
                    <a:pt x="678" y="80"/>
                    <a:pt x="674" y="79"/>
                    <a:pt x="670" y="79"/>
                  </a:cubicBezTo>
                  <a:cubicBezTo>
                    <a:pt x="668" y="79"/>
                    <a:pt x="667" y="79"/>
                    <a:pt x="665" y="80"/>
                  </a:cubicBezTo>
                  <a:cubicBezTo>
                    <a:pt x="663" y="81"/>
                    <a:pt x="664" y="84"/>
                    <a:pt x="664" y="86"/>
                  </a:cubicBezTo>
                  <a:cubicBezTo>
                    <a:pt x="664" y="86"/>
                    <a:pt x="664" y="86"/>
                    <a:pt x="664" y="86"/>
                  </a:cubicBezTo>
                  <a:cubicBezTo>
                    <a:pt x="663" y="86"/>
                    <a:pt x="662" y="81"/>
                    <a:pt x="661" y="80"/>
                  </a:cubicBezTo>
                  <a:cubicBezTo>
                    <a:pt x="660" y="80"/>
                    <a:pt x="656" y="80"/>
                    <a:pt x="655" y="78"/>
                  </a:cubicBezTo>
                  <a:cubicBezTo>
                    <a:pt x="655" y="75"/>
                    <a:pt x="659" y="74"/>
                    <a:pt x="655" y="71"/>
                  </a:cubicBezTo>
                  <a:cubicBezTo>
                    <a:pt x="653" y="70"/>
                    <a:pt x="651" y="69"/>
                    <a:pt x="648" y="68"/>
                  </a:cubicBezTo>
                  <a:cubicBezTo>
                    <a:pt x="642" y="66"/>
                    <a:pt x="635" y="68"/>
                    <a:pt x="629" y="69"/>
                  </a:cubicBezTo>
                  <a:cubicBezTo>
                    <a:pt x="626" y="69"/>
                    <a:pt x="623" y="69"/>
                    <a:pt x="619" y="69"/>
                  </a:cubicBezTo>
                  <a:cubicBezTo>
                    <a:pt x="618" y="69"/>
                    <a:pt x="618" y="69"/>
                    <a:pt x="617" y="69"/>
                  </a:cubicBezTo>
                  <a:cubicBezTo>
                    <a:pt x="615" y="68"/>
                    <a:pt x="617" y="68"/>
                    <a:pt x="618" y="67"/>
                  </a:cubicBezTo>
                  <a:cubicBezTo>
                    <a:pt x="618" y="66"/>
                    <a:pt x="613" y="65"/>
                    <a:pt x="613" y="65"/>
                  </a:cubicBezTo>
                  <a:cubicBezTo>
                    <a:pt x="612" y="64"/>
                    <a:pt x="608" y="65"/>
                    <a:pt x="607" y="65"/>
                  </a:cubicBezTo>
                  <a:cubicBezTo>
                    <a:pt x="607" y="65"/>
                    <a:pt x="611" y="64"/>
                    <a:pt x="610" y="63"/>
                  </a:cubicBezTo>
                  <a:cubicBezTo>
                    <a:pt x="609" y="63"/>
                    <a:pt x="608" y="64"/>
                    <a:pt x="607" y="64"/>
                  </a:cubicBezTo>
                  <a:cubicBezTo>
                    <a:pt x="606" y="63"/>
                    <a:pt x="604" y="62"/>
                    <a:pt x="604" y="62"/>
                  </a:cubicBezTo>
                  <a:cubicBezTo>
                    <a:pt x="603" y="62"/>
                    <a:pt x="600" y="60"/>
                    <a:pt x="602" y="60"/>
                  </a:cubicBezTo>
                  <a:cubicBezTo>
                    <a:pt x="603" y="60"/>
                    <a:pt x="605" y="60"/>
                    <a:pt x="606" y="60"/>
                  </a:cubicBezTo>
                  <a:cubicBezTo>
                    <a:pt x="609" y="60"/>
                    <a:pt x="605" y="57"/>
                    <a:pt x="604" y="57"/>
                  </a:cubicBezTo>
                  <a:cubicBezTo>
                    <a:pt x="602" y="55"/>
                    <a:pt x="597" y="56"/>
                    <a:pt x="594" y="55"/>
                  </a:cubicBezTo>
                  <a:cubicBezTo>
                    <a:pt x="592" y="55"/>
                    <a:pt x="591" y="57"/>
                    <a:pt x="589" y="59"/>
                  </a:cubicBezTo>
                  <a:cubicBezTo>
                    <a:pt x="589" y="59"/>
                    <a:pt x="582" y="63"/>
                    <a:pt x="582" y="60"/>
                  </a:cubicBezTo>
                  <a:cubicBezTo>
                    <a:pt x="583" y="58"/>
                    <a:pt x="584" y="60"/>
                    <a:pt x="586" y="59"/>
                  </a:cubicBezTo>
                  <a:cubicBezTo>
                    <a:pt x="586" y="59"/>
                    <a:pt x="585" y="56"/>
                    <a:pt x="584" y="56"/>
                  </a:cubicBezTo>
                  <a:cubicBezTo>
                    <a:pt x="584" y="56"/>
                    <a:pt x="578" y="56"/>
                    <a:pt x="578" y="56"/>
                  </a:cubicBezTo>
                  <a:cubicBezTo>
                    <a:pt x="579" y="55"/>
                    <a:pt x="581" y="54"/>
                    <a:pt x="583" y="54"/>
                  </a:cubicBezTo>
                  <a:cubicBezTo>
                    <a:pt x="584" y="55"/>
                    <a:pt x="591" y="55"/>
                    <a:pt x="591" y="55"/>
                  </a:cubicBezTo>
                  <a:cubicBezTo>
                    <a:pt x="591" y="54"/>
                    <a:pt x="585" y="54"/>
                    <a:pt x="584" y="53"/>
                  </a:cubicBezTo>
                  <a:cubicBezTo>
                    <a:pt x="582" y="53"/>
                    <a:pt x="580" y="53"/>
                    <a:pt x="578" y="53"/>
                  </a:cubicBezTo>
                  <a:cubicBezTo>
                    <a:pt x="574" y="52"/>
                    <a:pt x="570" y="52"/>
                    <a:pt x="566" y="51"/>
                  </a:cubicBezTo>
                  <a:cubicBezTo>
                    <a:pt x="565" y="51"/>
                    <a:pt x="561" y="50"/>
                    <a:pt x="561" y="50"/>
                  </a:cubicBezTo>
                  <a:cubicBezTo>
                    <a:pt x="561" y="51"/>
                    <a:pt x="562" y="52"/>
                    <a:pt x="561" y="52"/>
                  </a:cubicBezTo>
                  <a:cubicBezTo>
                    <a:pt x="560" y="53"/>
                    <a:pt x="559" y="53"/>
                    <a:pt x="558" y="53"/>
                  </a:cubicBezTo>
                  <a:cubicBezTo>
                    <a:pt x="557" y="53"/>
                    <a:pt x="552" y="54"/>
                    <a:pt x="553" y="56"/>
                  </a:cubicBezTo>
                  <a:cubicBezTo>
                    <a:pt x="554" y="58"/>
                    <a:pt x="556" y="55"/>
                    <a:pt x="557" y="56"/>
                  </a:cubicBezTo>
                  <a:cubicBezTo>
                    <a:pt x="557" y="56"/>
                    <a:pt x="554" y="57"/>
                    <a:pt x="555" y="59"/>
                  </a:cubicBezTo>
                  <a:cubicBezTo>
                    <a:pt x="556" y="59"/>
                    <a:pt x="555" y="60"/>
                    <a:pt x="555" y="61"/>
                  </a:cubicBezTo>
                  <a:cubicBezTo>
                    <a:pt x="556" y="61"/>
                    <a:pt x="557" y="62"/>
                    <a:pt x="557" y="63"/>
                  </a:cubicBezTo>
                  <a:cubicBezTo>
                    <a:pt x="557" y="63"/>
                    <a:pt x="553" y="63"/>
                    <a:pt x="552" y="63"/>
                  </a:cubicBezTo>
                  <a:cubicBezTo>
                    <a:pt x="550" y="63"/>
                    <a:pt x="552" y="62"/>
                    <a:pt x="552" y="62"/>
                  </a:cubicBezTo>
                  <a:cubicBezTo>
                    <a:pt x="551" y="61"/>
                    <a:pt x="548" y="62"/>
                    <a:pt x="548" y="62"/>
                  </a:cubicBezTo>
                  <a:cubicBezTo>
                    <a:pt x="546" y="63"/>
                    <a:pt x="544" y="62"/>
                    <a:pt x="543" y="62"/>
                  </a:cubicBezTo>
                  <a:cubicBezTo>
                    <a:pt x="542" y="62"/>
                    <a:pt x="546" y="63"/>
                    <a:pt x="546" y="63"/>
                  </a:cubicBezTo>
                  <a:cubicBezTo>
                    <a:pt x="549" y="64"/>
                    <a:pt x="546" y="66"/>
                    <a:pt x="545" y="65"/>
                  </a:cubicBezTo>
                  <a:cubicBezTo>
                    <a:pt x="544" y="65"/>
                    <a:pt x="544" y="64"/>
                    <a:pt x="544" y="63"/>
                  </a:cubicBezTo>
                  <a:cubicBezTo>
                    <a:pt x="543" y="63"/>
                    <a:pt x="542" y="63"/>
                    <a:pt x="541" y="63"/>
                  </a:cubicBezTo>
                  <a:cubicBezTo>
                    <a:pt x="539" y="62"/>
                    <a:pt x="537" y="61"/>
                    <a:pt x="534" y="62"/>
                  </a:cubicBezTo>
                  <a:cubicBezTo>
                    <a:pt x="531" y="62"/>
                    <a:pt x="529" y="65"/>
                    <a:pt x="526" y="63"/>
                  </a:cubicBezTo>
                  <a:cubicBezTo>
                    <a:pt x="524" y="62"/>
                    <a:pt x="522" y="61"/>
                    <a:pt x="521" y="59"/>
                  </a:cubicBezTo>
                  <a:cubicBezTo>
                    <a:pt x="520" y="58"/>
                    <a:pt x="518" y="62"/>
                    <a:pt x="517" y="62"/>
                  </a:cubicBezTo>
                  <a:cubicBezTo>
                    <a:pt x="516" y="64"/>
                    <a:pt x="515" y="70"/>
                    <a:pt x="512" y="69"/>
                  </a:cubicBezTo>
                  <a:cubicBezTo>
                    <a:pt x="510" y="68"/>
                    <a:pt x="508" y="68"/>
                    <a:pt x="506" y="66"/>
                  </a:cubicBezTo>
                  <a:cubicBezTo>
                    <a:pt x="505" y="65"/>
                    <a:pt x="503" y="63"/>
                    <a:pt x="502" y="62"/>
                  </a:cubicBezTo>
                  <a:cubicBezTo>
                    <a:pt x="501" y="60"/>
                    <a:pt x="499" y="59"/>
                    <a:pt x="498" y="58"/>
                  </a:cubicBezTo>
                  <a:cubicBezTo>
                    <a:pt x="496" y="56"/>
                    <a:pt x="500" y="57"/>
                    <a:pt x="501" y="57"/>
                  </a:cubicBezTo>
                  <a:cubicBezTo>
                    <a:pt x="502" y="57"/>
                    <a:pt x="504" y="56"/>
                    <a:pt x="504" y="55"/>
                  </a:cubicBezTo>
                  <a:cubicBezTo>
                    <a:pt x="504" y="55"/>
                    <a:pt x="499" y="52"/>
                    <a:pt x="499" y="52"/>
                  </a:cubicBezTo>
                  <a:cubicBezTo>
                    <a:pt x="499" y="52"/>
                    <a:pt x="502" y="52"/>
                    <a:pt x="502" y="51"/>
                  </a:cubicBezTo>
                  <a:cubicBezTo>
                    <a:pt x="501" y="50"/>
                    <a:pt x="499" y="50"/>
                    <a:pt x="499" y="50"/>
                  </a:cubicBezTo>
                  <a:cubicBezTo>
                    <a:pt x="499" y="48"/>
                    <a:pt x="504" y="47"/>
                    <a:pt x="499" y="46"/>
                  </a:cubicBezTo>
                  <a:cubicBezTo>
                    <a:pt x="498" y="46"/>
                    <a:pt x="497" y="44"/>
                    <a:pt x="495" y="44"/>
                  </a:cubicBezTo>
                  <a:cubicBezTo>
                    <a:pt x="494" y="44"/>
                    <a:pt x="492" y="43"/>
                    <a:pt x="491" y="44"/>
                  </a:cubicBezTo>
                  <a:cubicBezTo>
                    <a:pt x="490" y="44"/>
                    <a:pt x="490" y="45"/>
                    <a:pt x="489" y="45"/>
                  </a:cubicBezTo>
                  <a:cubicBezTo>
                    <a:pt x="488" y="44"/>
                    <a:pt x="488" y="44"/>
                    <a:pt x="487" y="44"/>
                  </a:cubicBezTo>
                  <a:cubicBezTo>
                    <a:pt x="486" y="44"/>
                    <a:pt x="484" y="44"/>
                    <a:pt x="483" y="43"/>
                  </a:cubicBezTo>
                  <a:cubicBezTo>
                    <a:pt x="482" y="43"/>
                    <a:pt x="481" y="43"/>
                    <a:pt x="480" y="41"/>
                  </a:cubicBezTo>
                  <a:cubicBezTo>
                    <a:pt x="479" y="41"/>
                    <a:pt x="480" y="40"/>
                    <a:pt x="478" y="41"/>
                  </a:cubicBezTo>
                  <a:cubicBezTo>
                    <a:pt x="478" y="41"/>
                    <a:pt x="477" y="42"/>
                    <a:pt x="476" y="42"/>
                  </a:cubicBezTo>
                  <a:cubicBezTo>
                    <a:pt x="475" y="42"/>
                    <a:pt x="475" y="41"/>
                    <a:pt x="474" y="42"/>
                  </a:cubicBezTo>
                  <a:cubicBezTo>
                    <a:pt x="474" y="43"/>
                    <a:pt x="473" y="44"/>
                    <a:pt x="473" y="45"/>
                  </a:cubicBezTo>
                  <a:cubicBezTo>
                    <a:pt x="473" y="46"/>
                    <a:pt x="475" y="46"/>
                    <a:pt x="474" y="47"/>
                  </a:cubicBezTo>
                  <a:cubicBezTo>
                    <a:pt x="473" y="48"/>
                    <a:pt x="474" y="48"/>
                    <a:pt x="473" y="48"/>
                  </a:cubicBezTo>
                  <a:cubicBezTo>
                    <a:pt x="472" y="48"/>
                    <a:pt x="470" y="48"/>
                    <a:pt x="469" y="49"/>
                  </a:cubicBezTo>
                  <a:cubicBezTo>
                    <a:pt x="470" y="48"/>
                    <a:pt x="473" y="50"/>
                    <a:pt x="473" y="50"/>
                  </a:cubicBezTo>
                  <a:cubicBezTo>
                    <a:pt x="472" y="51"/>
                    <a:pt x="469" y="49"/>
                    <a:pt x="467" y="49"/>
                  </a:cubicBezTo>
                  <a:cubicBezTo>
                    <a:pt x="465" y="49"/>
                    <a:pt x="462" y="49"/>
                    <a:pt x="459" y="49"/>
                  </a:cubicBezTo>
                  <a:cubicBezTo>
                    <a:pt x="458" y="49"/>
                    <a:pt x="458" y="48"/>
                    <a:pt x="457" y="48"/>
                  </a:cubicBezTo>
                  <a:cubicBezTo>
                    <a:pt x="456" y="47"/>
                    <a:pt x="453" y="48"/>
                    <a:pt x="452" y="48"/>
                  </a:cubicBezTo>
                  <a:cubicBezTo>
                    <a:pt x="451" y="47"/>
                    <a:pt x="449" y="47"/>
                    <a:pt x="448" y="46"/>
                  </a:cubicBezTo>
                  <a:cubicBezTo>
                    <a:pt x="448" y="45"/>
                    <a:pt x="450" y="45"/>
                    <a:pt x="450" y="44"/>
                  </a:cubicBezTo>
                  <a:cubicBezTo>
                    <a:pt x="451" y="43"/>
                    <a:pt x="442" y="43"/>
                    <a:pt x="441" y="43"/>
                  </a:cubicBezTo>
                  <a:cubicBezTo>
                    <a:pt x="436" y="42"/>
                    <a:pt x="432" y="43"/>
                    <a:pt x="427" y="43"/>
                  </a:cubicBezTo>
                  <a:cubicBezTo>
                    <a:pt x="424" y="43"/>
                    <a:pt x="425" y="43"/>
                    <a:pt x="426" y="45"/>
                  </a:cubicBezTo>
                  <a:cubicBezTo>
                    <a:pt x="426" y="46"/>
                    <a:pt x="424" y="45"/>
                    <a:pt x="424" y="45"/>
                  </a:cubicBezTo>
                  <a:cubicBezTo>
                    <a:pt x="422" y="45"/>
                    <a:pt x="423" y="44"/>
                    <a:pt x="423" y="43"/>
                  </a:cubicBezTo>
                  <a:cubicBezTo>
                    <a:pt x="423" y="41"/>
                    <a:pt x="422" y="38"/>
                    <a:pt x="420" y="40"/>
                  </a:cubicBezTo>
                  <a:cubicBezTo>
                    <a:pt x="420" y="42"/>
                    <a:pt x="416" y="42"/>
                    <a:pt x="414" y="41"/>
                  </a:cubicBezTo>
                  <a:cubicBezTo>
                    <a:pt x="413" y="40"/>
                    <a:pt x="415" y="38"/>
                    <a:pt x="411" y="39"/>
                  </a:cubicBezTo>
                  <a:cubicBezTo>
                    <a:pt x="410" y="39"/>
                    <a:pt x="409" y="39"/>
                    <a:pt x="408" y="39"/>
                  </a:cubicBezTo>
                  <a:cubicBezTo>
                    <a:pt x="407" y="38"/>
                    <a:pt x="406" y="39"/>
                    <a:pt x="404" y="40"/>
                  </a:cubicBezTo>
                  <a:cubicBezTo>
                    <a:pt x="402" y="42"/>
                    <a:pt x="407" y="41"/>
                    <a:pt x="407" y="42"/>
                  </a:cubicBezTo>
                  <a:cubicBezTo>
                    <a:pt x="407" y="44"/>
                    <a:pt x="403" y="43"/>
                    <a:pt x="402" y="44"/>
                  </a:cubicBezTo>
                  <a:cubicBezTo>
                    <a:pt x="401" y="45"/>
                    <a:pt x="399" y="45"/>
                    <a:pt x="397" y="46"/>
                  </a:cubicBezTo>
                  <a:cubicBezTo>
                    <a:pt x="395" y="47"/>
                    <a:pt x="393" y="47"/>
                    <a:pt x="390" y="47"/>
                  </a:cubicBezTo>
                  <a:cubicBezTo>
                    <a:pt x="388" y="47"/>
                    <a:pt x="388" y="47"/>
                    <a:pt x="387" y="49"/>
                  </a:cubicBezTo>
                  <a:cubicBezTo>
                    <a:pt x="386" y="50"/>
                    <a:pt x="382" y="51"/>
                    <a:pt x="381" y="51"/>
                  </a:cubicBezTo>
                  <a:cubicBezTo>
                    <a:pt x="381" y="50"/>
                    <a:pt x="383" y="50"/>
                    <a:pt x="383" y="50"/>
                  </a:cubicBezTo>
                  <a:cubicBezTo>
                    <a:pt x="385" y="49"/>
                    <a:pt x="385" y="47"/>
                    <a:pt x="386" y="46"/>
                  </a:cubicBezTo>
                  <a:cubicBezTo>
                    <a:pt x="387" y="44"/>
                    <a:pt x="388" y="46"/>
                    <a:pt x="389" y="45"/>
                  </a:cubicBezTo>
                  <a:cubicBezTo>
                    <a:pt x="390" y="45"/>
                    <a:pt x="390" y="44"/>
                    <a:pt x="391" y="44"/>
                  </a:cubicBezTo>
                  <a:cubicBezTo>
                    <a:pt x="394" y="42"/>
                    <a:pt x="398" y="41"/>
                    <a:pt x="401" y="39"/>
                  </a:cubicBezTo>
                  <a:cubicBezTo>
                    <a:pt x="403" y="38"/>
                    <a:pt x="405" y="37"/>
                    <a:pt x="407" y="36"/>
                  </a:cubicBezTo>
                  <a:cubicBezTo>
                    <a:pt x="411" y="33"/>
                    <a:pt x="416" y="31"/>
                    <a:pt x="420" y="29"/>
                  </a:cubicBezTo>
                  <a:cubicBezTo>
                    <a:pt x="423" y="28"/>
                    <a:pt x="426" y="26"/>
                    <a:pt x="423" y="23"/>
                  </a:cubicBezTo>
                  <a:cubicBezTo>
                    <a:pt x="422" y="22"/>
                    <a:pt x="422" y="24"/>
                    <a:pt x="421" y="23"/>
                  </a:cubicBezTo>
                  <a:cubicBezTo>
                    <a:pt x="420" y="22"/>
                    <a:pt x="419" y="22"/>
                    <a:pt x="418" y="21"/>
                  </a:cubicBezTo>
                  <a:cubicBezTo>
                    <a:pt x="418" y="20"/>
                    <a:pt x="423" y="22"/>
                    <a:pt x="423" y="22"/>
                  </a:cubicBezTo>
                  <a:cubicBezTo>
                    <a:pt x="424" y="22"/>
                    <a:pt x="427" y="22"/>
                    <a:pt x="425" y="20"/>
                  </a:cubicBezTo>
                  <a:cubicBezTo>
                    <a:pt x="424" y="19"/>
                    <a:pt x="424" y="18"/>
                    <a:pt x="423" y="17"/>
                  </a:cubicBezTo>
                  <a:cubicBezTo>
                    <a:pt x="422" y="15"/>
                    <a:pt x="421" y="19"/>
                    <a:pt x="420" y="19"/>
                  </a:cubicBezTo>
                  <a:cubicBezTo>
                    <a:pt x="420" y="18"/>
                    <a:pt x="420" y="17"/>
                    <a:pt x="420" y="17"/>
                  </a:cubicBezTo>
                  <a:cubicBezTo>
                    <a:pt x="420" y="16"/>
                    <a:pt x="420" y="16"/>
                    <a:pt x="419" y="15"/>
                  </a:cubicBezTo>
                  <a:cubicBezTo>
                    <a:pt x="419" y="14"/>
                    <a:pt x="417" y="13"/>
                    <a:pt x="416" y="13"/>
                  </a:cubicBezTo>
                  <a:cubicBezTo>
                    <a:pt x="414" y="12"/>
                    <a:pt x="413" y="12"/>
                    <a:pt x="411" y="11"/>
                  </a:cubicBezTo>
                  <a:cubicBezTo>
                    <a:pt x="409" y="11"/>
                    <a:pt x="409" y="11"/>
                    <a:pt x="406" y="12"/>
                  </a:cubicBezTo>
                  <a:cubicBezTo>
                    <a:pt x="404" y="12"/>
                    <a:pt x="397" y="9"/>
                    <a:pt x="396" y="12"/>
                  </a:cubicBezTo>
                  <a:cubicBezTo>
                    <a:pt x="395" y="13"/>
                    <a:pt x="389" y="14"/>
                    <a:pt x="388" y="13"/>
                  </a:cubicBezTo>
                  <a:cubicBezTo>
                    <a:pt x="388" y="13"/>
                    <a:pt x="394" y="9"/>
                    <a:pt x="392" y="8"/>
                  </a:cubicBezTo>
                  <a:cubicBezTo>
                    <a:pt x="392" y="8"/>
                    <a:pt x="385" y="9"/>
                    <a:pt x="384" y="8"/>
                  </a:cubicBezTo>
                  <a:cubicBezTo>
                    <a:pt x="384" y="7"/>
                    <a:pt x="386" y="7"/>
                    <a:pt x="386" y="7"/>
                  </a:cubicBezTo>
                  <a:cubicBezTo>
                    <a:pt x="386" y="6"/>
                    <a:pt x="378" y="7"/>
                    <a:pt x="378" y="7"/>
                  </a:cubicBezTo>
                  <a:cubicBezTo>
                    <a:pt x="379" y="5"/>
                    <a:pt x="383" y="6"/>
                    <a:pt x="384" y="5"/>
                  </a:cubicBezTo>
                  <a:cubicBezTo>
                    <a:pt x="385" y="4"/>
                    <a:pt x="387" y="5"/>
                    <a:pt x="386" y="4"/>
                  </a:cubicBezTo>
                  <a:cubicBezTo>
                    <a:pt x="386" y="3"/>
                    <a:pt x="386" y="2"/>
                    <a:pt x="385" y="2"/>
                  </a:cubicBezTo>
                  <a:cubicBezTo>
                    <a:pt x="382" y="2"/>
                    <a:pt x="381" y="1"/>
                    <a:pt x="378" y="1"/>
                  </a:cubicBezTo>
                  <a:cubicBezTo>
                    <a:pt x="376" y="0"/>
                    <a:pt x="374" y="1"/>
                    <a:pt x="372" y="2"/>
                  </a:cubicBezTo>
                  <a:cubicBezTo>
                    <a:pt x="368" y="3"/>
                    <a:pt x="364" y="6"/>
                    <a:pt x="362" y="8"/>
                  </a:cubicBezTo>
                  <a:cubicBezTo>
                    <a:pt x="361" y="9"/>
                    <a:pt x="361" y="9"/>
                    <a:pt x="362" y="10"/>
                  </a:cubicBezTo>
                  <a:cubicBezTo>
                    <a:pt x="363" y="10"/>
                    <a:pt x="362" y="11"/>
                    <a:pt x="362" y="12"/>
                  </a:cubicBezTo>
                  <a:cubicBezTo>
                    <a:pt x="362" y="14"/>
                    <a:pt x="366" y="13"/>
                    <a:pt x="366" y="14"/>
                  </a:cubicBezTo>
                  <a:cubicBezTo>
                    <a:pt x="366" y="13"/>
                    <a:pt x="361" y="14"/>
                    <a:pt x="360" y="14"/>
                  </a:cubicBezTo>
                  <a:cubicBezTo>
                    <a:pt x="359" y="14"/>
                    <a:pt x="353" y="13"/>
                    <a:pt x="352" y="14"/>
                  </a:cubicBezTo>
                  <a:cubicBezTo>
                    <a:pt x="352" y="13"/>
                    <a:pt x="355" y="17"/>
                    <a:pt x="355" y="17"/>
                  </a:cubicBezTo>
                  <a:cubicBezTo>
                    <a:pt x="356" y="18"/>
                    <a:pt x="351" y="16"/>
                    <a:pt x="350" y="16"/>
                  </a:cubicBezTo>
                  <a:cubicBezTo>
                    <a:pt x="349" y="16"/>
                    <a:pt x="347" y="17"/>
                    <a:pt x="345" y="18"/>
                  </a:cubicBezTo>
                  <a:cubicBezTo>
                    <a:pt x="345" y="18"/>
                    <a:pt x="345" y="18"/>
                    <a:pt x="344" y="18"/>
                  </a:cubicBezTo>
                  <a:cubicBezTo>
                    <a:pt x="342" y="18"/>
                    <a:pt x="344" y="18"/>
                    <a:pt x="343" y="17"/>
                  </a:cubicBezTo>
                  <a:cubicBezTo>
                    <a:pt x="343" y="18"/>
                    <a:pt x="338" y="20"/>
                    <a:pt x="338" y="20"/>
                  </a:cubicBezTo>
                  <a:cubicBezTo>
                    <a:pt x="338" y="19"/>
                    <a:pt x="340" y="18"/>
                    <a:pt x="340" y="18"/>
                  </a:cubicBezTo>
                  <a:cubicBezTo>
                    <a:pt x="340" y="17"/>
                    <a:pt x="335" y="18"/>
                    <a:pt x="334" y="17"/>
                  </a:cubicBezTo>
                  <a:cubicBezTo>
                    <a:pt x="334" y="17"/>
                    <a:pt x="336" y="16"/>
                    <a:pt x="336" y="16"/>
                  </a:cubicBezTo>
                  <a:cubicBezTo>
                    <a:pt x="335" y="17"/>
                    <a:pt x="330" y="18"/>
                    <a:pt x="328" y="18"/>
                  </a:cubicBezTo>
                  <a:cubicBezTo>
                    <a:pt x="323" y="19"/>
                    <a:pt x="329" y="19"/>
                    <a:pt x="330" y="20"/>
                  </a:cubicBezTo>
                  <a:cubicBezTo>
                    <a:pt x="329" y="19"/>
                    <a:pt x="324" y="21"/>
                    <a:pt x="323" y="21"/>
                  </a:cubicBezTo>
                  <a:cubicBezTo>
                    <a:pt x="322" y="21"/>
                    <a:pt x="321" y="21"/>
                    <a:pt x="320" y="22"/>
                  </a:cubicBezTo>
                  <a:cubicBezTo>
                    <a:pt x="319" y="23"/>
                    <a:pt x="317" y="22"/>
                    <a:pt x="315" y="22"/>
                  </a:cubicBezTo>
                  <a:cubicBezTo>
                    <a:pt x="314" y="22"/>
                    <a:pt x="313" y="24"/>
                    <a:pt x="311" y="24"/>
                  </a:cubicBezTo>
                  <a:cubicBezTo>
                    <a:pt x="309" y="25"/>
                    <a:pt x="308" y="24"/>
                    <a:pt x="307" y="25"/>
                  </a:cubicBezTo>
                  <a:cubicBezTo>
                    <a:pt x="306" y="26"/>
                    <a:pt x="305" y="27"/>
                    <a:pt x="304" y="27"/>
                  </a:cubicBezTo>
                  <a:cubicBezTo>
                    <a:pt x="302" y="27"/>
                    <a:pt x="300" y="27"/>
                    <a:pt x="299" y="27"/>
                  </a:cubicBezTo>
                  <a:cubicBezTo>
                    <a:pt x="299" y="27"/>
                    <a:pt x="302" y="29"/>
                    <a:pt x="302" y="29"/>
                  </a:cubicBezTo>
                  <a:cubicBezTo>
                    <a:pt x="301" y="30"/>
                    <a:pt x="295" y="30"/>
                    <a:pt x="295" y="30"/>
                  </a:cubicBezTo>
                  <a:cubicBezTo>
                    <a:pt x="295" y="30"/>
                    <a:pt x="299" y="30"/>
                    <a:pt x="299" y="30"/>
                  </a:cubicBezTo>
                  <a:cubicBezTo>
                    <a:pt x="299" y="30"/>
                    <a:pt x="297" y="30"/>
                    <a:pt x="296" y="30"/>
                  </a:cubicBezTo>
                  <a:cubicBezTo>
                    <a:pt x="297" y="30"/>
                    <a:pt x="299" y="31"/>
                    <a:pt x="299" y="31"/>
                  </a:cubicBezTo>
                  <a:cubicBezTo>
                    <a:pt x="298" y="31"/>
                    <a:pt x="298" y="31"/>
                    <a:pt x="297" y="31"/>
                  </a:cubicBezTo>
                  <a:cubicBezTo>
                    <a:pt x="298" y="31"/>
                    <a:pt x="297" y="32"/>
                    <a:pt x="297" y="32"/>
                  </a:cubicBezTo>
                  <a:cubicBezTo>
                    <a:pt x="297" y="33"/>
                    <a:pt x="294" y="32"/>
                    <a:pt x="294" y="32"/>
                  </a:cubicBezTo>
                  <a:cubicBezTo>
                    <a:pt x="294" y="33"/>
                    <a:pt x="296" y="33"/>
                    <a:pt x="296" y="34"/>
                  </a:cubicBezTo>
                  <a:cubicBezTo>
                    <a:pt x="297" y="34"/>
                    <a:pt x="295" y="34"/>
                    <a:pt x="295" y="34"/>
                  </a:cubicBezTo>
                  <a:cubicBezTo>
                    <a:pt x="295" y="36"/>
                    <a:pt x="299" y="34"/>
                    <a:pt x="298" y="36"/>
                  </a:cubicBezTo>
                  <a:cubicBezTo>
                    <a:pt x="296" y="38"/>
                    <a:pt x="301" y="39"/>
                    <a:pt x="298" y="40"/>
                  </a:cubicBezTo>
                  <a:cubicBezTo>
                    <a:pt x="296" y="40"/>
                    <a:pt x="294" y="40"/>
                    <a:pt x="292" y="40"/>
                  </a:cubicBezTo>
                  <a:cubicBezTo>
                    <a:pt x="291" y="41"/>
                    <a:pt x="291" y="42"/>
                    <a:pt x="289" y="41"/>
                  </a:cubicBezTo>
                  <a:cubicBezTo>
                    <a:pt x="288" y="41"/>
                    <a:pt x="287" y="41"/>
                    <a:pt x="286" y="41"/>
                  </a:cubicBezTo>
                  <a:cubicBezTo>
                    <a:pt x="282" y="42"/>
                    <a:pt x="278" y="42"/>
                    <a:pt x="274" y="42"/>
                  </a:cubicBezTo>
                  <a:cubicBezTo>
                    <a:pt x="272" y="42"/>
                    <a:pt x="270" y="42"/>
                    <a:pt x="269" y="43"/>
                  </a:cubicBezTo>
                  <a:cubicBezTo>
                    <a:pt x="268" y="44"/>
                    <a:pt x="267" y="45"/>
                    <a:pt x="267" y="46"/>
                  </a:cubicBezTo>
                  <a:cubicBezTo>
                    <a:pt x="267" y="47"/>
                    <a:pt x="269" y="48"/>
                    <a:pt x="269" y="49"/>
                  </a:cubicBezTo>
                  <a:cubicBezTo>
                    <a:pt x="268" y="51"/>
                    <a:pt x="268" y="52"/>
                    <a:pt x="269" y="53"/>
                  </a:cubicBezTo>
                  <a:cubicBezTo>
                    <a:pt x="271" y="55"/>
                    <a:pt x="274" y="54"/>
                    <a:pt x="276" y="56"/>
                  </a:cubicBezTo>
                  <a:cubicBezTo>
                    <a:pt x="276" y="56"/>
                    <a:pt x="278" y="60"/>
                    <a:pt x="278" y="60"/>
                  </a:cubicBezTo>
                  <a:cubicBezTo>
                    <a:pt x="274" y="60"/>
                    <a:pt x="273" y="60"/>
                    <a:pt x="270" y="58"/>
                  </a:cubicBezTo>
                  <a:cubicBezTo>
                    <a:pt x="267" y="56"/>
                    <a:pt x="262" y="54"/>
                    <a:pt x="258" y="54"/>
                  </a:cubicBezTo>
                  <a:cubicBezTo>
                    <a:pt x="256" y="54"/>
                    <a:pt x="257" y="53"/>
                    <a:pt x="255" y="52"/>
                  </a:cubicBezTo>
                  <a:cubicBezTo>
                    <a:pt x="254" y="52"/>
                    <a:pt x="250" y="52"/>
                    <a:pt x="250" y="54"/>
                  </a:cubicBezTo>
                  <a:cubicBezTo>
                    <a:pt x="250" y="55"/>
                    <a:pt x="254" y="55"/>
                    <a:pt x="254" y="55"/>
                  </a:cubicBezTo>
                  <a:cubicBezTo>
                    <a:pt x="254" y="55"/>
                    <a:pt x="251" y="56"/>
                    <a:pt x="252" y="56"/>
                  </a:cubicBezTo>
                  <a:cubicBezTo>
                    <a:pt x="254" y="57"/>
                    <a:pt x="255" y="56"/>
                    <a:pt x="256" y="58"/>
                  </a:cubicBezTo>
                  <a:cubicBezTo>
                    <a:pt x="256" y="60"/>
                    <a:pt x="253" y="59"/>
                    <a:pt x="252" y="59"/>
                  </a:cubicBezTo>
                  <a:cubicBezTo>
                    <a:pt x="250" y="58"/>
                    <a:pt x="249" y="57"/>
                    <a:pt x="247" y="58"/>
                  </a:cubicBezTo>
                  <a:cubicBezTo>
                    <a:pt x="245" y="58"/>
                    <a:pt x="246" y="61"/>
                    <a:pt x="247" y="62"/>
                  </a:cubicBezTo>
                  <a:cubicBezTo>
                    <a:pt x="248" y="63"/>
                    <a:pt x="250" y="63"/>
                    <a:pt x="251" y="63"/>
                  </a:cubicBezTo>
                  <a:cubicBezTo>
                    <a:pt x="253" y="64"/>
                    <a:pt x="255" y="64"/>
                    <a:pt x="256" y="65"/>
                  </a:cubicBezTo>
                  <a:cubicBezTo>
                    <a:pt x="257" y="66"/>
                    <a:pt x="257" y="67"/>
                    <a:pt x="257" y="67"/>
                  </a:cubicBezTo>
                  <a:cubicBezTo>
                    <a:pt x="258" y="67"/>
                    <a:pt x="259" y="67"/>
                    <a:pt x="260" y="67"/>
                  </a:cubicBezTo>
                  <a:cubicBezTo>
                    <a:pt x="260" y="67"/>
                    <a:pt x="257" y="68"/>
                    <a:pt x="257" y="68"/>
                  </a:cubicBezTo>
                  <a:cubicBezTo>
                    <a:pt x="255" y="68"/>
                    <a:pt x="255" y="67"/>
                    <a:pt x="254" y="66"/>
                  </a:cubicBezTo>
                  <a:cubicBezTo>
                    <a:pt x="252" y="65"/>
                    <a:pt x="249" y="65"/>
                    <a:pt x="246" y="65"/>
                  </a:cubicBezTo>
                  <a:cubicBezTo>
                    <a:pt x="245" y="65"/>
                    <a:pt x="240" y="64"/>
                    <a:pt x="242" y="62"/>
                  </a:cubicBezTo>
                  <a:cubicBezTo>
                    <a:pt x="243" y="62"/>
                    <a:pt x="242" y="61"/>
                    <a:pt x="242" y="60"/>
                  </a:cubicBezTo>
                  <a:cubicBezTo>
                    <a:pt x="241" y="59"/>
                    <a:pt x="242" y="58"/>
                    <a:pt x="242" y="57"/>
                  </a:cubicBezTo>
                  <a:cubicBezTo>
                    <a:pt x="243" y="55"/>
                    <a:pt x="244" y="51"/>
                    <a:pt x="242" y="50"/>
                  </a:cubicBezTo>
                  <a:cubicBezTo>
                    <a:pt x="238" y="49"/>
                    <a:pt x="241" y="54"/>
                    <a:pt x="240" y="56"/>
                  </a:cubicBezTo>
                  <a:cubicBezTo>
                    <a:pt x="238" y="58"/>
                    <a:pt x="235" y="59"/>
                    <a:pt x="233" y="61"/>
                  </a:cubicBezTo>
                  <a:cubicBezTo>
                    <a:pt x="230" y="64"/>
                    <a:pt x="231" y="63"/>
                    <a:pt x="233" y="65"/>
                  </a:cubicBezTo>
                  <a:cubicBezTo>
                    <a:pt x="234" y="66"/>
                    <a:pt x="237" y="69"/>
                    <a:pt x="237" y="71"/>
                  </a:cubicBezTo>
                  <a:cubicBezTo>
                    <a:pt x="237" y="71"/>
                    <a:pt x="236" y="73"/>
                    <a:pt x="235" y="73"/>
                  </a:cubicBezTo>
                  <a:cubicBezTo>
                    <a:pt x="234" y="75"/>
                    <a:pt x="233" y="77"/>
                    <a:pt x="233" y="79"/>
                  </a:cubicBezTo>
                  <a:cubicBezTo>
                    <a:pt x="233" y="79"/>
                    <a:pt x="234" y="84"/>
                    <a:pt x="235" y="84"/>
                  </a:cubicBezTo>
                  <a:cubicBezTo>
                    <a:pt x="237" y="84"/>
                    <a:pt x="239" y="84"/>
                    <a:pt x="241" y="83"/>
                  </a:cubicBezTo>
                  <a:cubicBezTo>
                    <a:pt x="243" y="82"/>
                    <a:pt x="246" y="83"/>
                    <a:pt x="248" y="84"/>
                  </a:cubicBezTo>
                  <a:cubicBezTo>
                    <a:pt x="251" y="84"/>
                    <a:pt x="253" y="86"/>
                    <a:pt x="254" y="89"/>
                  </a:cubicBezTo>
                  <a:cubicBezTo>
                    <a:pt x="255" y="91"/>
                    <a:pt x="251" y="94"/>
                    <a:pt x="253" y="95"/>
                  </a:cubicBezTo>
                  <a:cubicBezTo>
                    <a:pt x="253" y="95"/>
                    <a:pt x="259" y="97"/>
                    <a:pt x="259" y="97"/>
                  </a:cubicBezTo>
                  <a:cubicBezTo>
                    <a:pt x="259" y="98"/>
                    <a:pt x="252" y="96"/>
                    <a:pt x="251" y="96"/>
                  </a:cubicBezTo>
                  <a:cubicBezTo>
                    <a:pt x="251" y="96"/>
                    <a:pt x="250" y="93"/>
                    <a:pt x="250" y="93"/>
                  </a:cubicBezTo>
                  <a:cubicBezTo>
                    <a:pt x="251" y="91"/>
                    <a:pt x="252" y="90"/>
                    <a:pt x="250" y="89"/>
                  </a:cubicBezTo>
                  <a:cubicBezTo>
                    <a:pt x="248" y="88"/>
                    <a:pt x="249" y="86"/>
                    <a:pt x="247" y="85"/>
                  </a:cubicBezTo>
                  <a:cubicBezTo>
                    <a:pt x="245" y="85"/>
                    <a:pt x="243" y="86"/>
                    <a:pt x="241" y="86"/>
                  </a:cubicBezTo>
                  <a:cubicBezTo>
                    <a:pt x="241" y="86"/>
                    <a:pt x="237" y="87"/>
                    <a:pt x="237" y="88"/>
                  </a:cubicBezTo>
                  <a:cubicBezTo>
                    <a:pt x="238" y="88"/>
                    <a:pt x="239" y="88"/>
                    <a:pt x="238" y="88"/>
                  </a:cubicBezTo>
                  <a:cubicBezTo>
                    <a:pt x="238" y="89"/>
                    <a:pt x="236" y="90"/>
                    <a:pt x="237" y="91"/>
                  </a:cubicBezTo>
                  <a:cubicBezTo>
                    <a:pt x="241" y="93"/>
                    <a:pt x="238" y="96"/>
                    <a:pt x="236" y="98"/>
                  </a:cubicBezTo>
                  <a:cubicBezTo>
                    <a:pt x="235" y="99"/>
                    <a:pt x="234" y="101"/>
                    <a:pt x="234" y="102"/>
                  </a:cubicBezTo>
                  <a:cubicBezTo>
                    <a:pt x="233" y="103"/>
                    <a:pt x="231" y="104"/>
                    <a:pt x="229" y="104"/>
                  </a:cubicBezTo>
                  <a:cubicBezTo>
                    <a:pt x="228" y="105"/>
                    <a:pt x="227" y="105"/>
                    <a:pt x="227" y="107"/>
                  </a:cubicBezTo>
                  <a:cubicBezTo>
                    <a:pt x="226" y="109"/>
                    <a:pt x="224" y="108"/>
                    <a:pt x="223" y="108"/>
                  </a:cubicBezTo>
                  <a:cubicBezTo>
                    <a:pt x="220" y="107"/>
                    <a:pt x="218" y="108"/>
                    <a:pt x="216" y="107"/>
                  </a:cubicBezTo>
                  <a:cubicBezTo>
                    <a:pt x="215" y="107"/>
                    <a:pt x="214" y="106"/>
                    <a:pt x="213" y="106"/>
                  </a:cubicBezTo>
                  <a:cubicBezTo>
                    <a:pt x="211" y="106"/>
                    <a:pt x="211" y="105"/>
                    <a:pt x="210" y="104"/>
                  </a:cubicBezTo>
                  <a:cubicBezTo>
                    <a:pt x="210" y="104"/>
                    <a:pt x="212" y="103"/>
                    <a:pt x="212" y="104"/>
                  </a:cubicBezTo>
                  <a:cubicBezTo>
                    <a:pt x="213" y="106"/>
                    <a:pt x="215" y="106"/>
                    <a:pt x="215" y="105"/>
                  </a:cubicBezTo>
                  <a:cubicBezTo>
                    <a:pt x="216" y="104"/>
                    <a:pt x="221" y="107"/>
                    <a:pt x="223" y="105"/>
                  </a:cubicBezTo>
                  <a:cubicBezTo>
                    <a:pt x="223" y="104"/>
                    <a:pt x="221" y="103"/>
                    <a:pt x="223" y="103"/>
                  </a:cubicBezTo>
                  <a:cubicBezTo>
                    <a:pt x="224" y="102"/>
                    <a:pt x="226" y="101"/>
                    <a:pt x="227" y="100"/>
                  </a:cubicBezTo>
                  <a:cubicBezTo>
                    <a:pt x="228" y="98"/>
                    <a:pt x="227" y="98"/>
                    <a:pt x="230" y="97"/>
                  </a:cubicBezTo>
                  <a:cubicBezTo>
                    <a:pt x="233" y="95"/>
                    <a:pt x="229" y="93"/>
                    <a:pt x="231" y="91"/>
                  </a:cubicBezTo>
                  <a:cubicBezTo>
                    <a:pt x="233" y="90"/>
                    <a:pt x="233" y="89"/>
                    <a:pt x="231" y="88"/>
                  </a:cubicBezTo>
                  <a:cubicBezTo>
                    <a:pt x="230" y="88"/>
                    <a:pt x="229" y="87"/>
                    <a:pt x="228" y="86"/>
                  </a:cubicBezTo>
                  <a:cubicBezTo>
                    <a:pt x="227" y="84"/>
                    <a:pt x="228" y="81"/>
                    <a:pt x="228" y="79"/>
                  </a:cubicBezTo>
                  <a:cubicBezTo>
                    <a:pt x="228" y="77"/>
                    <a:pt x="227" y="75"/>
                    <a:pt x="228" y="73"/>
                  </a:cubicBezTo>
                  <a:cubicBezTo>
                    <a:pt x="228" y="71"/>
                    <a:pt x="230" y="71"/>
                    <a:pt x="230" y="69"/>
                  </a:cubicBezTo>
                  <a:cubicBezTo>
                    <a:pt x="229" y="67"/>
                    <a:pt x="227" y="66"/>
                    <a:pt x="226" y="65"/>
                  </a:cubicBezTo>
                  <a:cubicBezTo>
                    <a:pt x="225" y="64"/>
                    <a:pt x="224" y="63"/>
                    <a:pt x="225" y="62"/>
                  </a:cubicBezTo>
                  <a:cubicBezTo>
                    <a:pt x="227" y="61"/>
                    <a:pt x="227" y="59"/>
                    <a:pt x="228" y="57"/>
                  </a:cubicBezTo>
                  <a:cubicBezTo>
                    <a:pt x="229" y="56"/>
                    <a:pt x="230" y="53"/>
                    <a:pt x="229" y="52"/>
                  </a:cubicBezTo>
                  <a:cubicBezTo>
                    <a:pt x="229" y="51"/>
                    <a:pt x="225" y="50"/>
                    <a:pt x="223" y="49"/>
                  </a:cubicBezTo>
                  <a:cubicBezTo>
                    <a:pt x="221" y="49"/>
                    <a:pt x="219" y="49"/>
                    <a:pt x="217" y="49"/>
                  </a:cubicBezTo>
                  <a:cubicBezTo>
                    <a:pt x="216" y="49"/>
                    <a:pt x="213" y="48"/>
                    <a:pt x="212" y="49"/>
                  </a:cubicBezTo>
                  <a:cubicBezTo>
                    <a:pt x="209" y="51"/>
                    <a:pt x="209" y="58"/>
                    <a:pt x="206" y="60"/>
                  </a:cubicBezTo>
                  <a:cubicBezTo>
                    <a:pt x="204" y="63"/>
                    <a:pt x="198" y="64"/>
                    <a:pt x="198" y="68"/>
                  </a:cubicBezTo>
                  <a:cubicBezTo>
                    <a:pt x="198" y="69"/>
                    <a:pt x="201" y="68"/>
                    <a:pt x="201" y="68"/>
                  </a:cubicBezTo>
                  <a:cubicBezTo>
                    <a:pt x="202" y="69"/>
                    <a:pt x="201" y="73"/>
                    <a:pt x="201" y="73"/>
                  </a:cubicBezTo>
                  <a:cubicBezTo>
                    <a:pt x="200" y="75"/>
                    <a:pt x="202" y="76"/>
                    <a:pt x="199" y="76"/>
                  </a:cubicBezTo>
                  <a:cubicBezTo>
                    <a:pt x="199" y="77"/>
                    <a:pt x="198" y="77"/>
                    <a:pt x="198" y="78"/>
                  </a:cubicBezTo>
                  <a:cubicBezTo>
                    <a:pt x="199" y="79"/>
                    <a:pt x="200" y="79"/>
                    <a:pt x="201" y="79"/>
                  </a:cubicBezTo>
                  <a:cubicBezTo>
                    <a:pt x="202" y="79"/>
                    <a:pt x="206" y="79"/>
                    <a:pt x="206" y="80"/>
                  </a:cubicBezTo>
                  <a:cubicBezTo>
                    <a:pt x="206" y="82"/>
                    <a:pt x="206" y="84"/>
                    <a:pt x="208" y="85"/>
                  </a:cubicBezTo>
                  <a:cubicBezTo>
                    <a:pt x="210" y="86"/>
                    <a:pt x="212" y="85"/>
                    <a:pt x="210" y="87"/>
                  </a:cubicBezTo>
                  <a:cubicBezTo>
                    <a:pt x="209" y="88"/>
                    <a:pt x="209" y="90"/>
                    <a:pt x="208" y="91"/>
                  </a:cubicBezTo>
                  <a:cubicBezTo>
                    <a:pt x="207" y="93"/>
                    <a:pt x="202" y="88"/>
                    <a:pt x="201" y="87"/>
                  </a:cubicBezTo>
                  <a:cubicBezTo>
                    <a:pt x="198" y="85"/>
                    <a:pt x="194" y="84"/>
                    <a:pt x="191" y="83"/>
                  </a:cubicBezTo>
                  <a:cubicBezTo>
                    <a:pt x="189" y="82"/>
                    <a:pt x="188" y="81"/>
                    <a:pt x="186" y="80"/>
                  </a:cubicBezTo>
                  <a:cubicBezTo>
                    <a:pt x="185" y="80"/>
                    <a:pt x="183" y="79"/>
                    <a:pt x="182" y="79"/>
                  </a:cubicBezTo>
                  <a:cubicBezTo>
                    <a:pt x="179" y="79"/>
                    <a:pt x="176" y="78"/>
                    <a:pt x="173" y="78"/>
                  </a:cubicBezTo>
                  <a:cubicBezTo>
                    <a:pt x="169" y="78"/>
                    <a:pt x="165" y="78"/>
                    <a:pt x="168" y="83"/>
                  </a:cubicBezTo>
                  <a:cubicBezTo>
                    <a:pt x="170" y="84"/>
                    <a:pt x="169" y="86"/>
                    <a:pt x="167" y="87"/>
                  </a:cubicBezTo>
                  <a:cubicBezTo>
                    <a:pt x="166" y="88"/>
                    <a:pt x="163" y="86"/>
                    <a:pt x="164" y="89"/>
                  </a:cubicBezTo>
                  <a:cubicBezTo>
                    <a:pt x="165" y="90"/>
                    <a:pt x="157" y="90"/>
                    <a:pt x="161" y="87"/>
                  </a:cubicBezTo>
                  <a:cubicBezTo>
                    <a:pt x="162" y="86"/>
                    <a:pt x="159" y="84"/>
                    <a:pt x="158" y="85"/>
                  </a:cubicBezTo>
                  <a:cubicBezTo>
                    <a:pt x="156" y="85"/>
                    <a:pt x="154" y="86"/>
                    <a:pt x="153" y="87"/>
                  </a:cubicBezTo>
                  <a:cubicBezTo>
                    <a:pt x="150" y="89"/>
                    <a:pt x="147" y="87"/>
                    <a:pt x="144" y="88"/>
                  </a:cubicBezTo>
                  <a:cubicBezTo>
                    <a:pt x="141" y="89"/>
                    <a:pt x="139" y="91"/>
                    <a:pt x="137" y="91"/>
                  </a:cubicBezTo>
                  <a:cubicBezTo>
                    <a:pt x="136" y="91"/>
                    <a:pt x="130" y="91"/>
                    <a:pt x="131" y="90"/>
                  </a:cubicBezTo>
                  <a:cubicBezTo>
                    <a:pt x="133" y="90"/>
                    <a:pt x="133" y="90"/>
                    <a:pt x="133" y="89"/>
                  </a:cubicBezTo>
                  <a:cubicBezTo>
                    <a:pt x="133" y="86"/>
                    <a:pt x="135" y="87"/>
                    <a:pt x="135" y="85"/>
                  </a:cubicBezTo>
                  <a:cubicBezTo>
                    <a:pt x="136" y="84"/>
                    <a:pt x="129" y="86"/>
                    <a:pt x="129" y="86"/>
                  </a:cubicBezTo>
                  <a:cubicBezTo>
                    <a:pt x="128" y="86"/>
                    <a:pt x="127" y="86"/>
                    <a:pt x="127" y="87"/>
                  </a:cubicBezTo>
                  <a:cubicBezTo>
                    <a:pt x="127" y="88"/>
                    <a:pt x="127" y="89"/>
                    <a:pt x="127" y="90"/>
                  </a:cubicBezTo>
                  <a:cubicBezTo>
                    <a:pt x="126" y="90"/>
                    <a:pt x="124" y="89"/>
                    <a:pt x="123" y="89"/>
                  </a:cubicBezTo>
                  <a:cubicBezTo>
                    <a:pt x="121" y="89"/>
                    <a:pt x="118" y="90"/>
                    <a:pt x="116" y="91"/>
                  </a:cubicBezTo>
                  <a:cubicBezTo>
                    <a:pt x="113" y="92"/>
                    <a:pt x="110" y="94"/>
                    <a:pt x="107" y="95"/>
                  </a:cubicBezTo>
                  <a:cubicBezTo>
                    <a:pt x="105" y="95"/>
                    <a:pt x="104" y="96"/>
                    <a:pt x="103" y="98"/>
                  </a:cubicBezTo>
                  <a:cubicBezTo>
                    <a:pt x="103" y="99"/>
                    <a:pt x="103" y="102"/>
                    <a:pt x="101" y="102"/>
                  </a:cubicBezTo>
                  <a:cubicBezTo>
                    <a:pt x="99" y="102"/>
                    <a:pt x="97" y="103"/>
                    <a:pt x="95" y="103"/>
                  </a:cubicBezTo>
                  <a:cubicBezTo>
                    <a:pt x="94" y="103"/>
                    <a:pt x="93" y="101"/>
                    <a:pt x="92" y="100"/>
                  </a:cubicBezTo>
                  <a:cubicBezTo>
                    <a:pt x="90" y="98"/>
                    <a:pt x="87" y="99"/>
                    <a:pt x="89" y="96"/>
                  </a:cubicBezTo>
                  <a:cubicBezTo>
                    <a:pt x="90" y="94"/>
                    <a:pt x="93" y="95"/>
                    <a:pt x="94" y="94"/>
                  </a:cubicBezTo>
                  <a:cubicBezTo>
                    <a:pt x="96" y="94"/>
                    <a:pt x="98" y="95"/>
                    <a:pt x="97" y="93"/>
                  </a:cubicBezTo>
                  <a:cubicBezTo>
                    <a:pt x="96" y="92"/>
                    <a:pt x="95" y="90"/>
                    <a:pt x="94" y="89"/>
                  </a:cubicBezTo>
                  <a:cubicBezTo>
                    <a:pt x="92" y="87"/>
                    <a:pt x="89" y="88"/>
                    <a:pt x="87" y="88"/>
                  </a:cubicBezTo>
                  <a:cubicBezTo>
                    <a:pt x="86" y="88"/>
                    <a:pt x="80" y="87"/>
                    <a:pt x="80" y="87"/>
                  </a:cubicBezTo>
                  <a:cubicBezTo>
                    <a:pt x="80" y="87"/>
                    <a:pt x="83" y="88"/>
                    <a:pt x="83" y="88"/>
                  </a:cubicBezTo>
                  <a:cubicBezTo>
                    <a:pt x="84" y="89"/>
                    <a:pt x="84" y="90"/>
                    <a:pt x="84" y="91"/>
                  </a:cubicBezTo>
                  <a:cubicBezTo>
                    <a:pt x="84" y="92"/>
                    <a:pt x="84" y="94"/>
                    <a:pt x="84" y="95"/>
                  </a:cubicBezTo>
                  <a:cubicBezTo>
                    <a:pt x="83" y="96"/>
                    <a:pt x="82" y="97"/>
                    <a:pt x="82" y="98"/>
                  </a:cubicBezTo>
                  <a:cubicBezTo>
                    <a:pt x="83" y="100"/>
                    <a:pt x="87" y="100"/>
                    <a:pt x="86" y="103"/>
                  </a:cubicBezTo>
                  <a:cubicBezTo>
                    <a:pt x="85" y="104"/>
                    <a:pt x="84" y="106"/>
                    <a:pt x="84" y="107"/>
                  </a:cubicBezTo>
                  <a:cubicBezTo>
                    <a:pt x="84" y="107"/>
                    <a:pt x="84" y="111"/>
                    <a:pt x="84" y="111"/>
                  </a:cubicBezTo>
                  <a:cubicBezTo>
                    <a:pt x="84" y="111"/>
                    <a:pt x="83" y="108"/>
                    <a:pt x="83" y="108"/>
                  </a:cubicBezTo>
                  <a:cubicBezTo>
                    <a:pt x="82" y="108"/>
                    <a:pt x="81" y="110"/>
                    <a:pt x="80" y="109"/>
                  </a:cubicBezTo>
                  <a:cubicBezTo>
                    <a:pt x="80" y="109"/>
                    <a:pt x="82" y="108"/>
                    <a:pt x="82" y="107"/>
                  </a:cubicBezTo>
                  <a:cubicBezTo>
                    <a:pt x="81" y="106"/>
                    <a:pt x="79" y="106"/>
                    <a:pt x="78" y="106"/>
                  </a:cubicBezTo>
                  <a:cubicBezTo>
                    <a:pt x="77" y="106"/>
                    <a:pt x="76" y="105"/>
                    <a:pt x="75" y="106"/>
                  </a:cubicBezTo>
                  <a:cubicBezTo>
                    <a:pt x="73" y="106"/>
                    <a:pt x="72" y="108"/>
                    <a:pt x="70" y="108"/>
                  </a:cubicBezTo>
                  <a:cubicBezTo>
                    <a:pt x="68" y="110"/>
                    <a:pt x="67" y="110"/>
                    <a:pt x="65" y="112"/>
                  </a:cubicBezTo>
                  <a:cubicBezTo>
                    <a:pt x="63" y="114"/>
                    <a:pt x="61" y="114"/>
                    <a:pt x="64" y="116"/>
                  </a:cubicBezTo>
                  <a:cubicBezTo>
                    <a:pt x="65" y="117"/>
                    <a:pt x="67" y="120"/>
                    <a:pt x="66" y="121"/>
                  </a:cubicBezTo>
                  <a:cubicBezTo>
                    <a:pt x="65" y="122"/>
                    <a:pt x="59" y="120"/>
                    <a:pt x="58" y="120"/>
                  </a:cubicBezTo>
                  <a:cubicBezTo>
                    <a:pt x="57" y="119"/>
                    <a:pt x="54" y="120"/>
                    <a:pt x="53" y="120"/>
                  </a:cubicBezTo>
                  <a:cubicBezTo>
                    <a:pt x="54" y="119"/>
                    <a:pt x="49" y="115"/>
                    <a:pt x="48" y="117"/>
                  </a:cubicBezTo>
                  <a:cubicBezTo>
                    <a:pt x="43" y="121"/>
                    <a:pt x="54" y="122"/>
                    <a:pt x="54" y="124"/>
                  </a:cubicBezTo>
                  <a:cubicBezTo>
                    <a:pt x="53" y="128"/>
                    <a:pt x="50" y="126"/>
                    <a:pt x="47" y="126"/>
                  </a:cubicBezTo>
                  <a:cubicBezTo>
                    <a:pt x="44" y="125"/>
                    <a:pt x="43" y="123"/>
                    <a:pt x="40" y="122"/>
                  </a:cubicBezTo>
                  <a:cubicBezTo>
                    <a:pt x="38" y="121"/>
                    <a:pt x="38" y="120"/>
                    <a:pt x="37" y="118"/>
                  </a:cubicBezTo>
                  <a:cubicBezTo>
                    <a:pt x="37" y="116"/>
                    <a:pt x="36" y="116"/>
                    <a:pt x="35" y="115"/>
                  </a:cubicBezTo>
                  <a:cubicBezTo>
                    <a:pt x="35" y="114"/>
                    <a:pt x="38" y="112"/>
                    <a:pt x="38" y="112"/>
                  </a:cubicBezTo>
                  <a:cubicBezTo>
                    <a:pt x="39" y="109"/>
                    <a:pt x="34" y="107"/>
                    <a:pt x="32" y="107"/>
                  </a:cubicBezTo>
                  <a:cubicBezTo>
                    <a:pt x="30" y="106"/>
                    <a:pt x="30" y="104"/>
                    <a:pt x="28" y="104"/>
                  </a:cubicBezTo>
                  <a:cubicBezTo>
                    <a:pt x="29" y="103"/>
                    <a:pt x="24" y="99"/>
                    <a:pt x="24" y="99"/>
                  </a:cubicBezTo>
                  <a:cubicBezTo>
                    <a:pt x="26" y="98"/>
                    <a:pt x="28" y="101"/>
                    <a:pt x="29" y="102"/>
                  </a:cubicBezTo>
                  <a:cubicBezTo>
                    <a:pt x="30" y="103"/>
                    <a:pt x="31" y="103"/>
                    <a:pt x="31" y="102"/>
                  </a:cubicBezTo>
                  <a:cubicBezTo>
                    <a:pt x="32" y="102"/>
                    <a:pt x="33" y="103"/>
                    <a:pt x="33" y="103"/>
                  </a:cubicBezTo>
                  <a:cubicBezTo>
                    <a:pt x="36" y="104"/>
                    <a:pt x="38" y="105"/>
                    <a:pt x="41" y="105"/>
                  </a:cubicBezTo>
                  <a:cubicBezTo>
                    <a:pt x="43" y="106"/>
                    <a:pt x="46" y="106"/>
                    <a:pt x="49" y="107"/>
                  </a:cubicBezTo>
                  <a:cubicBezTo>
                    <a:pt x="54" y="109"/>
                    <a:pt x="58" y="109"/>
                    <a:pt x="63" y="106"/>
                  </a:cubicBezTo>
                  <a:cubicBezTo>
                    <a:pt x="65" y="105"/>
                    <a:pt x="66" y="104"/>
                    <a:pt x="68" y="103"/>
                  </a:cubicBezTo>
                  <a:cubicBezTo>
                    <a:pt x="71" y="101"/>
                    <a:pt x="69" y="100"/>
                    <a:pt x="69" y="97"/>
                  </a:cubicBezTo>
                  <a:cubicBezTo>
                    <a:pt x="69" y="94"/>
                    <a:pt x="62" y="93"/>
                    <a:pt x="60" y="91"/>
                  </a:cubicBezTo>
                  <a:cubicBezTo>
                    <a:pt x="57" y="89"/>
                    <a:pt x="53" y="87"/>
                    <a:pt x="50" y="86"/>
                  </a:cubicBezTo>
                  <a:cubicBezTo>
                    <a:pt x="47" y="84"/>
                    <a:pt x="43" y="82"/>
                    <a:pt x="40" y="82"/>
                  </a:cubicBezTo>
                  <a:cubicBezTo>
                    <a:pt x="39" y="81"/>
                    <a:pt x="39" y="82"/>
                    <a:pt x="38" y="82"/>
                  </a:cubicBezTo>
                  <a:cubicBezTo>
                    <a:pt x="37" y="82"/>
                    <a:pt x="36" y="81"/>
                    <a:pt x="35" y="81"/>
                  </a:cubicBezTo>
                  <a:cubicBezTo>
                    <a:pt x="33" y="80"/>
                    <a:pt x="31" y="84"/>
                    <a:pt x="29" y="84"/>
                  </a:cubicBezTo>
                  <a:cubicBezTo>
                    <a:pt x="29" y="83"/>
                    <a:pt x="33" y="80"/>
                    <a:pt x="29" y="80"/>
                  </a:cubicBezTo>
                  <a:cubicBezTo>
                    <a:pt x="28" y="80"/>
                    <a:pt x="24" y="78"/>
                    <a:pt x="24" y="78"/>
                  </a:cubicBezTo>
                  <a:cubicBezTo>
                    <a:pt x="25" y="77"/>
                    <a:pt x="29" y="80"/>
                    <a:pt x="29" y="78"/>
                  </a:cubicBezTo>
                  <a:cubicBezTo>
                    <a:pt x="29" y="77"/>
                    <a:pt x="25" y="75"/>
                    <a:pt x="24" y="75"/>
                  </a:cubicBezTo>
                  <a:cubicBezTo>
                    <a:pt x="23" y="76"/>
                    <a:pt x="20" y="78"/>
                    <a:pt x="20" y="78"/>
                  </a:cubicBezTo>
                  <a:cubicBezTo>
                    <a:pt x="20" y="77"/>
                    <a:pt x="20" y="77"/>
                    <a:pt x="19" y="76"/>
                  </a:cubicBezTo>
                  <a:cubicBezTo>
                    <a:pt x="17" y="76"/>
                    <a:pt x="17" y="77"/>
                    <a:pt x="16" y="78"/>
                  </a:cubicBezTo>
                  <a:cubicBezTo>
                    <a:pt x="16" y="78"/>
                    <a:pt x="16" y="78"/>
                    <a:pt x="16" y="77"/>
                  </a:cubicBezTo>
                  <a:cubicBezTo>
                    <a:pt x="15" y="78"/>
                    <a:pt x="14" y="80"/>
                    <a:pt x="13" y="80"/>
                  </a:cubicBezTo>
                  <a:cubicBezTo>
                    <a:pt x="12" y="81"/>
                    <a:pt x="10" y="81"/>
                    <a:pt x="10" y="81"/>
                  </a:cubicBezTo>
                  <a:cubicBezTo>
                    <a:pt x="9" y="83"/>
                    <a:pt x="5" y="83"/>
                    <a:pt x="6" y="85"/>
                  </a:cubicBezTo>
                  <a:cubicBezTo>
                    <a:pt x="9" y="87"/>
                    <a:pt x="5" y="85"/>
                    <a:pt x="5" y="88"/>
                  </a:cubicBezTo>
                  <a:cubicBezTo>
                    <a:pt x="5" y="90"/>
                    <a:pt x="9" y="91"/>
                    <a:pt x="10" y="92"/>
                  </a:cubicBezTo>
                  <a:cubicBezTo>
                    <a:pt x="12" y="93"/>
                    <a:pt x="14" y="95"/>
                    <a:pt x="13" y="97"/>
                  </a:cubicBezTo>
                  <a:cubicBezTo>
                    <a:pt x="12" y="99"/>
                    <a:pt x="9" y="100"/>
                    <a:pt x="9" y="102"/>
                  </a:cubicBezTo>
                  <a:cubicBezTo>
                    <a:pt x="10" y="104"/>
                    <a:pt x="12" y="106"/>
                    <a:pt x="13" y="108"/>
                  </a:cubicBezTo>
                  <a:cubicBezTo>
                    <a:pt x="14" y="110"/>
                    <a:pt x="12" y="110"/>
                    <a:pt x="12" y="112"/>
                  </a:cubicBezTo>
                  <a:cubicBezTo>
                    <a:pt x="12" y="114"/>
                    <a:pt x="15" y="116"/>
                    <a:pt x="13" y="117"/>
                  </a:cubicBezTo>
                  <a:cubicBezTo>
                    <a:pt x="11" y="118"/>
                    <a:pt x="14" y="121"/>
                    <a:pt x="14" y="122"/>
                  </a:cubicBezTo>
                  <a:cubicBezTo>
                    <a:pt x="16" y="124"/>
                    <a:pt x="18" y="124"/>
                    <a:pt x="15" y="126"/>
                  </a:cubicBezTo>
                  <a:cubicBezTo>
                    <a:pt x="13" y="128"/>
                    <a:pt x="14" y="128"/>
                    <a:pt x="15" y="129"/>
                  </a:cubicBezTo>
                  <a:cubicBezTo>
                    <a:pt x="20" y="132"/>
                    <a:pt x="23" y="134"/>
                    <a:pt x="18" y="138"/>
                  </a:cubicBezTo>
                  <a:cubicBezTo>
                    <a:pt x="13" y="143"/>
                    <a:pt x="8" y="147"/>
                    <a:pt x="4" y="152"/>
                  </a:cubicBezTo>
                  <a:cubicBezTo>
                    <a:pt x="6" y="152"/>
                    <a:pt x="6" y="151"/>
                    <a:pt x="7" y="152"/>
                  </a:cubicBezTo>
                  <a:cubicBezTo>
                    <a:pt x="8" y="154"/>
                    <a:pt x="10" y="154"/>
                    <a:pt x="11" y="155"/>
                  </a:cubicBezTo>
                  <a:cubicBezTo>
                    <a:pt x="17" y="157"/>
                    <a:pt x="9" y="157"/>
                    <a:pt x="7" y="157"/>
                  </a:cubicBezTo>
                  <a:cubicBezTo>
                    <a:pt x="5" y="157"/>
                    <a:pt x="4" y="158"/>
                    <a:pt x="4" y="160"/>
                  </a:cubicBezTo>
                  <a:cubicBezTo>
                    <a:pt x="4" y="162"/>
                    <a:pt x="2" y="163"/>
                    <a:pt x="1" y="165"/>
                  </a:cubicBezTo>
                  <a:cubicBezTo>
                    <a:pt x="0" y="166"/>
                    <a:pt x="1" y="168"/>
                    <a:pt x="2" y="170"/>
                  </a:cubicBezTo>
                  <a:cubicBezTo>
                    <a:pt x="2" y="172"/>
                    <a:pt x="0" y="174"/>
                    <a:pt x="1" y="175"/>
                  </a:cubicBezTo>
                  <a:cubicBezTo>
                    <a:pt x="3" y="176"/>
                    <a:pt x="3" y="176"/>
                    <a:pt x="3" y="178"/>
                  </a:cubicBezTo>
                  <a:cubicBezTo>
                    <a:pt x="2" y="180"/>
                    <a:pt x="4" y="181"/>
                    <a:pt x="4" y="183"/>
                  </a:cubicBezTo>
                  <a:cubicBezTo>
                    <a:pt x="4" y="184"/>
                    <a:pt x="7" y="186"/>
                    <a:pt x="8" y="186"/>
                  </a:cubicBezTo>
                  <a:cubicBezTo>
                    <a:pt x="8" y="186"/>
                    <a:pt x="9" y="185"/>
                    <a:pt x="10" y="185"/>
                  </a:cubicBezTo>
                  <a:cubicBezTo>
                    <a:pt x="11" y="185"/>
                    <a:pt x="11" y="187"/>
                    <a:pt x="12" y="187"/>
                  </a:cubicBezTo>
                  <a:cubicBezTo>
                    <a:pt x="14" y="186"/>
                    <a:pt x="14" y="185"/>
                    <a:pt x="16" y="187"/>
                  </a:cubicBezTo>
                  <a:cubicBezTo>
                    <a:pt x="18" y="188"/>
                    <a:pt x="18" y="188"/>
                    <a:pt x="18" y="190"/>
                  </a:cubicBezTo>
                  <a:cubicBezTo>
                    <a:pt x="17" y="195"/>
                    <a:pt x="21" y="199"/>
                    <a:pt x="24" y="201"/>
                  </a:cubicBezTo>
                  <a:cubicBezTo>
                    <a:pt x="26" y="202"/>
                    <a:pt x="27" y="203"/>
                    <a:pt x="25" y="204"/>
                  </a:cubicBezTo>
                  <a:cubicBezTo>
                    <a:pt x="24" y="206"/>
                    <a:pt x="23" y="205"/>
                    <a:pt x="21" y="205"/>
                  </a:cubicBezTo>
                  <a:cubicBezTo>
                    <a:pt x="19" y="205"/>
                    <a:pt x="22" y="214"/>
                    <a:pt x="24" y="213"/>
                  </a:cubicBezTo>
                  <a:cubicBezTo>
                    <a:pt x="25" y="212"/>
                    <a:pt x="26" y="209"/>
                    <a:pt x="27" y="210"/>
                  </a:cubicBezTo>
                  <a:cubicBezTo>
                    <a:pt x="28" y="210"/>
                    <a:pt x="29" y="211"/>
                    <a:pt x="31" y="211"/>
                  </a:cubicBezTo>
                  <a:cubicBezTo>
                    <a:pt x="33" y="211"/>
                    <a:pt x="35" y="212"/>
                    <a:pt x="35" y="214"/>
                  </a:cubicBezTo>
                  <a:cubicBezTo>
                    <a:pt x="35" y="215"/>
                    <a:pt x="34" y="215"/>
                    <a:pt x="34" y="215"/>
                  </a:cubicBezTo>
                  <a:cubicBezTo>
                    <a:pt x="33" y="216"/>
                    <a:pt x="34" y="218"/>
                    <a:pt x="35" y="218"/>
                  </a:cubicBezTo>
                  <a:cubicBezTo>
                    <a:pt x="36" y="219"/>
                    <a:pt x="38" y="218"/>
                    <a:pt x="39" y="219"/>
                  </a:cubicBezTo>
                  <a:cubicBezTo>
                    <a:pt x="40" y="220"/>
                    <a:pt x="40" y="222"/>
                    <a:pt x="40" y="223"/>
                  </a:cubicBezTo>
                  <a:cubicBezTo>
                    <a:pt x="40" y="224"/>
                    <a:pt x="43" y="223"/>
                    <a:pt x="44" y="223"/>
                  </a:cubicBezTo>
                  <a:cubicBezTo>
                    <a:pt x="45" y="224"/>
                    <a:pt x="47" y="227"/>
                    <a:pt x="48" y="225"/>
                  </a:cubicBezTo>
                  <a:cubicBezTo>
                    <a:pt x="49" y="223"/>
                    <a:pt x="50" y="224"/>
                    <a:pt x="51" y="225"/>
                  </a:cubicBezTo>
                  <a:cubicBezTo>
                    <a:pt x="53" y="227"/>
                    <a:pt x="53" y="226"/>
                    <a:pt x="55" y="226"/>
                  </a:cubicBezTo>
                  <a:cubicBezTo>
                    <a:pt x="56" y="226"/>
                    <a:pt x="57" y="229"/>
                    <a:pt x="58" y="228"/>
                  </a:cubicBezTo>
                  <a:cubicBezTo>
                    <a:pt x="60" y="227"/>
                    <a:pt x="62" y="229"/>
                    <a:pt x="63" y="230"/>
                  </a:cubicBezTo>
                  <a:cubicBezTo>
                    <a:pt x="65" y="231"/>
                    <a:pt x="62" y="232"/>
                    <a:pt x="62" y="232"/>
                  </a:cubicBezTo>
                  <a:cubicBezTo>
                    <a:pt x="60" y="233"/>
                    <a:pt x="63" y="234"/>
                    <a:pt x="63" y="234"/>
                  </a:cubicBezTo>
                  <a:cubicBezTo>
                    <a:pt x="63" y="234"/>
                    <a:pt x="60" y="234"/>
                    <a:pt x="61" y="236"/>
                  </a:cubicBezTo>
                  <a:cubicBezTo>
                    <a:pt x="63" y="237"/>
                    <a:pt x="62" y="238"/>
                    <a:pt x="61" y="239"/>
                  </a:cubicBezTo>
                  <a:cubicBezTo>
                    <a:pt x="61" y="240"/>
                    <a:pt x="58" y="240"/>
                    <a:pt x="57" y="240"/>
                  </a:cubicBezTo>
                  <a:cubicBezTo>
                    <a:pt x="55" y="240"/>
                    <a:pt x="54" y="242"/>
                    <a:pt x="53" y="244"/>
                  </a:cubicBezTo>
                  <a:cubicBezTo>
                    <a:pt x="54" y="244"/>
                    <a:pt x="58" y="244"/>
                    <a:pt x="58" y="245"/>
                  </a:cubicBezTo>
                  <a:cubicBezTo>
                    <a:pt x="58" y="246"/>
                    <a:pt x="53" y="247"/>
                    <a:pt x="53" y="248"/>
                  </a:cubicBezTo>
                  <a:cubicBezTo>
                    <a:pt x="53" y="249"/>
                    <a:pt x="55" y="249"/>
                    <a:pt x="55" y="251"/>
                  </a:cubicBezTo>
                  <a:cubicBezTo>
                    <a:pt x="55" y="251"/>
                    <a:pt x="52" y="252"/>
                    <a:pt x="52" y="252"/>
                  </a:cubicBezTo>
                  <a:cubicBezTo>
                    <a:pt x="51" y="253"/>
                    <a:pt x="51" y="254"/>
                    <a:pt x="50" y="255"/>
                  </a:cubicBezTo>
                  <a:cubicBezTo>
                    <a:pt x="50" y="256"/>
                    <a:pt x="48" y="255"/>
                    <a:pt x="48" y="257"/>
                  </a:cubicBezTo>
                  <a:cubicBezTo>
                    <a:pt x="47" y="258"/>
                    <a:pt x="49" y="260"/>
                    <a:pt x="51" y="260"/>
                  </a:cubicBezTo>
                  <a:cubicBezTo>
                    <a:pt x="53" y="261"/>
                    <a:pt x="55" y="262"/>
                    <a:pt x="58" y="264"/>
                  </a:cubicBezTo>
                  <a:cubicBezTo>
                    <a:pt x="59" y="265"/>
                    <a:pt x="60" y="266"/>
                    <a:pt x="61" y="266"/>
                  </a:cubicBezTo>
                  <a:cubicBezTo>
                    <a:pt x="62" y="268"/>
                    <a:pt x="62" y="267"/>
                    <a:pt x="64" y="266"/>
                  </a:cubicBezTo>
                  <a:cubicBezTo>
                    <a:pt x="67" y="266"/>
                    <a:pt x="70" y="269"/>
                    <a:pt x="73" y="269"/>
                  </a:cubicBezTo>
                  <a:cubicBezTo>
                    <a:pt x="76" y="269"/>
                    <a:pt x="79" y="271"/>
                    <a:pt x="82" y="272"/>
                  </a:cubicBezTo>
                  <a:cubicBezTo>
                    <a:pt x="85" y="273"/>
                    <a:pt x="87" y="272"/>
                    <a:pt x="90" y="272"/>
                  </a:cubicBezTo>
                  <a:cubicBezTo>
                    <a:pt x="91" y="273"/>
                    <a:pt x="92" y="274"/>
                    <a:pt x="92" y="275"/>
                  </a:cubicBezTo>
                  <a:cubicBezTo>
                    <a:pt x="92" y="276"/>
                    <a:pt x="93" y="276"/>
                    <a:pt x="94" y="276"/>
                  </a:cubicBezTo>
                  <a:cubicBezTo>
                    <a:pt x="97" y="277"/>
                    <a:pt x="99" y="282"/>
                    <a:pt x="103" y="280"/>
                  </a:cubicBezTo>
                  <a:cubicBezTo>
                    <a:pt x="104" y="279"/>
                    <a:pt x="106" y="278"/>
                    <a:pt x="105" y="277"/>
                  </a:cubicBezTo>
                  <a:cubicBezTo>
                    <a:pt x="104" y="276"/>
                    <a:pt x="103" y="275"/>
                    <a:pt x="102" y="274"/>
                  </a:cubicBezTo>
                  <a:cubicBezTo>
                    <a:pt x="100" y="272"/>
                    <a:pt x="99" y="270"/>
                    <a:pt x="100" y="267"/>
                  </a:cubicBezTo>
                  <a:cubicBezTo>
                    <a:pt x="100" y="265"/>
                    <a:pt x="99" y="263"/>
                    <a:pt x="97" y="262"/>
                  </a:cubicBezTo>
                  <a:cubicBezTo>
                    <a:pt x="95" y="261"/>
                    <a:pt x="98" y="259"/>
                    <a:pt x="99" y="258"/>
                  </a:cubicBezTo>
                  <a:cubicBezTo>
                    <a:pt x="100" y="256"/>
                    <a:pt x="100" y="254"/>
                    <a:pt x="103" y="254"/>
                  </a:cubicBezTo>
                  <a:cubicBezTo>
                    <a:pt x="104" y="254"/>
                    <a:pt x="105" y="253"/>
                    <a:pt x="106" y="252"/>
                  </a:cubicBezTo>
                  <a:cubicBezTo>
                    <a:pt x="107" y="251"/>
                    <a:pt x="108" y="251"/>
                    <a:pt x="109" y="250"/>
                  </a:cubicBezTo>
                  <a:cubicBezTo>
                    <a:pt x="108" y="250"/>
                    <a:pt x="106" y="249"/>
                    <a:pt x="106" y="248"/>
                  </a:cubicBezTo>
                  <a:cubicBezTo>
                    <a:pt x="106" y="247"/>
                    <a:pt x="108" y="248"/>
                    <a:pt x="108" y="248"/>
                  </a:cubicBezTo>
                  <a:cubicBezTo>
                    <a:pt x="108" y="247"/>
                    <a:pt x="106" y="244"/>
                    <a:pt x="105" y="243"/>
                  </a:cubicBezTo>
                  <a:cubicBezTo>
                    <a:pt x="104" y="241"/>
                    <a:pt x="103" y="241"/>
                    <a:pt x="101" y="241"/>
                  </a:cubicBezTo>
                  <a:cubicBezTo>
                    <a:pt x="98" y="241"/>
                    <a:pt x="100" y="239"/>
                    <a:pt x="98" y="238"/>
                  </a:cubicBezTo>
                  <a:cubicBezTo>
                    <a:pt x="97" y="237"/>
                    <a:pt x="94" y="237"/>
                    <a:pt x="96" y="235"/>
                  </a:cubicBezTo>
                  <a:cubicBezTo>
                    <a:pt x="97" y="233"/>
                    <a:pt x="99" y="232"/>
                    <a:pt x="97" y="231"/>
                  </a:cubicBezTo>
                  <a:cubicBezTo>
                    <a:pt x="96" y="229"/>
                    <a:pt x="98" y="228"/>
                    <a:pt x="99" y="227"/>
                  </a:cubicBezTo>
                  <a:cubicBezTo>
                    <a:pt x="99" y="226"/>
                    <a:pt x="101" y="223"/>
                    <a:pt x="101" y="224"/>
                  </a:cubicBezTo>
                  <a:cubicBezTo>
                    <a:pt x="102" y="225"/>
                    <a:pt x="103" y="227"/>
                    <a:pt x="104" y="228"/>
                  </a:cubicBezTo>
                  <a:cubicBezTo>
                    <a:pt x="106" y="228"/>
                    <a:pt x="107" y="227"/>
                    <a:pt x="107" y="226"/>
                  </a:cubicBezTo>
                  <a:cubicBezTo>
                    <a:pt x="106" y="224"/>
                    <a:pt x="106" y="223"/>
                    <a:pt x="108" y="222"/>
                  </a:cubicBezTo>
                  <a:cubicBezTo>
                    <a:pt x="110" y="221"/>
                    <a:pt x="110" y="219"/>
                    <a:pt x="112" y="219"/>
                  </a:cubicBezTo>
                  <a:cubicBezTo>
                    <a:pt x="114" y="218"/>
                    <a:pt x="116" y="215"/>
                    <a:pt x="118" y="216"/>
                  </a:cubicBezTo>
                  <a:cubicBezTo>
                    <a:pt x="120" y="216"/>
                    <a:pt x="120" y="218"/>
                    <a:pt x="122" y="216"/>
                  </a:cubicBezTo>
                  <a:cubicBezTo>
                    <a:pt x="124" y="215"/>
                    <a:pt x="124" y="216"/>
                    <a:pt x="126" y="217"/>
                  </a:cubicBezTo>
                  <a:cubicBezTo>
                    <a:pt x="128" y="217"/>
                    <a:pt x="130" y="217"/>
                    <a:pt x="132" y="218"/>
                  </a:cubicBezTo>
                  <a:cubicBezTo>
                    <a:pt x="134" y="219"/>
                    <a:pt x="134" y="221"/>
                    <a:pt x="136" y="223"/>
                  </a:cubicBezTo>
                  <a:cubicBezTo>
                    <a:pt x="136" y="223"/>
                    <a:pt x="136" y="220"/>
                    <a:pt x="138" y="221"/>
                  </a:cubicBezTo>
                  <a:cubicBezTo>
                    <a:pt x="139" y="221"/>
                    <a:pt x="140" y="223"/>
                    <a:pt x="142" y="223"/>
                  </a:cubicBezTo>
                  <a:cubicBezTo>
                    <a:pt x="143" y="224"/>
                    <a:pt x="144" y="222"/>
                    <a:pt x="145" y="221"/>
                  </a:cubicBezTo>
                  <a:cubicBezTo>
                    <a:pt x="147" y="219"/>
                    <a:pt x="148" y="221"/>
                    <a:pt x="150" y="221"/>
                  </a:cubicBezTo>
                  <a:cubicBezTo>
                    <a:pt x="152" y="221"/>
                    <a:pt x="153" y="219"/>
                    <a:pt x="155" y="220"/>
                  </a:cubicBezTo>
                  <a:cubicBezTo>
                    <a:pt x="157" y="221"/>
                    <a:pt x="158" y="222"/>
                    <a:pt x="160" y="223"/>
                  </a:cubicBezTo>
                  <a:cubicBezTo>
                    <a:pt x="162" y="224"/>
                    <a:pt x="161" y="223"/>
                    <a:pt x="163" y="222"/>
                  </a:cubicBezTo>
                  <a:cubicBezTo>
                    <a:pt x="164" y="221"/>
                    <a:pt x="168" y="222"/>
                    <a:pt x="169" y="222"/>
                  </a:cubicBezTo>
                  <a:cubicBezTo>
                    <a:pt x="170" y="222"/>
                    <a:pt x="172" y="220"/>
                    <a:pt x="172" y="219"/>
                  </a:cubicBezTo>
                  <a:cubicBezTo>
                    <a:pt x="172" y="217"/>
                    <a:pt x="169" y="217"/>
                    <a:pt x="168" y="216"/>
                  </a:cubicBezTo>
                  <a:cubicBezTo>
                    <a:pt x="161" y="213"/>
                    <a:pt x="171" y="214"/>
                    <a:pt x="169" y="210"/>
                  </a:cubicBezTo>
                  <a:cubicBezTo>
                    <a:pt x="168" y="209"/>
                    <a:pt x="166" y="209"/>
                    <a:pt x="169" y="208"/>
                  </a:cubicBezTo>
                  <a:cubicBezTo>
                    <a:pt x="170" y="207"/>
                    <a:pt x="172" y="208"/>
                    <a:pt x="173" y="207"/>
                  </a:cubicBezTo>
                  <a:cubicBezTo>
                    <a:pt x="177" y="207"/>
                    <a:pt x="166" y="202"/>
                    <a:pt x="171" y="200"/>
                  </a:cubicBezTo>
                  <a:cubicBezTo>
                    <a:pt x="172" y="200"/>
                    <a:pt x="174" y="200"/>
                    <a:pt x="175" y="200"/>
                  </a:cubicBezTo>
                  <a:cubicBezTo>
                    <a:pt x="178" y="200"/>
                    <a:pt x="180" y="200"/>
                    <a:pt x="183" y="199"/>
                  </a:cubicBezTo>
                  <a:cubicBezTo>
                    <a:pt x="185" y="198"/>
                    <a:pt x="187" y="198"/>
                    <a:pt x="189" y="198"/>
                  </a:cubicBezTo>
                  <a:cubicBezTo>
                    <a:pt x="191" y="197"/>
                    <a:pt x="193" y="196"/>
                    <a:pt x="196" y="196"/>
                  </a:cubicBezTo>
                  <a:cubicBezTo>
                    <a:pt x="200" y="195"/>
                    <a:pt x="204" y="194"/>
                    <a:pt x="208" y="192"/>
                  </a:cubicBezTo>
                  <a:cubicBezTo>
                    <a:pt x="211" y="190"/>
                    <a:pt x="217" y="190"/>
                    <a:pt x="219" y="194"/>
                  </a:cubicBezTo>
                  <a:cubicBezTo>
                    <a:pt x="220" y="196"/>
                    <a:pt x="219" y="196"/>
                    <a:pt x="220" y="198"/>
                  </a:cubicBezTo>
                  <a:cubicBezTo>
                    <a:pt x="220" y="201"/>
                    <a:pt x="224" y="198"/>
                    <a:pt x="226" y="199"/>
                  </a:cubicBezTo>
                  <a:cubicBezTo>
                    <a:pt x="227" y="199"/>
                    <a:pt x="226" y="200"/>
                    <a:pt x="227" y="200"/>
                  </a:cubicBezTo>
                  <a:cubicBezTo>
                    <a:pt x="228" y="201"/>
                    <a:pt x="228" y="200"/>
                    <a:pt x="228" y="200"/>
                  </a:cubicBezTo>
                  <a:cubicBezTo>
                    <a:pt x="229" y="199"/>
                    <a:pt x="230" y="200"/>
                    <a:pt x="231" y="201"/>
                  </a:cubicBezTo>
                  <a:cubicBezTo>
                    <a:pt x="232" y="201"/>
                    <a:pt x="232" y="201"/>
                    <a:pt x="231" y="202"/>
                  </a:cubicBezTo>
                  <a:cubicBezTo>
                    <a:pt x="230" y="205"/>
                    <a:pt x="237" y="203"/>
                    <a:pt x="239" y="202"/>
                  </a:cubicBezTo>
                  <a:cubicBezTo>
                    <a:pt x="239" y="202"/>
                    <a:pt x="248" y="197"/>
                    <a:pt x="248" y="198"/>
                  </a:cubicBezTo>
                  <a:cubicBezTo>
                    <a:pt x="248" y="199"/>
                    <a:pt x="246" y="201"/>
                    <a:pt x="248" y="202"/>
                  </a:cubicBezTo>
                  <a:cubicBezTo>
                    <a:pt x="250" y="202"/>
                    <a:pt x="251" y="203"/>
                    <a:pt x="252" y="204"/>
                  </a:cubicBezTo>
                  <a:cubicBezTo>
                    <a:pt x="255" y="207"/>
                    <a:pt x="256" y="210"/>
                    <a:pt x="258" y="213"/>
                  </a:cubicBezTo>
                  <a:cubicBezTo>
                    <a:pt x="260" y="216"/>
                    <a:pt x="261" y="219"/>
                    <a:pt x="263" y="221"/>
                  </a:cubicBezTo>
                  <a:cubicBezTo>
                    <a:pt x="266" y="224"/>
                    <a:pt x="266" y="217"/>
                    <a:pt x="269" y="220"/>
                  </a:cubicBezTo>
                  <a:cubicBezTo>
                    <a:pt x="273" y="224"/>
                    <a:pt x="275" y="222"/>
                    <a:pt x="280" y="221"/>
                  </a:cubicBezTo>
                  <a:cubicBezTo>
                    <a:pt x="282" y="220"/>
                    <a:pt x="283" y="223"/>
                    <a:pt x="284" y="224"/>
                  </a:cubicBezTo>
                  <a:cubicBezTo>
                    <a:pt x="285" y="226"/>
                    <a:pt x="287" y="226"/>
                    <a:pt x="288" y="228"/>
                  </a:cubicBezTo>
                  <a:cubicBezTo>
                    <a:pt x="289" y="230"/>
                    <a:pt x="291" y="230"/>
                    <a:pt x="293" y="230"/>
                  </a:cubicBezTo>
                  <a:cubicBezTo>
                    <a:pt x="296" y="229"/>
                    <a:pt x="295" y="230"/>
                    <a:pt x="296" y="231"/>
                  </a:cubicBezTo>
                  <a:cubicBezTo>
                    <a:pt x="298" y="235"/>
                    <a:pt x="304" y="230"/>
                    <a:pt x="307" y="230"/>
                  </a:cubicBezTo>
                  <a:cubicBezTo>
                    <a:pt x="310" y="229"/>
                    <a:pt x="313" y="226"/>
                    <a:pt x="316" y="225"/>
                  </a:cubicBezTo>
                  <a:cubicBezTo>
                    <a:pt x="320" y="222"/>
                    <a:pt x="322" y="222"/>
                    <a:pt x="327" y="223"/>
                  </a:cubicBezTo>
                  <a:cubicBezTo>
                    <a:pt x="329" y="223"/>
                    <a:pt x="329" y="224"/>
                    <a:pt x="331" y="226"/>
                  </a:cubicBezTo>
                  <a:cubicBezTo>
                    <a:pt x="332" y="227"/>
                    <a:pt x="334" y="227"/>
                    <a:pt x="336" y="227"/>
                  </a:cubicBezTo>
                  <a:cubicBezTo>
                    <a:pt x="338" y="227"/>
                    <a:pt x="339" y="228"/>
                    <a:pt x="341" y="228"/>
                  </a:cubicBezTo>
                  <a:cubicBezTo>
                    <a:pt x="343" y="230"/>
                    <a:pt x="344" y="228"/>
                    <a:pt x="346" y="227"/>
                  </a:cubicBezTo>
                  <a:cubicBezTo>
                    <a:pt x="349" y="224"/>
                    <a:pt x="344" y="222"/>
                    <a:pt x="346" y="219"/>
                  </a:cubicBezTo>
                  <a:cubicBezTo>
                    <a:pt x="347" y="217"/>
                    <a:pt x="351" y="213"/>
                    <a:pt x="353" y="214"/>
                  </a:cubicBezTo>
                  <a:cubicBezTo>
                    <a:pt x="357" y="216"/>
                    <a:pt x="362" y="216"/>
                    <a:pt x="366" y="218"/>
                  </a:cubicBezTo>
                  <a:cubicBezTo>
                    <a:pt x="368" y="219"/>
                    <a:pt x="367" y="221"/>
                    <a:pt x="368" y="222"/>
                  </a:cubicBezTo>
                  <a:cubicBezTo>
                    <a:pt x="369" y="225"/>
                    <a:pt x="371" y="225"/>
                    <a:pt x="374" y="226"/>
                  </a:cubicBezTo>
                  <a:cubicBezTo>
                    <a:pt x="378" y="227"/>
                    <a:pt x="382" y="224"/>
                    <a:pt x="386" y="225"/>
                  </a:cubicBezTo>
                  <a:cubicBezTo>
                    <a:pt x="387" y="225"/>
                    <a:pt x="389" y="225"/>
                    <a:pt x="390" y="226"/>
                  </a:cubicBezTo>
                  <a:cubicBezTo>
                    <a:pt x="392" y="227"/>
                    <a:pt x="394" y="227"/>
                    <a:pt x="396" y="229"/>
                  </a:cubicBezTo>
                  <a:cubicBezTo>
                    <a:pt x="401" y="233"/>
                    <a:pt x="409" y="233"/>
                    <a:pt x="415" y="231"/>
                  </a:cubicBezTo>
                  <a:cubicBezTo>
                    <a:pt x="419" y="230"/>
                    <a:pt x="422" y="228"/>
                    <a:pt x="426" y="227"/>
                  </a:cubicBezTo>
                  <a:cubicBezTo>
                    <a:pt x="428" y="225"/>
                    <a:pt x="431" y="227"/>
                    <a:pt x="433" y="227"/>
                  </a:cubicBezTo>
                  <a:cubicBezTo>
                    <a:pt x="435" y="228"/>
                    <a:pt x="436" y="226"/>
                    <a:pt x="438" y="227"/>
                  </a:cubicBezTo>
                  <a:cubicBezTo>
                    <a:pt x="439" y="228"/>
                    <a:pt x="443" y="231"/>
                    <a:pt x="445" y="230"/>
                  </a:cubicBezTo>
                  <a:cubicBezTo>
                    <a:pt x="446" y="230"/>
                    <a:pt x="448" y="229"/>
                    <a:pt x="449" y="228"/>
                  </a:cubicBezTo>
                  <a:cubicBezTo>
                    <a:pt x="452" y="227"/>
                    <a:pt x="453" y="227"/>
                    <a:pt x="453" y="225"/>
                  </a:cubicBezTo>
                  <a:cubicBezTo>
                    <a:pt x="453" y="221"/>
                    <a:pt x="456" y="217"/>
                    <a:pt x="458" y="215"/>
                  </a:cubicBezTo>
                  <a:cubicBezTo>
                    <a:pt x="459" y="214"/>
                    <a:pt x="460" y="212"/>
                    <a:pt x="459" y="211"/>
                  </a:cubicBezTo>
                  <a:cubicBezTo>
                    <a:pt x="458" y="210"/>
                    <a:pt x="455" y="210"/>
                    <a:pt x="457" y="208"/>
                  </a:cubicBezTo>
                  <a:cubicBezTo>
                    <a:pt x="460" y="205"/>
                    <a:pt x="465" y="205"/>
                    <a:pt x="470" y="204"/>
                  </a:cubicBezTo>
                  <a:cubicBezTo>
                    <a:pt x="472" y="204"/>
                    <a:pt x="474" y="204"/>
                    <a:pt x="476" y="205"/>
                  </a:cubicBezTo>
                  <a:cubicBezTo>
                    <a:pt x="478" y="206"/>
                    <a:pt x="481" y="206"/>
                    <a:pt x="483" y="207"/>
                  </a:cubicBezTo>
                  <a:cubicBezTo>
                    <a:pt x="486" y="208"/>
                    <a:pt x="487" y="212"/>
                    <a:pt x="489" y="215"/>
                  </a:cubicBezTo>
                  <a:cubicBezTo>
                    <a:pt x="490" y="218"/>
                    <a:pt x="492" y="221"/>
                    <a:pt x="493" y="224"/>
                  </a:cubicBezTo>
                  <a:cubicBezTo>
                    <a:pt x="493" y="225"/>
                    <a:pt x="493" y="227"/>
                    <a:pt x="494" y="229"/>
                  </a:cubicBezTo>
                  <a:cubicBezTo>
                    <a:pt x="494" y="230"/>
                    <a:pt x="497" y="230"/>
                    <a:pt x="498" y="230"/>
                  </a:cubicBezTo>
                  <a:cubicBezTo>
                    <a:pt x="502" y="231"/>
                    <a:pt x="507" y="233"/>
                    <a:pt x="508" y="237"/>
                  </a:cubicBezTo>
                  <a:cubicBezTo>
                    <a:pt x="509" y="240"/>
                    <a:pt x="510" y="242"/>
                    <a:pt x="514" y="242"/>
                  </a:cubicBezTo>
                  <a:cubicBezTo>
                    <a:pt x="515" y="242"/>
                    <a:pt x="517" y="242"/>
                    <a:pt x="518" y="242"/>
                  </a:cubicBezTo>
                  <a:cubicBezTo>
                    <a:pt x="520" y="242"/>
                    <a:pt x="520" y="240"/>
                    <a:pt x="522" y="240"/>
                  </a:cubicBezTo>
                  <a:cubicBezTo>
                    <a:pt x="525" y="240"/>
                    <a:pt x="528" y="237"/>
                    <a:pt x="530" y="241"/>
                  </a:cubicBezTo>
                  <a:cubicBezTo>
                    <a:pt x="530" y="243"/>
                    <a:pt x="530" y="243"/>
                    <a:pt x="529" y="244"/>
                  </a:cubicBezTo>
                  <a:cubicBezTo>
                    <a:pt x="527" y="246"/>
                    <a:pt x="527" y="247"/>
                    <a:pt x="526" y="249"/>
                  </a:cubicBezTo>
                  <a:cubicBezTo>
                    <a:pt x="525" y="252"/>
                    <a:pt x="523" y="255"/>
                    <a:pt x="521" y="258"/>
                  </a:cubicBezTo>
                  <a:cubicBezTo>
                    <a:pt x="520" y="260"/>
                    <a:pt x="519" y="259"/>
                    <a:pt x="518" y="258"/>
                  </a:cubicBezTo>
                  <a:cubicBezTo>
                    <a:pt x="516" y="257"/>
                    <a:pt x="516" y="258"/>
                    <a:pt x="514" y="259"/>
                  </a:cubicBezTo>
                  <a:cubicBezTo>
                    <a:pt x="513" y="259"/>
                    <a:pt x="511" y="260"/>
                    <a:pt x="511" y="260"/>
                  </a:cubicBezTo>
                  <a:cubicBezTo>
                    <a:pt x="510" y="261"/>
                    <a:pt x="513" y="265"/>
                    <a:pt x="513" y="267"/>
                  </a:cubicBezTo>
                  <a:cubicBezTo>
                    <a:pt x="512" y="268"/>
                    <a:pt x="512" y="270"/>
                    <a:pt x="512" y="271"/>
                  </a:cubicBezTo>
                  <a:cubicBezTo>
                    <a:pt x="511" y="273"/>
                    <a:pt x="509" y="272"/>
                    <a:pt x="509" y="274"/>
                  </a:cubicBezTo>
                  <a:cubicBezTo>
                    <a:pt x="511" y="273"/>
                    <a:pt x="512" y="274"/>
                    <a:pt x="514" y="272"/>
                  </a:cubicBezTo>
                  <a:cubicBezTo>
                    <a:pt x="515" y="270"/>
                    <a:pt x="517" y="272"/>
                    <a:pt x="519" y="272"/>
                  </a:cubicBezTo>
                  <a:cubicBezTo>
                    <a:pt x="523" y="274"/>
                    <a:pt x="527" y="272"/>
                    <a:pt x="531" y="269"/>
                  </a:cubicBezTo>
                  <a:cubicBezTo>
                    <a:pt x="534" y="266"/>
                    <a:pt x="537" y="262"/>
                    <a:pt x="540" y="259"/>
                  </a:cubicBezTo>
                  <a:cubicBezTo>
                    <a:pt x="543" y="255"/>
                    <a:pt x="546" y="251"/>
                    <a:pt x="549" y="247"/>
                  </a:cubicBezTo>
                  <a:cubicBezTo>
                    <a:pt x="554" y="240"/>
                    <a:pt x="559" y="235"/>
                    <a:pt x="558" y="226"/>
                  </a:cubicBezTo>
                  <a:cubicBezTo>
                    <a:pt x="558" y="222"/>
                    <a:pt x="559" y="220"/>
                    <a:pt x="561" y="217"/>
                  </a:cubicBezTo>
                  <a:cubicBezTo>
                    <a:pt x="562" y="215"/>
                    <a:pt x="562" y="214"/>
                    <a:pt x="563" y="212"/>
                  </a:cubicBezTo>
                  <a:cubicBezTo>
                    <a:pt x="563" y="212"/>
                    <a:pt x="563" y="211"/>
                    <a:pt x="563" y="210"/>
                  </a:cubicBezTo>
                  <a:cubicBezTo>
                    <a:pt x="563" y="209"/>
                    <a:pt x="561" y="208"/>
                    <a:pt x="561" y="207"/>
                  </a:cubicBezTo>
                  <a:cubicBezTo>
                    <a:pt x="561" y="207"/>
                    <a:pt x="563" y="208"/>
                    <a:pt x="563" y="207"/>
                  </a:cubicBezTo>
                  <a:cubicBezTo>
                    <a:pt x="562" y="206"/>
                    <a:pt x="562" y="205"/>
                    <a:pt x="561" y="205"/>
                  </a:cubicBezTo>
                  <a:cubicBezTo>
                    <a:pt x="560" y="204"/>
                    <a:pt x="558" y="201"/>
                    <a:pt x="557" y="200"/>
                  </a:cubicBezTo>
                  <a:cubicBezTo>
                    <a:pt x="556" y="200"/>
                    <a:pt x="551" y="198"/>
                    <a:pt x="550" y="199"/>
                  </a:cubicBezTo>
                  <a:cubicBezTo>
                    <a:pt x="550" y="200"/>
                    <a:pt x="551" y="201"/>
                    <a:pt x="550" y="201"/>
                  </a:cubicBezTo>
                  <a:cubicBezTo>
                    <a:pt x="548" y="201"/>
                    <a:pt x="548" y="203"/>
                    <a:pt x="547" y="203"/>
                  </a:cubicBezTo>
                  <a:cubicBezTo>
                    <a:pt x="545" y="205"/>
                    <a:pt x="544" y="202"/>
                    <a:pt x="544" y="201"/>
                  </a:cubicBezTo>
                  <a:cubicBezTo>
                    <a:pt x="544" y="199"/>
                    <a:pt x="546" y="198"/>
                    <a:pt x="543" y="199"/>
                  </a:cubicBezTo>
                  <a:cubicBezTo>
                    <a:pt x="540" y="200"/>
                    <a:pt x="544" y="202"/>
                    <a:pt x="540" y="202"/>
                  </a:cubicBezTo>
                  <a:cubicBezTo>
                    <a:pt x="539" y="202"/>
                    <a:pt x="541" y="197"/>
                    <a:pt x="540" y="196"/>
                  </a:cubicBezTo>
                  <a:cubicBezTo>
                    <a:pt x="540" y="197"/>
                    <a:pt x="529" y="197"/>
                    <a:pt x="534" y="194"/>
                  </a:cubicBezTo>
                  <a:cubicBezTo>
                    <a:pt x="538" y="191"/>
                    <a:pt x="542" y="188"/>
                    <a:pt x="546" y="185"/>
                  </a:cubicBezTo>
                  <a:cubicBezTo>
                    <a:pt x="547" y="184"/>
                    <a:pt x="548" y="182"/>
                    <a:pt x="549" y="181"/>
                  </a:cubicBezTo>
                  <a:cubicBezTo>
                    <a:pt x="552" y="179"/>
                    <a:pt x="555" y="177"/>
                    <a:pt x="557" y="175"/>
                  </a:cubicBezTo>
                  <a:cubicBezTo>
                    <a:pt x="558" y="174"/>
                    <a:pt x="559" y="172"/>
                    <a:pt x="561" y="171"/>
                  </a:cubicBezTo>
                  <a:cubicBezTo>
                    <a:pt x="563" y="169"/>
                    <a:pt x="565" y="167"/>
                    <a:pt x="567" y="165"/>
                  </a:cubicBezTo>
                  <a:cubicBezTo>
                    <a:pt x="571" y="162"/>
                    <a:pt x="577" y="162"/>
                    <a:pt x="582" y="162"/>
                  </a:cubicBezTo>
                  <a:cubicBezTo>
                    <a:pt x="583" y="162"/>
                    <a:pt x="584" y="162"/>
                    <a:pt x="585" y="162"/>
                  </a:cubicBezTo>
                  <a:cubicBezTo>
                    <a:pt x="586" y="163"/>
                    <a:pt x="586" y="164"/>
                    <a:pt x="587" y="164"/>
                  </a:cubicBezTo>
                  <a:cubicBezTo>
                    <a:pt x="588" y="163"/>
                    <a:pt x="590" y="163"/>
                    <a:pt x="591" y="162"/>
                  </a:cubicBezTo>
                  <a:cubicBezTo>
                    <a:pt x="592" y="162"/>
                    <a:pt x="593" y="163"/>
                    <a:pt x="594" y="163"/>
                  </a:cubicBezTo>
                  <a:cubicBezTo>
                    <a:pt x="595" y="163"/>
                    <a:pt x="596" y="163"/>
                    <a:pt x="597" y="163"/>
                  </a:cubicBezTo>
                  <a:cubicBezTo>
                    <a:pt x="597" y="162"/>
                    <a:pt x="598" y="163"/>
                    <a:pt x="599" y="163"/>
                  </a:cubicBezTo>
                  <a:cubicBezTo>
                    <a:pt x="601" y="163"/>
                    <a:pt x="601" y="160"/>
                    <a:pt x="604" y="160"/>
                  </a:cubicBezTo>
                  <a:cubicBezTo>
                    <a:pt x="605" y="160"/>
                    <a:pt x="607" y="160"/>
                    <a:pt x="608" y="160"/>
                  </a:cubicBezTo>
                  <a:cubicBezTo>
                    <a:pt x="609" y="161"/>
                    <a:pt x="610" y="162"/>
                    <a:pt x="611" y="162"/>
                  </a:cubicBezTo>
                  <a:cubicBezTo>
                    <a:pt x="612" y="163"/>
                    <a:pt x="616" y="161"/>
                    <a:pt x="616" y="164"/>
                  </a:cubicBezTo>
                  <a:cubicBezTo>
                    <a:pt x="616" y="164"/>
                    <a:pt x="613" y="164"/>
                    <a:pt x="613" y="165"/>
                  </a:cubicBezTo>
                  <a:cubicBezTo>
                    <a:pt x="612" y="167"/>
                    <a:pt x="616" y="166"/>
                    <a:pt x="616" y="166"/>
                  </a:cubicBezTo>
                  <a:cubicBezTo>
                    <a:pt x="618" y="166"/>
                    <a:pt x="620" y="166"/>
                    <a:pt x="621" y="166"/>
                  </a:cubicBezTo>
                  <a:cubicBezTo>
                    <a:pt x="622" y="165"/>
                    <a:pt x="622" y="165"/>
                    <a:pt x="623" y="164"/>
                  </a:cubicBezTo>
                  <a:cubicBezTo>
                    <a:pt x="624" y="164"/>
                    <a:pt x="625" y="165"/>
                    <a:pt x="627" y="165"/>
                  </a:cubicBezTo>
                  <a:cubicBezTo>
                    <a:pt x="628" y="165"/>
                    <a:pt x="635" y="163"/>
                    <a:pt x="631" y="162"/>
                  </a:cubicBezTo>
                  <a:cubicBezTo>
                    <a:pt x="629" y="162"/>
                    <a:pt x="628" y="163"/>
                    <a:pt x="628" y="160"/>
                  </a:cubicBezTo>
                  <a:cubicBezTo>
                    <a:pt x="628" y="159"/>
                    <a:pt x="630" y="156"/>
                    <a:pt x="631" y="155"/>
                  </a:cubicBezTo>
                  <a:cubicBezTo>
                    <a:pt x="633" y="154"/>
                    <a:pt x="634" y="153"/>
                    <a:pt x="636" y="151"/>
                  </a:cubicBezTo>
                  <a:cubicBezTo>
                    <a:pt x="637" y="150"/>
                    <a:pt x="639" y="150"/>
                    <a:pt x="640" y="148"/>
                  </a:cubicBezTo>
                  <a:cubicBezTo>
                    <a:pt x="641" y="146"/>
                    <a:pt x="642" y="145"/>
                    <a:pt x="644" y="145"/>
                  </a:cubicBezTo>
                  <a:cubicBezTo>
                    <a:pt x="646" y="145"/>
                    <a:pt x="649" y="144"/>
                    <a:pt x="651" y="144"/>
                  </a:cubicBezTo>
                  <a:cubicBezTo>
                    <a:pt x="653" y="144"/>
                    <a:pt x="654" y="146"/>
                    <a:pt x="655" y="146"/>
                  </a:cubicBezTo>
                  <a:cubicBezTo>
                    <a:pt x="656" y="145"/>
                    <a:pt x="657" y="143"/>
                    <a:pt x="658" y="144"/>
                  </a:cubicBezTo>
                  <a:cubicBezTo>
                    <a:pt x="659" y="145"/>
                    <a:pt x="656" y="148"/>
                    <a:pt x="656" y="149"/>
                  </a:cubicBezTo>
                  <a:cubicBezTo>
                    <a:pt x="656" y="151"/>
                    <a:pt x="657" y="149"/>
                    <a:pt x="659" y="150"/>
                  </a:cubicBezTo>
                  <a:cubicBezTo>
                    <a:pt x="659" y="150"/>
                    <a:pt x="657" y="152"/>
                    <a:pt x="657" y="153"/>
                  </a:cubicBezTo>
                  <a:cubicBezTo>
                    <a:pt x="657" y="154"/>
                    <a:pt x="664" y="149"/>
                    <a:pt x="664" y="149"/>
                  </a:cubicBezTo>
                  <a:cubicBezTo>
                    <a:pt x="665" y="148"/>
                    <a:pt x="666" y="147"/>
                    <a:pt x="668" y="146"/>
                  </a:cubicBezTo>
                  <a:cubicBezTo>
                    <a:pt x="669" y="145"/>
                    <a:pt x="672" y="147"/>
                    <a:pt x="672" y="145"/>
                  </a:cubicBezTo>
                  <a:cubicBezTo>
                    <a:pt x="671" y="143"/>
                    <a:pt x="672" y="139"/>
                    <a:pt x="675" y="139"/>
                  </a:cubicBezTo>
                  <a:cubicBezTo>
                    <a:pt x="676" y="138"/>
                    <a:pt x="678" y="137"/>
                    <a:pt x="679" y="138"/>
                  </a:cubicBezTo>
                  <a:cubicBezTo>
                    <a:pt x="680" y="138"/>
                    <a:pt x="682" y="140"/>
                    <a:pt x="683" y="139"/>
                  </a:cubicBezTo>
                  <a:cubicBezTo>
                    <a:pt x="681" y="140"/>
                    <a:pt x="678" y="139"/>
                    <a:pt x="677" y="142"/>
                  </a:cubicBezTo>
                  <a:cubicBezTo>
                    <a:pt x="677" y="143"/>
                    <a:pt x="677" y="144"/>
                    <a:pt x="677" y="145"/>
                  </a:cubicBezTo>
                  <a:cubicBezTo>
                    <a:pt x="677" y="146"/>
                    <a:pt x="675" y="146"/>
                    <a:pt x="676" y="147"/>
                  </a:cubicBezTo>
                  <a:cubicBezTo>
                    <a:pt x="676" y="148"/>
                    <a:pt x="677" y="148"/>
                    <a:pt x="676" y="149"/>
                  </a:cubicBezTo>
                  <a:cubicBezTo>
                    <a:pt x="675" y="149"/>
                    <a:pt x="674" y="150"/>
                    <a:pt x="675" y="151"/>
                  </a:cubicBezTo>
                  <a:cubicBezTo>
                    <a:pt x="675" y="151"/>
                    <a:pt x="669" y="153"/>
                    <a:pt x="669" y="154"/>
                  </a:cubicBezTo>
                  <a:cubicBezTo>
                    <a:pt x="667" y="155"/>
                    <a:pt x="666" y="157"/>
                    <a:pt x="664" y="158"/>
                  </a:cubicBezTo>
                  <a:cubicBezTo>
                    <a:pt x="662" y="160"/>
                    <a:pt x="660" y="161"/>
                    <a:pt x="658" y="163"/>
                  </a:cubicBezTo>
                  <a:cubicBezTo>
                    <a:pt x="654" y="166"/>
                    <a:pt x="651" y="173"/>
                    <a:pt x="646" y="173"/>
                  </a:cubicBezTo>
                  <a:cubicBezTo>
                    <a:pt x="645" y="173"/>
                    <a:pt x="641" y="174"/>
                    <a:pt x="641" y="175"/>
                  </a:cubicBezTo>
                  <a:cubicBezTo>
                    <a:pt x="641" y="178"/>
                    <a:pt x="641" y="179"/>
                    <a:pt x="638" y="181"/>
                  </a:cubicBezTo>
                  <a:cubicBezTo>
                    <a:pt x="634" y="184"/>
                    <a:pt x="634" y="190"/>
                    <a:pt x="635" y="195"/>
                  </a:cubicBezTo>
                  <a:cubicBezTo>
                    <a:pt x="636" y="200"/>
                    <a:pt x="635" y="206"/>
                    <a:pt x="638" y="210"/>
                  </a:cubicBezTo>
                  <a:cubicBezTo>
                    <a:pt x="639" y="212"/>
                    <a:pt x="639" y="215"/>
                    <a:pt x="639" y="217"/>
                  </a:cubicBezTo>
                  <a:cubicBezTo>
                    <a:pt x="639" y="217"/>
                    <a:pt x="639" y="219"/>
                    <a:pt x="640" y="219"/>
                  </a:cubicBezTo>
                  <a:cubicBezTo>
                    <a:pt x="641" y="219"/>
                    <a:pt x="639" y="222"/>
                    <a:pt x="640" y="222"/>
                  </a:cubicBezTo>
                  <a:cubicBezTo>
                    <a:pt x="640" y="222"/>
                    <a:pt x="645" y="218"/>
                    <a:pt x="645" y="217"/>
                  </a:cubicBezTo>
                  <a:cubicBezTo>
                    <a:pt x="647" y="215"/>
                    <a:pt x="648" y="213"/>
                    <a:pt x="649" y="210"/>
                  </a:cubicBezTo>
                  <a:cubicBezTo>
                    <a:pt x="650" y="208"/>
                    <a:pt x="654" y="206"/>
                    <a:pt x="655" y="206"/>
                  </a:cubicBezTo>
                  <a:cubicBezTo>
                    <a:pt x="658" y="208"/>
                    <a:pt x="655" y="202"/>
                    <a:pt x="656" y="201"/>
                  </a:cubicBezTo>
                  <a:cubicBezTo>
                    <a:pt x="658" y="198"/>
                    <a:pt x="659" y="197"/>
                    <a:pt x="662" y="197"/>
                  </a:cubicBezTo>
                  <a:cubicBezTo>
                    <a:pt x="665" y="197"/>
                    <a:pt x="669" y="197"/>
                    <a:pt x="667" y="194"/>
                  </a:cubicBezTo>
                  <a:cubicBezTo>
                    <a:pt x="664" y="191"/>
                    <a:pt x="666" y="188"/>
                    <a:pt x="669" y="186"/>
                  </a:cubicBezTo>
                  <a:cubicBezTo>
                    <a:pt x="670" y="185"/>
                    <a:pt x="670" y="187"/>
                    <a:pt x="671" y="187"/>
                  </a:cubicBezTo>
                  <a:cubicBezTo>
                    <a:pt x="673" y="187"/>
                    <a:pt x="673" y="184"/>
                    <a:pt x="673" y="183"/>
                  </a:cubicBezTo>
                  <a:cubicBezTo>
                    <a:pt x="671" y="181"/>
                    <a:pt x="669" y="180"/>
                    <a:pt x="671" y="177"/>
                  </a:cubicBezTo>
                  <a:cubicBezTo>
                    <a:pt x="671" y="177"/>
                    <a:pt x="674" y="176"/>
                    <a:pt x="673" y="175"/>
                  </a:cubicBezTo>
                  <a:cubicBezTo>
                    <a:pt x="672" y="175"/>
                    <a:pt x="671" y="173"/>
                    <a:pt x="670" y="173"/>
                  </a:cubicBezTo>
                  <a:cubicBezTo>
                    <a:pt x="669" y="173"/>
                    <a:pt x="670" y="174"/>
                    <a:pt x="669" y="174"/>
                  </a:cubicBezTo>
                  <a:cubicBezTo>
                    <a:pt x="667" y="174"/>
                    <a:pt x="666" y="173"/>
                    <a:pt x="667" y="171"/>
                  </a:cubicBezTo>
                  <a:cubicBezTo>
                    <a:pt x="668" y="169"/>
                    <a:pt x="670" y="168"/>
                    <a:pt x="672" y="165"/>
                  </a:cubicBezTo>
                  <a:cubicBezTo>
                    <a:pt x="673" y="163"/>
                    <a:pt x="673" y="160"/>
                    <a:pt x="676" y="158"/>
                  </a:cubicBezTo>
                  <a:cubicBezTo>
                    <a:pt x="677" y="157"/>
                    <a:pt x="677" y="159"/>
                    <a:pt x="677" y="159"/>
                  </a:cubicBezTo>
                  <a:cubicBezTo>
                    <a:pt x="679" y="159"/>
                    <a:pt x="679" y="157"/>
                    <a:pt x="680" y="158"/>
                  </a:cubicBezTo>
                  <a:cubicBezTo>
                    <a:pt x="681" y="158"/>
                    <a:pt x="681" y="159"/>
                    <a:pt x="682" y="158"/>
                  </a:cubicBezTo>
                  <a:cubicBezTo>
                    <a:pt x="684" y="157"/>
                    <a:pt x="685" y="156"/>
                    <a:pt x="687" y="155"/>
                  </a:cubicBezTo>
                  <a:cubicBezTo>
                    <a:pt x="690" y="154"/>
                    <a:pt x="686" y="158"/>
                    <a:pt x="688" y="159"/>
                  </a:cubicBezTo>
                  <a:cubicBezTo>
                    <a:pt x="688" y="160"/>
                    <a:pt x="692" y="156"/>
                    <a:pt x="693" y="156"/>
                  </a:cubicBezTo>
                  <a:cubicBezTo>
                    <a:pt x="695" y="155"/>
                    <a:pt x="697" y="154"/>
                    <a:pt x="700" y="154"/>
                  </a:cubicBezTo>
                  <a:cubicBezTo>
                    <a:pt x="702" y="154"/>
                    <a:pt x="704" y="154"/>
                    <a:pt x="705" y="156"/>
                  </a:cubicBezTo>
                  <a:cubicBezTo>
                    <a:pt x="706" y="156"/>
                    <a:pt x="707" y="157"/>
                    <a:pt x="708" y="158"/>
                  </a:cubicBezTo>
                  <a:cubicBezTo>
                    <a:pt x="709" y="159"/>
                    <a:pt x="709" y="156"/>
                    <a:pt x="710" y="156"/>
                  </a:cubicBezTo>
                  <a:cubicBezTo>
                    <a:pt x="718" y="149"/>
                    <a:pt x="727" y="146"/>
                    <a:pt x="736" y="142"/>
                  </a:cubicBezTo>
                  <a:cubicBezTo>
                    <a:pt x="738" y="141"/>
                    <a:pt x="741" y="140"/>
                    <a:pt x="742" y="138"/>
                  </a:cubicBezTo>
                  <a:cubicBezTo>
                    <a:pt x="743" y="136"/>
                    <a:pt x="743" y="139"/>
                    <a:pt x="745" y="139"/>
                  </a:cubicBezTo>
                  <a:cubicBezTo>
                    <a:pt x="746" y="139"/>
                    <a:pt x="748" y="139"/>
                    <a:pt x="749" y="139"/>
                  </a:cubicBezTo>
                  <a:cubicBezTo>
                    <a:pt x="750" y="140"/>
                    <a:pt x="751" y="141"/>
                    <a:pt x="752" y="141"/>
                  </a:cubicBezTo>
                  <a:cubicBezTo>
                    <a:pt x="755" y="141"/>
                    <a:pt x="755" y="137"/>
                    <a:pt x="754" y="135"/>
                  </a:cubicBezTo>
                  <a:cubicBezTo>
                    <a:pt x="754" y="134"/>
                    <a:pt x="750" y="132"/>
                    <a:pt x="751" y="131"/>
                  </a:cubicBezTo>
                  <a:cubicBezTo>
                    <a:pt x="751" y="130"/>
                    <a:pt x="749" y="125"/>
                    <a:pt x="748" y="126"/>
                  </a:cubicBezTo>
                  <a:cubicBezTo>
                    <a:pt x="748" y="127"/>
                    <a:pt x="746" y="125"/>
                    <a:pt x="745" y="125"/>
                  </a:cubicBezTo>
                  <a:cubicBezTo>
                    <a:pt x="744" y="124"/>
                    <a:pt x="745" y="123"/>
                    <a:pt x="744" y="122"/>
                  </a:cubicBezTo>
                  <a:cubicBezTo>
                    <a:pt x="744" y="121"/>
                    <a:pt x="741" y="122"/>
                    <a:pt x="741" y="122"/>
                  </a:cubicBezTo>
                  <a:cubicBezTo>
                    <a:pt x="740" y="123"/>
                    <a:pt x="737" y="122"/>
                    <a:pt x="738" y="121"/>
                  </a:cubicBezTo>
                  <a:cubicBezTo>
                    <a:pt x="738" y="120"/>
                    <a:pt x="741" y="121"/>
                    <a:pt x="742" y="121"/>
                  </a:cubicBezTo>
                  <a:cubicBezTo>
                    <a:pt x="742" y="120"/>
                    <a:pt x="739" y="120"/>
                    <a:pt x="739" y="120"/>
                  </a:cubicBezTo>
                  <a:cubicBezTo>
                    <a:pt x="739" y="117"/>
                    <a:pt x="747" y="122"/>
                    <a:pt x="748" y="122"/>
                  </a:cubicBezTo>
                  <a:cubicBezTo>
                    <a:pt x="750" y="123"/>
                    <a:pt x="756" y="121"/>
                    <a:pt x="758" y="119"/>
                  </a:cubicBezTo>
                  <a:cubicBezTo>
                    <a:pt x="759" y="118"/>
                    <a:pt x="757" y="118"/>
                    <a:pt x="757" y="117"/>
                  </a:cubicBezTo>
                  <a:cubicBezTo>
                    <a:pt x="757" y="117"/>
                    <a:pt x="761" y="117"/>
                    <a:pt x="761" y="115"/>
                  </a:cubicBezTo>
                  <a:cubicBezTo>
                    <a:pt x="760" y="114"/>
                    <a:pt x="758" y="113"/>
                    <a:pt x="759" y="112"/>
                  </a:cubicBezTo>
                  <a:cubicBezTo>
                    <a:pt x="759" y="111"/>
                    <a:pt x="761" y="109"/>
                    <a:pt x="761" y="109"/>
                  </a:cubicBezTo>
                  <a:cubicBezTo>
                    <a:pt x="762" y="109"/>
                    <a:pt x="766" y="110"/>
                    <a:pt x="766" y="109"/>
                  </a:cubicBezTo>
                  <a:cubicBezTo>
                    <a:pt x="765" y="110"/>
                    <a:pt x="762" y="111"/>
                    <a:pt x="763" y="112"/>
                  </a:cubicBezTo>
                  <a:cubicBezTo>
                    <a:pt x="764" y="113"/>
                    <a:pt x="765" y="114"/>
                    <a:pt x="765" y="114"/>
                  </a:cubicBezTo>
                  <a:cubicBezTo>
                    <a:pt x="765" y="115"/>
                    <a:pt x="764" y="116"/>
                    <a:pt x="765" y="116"/>
                  </a:cubicBezTo>
                  <a:cubicBezTo>
                    <a:pt x="767" y="116"/>
                    <a:pt x="769" y="115"/>
                    <a:pt x="771" y="115"/>
                  </a:cubicBezTo>
                  <a:cubicBezTo>
                    <a:pt x="773" y="115"/>
                    <a:pt x="775" y="115"/>
                    <a:pt x="777" y="116"/>
                  </a:cubicBezTo>
                  <a:cubicBezTo>
                    <a:pt x="778" y="117"/>
                    <a:pt x="778" y="117"/>
                    <a:pt x="778" y="119"/>
                  </a:cubicBezTo>
                  <a:cubicBezTo>
                    <a:pt x="778" y="120"/>
                    <a:pt x="782" y="121"/>
                    <a:pt x="783" y="121"/>
                  </a:cubicBezTo>
                  <a:cubicBezTo>
                    <a:pt x="784" y="122"/>
                    <a:pt x="790" y="126"/>
                    <a:pt x="791" y="124"/>
                  </a:cubicBezTo>
                  <a:cubicBezTo>
                    <a:pt x="790" y="127"/>
                    <a:pt x="796" y="124"/>
                    <a:pt x="796" y="124"/>
                  </a:cubicBezTo>
                  <a:cubicBezTo>
                    <a:pt x="796" y="123"/>
                    <a:pt x="792" y="123"/>
                    <a:pt x="793" y="122"/>
                  </a:cubicBezTo>
                  <a:cubicBezTo>
                    <a:pt x="793" y="120"/>
                    <a:pt x="796" y="122"/>
                    <a:pt x="796" y="122"/>
                  </a:cubicBezTo>
                  <a:cubicBezTo>
                    <a:pt x="796" y="120"/>
                    <a:pt x="795" y="122"/>
                    <a:pt x="796" y="119"/>
                  </a:cubicBezTo>
                  <a:cubicBezTo>
                    <a:pt x="796" y="118"/>
                    <a:pt x="796" y="117"/>
                    <a:pt x="796" y="116"/>
                  </a:cubicBezTo>
                  <a:cubicBezTo>
                    <a:pt x="795" y="115"/>
                    <a:pt x="794" y="115"/>
                    <a:pt x="794" y="114"/>
                  </a:cubicBezTo>
                  <a:cubicBezTo>
                    <a:pt x="794" y="114"/>
                    <a:pt x="801" y="116"/>
                    <a:pt x="802" y="115"/>
                  </a:cubicBezTo>
                  <a:cubicBezTo>
                    <a:pt x="802" y="115"/>
                    <a:pt x="801" y="114"/>
                    <a:pt x="800" y="114"/>
                  </a:cubicBezTo>
                  <a:cubicBezTo>
                    <a:pt x="801" y="114"/>
                    <a:pt x="804" y="115"/>
                    <a:pt x="805" y="114"/>
                  </a:cubicBezTo>
                  <a:cubicBezTo>
                    <a:pt x="805" y="113"/>
                    <a:pt x="805" y="112"/>
                    <a:pt x="806" y="111"/>
                  </a:cubicBezTo>
                  <a:cubicBezTo>
                    <a:pt x="806" y="111"/>
                    <a:pt x="809" y="111"/>
                    <a:pt x="809" y="111"/>
                  </a:cubicBezTo>
                  <a:cubicBezTo>
                    <a:pt x="809" y="111"/>
                    <a:pt x="808" y="111"/>
                    <a:pt x="808" y="111"/>
                  </a:cubicBezTo>
                  <a:cubicBezTo>
                    <a:pt x="807" y="110"/>
                    <a:pt x="810" y="111"/>
                    <a:pt x="808" y="111"/>
                  </a:cubicBezTo>
                  <a:close/>
                  <a:moveTo>
                    <a:pt x="405" y="192"/>
                  </a:moveTo>
                  <a:cubicBezTo>
                    <a:pt x="404" y="195"/>
                    <a:pt x="404" y="198"/>
                    <a:pt x="403" y="201"/>
                  </a:cubicBezTo>
                  <a:cubicBezTo>
                    <a:pt x="402" y="203"/>
                    <a:pt x="399" y="202"/>
                    <a:pt x="399" y="204"/>
                  </a:cubicBezTo>
                  <a:cubicBezTo>
                    <a:pt x="399" y="204"/>
                    <a:pt x="401" y="204"/>
                    <a:pt x="402" y="204"/>
                  </a:cubicBezTo>
                  <a:cubicBezTo>
                    <a:pt x="402" y="204"/>
                    <a:pt x="393" y="210"/>
                    <a:pt x="392" y="210"/>
                  </a:cubicBezTo>
                  <a:cubicBezTo>
                    <a:pt x="391" y="211"/>
                    <a:pt x="390" y="212"/>
                    <a:pt x="388" y="212"/>
                  </a:cubicBezTo>
                  <a:cubicBezTo>
                    <a:pt x="387" y="213"/>
                    <a:pt x="386" y="215"/>
                    <a:pt x="385" y="216"/>
                  </a:cubicBezTo>
                  <a:cubicBezTo>
                    <a:pt x="384" y="217"/>
                    <a:pt x="377" y="219"/>
                    <a:pt x="376" y="217"/>
                  </a:cubicBezTo>
                  <a:cubicBezTo>
                    <a:pt x="376" y="216"/>
                    <a:pt x="383" y="214"/>
                    <a:pt x="384" y="213"/>
                  </a:cubicBezTo>
                  <a:cubicBezTo>
                    <a:pt x="387" y="211"/>
                    <a:pt x="390" y="208"/>
                    <a:pt x="393" y="206"/>
                  </a:cubicBezTo>
                  <a:cubicBezTo>
                    <a:pt x="395" y="205"/>
                    <a:pt x="395" y="202"/>
                    <a:pt x="397" y="201"/>
                  </a:cubicBezTo>
                  <a:cubicBezTo>
                    <a:pt x="399" y="198"/>
                    <a:pt x="401" y="195"/>
                    <a:pt x="402" y="192"/>
                  </a:cubicBezTo>
                  <a:cubicBezTo>
                    <a:pt x="402" y="190"/>
                    <a:pt x="402" y="190"/>
                    <a:pt x="404" y="189"/>
                  </a:cubicBezTo>
                  <a:cubicBezTo>
                    <a:pt x="406" y="188"/>
                    <a:pt x="405" y="191"/>
                    <a:pt x="405" y="192"/>
                  </a:cubicBezTo>
                  <a:cubicBezTo>
                    <a:pt x="404" y="193"/>
                    <a:pt x="405" y="190"/>
                    <a:pt x="405" y="192"/>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33" name="Freeform 721">
              <a:extLst>
                <a:ext uri="{FF2B5EF4-FFF2-40B4-BE49-F238E27FC236}">
                  <a16:creationId xmlns:a16="http://schemas.microsoft.com/office/drawing/2014/main" id="{2CACA193-609E-3342-A9A1-68941C5A04F7}"/>
                </a:ext>
              </a:extLst>
            </p:cNvPr>
            <p:cNvSpPr>
              <a:spLocks/>
            </p:cNvSpPr>
            <p:nvPr/>
          </p:nvSpPr>
          <p:spPr bwMode="auto">
            <a:xfrm>
              <a:off x="18193857" y="6226601"/>
              <a:ext cx="140127" cy="299442"/>
            </a:xfrm>
            <a:custGeom>
              <a:avLst/>
              <a:gdLst>
                <a:gd name="T0" fmla="*/ 13 w 15"/>
                <a:gd name="T1" fmla="*/ 26 h 32"/>
                <a:gd name="T2" fmla="*/ 10 w 15"/>
                <a:gd name="T3" fmla="*/ 13 h 32"/>
                <a:gd name="T4" fmla="*/ 9 w 15"/>
                <a:gd name="T5" fmla="*/ 4 h 32"/>
                <a:gd name="T6" fmla="*/ 9 w 15"/>
                <a:gd name="T7" fmla="*/ 1 h 32"/>
                <a:gd name="T8" fmla="*/ 6 w 15"/>
                <a:gd name="T9" fmla="*/ 0 h 32"/>
                <a:gd name="T10" fmla="*/ 7 w 15"/>
                <a:gd name="T11" fmla="*/ 3 h 32"/>
                <a:gd name="T12" fmla="*/ 6 w 15"/>
                <a:gd name="T13" fmla="*/ 5 h 32"/>
                <a:gd name="T14" fmla="*/ 4 w 15"/>
                <a:gd name="T15" fmla="*/ 7 h 32"/>
                <a:gd name="T16" fmla="*/ 4 w 15"/>
                <a:gd name="T17" fmla="*/ 9 h 32"/>
                <a:gd name="T18" fmla="*/ 2 w 15"/>
                <a:gd name="T19" fmla="*/ 14 h 32"/>
                <a:gd name="T20" fmla="*/ 5 w 15"/>
                <a:gd name="T21" fmla="*/ 20 h 32"/>
                <a:gd name="T22" fmla="*/ 6 w 15"/>
                <a:gd name="T23" fmla="*/ 32 h 32"/>
                <a:gd name="T24" fmla="*/ 15 w 15"/>
                <a:gd name="T25" fmla="*/ 32 h 32"/>
                <a:gd name="T26" fmla="*/ 13 w 15"/>
                <a:gd name="T27" fmla="*/ 26 h 32"/>
                <a:gd name="T28" fmla="*/ 13 w 15"/>
                <a:gd name="T29"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32">
                  <a:moveTo>
                    <a:pt x="13" y="26"/>
                  </a:moveTo>
                  <a:cubicBezTo>
                    <a:pt x="13" y="22"/>
                    <a:pt x="9" y="17"/>
                    <a:pt x="10" y="13"/>
                  </a:cubicBezTo>
                  <a:cubicBezTo>
                    <a:pt x="11" y="10"/>
                    <a:pt x="10" y="7"/>
                    <a:pt x="9" y="4"/>
                  </a:cubicBezTo>
                  <a:cubicBezTo>
                    <a:pt x="9" y="3"/>
                    <a:pt x="9" y="2"/>
                    <a:pt x="9" y="1"/>
                  </a:cubicBezTo>
                  <a:cubicBezTo>
                    <a:pt x="9" y="0"/>
                    <a:pt x="6" y="0"/>
                    <a:pt x="6" y="0"/>
                  </a:cubicBezTo>
                  <a:cubicBezTo>
                    <a:pt x="6" y="1"/>
                    <a:pt x="7" y="2"/>
                    <a:pt x="7" y="3"/>
                  </a:cubicBezTo>
                  <a:cubicBezTo>
                    <a:pt x="8" y="4"/>
                    <a:pt x="7" y="5"/>
                    <a:pt x="6" y="5"/>
                  </a:cubicBezTo>
                  <a:cubicBezTo>
                    <a:pt x="5" y="6"/>
                    <a:pt x="4" y="5"/>
                    <a:pt x="4" y="7"/>
                  </a:cubicBezTo>
                  <a:cubicBezTo>
                    <a:pt x="4" y="8"/>
                    <a:pt x="4" y="8"/>
                    <a:pt x="4" y="9"/>
                  </a:cubicBezTo>
                  <a:cubicBezTo>
                    <a:pt x="3" y="11"/>
                    <a:pt x="3" y="13"/>
                    <a:pt x="2" y="14"/>
                  </a:cubicBezTo>
                  <a:cubicBezTo>
                    <a:pt x="0" y="15"/>
                    <a:pt x="4" y="18"/>
                    <a:pt x="5" y="20"/>
                  </a:cubicBezTo>
                  <a:cubicBezTo>
                    <a:pt x="6" y="22"/>
                    <a:pt x="4" y="32"/>
                    <a:pt x="6" y="32"/>
                  </a:cubicBezTo>
                  <a:cubicBezTo>
                    <a:pt x="9" y="32"/>
                    <a:pt x="12" y="32"/>
                    <a:pt x="15" y="32"/>
                  </a:cubicBezTo>
                  <a:cubicBezTo>
                    <a:pt x="15" y="30"/>
                    <a:pt x="14" y="28"/>
                    <a:pt x="13" y="26"/>
                  </a:cubicBezTo>
                  <a:cubicBezTo>
                    <a:pt x="13" y="24"/>
                    <a:pt x="13" y="27"/>
                    <a:pt x="13" y="26"/>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34" name="Freeform 722">
              <a:extLst>
                <a:ext uri="{FF2B5EF4-FFF2-40B4-BE49-F238E27FC236}">
                  <a16:creationId xmlns:a16="http://schemas.microsoft.com/office/drawing/2014/main" id="{67EC84BB-779A-A54D-AFEE-76BFE94F38CB}"/>
                </a:ext>
              </a:extLst>
            </p:cNvPr>
            <p:cNvSpPr>
              <a:spLocks/>
            </p:cNvSpPr>
            <p:nvPr/>
          </p:nvSpPr>
          <p:spPr bwMode="auto">
            <a:xfrm>
              <a:off x="18222519" y="6516482"/>
              <a:ext cx="140127" cy="216615"/>
            </a:xfrm>
            <a:custGeom>
              <a:avLst/>
              <a:gdLst>
                <a:gd name="T0" fmla="*/ 12 w 15"/>
                <a:gd name="T1" fmla="*/ 1 h 23"/>
                <a:gd name="T2" fmla="*/ 7 w 15"/>
                <a:gd name="T3" fmla="*/ 1 h 23"/>
                <a:gd name="T4" fmla="*/ 2 w 15"/>
                <a:gd name="T5" fmla="*/ 2 h 23"/>
                <a:gd name="T6" fmla="*/ 1 w 15"/>
                <a:gd name="T7" fmla="*/ 7 h 23"/>
                <a:gd name="T8" fmla="*/ 2 w 15"/>
                <a:gd name="T9" fmla="*/ 11 h 23"/>
                <a:gd name="T10" fmla="*/ 1 w 15"/>
                <a:gd name="T11" fmla="*/ 23 h 23"/>
                <a:gd name="T12" fmla="*/ 4 w 15"/>
                <a:gd name="T13" fmla="*/ 20 h 23"/>
                <a:gd name="T14" fmla="*/ 7 w 15"/>
                <a:gd name="T15" fmla="*/ 20 h 23"/>
                <a:gd name="T16" fmla="*/ 9 w 15"/>
                <a:gd name="T17" fmla="*/ 23 h 23"/>
                <a:gd name="T18" fmla="*/ 9 w 15"/>
                <a:gd name="T19" fmla="*/ 20 h 23"/>
                <a:gd name="T20" fmla="*/ 6 w 15"/>
                <a:gd name="T21" fmla="*/ 16 h 23"/>
                <a:gd name="T22" fmla="*/ 4 w 15"/>
                <a:gd name="T23" fmla="*/ 7 h 23"/>
                <a:gd name="T24" fmla="*/ 9 w 15"/>
                <a:gd name="T25" fmla="*/ 3 h 23"/>
                <a:gd name="T26" fmla="*/ 15 w 15"/>
                <a:gd name="T27" fmla="*/ 6 h 23"/>
                <a:gd name="T28" fmla="*/ 12 w 15"/>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3">
                  <a:moveTo>
                    <a:pt x="12" y="1"/>
                  </a:moveTo>
                  <a:cubicBezTo>
                    <a:pt x="11" y="1"/>
                    <a:pt x="9" y="1"/>
                    <a:pt x="7" y="1"/>
                  </a:cubicBezTo>
                  <a:cubicBezTo>
                    <a:pt x="5" y="1"/>
                    <a:pt x="3" y="0"/>
                    <a:pt x="2" y="2"/>
                  </a:cubicBezTo>
                  <a:cubicBezTo>
                    <a:pt x="2" y="4"/>
                    <a:pt x="1" y="5"/>
                    <a:pt x="1" y="7"/>
                  </a:cubicBezTo>
                  <a:cubicBezTo>
                    <a:pt x="1" y="8"/>
                    <a:pt x="2" y="9"/>
                    <a:pt x="2" y="11"/>
                  </a:cubicBezTo>
                  <a:cubicBezTo>
                    <a:pt x="2" y="12"/>
                    <a:pt x="0" y="23"/>
                    <a:pt x="1" y="23"/>
                  </a:cubicBezTo>
                  <a:cubicBezTo>
                    <a:pt x="3" y="22"/>
                    <a:pt x="1" y="19"/>
                    <a:pt x="4" y="20"/>
                  </a:cubicBezTo>
                  <a:cubicBezTo>
                    <a:pt x="5" y="20"/>
                    <a:pt x="7" y="19"/>
                    <a:pt x="7" y="20"/>
                  </a:cubicBezTo>
                  <a:cubicBezTo>
                    <a:pt x="8" y="20"/>
                    <a:pt x="8" y="23"/>
                    <a:pt x="9" y="23"/>
                  </a:cubicBezTo>
                  <a:cubicBezTo>
                    <a:pt x="9" y="23"/>
                    <a:pt x="9" y="20"/>
                    <a:pt x="9" y="20"/>
                  </a:cubicBezTo>
                  <a:cubicBezTo>
                    <a:pt x="9" y="18"/>
                    <a:pt x="7" y="17"/>
                    <a:pt x="6" y="16"/>
                  </a:cubicBezTo>
                  <a:cubicBezTo>
                    <a:pt x="5" y="14"/>
                    <a:pt x="2" y="9"/>
                    <a:pt x="4" y="7"/>
                  </a:cubicBezTo>
                  <a:cubicBezTo>
                    <a:pt x="7" y="5"/>
                    <a:pt x="6" y="4"/>
                    <a:pt x="9" y="3"/>
                  </a:cubicBezTo>
                  <a:cubicBezTo>
                    <a:pt x="11" y="2"/>
                    <a:pt x="14" y="4"/>
                    <a:pt x="15" y="6"/>
                  </a:cubicBezTo>
                  <a:cubicBezTo>
                    <a:pt x="14" y="4"/>
                    <a:pt x="13" y="2"/>
                    <a:pt x="12" y="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35" name="Freeform 723">
              <a:extLst>
                <a:ext uri="{FF2B5EF4-FFF2-40B4-BE49-F238E27FC236}">
                  <a16:creationId xmlns:a16="http://schemas.microsoft.com/office/drawing/2014/main" id="{58E0A038-CFBD-0D4C-824C-F6950FEABEB7}"/>
                </a:ext>
              </a:extLst>
            </p:cNvPr>
            <p:cNvSpPr>
              <a:spLocks/>
            </p:cNvSpPr>
            <p:nvPr/>
          </p:nvSpPr>
          <p:spPr bwMode="auto">
            <a:xfrm>
              <a:off x="17483664" y="7153594"/>
              <a:ext cx="197453" cy="235731"/>
            </a:xfrm>
            <a:custGeom>
              <a:avLst/>
              <a:gdLst>
                <a:gd name="T0" fmla="*/ 5 w 21"/>
                <a:gd name="T1" fmla="*/ 1 h 25"/>
                <a:gd name="T2" fmla="*/ 4 w 21"/>
                <a:gd name="T3" fmla="*/ 7 h 25"/>
                <a:gd name="T4" fmla="*/ 1 w 21"/>
                <a:gd name="T5" fmla="*/ 9 h 25"/>
                <a:gd name="T6" fmla="*/ 3 w 21"/>
                <a:gd name="T7" fmla="*/ 11 h 25"/>
                <a:gd name="T8" fmla="*/ 2 w 21"/>
                <a:gd name="T9" fmla="*/ 14 h 25"/>
                <a:gd name="T10" fmla="*/ 3 w 21"/>
                <a:gd name="T11" fmla="*/ 16 h 25"/>
                <a:gd name="T12" fmla="*/ 1 w 21"/>
                <a:gd name="T13" fmla="*/ 20 h 25"/>
                <a:gd name="T14" fmla="*/ 3 w 21"/>
                <a:gd name="T15" fmla="*/ 21 h 25"/>
                <a:gd name="T16" fmla="*/ 0 w 21"/>
                <a:gd name="T17" fmla="*/ 24 h 25"/>
                <a:gd name="T18" fmla="*/ 2 w 21"/>
                <a:gd name="T19" fmla="*/ 23 h 25"/>
                <a:gd name="T20" fmla="*/ 3 w 21"/>
                <a:gd name="T21" fmla="*/ 24 h 25"/>
                <a:gd name="T22" fmla="*/ 6 w 21"/>
                <a:gd name="T23" fmla="*/ 22 h 25"/>
                <a:gd name="T24" fmla="*/ 8 w 21"/>
                <a:gd name="T25" fmla="*/ 22 h 25"/>
                <a:gd name="T26" fmla="*/ 9 w 21"/>
                <a:gd name="T27" fmla="*/ 22 h 25"/>
                <a:gd name="T28" fmla="*/ 12 w 21"/>
                <a:gd name="T29" fmla="*/ 21 h 25"/>
                <a:gd name="T30" fmla="*/ 14 w 21"/>
                <a:gd name="T31" fmla="*/ 20 h 25"/>
                <a:gd name="T32" fmla="*/ 17 w 21"/>
                <a:gd name="T33" fmla="*/ 18 h 25"/>
                <a:gd name="T34" fmla="*/ 20 w 21"/>
                <a:gd name="T35" fmla="*/ 20 h 25"/>
                <a:gd name="T36" fmla="*/ 19 w 21"/>
                <a:gd name="T37" fmla="*/ 16 h 25"/>
                <a:gd name="T38" fmla="*/ 17 w 21"/>
                <a:gd name="T39" fmla="*/ 12 h 25"/>
                <a:gd name="T40" fmla="*/ 12 w 21"/>
                <a:gd name="T41" fmla="*/ 0 h 25"/>
                <a:gd name="T42" fmla="*/ 5 w 21"/>
                <a:gd name="T43" fmla="*/ 1 h 25"/>
                <a:gd name="T44" fmla="*/ 5 w 21"/>
                <a:gd name="T45"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 h="25">
                  <a:moveTo>
                    <a:pt x="5" y="1"/>
                  </a:moveTo>
                  <a:cubicBezTo>
                    <a:pt x="3" y="2"/>
                    <a:pt x="2" y="6"/>
                    <a:pt x="4" y="7"/>
                  </a:cubicBezTo>
                  <a:cubicBezTo>
                    <a:pt x="7" y="10"/>
                    <a:pt x="2" y="9"/>
                    <a:pt x="1" y="9"/>
                  </a:cubicBezTo>
                  <a:cubicBezTo>
                    <a:pt x="1" y="9"/>
                    <a:pt x="3" y="11"/>
                    <a:pt x="3" y="11"/>
                  </a:cubicBezTo>
                  <a:cubicBezTo>
                    <a:pt x="3" y="13"/>
                    <a:pt x="3" y="13"/>
                    <a:pt x="2" y="14"/>
                  </a:cubicBezTo>
                  <a:cubicBezTo>
                    <a:pt x="2" y="14"/>
                    <a:pt x="3" y="15"/>
                    <a:pt x="3" y="16"/>
                  </a:cubicBezTo>
                  <a:cubicBezTo>
                    <a:pt x="2" y="17"/>
                    <a:pt x="1" y="20"/>
                    <a:pt x="1" y="20"/>
                  </a:cubicBezTo>
                  <a:cubicBezTo>
                    <a:pt x="1" y="20"/>
                    <a:pt x="3" y="20"/>
                    <a:pt x="3" y="21"/>
                  </a:cubicBezTo>
                  <a:cubicBezTo>
                    <a:pt x="3" y="21"/>
                    <a:pt x="0" y="23"/>
                    <a:pt x="0" y="24"/>
                  </a:cubicBezTo>
                  <a:cubicBezTo>
                    <a:pt x="0" y="24"/>
                    <a:pt x="1" y="23"/>
                    <a:pt x="2" y="23"/>
                  </a:cubicBezTo>
                  <a:cubicBezTo>
                    <a:pt x="2" y="23"/>
                    <a:pt x="2" y="25"/>
                    <a:pt x="3" y="24"/>
                  </a:cubicBezTo>
                  <a:cubicBezTo>
                    <a:pt x="3" y="23"/>
                    <a:pt x="5" y="22"/>
                    <a:pt x="6" y="22"/>
                  </a:cubicBezTo>
                  <a:cubicBezTo>
                    <a:pt x="7" y="21"/>
                    <a:pt x="6" y="25"/>
                    <a:pt x="8" y="22"/>
                  </a:cubicBezTo>
                  <a:cubicBezTo>
                    <a:pt x="9" y="20"/>
                    <a:pt x="8" y="21"/>
                    <a:pt x="9" y="22"/>
                  </a:cubicBezTo>
                  <a:cubicBezTo>
                    <a:pt x="9" y="22"/>
                    <a:pt x="12" y="21"/>
                    <a:pt x="12" y="21"/>
                  </a:cubicBezTo>
                  <a:cubicBezTo>
                    <a:pt x="14" y="21"/>
                    <a:pt x="13" y="20"/>
                    <a:pt x="14" y="20"/>
                  </a:cubicBezTo>
                  <a:cubicBezTo>
                    <a:pt x="16" y="20"/>
                    <a:pt x="16" y="19"/>
                    <a:pt x="17" y="18"/>
                  </a:cubicBezTo>
                  <a:cubicBezTo>
                    <a:pt x="18" y="16"/>
                    <a:pt x="19" y="19"/>
                    <a:pt x="20" y="20"/>
                  </a:cubicBezTo>
                  <a:cubicBezTo>
                    <a:pt x="21" y="20"/>
                    <a:pt x="19" y="16"/>
                    <a:pt x="19" y="16"/>
                  </a:cubicBezTo>
                  <a:cubicBezTo>
                    <a:pt x="18" y="15"/>
                    <a:pt x="17" y="14"/>
                    <a:pt x="17" y="12"/>
                  </a:cubicBezTo>
                  <a:cubicBezTo>
                    <a:pt x="17" y="7"/>
                    <a:pt x="14" y="4"/>
                    <a:pt x="12" y="0"/>
                  </a:cubicBezTo>
                  <a:cubicBezTo>
                    <a:pt x="10" y="2"/>
                    <a:pt x="8" y="1"/>
                    <a:pt x="5" y="1"/>
                  </a:cubicBezTo>
                  <a:cubicBezTo>
                    <a:pt x="5" y="2"/>
                    <a:pt x="6" y="1"/>
                    <a:pt x="5" y="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36" name="Freeform 724">
              <a:extLst>
                <a:ext uri="{FF2B5EF4-FFF2-40B4-BE49-F238E27FC236}">
                  <a16:creationId xmlns:a16="http://schemas.microsoft.com/office/drawing/2014/main" id="{5430A6E5-C0CA-A146-99ED-7BABCF07B760}"/>
                </a:ext>
              </a:extLst>
            </p:cNvPr>
            <p:cNvSpPr>
              <a:spLocks/>
            </p:cNvSpPr>
            <p:nvPr/>
          </p:nvSpPr>
          <p:spPr bwMode="auto">
            <a:xfrm>
              <a:off x="17400863" y="6901934"/>
              <a:ext cx="299365" cy="289887"/>
            </a:xfrm>
            <a:custGeom>
              <a:avLst/>
              <a:gdLst>
                <a:gd name="T0" fmla="*/ 32 w 32"/>
                <a:gd name="T1" fmla="*/ 3 h 31"/>
                <a:gd name="T2" fmla="*/ 29 w 32"/>
                <a:gd name="T3" fmla="*/ 1 h 31"/>
                <a:gd name="T4" fmla="*/ 27 w 32"/>
                <a:gd name="T5" fmla="*/ 4 h 31"/>
                <a:gd name="T6" fmla="*/ 25 w 32"/>
                <a:gd name="T7" fmla="*/ 5 h 31"/>
                <a:gd name="T8" fmla="*/ 20 w 32"/>
                <a:gd name="T9" fmla="*/ 6 h 31"/>
                <a:gd name="T10" fmla="*/ 20 w 32"/>
                <a:gd name="T11" fmla="*/ 10 h 31"/>
                <a:gd name="T12" fmla="*/ 13 w 32"/>
                <a:gd name="T13" fmla="*/ 9 h 31"/>
                <a:gd name="T14" fmla="*/ 10 w 32"/>
                <a:gd name="T15" fmla="*/ 12 h 31"/>
                <a:gd name="T16" fmla="*/ 0 w 32"/>
                <a:gd name="T17" fmla="*/ 19 h 31"/>
                <a:gd name="T18" fmla="*/ 6 w 32"/>
                <a:gd name="T19" fmla="*/ 21 h 31"/>
                <a:gd name="T20" fmla="*/ 5 w 32"/>
                <a:gd name="T21" fmla="*/ 24 h 31"/>
                <a:gd name="T22" fmla="*/ 6 w 32"/>
                <a:gd name="T23" fmla="*/ 26 h 31"/>
                <a:gd name="T24" fmla="*/ 3 w 32"/>
                <a:gd name="T25" fmla="*/ 29 h 31"/>
                <a:gd name="T26" fmla="*/ 5 w 32"/>
                <a:gd name="T27" fmla="*/ 30 h 31"/>
                <a:gd name="T28" fmla="*/ 5 w 32"/>
                <a:gd name="T29" fmla="*/ 31 h 31"/>
                <a:gd name="T30" fmla="*/ 9 w 32"/>
                <a:gd name="T31" fmla="*/ 31 h 31"/>
                <a:gd name="T32" fmla="*/ 12 w 32"/>
                <a:gd name="T33" fmla="*/ 31 h 31"/>
                <a:gd name="T34" fmla="*/ 14 w 32"/>
                <a:gd name="T35" fmla="*/ 28 h 31"/>
                <a:gd name="T36" fmla="*/ 21 w 32"/>
                <a:gd name="T37" fmla="*/ 27 h 31"/>
                <a:gd name="T38" fmla="*/ 16 w 32"/>
                <a:gd name="T39" fmla="*/ 22 h 31"/>
                <a:gd name="T40" fmla="*/ 20 w 32"/>
                <a:gd name="T41" fmla="*/ 19 h 31"/>
                <a:gd name="T42" fmla="*/ 27 w 32"/>
                <a:gd name="T43" fmla="*/ 14 h 31"/>
                <a:gd name="T44" fmla="*/ 27 w 32"/>
                <a:gd name="T45" fmla="*/ 8 h 31"/>
                <a:gd name="T46" fmla="*/ 32 w 32"/>
                <a:gd name="T47"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1">
                  <a:moveTo>
                    <a:pt x="32" y="3"/>
                  </a:moveTo>
                  <a:cubicBezTo>
                    <a:pt x="31" y="2"/>
                    <a:pt x="30" y="0"/>
                    <a:pt x="29" y="1"/>
                  </a:cubicBezTo>
                  <a:cubicBezTo>
                    <a:pt x="28" y="1"/>
                    <a:pt x="28" y="3"/>
                    <a:pt x="27" y="4"/>
                  </a:cubicBezTo>
                  <a:cubicBezTo>
                    <a:pt x="27" y="4"/>
                    <a:pt x="26" y="3"/>
                    <a:pt x="25" y="5"/>
                  </a:cubicBezTo>
                  <a:cubicBezTo>
                    <a:pt x="24" y="6"/>
                    <a:pt x="22" y="6"/>
                    <a:pt x="20" y="6"/>
                  </a:cubicBezTo>
                  <a:cubicBezTo>
                    <a:pt x="18" y="7"/>
                    <a:pt x="22" y="9"/>
                    <a:pt x="20" y="10"/>
                  </a:cubicBezTo>
                  <a:cubicBezTo>
                    <a:pt x="17" y="11"/>
                    <a:pt x="16" y="9"/>
                    <a:pt x="13" y="9"/>
                  </a:cubicBezTo>
                  <a:cubicBezTo>
                    <a:pt x="12" y="8"/>
                    <a:pt x="10" y="11"/>
                    <a:pt x="10" y="12"/>
                  </a:cubicBezTo>
                  <a:cubicBezTo>
                    <a:pt x="7" y="15"/>
                    <a:pt x="1" y="15"/>
                    <a:pt x="0" y="19"/>
                  </a:cubicBezTo>
                  <a:cubicBezTo>
                    <a:pt x="0" y="19"/>
                    <a:pt x="6" y="21"/>
                    <a:pt x="6" y="21"/>
                  </a:cubicBezTo>
                  <a:cubicBezTo>
                    <a:pt x="6" y="22"/>
                    <a:pt x="5" y="24"/>
                    <a:pt x="5" y="24"/>
                  </a:cubicBezTo>
                  <a:cubicBezTo>
                    <a:pt x="5" y="26"/>
                    <a:pt x="6" y="25"/>
                    <a:pt x="6" y="26"/>
                  </a:cubicBezTo>
                  <a:cubicBezTo>
                    <a:pt x="6" y="25"/>
                    <a:pt x="2" y="28"/>
                    <a:pt x="3" y="29"/>
                  </a:cubicBezTo>
                  <a:cubicBezTo>
                    <a:pt x="3" y="29"/>
                    <a:pt x="5" y="30"/>
                    <a:pt x="5" y="30"/>
                  </a:cubicBezTo>
                  <a:cubicBezTo>
                    <a:pt x="6" y="30"/>
                    <a:pt x="5" y="30"/>
                    <a:pt x="5" y="31"/>
                  </a:cubicBezTo>
                  <a:cubicBezTo>
                    <a:pt x="5" y="30"/>
                    <a:pt x="9" y="30"/>
                    <a:pt x="9" y="31"/>
                  </a:cubicBezTo>
                  <a:cubicBezTo>
                    <a:pt x="10" y="31"/>
                    <a:pt x="11" y="31"/>
                    <a:pt x="12" y="31"/>
                  </a:cubicBezTo>
                  <a:cubicBezTo>
                    <a:pt x="12" y="31"/>
                    <a:pt x="13" y="29"/>
                    <a:pt x="14" y="28"/>
                  </a:cubicBezTo>
                  <a:cubicBezTo>
                    <a:pt x="17" y="28"/>
                    <a:pt x="19" y="29"/>
                    <a:pt x="21" y="27"/>
                  </a:cubicBezTo>
                  <a:cubicBezTo>
                    <a:pt x="21" y="25"/>
                    <a:pt x="16" y="23"/>
                    <a:pt x="16" y="22"/>
                  </a:cubicBezTo>
                  <a:cubicBezTo>
                    <a:pt x="17" y="21"/>
                    <a:pt x="18" y="20"/>
                    <a:pt x="20" y="19"/>
                  </a:cubicBezTo>
                  <a:cubicBezTo>
                    <a:pt x="22" y="17"/>
                    <a:pt x="24" y="15"/>
                    <a:pt x="27" y="14"/>
                  </a:cubicBezTo>
                  <a:cubicBezTo>
                    <a:pt x="29" y="12"/>
                    <a:pt x="26" y="9"/>
                    <a:pt x="27" y="8"/>
                  </a:cubicBezTo>
                  <a:cubicBezTo>
                    <a:pt x="29" y="6"/>
                    <a:pt x="30" y="4"/>
                    <a:pt x="32" y="3"/>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37" name="Freeform 725">
              <a:extLst>
                <a:ext uri="{FF2B5EF4-FFF2-40B4-BE49-F238E27FC236}">
                  <a16:creationId xmlns:a16="http://schemas.microsoft.com/office/drawing/2014/main" id="{F3435E3E-B0D8-934F-8690-0E0A5FC37F05}"/>
                </a:ext>
              </a:extLst>
            </p:cNvPr>
            <p:cNvSpPr>
              <a:spLocks/>
            </p:cNvSpPr>
            <p:nvPr/>
          </p:nvSpPr>
          <p:spPr bwMode="auto">
            <a:xfrm>
              <a:off x="11209767" y="6162886"/>
              <a:ext cx="222932" cy="232543"/>
            </a:xfrm>
            <a:custGeom>
              <a:avLst/>
              <a:gdLst>
                <a:gd name="T0" fmla="*/ 21 w 24"/>
                <a:gd name="T1" fmla="*/ 8 h 25"/>
                <a:gd name="T2" fmla="*/ 18 w 24"/>
                <a:gd name="T3" fmla="*/ 5 h 25"/>
                <a:gd name="T4" fmla="*/ 15 w 24"/>
                <a:gd name="T5" fmla="*/ 6 h 25"/>
                <a:gd name="T6" fmla="*/ 16 w 24"/>
                <a:gd name="T7" fmla="*/ 1 h 25"/>
                <a:gd name="T8" fmla="*/ 10 w 24"/>
                <a:gd name="T9" fmla="*/ 1 h 25"/>
                <a:gd name="T10" fmla="*/ 10 w 24"/>
                <a:gd name="T11" fmla="*/ 2 h 25"/>
                <a:gd name="T12" fmla="*/ 9 w 24"/>
                <a:gd name="T13" fmla="*/ 3 h 25"/>
                <a:gd name="T14" fmla="*/ 11 w 24"/>
                <a:gd name="T15" fmla="*/ 4 h 25"/>
                <a:gd name="T16" fmla="*/ 9 w 24"/>
                <a:gd name="T17" fmla="*/ 5 h 25"/>
                <a:gd name="T18" fmla="*/ 2 w 24"/>
                <a:gd name="T19" fmla="*/ 6 h 25"/>
                <a:gd name="T20" fmla="*/ 3 w 24"/>
                <a:gd name="T21" fmla="*/ 7 h 25"/>
                <a:gd name="T22" fmla="*/ 2 w 24"/>
                <a:gd name="T23" fmla="*/ 8 h 25"/>
                <a:gd name="T24" fmla="*/ 2 w 24"/>
                <a:gd name="T25" fmla="*/ 8 h 25"/>
                <a:gd name="T26" fmla="*/ 1 w 24"/>
                <a:gd name="T27" fmla="*/ 8 h 25"/>
                <a:gd name="T28" fmla="*/ 3 w 24"/>
                <a:gd name="T29" fmla="*/ 10 h 25"/>
                <a:gd name="T30" fmla="*/ 6 w 24"/>
                <a:gd name="T31" fmla="*/ 13 h 25"/>
                <a:gd name="T32" fmla="*/ 5 w 24"/>
                <a:gd name="T33" fmla="*/ 17 h 25"/>
                <a:gd name="T34" fmla="*/ 1 w 24"/>
                <a:gd name="T35" fmla="*/ 20 h 25"/>
                <a:gd name="T36" fmla="*/ 3 w 24"/>
                <a:gd name="T37" fmla="*/ 20 h 25"/>
                <a:gd name="T38" fmla="*/ 0 w 24"/>
                <a:gd name="T39" fmla="*/ 22 h 25"/>
                <a:gd name="T40" fmla="*/ 3 w 24"/>
                <a:gd name="T41" fmla="*/ 21 h 25"/>
                <a:gd name="T42" fmla="*/ 2 w 24"/>
                <a:gd name="T43" fmla="*/ 24 h 25"/>
                <a:gd name="T44" fmla="*/ 4 w 24"/>
                <a:gd name="T45" fmla="*/ 23 h 25"/>
                <a:gd name="T46" fmla="*/ 4 w 24"/>
                <a:gd name="T47" fmla="*/ 25 h 25"/>
                <a:gd name="T48" fmla="*/ 8 w 24"/>
                <a:gd name="T49" fmla="*/ 24 h 25"/>
                <a:gd name="T50" fmla="*/ 17 w 24"/>
                <a:gd name="T51" fmla="*/ 20 h 25"/>
                <a:gd name="T52" fmla="*/ 22 w 24"/>
                <a:gd name="T53" fmla="*/ 16 h 25"/>
                <a:gd name="T54" fmla="*/ 21 w 24"/>
                <a:gd name="T55" fmla="*/ 8 h 25"/>
                <a:gd name="T56" fmla="*/ 21 w 24"/>
                <a:gd name="T57"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 h="25">
                  <a:moveTo>
                    <a:pt x="21" y="8"/>
                  </a:moveTo>
                  <a:cubicBezTo>
                    <a:pt x="20" y="8"/>
                    <a:pt x="19" y="5"/>
                    <a:pt x="18" y="5"/>
                  </a:cubicBezTo>
                  <a:cubicBezTo>
                    <a:pt x="16" y="6"/>
                    <a:pt x="17" y="7"/>
                    <a:pt x="15" y="6"/>
                  </a:cubicBezTo>
                  <a:cubicBezTo>
                    <a:pt x="11" y="5"/>
                    <a:pt x="15" y="3"/>
                    <a:pt x="16" y="1"/>
                  </a:cubicBezTo>
                  <a:cubicBezTo>
                    <a:pt x="14" y="1"/>
                    <a:pt x="11" y="0"/>
                    <a:pt x="10" y="1"/>
                  </a:cubicBezTo>
                  <a:cubicBezTo>
                    <a:pt x="10" y="1"/>
                    <a:pt x="12" y="1"/>
                    <a:pt x="10" y="2"/>
                  </a:cubicBezTo>
                  <a:cubicBezTo>
                    <a:pt x="10" y="2"/>
                    <a:pt x="8" y="3"/>
                    <a:pt x="9" y="3"/>
                  </a:cubicBezTo>
                  <a:cubicBezTo>
                    <a:pt x="9" y="4"/>
                    <a:pt x="11" y="3"/>
                    <a:pt x="11" y="4"/>
                  </a:cubicBezTo>
                  <a:cubicBezTo>
                    <a:pt x="12" y="5"/>
                    <a:pt x="9" y="5"/>
                    <a:pt x="9" y="5"/>
                  </a:cubicBezTo>
                  <a:cubicBezTo>
                    <a:pt x="7" y="6"/>
                    <a:pt x="3" y="5"/>
                    <a:pt x="2" y="6"/>
                  </a:cubicBezTo>
                  <a:cubicBezTo>
                    <a:pt x="2" y="6"/>
                    <a:pt x="3" y="6"/>
                    <a:pt x="3" y="7"/>
                  </a:cubicBezTo>
                  <a:cubicBezTo>
                    <a:pt x="3" y="7"/>
                    <a:pt x="1" y="7"/>
                    <a:pt x="2" y="8"/>
                  </a:cubicBezTo>
                  <a:cubicBezTo>
                    <a:pt x="2" y="8"/>
                    <a:pt x="2" y="8"/>
                    <a:pt x="2" y="8"/>
                  </a:cubicBezTo>
                  <a:cubicBezTo>
                    <a:pt x="3" y="8"/>
                    <a:pt x="1" y="8"/>
                    <a:pt x="1" y="8"/>
                  </a:cubicBezTo>
                  <a:cubicBezTo>
                    <a:pt x="1" y="9"/>
                    <a:pt x="5" y="9"/>
                    <a:pt x="3" y="10"/>
                  </a:cubicBezTo>
                  <a:cubicBezTo>
                    <a:pt x="0" y="12"/>
                    <a:pt x="4" y="13"/>
                    <a:pt x="6" y="13"/>
                  </a:cubicBezTo>
                  <a:cubicBezTo>
                    <a:pt x="7" y="13"/>
                    <a:pt x="5" y="16"/>
                    <a:pt x="5" y="17"/>
                  </a:cubicBezTo>
                  <a:cubicBezTo>
                    <a:pt x="4" y="17"/>
                    <a:pt x="2" y="21"/>
                    <a:pt x="1" y="20"/>
                  </a:cubicBezTo>
                  <a:cubicBezTo>
                    <a:pt x="1" y="20"/>
                    <a:pt x="3" y="20"/>
                    <a:pt x="3" y="20"/>
                  </a:cubicBezTo>
                  <a:cubicBezTo>
                    <a:pt x="2" y="21"/>
                    <a:pt x="1" y="20"/>
                    <a:pt x="0" y="22"/>
                  </a:cubicBezTo>
                  <a:cubicBezTo>
                    <a:pt x="0" y="22"/>
                    <a:pt x="3" y="21"/>
                    <a:pt x="3" y="21"/>
                  </a:cubicBezTo>
                  <a:cubicBezTo>
                    <a:pt x="3" y="21"/>
                    <a:pt x="2" y="23"/>
                    <a:pt x="2" y="24"/>
                  </a:cubicBezTo>
                  <a:cubicBezTo>
                    <a:pt x="2" y="24"/>
                    <a:pt x="4" y="23"/>
                    <a:pt x="4" y="23"/>
                  </a:cubicBezTo>
                  <a:cubicBezTo>
                    <a:pt x="4" y="23"/>
                    <a:pt x="4" y="24"/>
                    <a:pt x="4" y="25"/>
                  </a:cubicBezTo>
                  <a:cubicBezTo>
                    <a:pt x="5" y="25"/>
                    <a:pt x="7" y="24"/>
                    <a:pt x="8" y="24"/>
                  </a:cubicBezTo>
                  <a:cubicBezTo>
                    <a:pt x="11" y="23"/>
                    <a:pt x="14" y="20"/>
                    <a:pt x="17" y="20"/>
                  </a:cubicBezTo>
                  <a:cubicBezTo>
                    <a:pt x="21" y="20"/>
                    <a:pt x="20" y="19"/>
                    <a:pt x="22" y="16"/>
                  </a:cubicBezTo>
                  <a:cubicBezTo>
                    <a:pt x="24" y="13"/>
                    <a:pt x="21" y="11"/>
                    <a:pt x="21" y="8"/>
                  </a:cubicBezTo>
                  <a:cubicBezTo>
                    <a:pt x="20" y="8"/>
                    <a:pt x="21" y="9"/>
                    <a:pt x="21" y="8"/>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38" name="Freeform 726">
              <a:extLst>
                <a:ext uri="{FF2B5EF4-FFF2-40B4-BE49-F238E27FC236}">
                  <a16:creationId xmlns:a16="http://schemas.microsoft.com/office/drawing/2014/main" id="{9445A83D-9F2B-3D4B-A0C6-EB1C9F28489A}"/>
                </a:ext>
              </a:extLst>
            </p:cNvPr>
            <p:cNvSpPr>
              <a:spLocks/>
            </p:cNvSpPr>
            <p:nvPr/>
          </p:nvSpPr>
          <p:spPr bwMode="auto">
            <a:xfrm>
              <a:off x="11321229" y="6153333"/>
              <a:ext cx="149682" cy="92380"/>
            </a:xfrm>
            <a:custGeom>
              <a:avLst/>
              <a:gdLst>
                <a:gd name="T0" fmla="*/ 1 w 16"/>
                <a:gd name="T1" fmla="*/ 6 h 10"/>
                <a:gd name="T2" fmla="*/ 4 w 16"/>
                <a:gd name="T3" fmla="*/ 8 h 10"/>
                <a:gd name="T4" fmla="*/ 5 w 16"/>
                <a:gd name="T5" fmla="*/ 7 h 10"/>
                <a:gd name="T6" fmla="*/ 8 w 16"/>
                <a:gd name="T7" fmla="*/ 8 h 10"/>
                <a:gd name="T8" fmla="*/ 11 w 16"/>
                <a:gd name="T9" fmla="*/ 4 h 10"/>
                <a:gd name="T10" fmla="*/ 11 w 16"/>
                <a:gd name="T11" fmla="*/ 2 h 10"/>
                <a:gd name="T12" fmla="*/ 7 w 16"/>
                <a:gd name="T13" fmla="*/ 1 h 10"/>
                <a:gd name="T14" fmla="*/ 4 w 16"/>
                <a:gd name="T15" fmla="*/ 2 h 10"/>
                <a:gd name="T16" fmla="*/ 1 w 16"/>
                <a:gd name="T17" fmla="*/ 6 h 10"/>
                <a:gd name="T18" fmla="*/ 1 w 16"/>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0">
                  <a:moveTo>
                    <a:pt x="1" y="6"/>
                  </a:moveTo>
                  <a:cubicBezTo>
                    <a:pt x="0" y="7"/>
                    <a:pt x="3" y="8"/>
                    <a:pt x="4" y="8"/>
                  </a:cubicBezTo>
                  <a:cubicBezTo>
                    <a:pt x="4" y="8"/>
                    <a:pt x="5" y="7"/>
                    <a:pt x="5" y="7"/>
                  </a:cubicBezTo>
                  <a:cubicBezTo>
                    <a:pt x="6" y="6"/>
                    <a:pt x="7" y="7"/>
                    <a:pt x="8" y="8"/>
                  </a:cubicBezTo>
                  <a:cubicBezTo>
                    <a:pt x="10" y="10"/>
                    <a:pt x="16" y="5"/>
                    <a:pt x="11" y="4"/>
                  </a:cubicBezTo>
                  <a:cubicBezTo>
                    <a:pt x="12" y="4"/>
                    <a:pt x="11" y="2"/>
                    <a:pt x="11" y="2"/>
                  </a:cubicBezTo>
                  <a:cubicBezTo>
                    <a:pt x="10" y="0"/>
                    <a:pt x="9" y="0"/>
                    <a:pt x="7" y="1"/>
                  </a:cubicBezTo>
                  <a:cubicBezTo>
                    <a:pt x="6" y="1"/>
                    <a:pt x="4" y="1"/>
                    <a:pt x="4" y="2"/>
                  </a:cubicBezTo>
                  <a:cubicBezTo>
                    <a:pt x="3" y="3"/>
                    <a:pt x="1" y="4"/>
                    <a:pt x="1" y="6"/>
                  </a:cubicBezTo>
                  <a:cubicBezTo>
                    <a:pt x="1" y="6"/>
                    <a:pt x="1" y="5"/>
                    <a:pt x="1" y="6"/>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39" name="Freeform 727">
              <a:extLst>
                <a:ext uri="{FF2B5EF4-FFF2-40B4-BE49-F238E27FC236}">
                  <a16:creationId xmlns:a16="http://schemas.microsoft.com/office/drawing/2014/main" id="{9969B988-4C99-3C42-AB5B-F33471EA88FD}"/>
                </a:ext>
              </a:extLst>
            </p:cNvPr>
            <p:cNvSpPr>
              <a:spLocks/>
            </p:cNvSpPr>
            <p:nvPr/>
          </p:nvSpPr>
          <p:spPr bwMode="auto">
            <a:xfrm>
              <a:off x="11267090" y="6854150"/>
              <a:ext cx="585988" cy="430049"/>
            </a:xfrm>
            <a:custGeom>
              <a:avLst/>
              <a:gdLst>
                <a:gd name="T0" fmla="*/ 58 w 63"/>
                <a:gd name="T1" fmla="*/ 8 h 46"/>
                <a:gd name="T2" fmla="*/ 52 w 63"/>
                <a:gd name="T3" fmla="*/ 6 h 46"/>
                <a:gd name="T4" fmla="*/ 49 w 63"/>
                <a:gd name="T5" fmla="*/ 6 h 46"/>
                <a:gd name="T6" fmla="*/ 45 w 63"/>
                <a:gd name="T7" fmla="*/ 6 h 46"/>
                <a:gd name="T8" fmla="*/ 40 w 63"/>
                <a:gd name="T9" fmla="*/ 4 h 46"/>
                <a:gd name="T10" fmla="*/ 38 w 63"/>
                <a:gd name="T11" fmla="*/ 2 h 46"/>
                <a:gd name="T12" fmla="*/ 35 w 63"/>
                <a:gd name="T13" fmla="*/ 2 h 46"/>
                <a:gd name="T14" fmla="*/ 31 w 63"/>
                <a:gd name="T15" fmla="*/ 2 h 46"/>
                <a:gd name="T16" fmla="*/ 27 w 63"/>
                <a:gd name="T17" fmla="*/ 2 h 46"/>
                <a:gd name="T18" fmla="*/ 17 w 63"/>
                <a:gd name="T19" fmla="*/ 1 h 46"/>
                <a:gd name="T20" fmla="*/ 8 w 63"/>
                <a:gd name="T21" fmla="*/ 0 h 46"/>
                <a:gd name="T22" fmla="*/ 2 w 63"/>
                <a:gd name="T23" fmla="*/ 3 h 46"/>
                <a:gd name="T24" fmla="*/ 2 w 63"/>
                <a:gd name="T25" fmla="*/ 6 h 46"/>
                <a:gd name="T26" fmla="*/ 2 w 63"/>
                <a:gd name="T27" fmla="*/ 11 h 46"/>
                <a:gd name="T28" fmla="*/ 5 w 63"/>
                <a:gd name="T29" fmla="*/ 10 h 46"/>
                <a:gd name="T30" fmla="*/ 7 w 63"/>
                <a:gd name="T31" fmla="*/ 12 h 46"/>
                <a:gd name="T32" fmla="*/ 12 w 63"/>
                <a:gd name="T33" fmla="*/ 11 h 46"/>
                <a:gd name="T34" fmla="*/ 14 w 63"/>
                <a:gd name="T35" fmla="*/ 14 h 46"/>
                <a:gd name="T36" fmla="*/ 13 w 63"/>
                <a:gd name="T37" fmla="*/ 20 h 46"/>
                <a:gd name="T38" fmla="*/ 12 w 63"/>
                <a:gd name="T39" fmla="*/ 25 h 46"/>
                <a:gd name="T40" fmla="*/ 12 w 63"/>
                <a:gd name="T41" fmla="*/ 28 h 46"/>
                <a:gd name="T42" fmla="*/ 10 w 63"/>
                <a:gd name="T43" fmla="*/ 33 h 46"/>
                <a:gd name="T44" fmla="*/ 10 w 63"/>
                <a:gd name="T45" fmla="*/ 38 h 46"/>
                <a:gd name="T46" fmla="*/ 17 w 63"/>
                <a:gd name="T47" fmla="*/ 44 h 46"/>
                <a:gd name="T48" fmla="*/ 20 w 63"/>
                <a:gd name="T49" fmla="*/ 45 h 46"/>
                <a:gd name="T50" fmla="*/ 21 w 63"/>
                <a:gd name="T51" fmla="*/ 43 h 46"/>
                <a:gd name="T52" fmla="*/ 24 w 63"/>
                <a:gd name="T53" fmla="*/ 42 h 46"/>
                <a:gd name="T54" fmla="*/ 36 w 63"/>
                <a:gd name="T55" fmla="*/ 41 h 46"/>
                <a:gd name="T56" fmla="*/ 39 w 63"/>
                <a:gd name="T57" fmla="*/ 38 h 46"/>
                <a:gd name="T58" fmla="*/ 43 w 63"/>
                <a:gd name="T59" fmla="*/ 35 h 46"/>
                <a:gd name="T60" fmla="*/ 47 w 63"/>
                <a:gd name="T61" fmla="*/ 30 h 46"/>
                <a:gd name="T62" fmla="*/ 45 w 63"/>
                <a:gd name="T63" fmla="*/ 26 h 46"/>
                <a:gd name="T64" fmla="*/ 48 w 63"/>
                <a:gd name="T65" fmla="*/ 21 h 46"/>
                <a:gd name="T66" fmla="*/ 50 w 63"/>
                <a:gd name="T67" fmla="*/ 19 h 46"/>
                <a:gd name="T68" fmla="*/ 51 w 63"/>
                <a:gd name="T69" fmla="*/ 17 h 46"/>
                <a:gd name="T70" fmla="*/ 60 w 63"/>
                <a:gd name="T71" fmla="*/ 13 h 46"/>
                <a:gd name="T72" fmla="*/ 63 w 63"/>
                <a:gd name="T73" fmla="*/ 9 h 46"/>
                <a:gd name="T74" fmla="*/ 58 w 63"/>
                <a:gd name="T75" fmla="*/ 8 h 46"/>
                <a:gd name="T76" fmla="*/ 58 w 63"/>
                <a:gd name="T77"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 h="46">
                  <a:moveTo>
                    <a:pt x="58" y="8"/>
                  </a:moveTo>
                  <a:cubicBezTo>
                    <a:pt x="55" y="8"/>
                    <a:pt x="54" y="7"/>
                    <a:pt x="52" y="6"/>
                  </a:cubicBezTo>
                  <a:cubicBezTo>
                    <a:pt x="51" y="5"/>
                    <a:pt x="50" y="6"/>
                    <a:pt x="49" y="6"/>
                  </a:cubicBezTo>
                  <a:cubicBezTo>
                    <a:pt x="48" y="6"/>
                    <a:pt x="46" y="6"/>
                    <a:pt x="45" y="6"/>
                  </a:cubicBezTo>
                  <a:cubicBezTo>
                    <a:pt x="43" y="5"/>
                    <a:pt x="41" y="4"/>
                    <a:pt x="40" y="4"/>
                  </a:cubicBezTo>
                  <a:cubicBezTo>
                    <a:pt x="39" y="3"/>
                    <a:pt x="39" y="3"/>
                    <a:pt x="38" y="2"/>
                  </a:cubicBezTo>
                  <a:cubicBezTo>
                    <a:pt x="37" y="3"/>
                    <a:pt x="36" y="2"/>
                    <a:pt x="35" y="2"/>
                  </a:cubicBezTo>
                  <a:cubicBezTo>
                    <a:pt x="33" y="1"/>
                    <a:pt x="32" y="2"/>
                    <a:pt x="31" y="2"/>
                  </a:cubicBezTo>
                  <a:cubicBezTo>
                    <a:pt x="29" y="2"/>
                    <a:pt x="28" y="2"/>
                    <a:pt x="27" y="2"/>
                  </a:cubicBezTo>
                  <a:cubicBezTo>
                    <a:pt x="24" y="2"/>
                    <a:pt x="21" y="1"/>
                    <a:pt x="17" y="1"/>
                  </a:cubicBezTo>
                  <a:cubicBezTo>
                    <a:pt x="15" y="1"/>
                    <a:pt x="11" y="0"/>
                    <a:pt x="8" y="0"/>
                  </a:cubicBezTo>
                  <a:cubicBezTo>
                    <a:pt x="7" y="1"/>
                    <a:pt x="4" y="2"/>
                    <a:pt x="2" y="3"/>
                  </a:cubicBezTo>
                  <a:cubicBezTo>
                    <a:pt x="0" y="4"/>
                    <a:pt x="1" y="5"/>
                    <a:pt x="2" y="6"/>
                  </a:cubicBezTo>
                  <a:cubicBezTo>
                    <a:pt x="2" y="8"/>
                    <a:pt x="2" y="9"/>
                    <a:pt x="2" y="11"/>
                  </a:cubicBezTo>
                  <a:cubicBezTo>
                    <a:pt x="3" y="11"/>
                    <a:pt x="5" y="10"/>
                    <a:pt x="5" y="10"/>
                  </a:cubicBezTo>
                  <a:cubicBezTo>
                    <a:pt x="6" y="10"/>
                    <a:pt x="5" y="12"/>
                    <a:pt x="7" y="12"/>
                  </a:cubicBezTo>
                  <a:cubicBezTo>
                    <a:pt x="9" y="12"/>
                    <a:pt x="10" y="11"/>
                    <a:pt x="12" y="11"/>
                  </a:cubicBezTo>
                  <a:cubicBezTo>
                    <a:pt x="14" y="10"/>
                    <a:pt x="16" y="13"/>
                    <a:pt x="14" y="14"/>
                  </a:cubicBezTo>
                  <a:cubicBezTo>
                    <a:pt x="12" y="16"/>
                    <a:pt x="13" y="17"/>
                    <a:pt x="13" y="20"/>
                  </a:cubicBezTo>
                  <a:cubicBezTo>
                    <a:pt x="12" y="21"/>
                    <a:pt x="13" y="24"/>
                    <a:pt x="12" y="25"/>
                  </a:cubicBezTo>
                  <a:cubicBezTo>
                    <a:pt x="9" y="25"/>
                    <a:pt x="10" y="26"/>
                    <a:pt x="12" y="28"/>
                  </a:cubicBezTo>
                  <a:cubicBezTo>
                    <a:pt x="13" y="29"/>
                    <a:pt x="10" y="31"/>
                    <a:pt x="10" y="33"/>
                  </a:cubicBezTo>
                  <a:cubicBezTo>
                    <a:pt x="12" y="35"/>
                    <a:pt x="10" y="36"/>
                    <a:pt x="10" y="38"/>
                  </a:cubicBezTo>
                  <a:cubicBezTo>
                    <a:pt x="13" y="37"/>
                    <a:pt x="15" y="42"/>
                    <a:pt x="17" y="44"/>
                  </a:cubicBezTo>
                  <a:cubicBezTo>
                    <a:pt x="17" y="45"/>
                    <a:pt x="19" y="46"/>
                    <a:pt x="20" y="45"/>
                  </a:cubicBezTo>
                  <a:cubicBezTo>
                    <a:pt x="20" y="45"/>
                    <a:pt x="21" y="44"/>
                    <a:pt x="21" y="43"/>
                  </a:cubicBezTo>
                  <a:cubicBezTo>
                    <a:pt x="22" y="43"/>
                    <a:pt x="24" y="42"/>
                    <a:pt x="24" y="42"/>
                  </a:cubicBezTo>
                  <a:cubicBezTo>
                    <a:pt x="28" y="41"/>
                    <a:pt x="32" y="42"/>
                    <a:pt x="36" y="41"/>
                  </a:cubicBezTo>
                  <a:cubicBezTo>
                    <a:pt x="37" y="40"/>
                    <a:pt x="37" y="39"/>
                    <a:pt x="39" y="38"/>
                  </a:cubicBezTo>
                  <a:cubicBezTo>
                    <a:pt x="41" y="37"/>
                    <a:pt x="42" y="36"/>
                    <a:pt x="43" y="35"/>
                  </a:cubicBezTo>
                  <a:cubicBezTo>
                    <a:pt x="44" y="32"/>
                    <a:pt x="45" y="31"/>
                    <a:pt x="47" y="30"/>
                  </a:cubicBezTo>
                  <a:cubicBezTo>
                    <a:pt x="48" y="29"/>
                    <a:pt x="46" y="27"/>
                    <a:pt x="45" y="26"/>
                  </a:cubicBezTo>
                  <a:cubicBezTo>
                    <a:pt x="45" y="25"/>
                    <a:pt x="47" y="22"/>
                    <a:pt x="48" y="21"/>
                  </a:cubicBezTo>
                  <a:cubicBezTo>
                    <a:pt x="48" y="21"/>
                    <a:pt x="49" y="20"/>
                    <a:pt x="50" y="19"/>
                  </a:cubicBezTo>
                  <a:cubicBezTo>
                    <a:pt x="50" y="19"/>
                    <a:pt x="50" y="17"/>
                    <a:pt x="51" y="17"/>
                  </a:cubicBezTo>
                  <a:cubicBezTo>
                    <a:pt x="54" y="15"/>
                    <a:pt x="57" y="14"/>
                    <a:pt x="60" y="13"/>
                  </a:cubicBezTo>
                  <a:cubicBezTo>
                    <a:pt x="61" y="12"/>
                    <a:pt x="63" y="11"/>
                    <a:pt x="63" y="9"/>
                  </a:cubicBezTo>
                  <a:cubicBezTo>
                    <a:pt x="62" y="7"/>
                    <a:pt x="60" y="9"/>
                    <a:pt x="58" y="8"/>
                  </a:cubicBezTo>
                  <a:cubicBezTo>
                    <a:pt x="55" y="8"/>
                    <a:pt x="60" y="9"/>
                    <a:pt x="58" y="8"/>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40" name="Freeform 728">
              <a:extLst>
                <a:ext uri="{FF2B5EF4-FFF2-40B4-BE49-F238E27FC236}">
                  <a16:creationId xmlns:a16="http://schemas.microsoft.com/office/drawing/2014/main" id="{93E6D5A5-4FDC-6B4C-B6C2-523AFD7D2EAE}"/>
                </a:ext>
              </a:extLst>
            </p:cNvPr>
            <p:cNvSpPr>
              <a:spLocks/>
            </p:cNvSpPr>
            <p:nvPr/>
          </p:nvSpPr>
          <p:spPr bwMode="auto">
            <a:xfrm>
              <a:off x="11267090" y="6946534"/>
              <a:ext cx="149682" cy="283516"/>
            </a:xfrm>
            <a:custGeom>
              <a:avLst/>
              <a:gdLst>
                <a:gd name="T0" fmla="*/ 11 w 16"/>
                <a:gd name="T1" fmla="*/ 25 h 30"/>
                <a:gd name="T2" fmla="*/ 11 w 16"/>
                <a:gd name="T3" fmla="*/ 21 h 30"/>
                <a:gd name="T4" fmla="*/ 10 w 16"/>
                <a:gd name="T5" fmla="*/ 16 h 30"/>
                <a:gd name="T6" fmla="*/ 12 w 16"/>
                <a:gd name="T7" fmla="*/ 14 h 30"/>
                <a:gd name="T8" fmla="*/ 13 w 16"/>
                <a:gd name="T9" fmla="*/ 9 h 30"/>
                <a:gd name="T10" fmla="*/ 14 w 16"/>
                <a:gd name="T11" fmla="*/ 4 h 30"/>
                <a:gd name="T12" fmla="*/ 12 w 16"/>
                <a:gd name="T13" fmla="*/ 1 h 30"/>
                <a:gd name="T14" fmla="*/ 7 w 16"/>
                <a:gd name="T15" fmla="*/ 2 h 30"/>
                <a:gd name="T16" fmla="*/ 5 w 16"/>
                <a:gd name="T17" fmla="*/ 0 h 30"/>
                <a:gd name="T18" fmla="*/ 4 w 16"/>
                <a:gd name="T19" fmla="*/ 0 h 30"/>
                <a:gd name="T20" fmla="*/ 3 w 16"/>
                <a:gd name="T21" fmla="*/ 4 h 30"/>
                <a:gd name="T22" fmla="*/ 3 w 16"/>
                <a:gd name="T23" fmla="*/ 8 h 30"/>
                <a:gd name="T24" fmla="*/ 2 w 16"/>
                <a:gd name="T25" fmla="*/ 13 h 30"/>
                <a:gd name="T26" fmla="*/ 0 w 16"/>
                <a:gd name="T27" fmla="*/ 20 h 30"/>
                <a:gd name="T28" fmla="*/ 2 w 16"/>
                <a:gd name="T29" fmla="*/ 22 h 30"/>
                <a:gd name="T30" fmla="*/ 2 w 16"/>
                <a:gd name="T31" fmla="*/ 28 h 30"/>
                <a:gd name="T32" fmla="*/ 6 w 16"/>
                <a:gd name="T33" fmla="*/ 30 h 30"/>
                <a:gd name="T34" fmla="*/ 11 w 16"/>
                <a:gd name="T35" fmla="*/ 25 h 30"/>
                <a:gd name="T36" fmla="*/ 11 w 16"/>
                <a:gd name="T37"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30">
                  <a:moveTo>
                    <a:pt x="11" y="25"/>
                  </a:moveTo>
                  <a:cubicBezTo>
                    <a:pt x="12" y="23"/>
                    <a:pt x="10" y="22"/>
                    <a:pt x="11" y="21"/>
                  </a:cubicBezTo>
                  <a:cubicBezTo>
                    <a:pt x="12" y="18"/>
                    <a:pt x="12" y="18"/>
                    <a:pt x="10" y="16"/>
                  </a:cubicBezTo>
                  <a:cubicBezTo>
                    <a:pt x="9" y="14"/>
                    <a:pt x="11" y="15"/>
                    <a:pt x="12" y="14"/>
                  </a:cubicBezTo>
                  <a:cubicBezTo>
                    <a:pt x="13" y="13"/>
                    <a:pt x="13" y="10"/>
                    <a:pt x="13" y="9"/>
                  </a:cubicBezTo>
                  <a:cubicBezTo>
                    <a:pt x="13" y="6"/>
                    <a:pt x="12" y="6"/>
                    <a:pt x="14" y="4"/>
                  </a:cubicBezTo>
                  <a:cubicBezTo>
                    <a:pt x="16" y="3"/>
                    <a:pt x="14" y="0"/>
                    <a:pt x="12" y="1"/>
                  </a:cubicBezTo>
                  <a:cubicBezTo>
                    <a:pt x="10" y="1"/>
                    <a:pt x="9" y="2"/>
                    <a:pt x="7" y="2"/>
                  </a:cubicBezTo>
                  <a:cubicBezTo>
                    <a:pt x="5" y="2"/>
                    <a:pt x="6" y="0"/>
                    <a:pt x="5" y="0"/>
                  </a:cubicBezTo>
                  <a:cubicBezTo>
                    <a:pt x="6" y="0"/>
                    <a:pt x="3" y="0"/>
                    <a:pt x="4" y="0"/>
                  </a:cubicBezTo>
                  <a:cubicBezTo>
                    <a:pt x="2" y="1"/>
                    <a:pt x="3" y="2"/>
                    <a:pt x="3" y="4"/>
                  </a:cubicBezTo>
                  <a:cubicBezTo>
                    <a:pt x="3" y="5"/>
                    <a:pt x="3" y="7"/>
                    <a:pt x="3" y="8"/>
                  </a:cubicBezTo>
                  <a:cubicBezTo>
                    <a:pt x="2" y="10"/>
                    <a:pt x="2" y="12"/>
                    <a:pt x="2" y="13"/>
                  </a:cubicBezTo>
                  <a:cubicBezTo>
                    <a:pt x="1" y="16"/>
                    <a:pt x="0" y="17"/>
                    <a:pt x="0" y="20"/>
                  </a:cubicBezTo>
                  <a:cubicBezTo>
                    <a:pt x="1" y="21"/>
                    <a:pt x="2" y="20"/>
                    <a:pt x="2" y="22"/>
                  </a:cubicBezTo>
                  <a:cubicBezTo>
                    <a:pt x="3" y="23"/>
                    <a:pt x="2" y="26"/>
                    <a:pt x="2" y="28"/>
                  </a:cubicBezTo>
                  <a:cubicBezTo>
                    <a:pt x="2" y="30"/>
                    <a:pt x="4" y="30"/>
                    <a:pt x="6" y="30"/>
                  </a:cubicBezTo>
                  <a:cubicBezTo>
                    <a:pt x="10" y="30"/>
                    <a:pt x="9" y="27"/>
                    <a:pt x="11" y="25"/>
                  </a:cubicBezTo>
                  <a:cubicBezTo>
                    <a:pt x="12" y="23"/>
                    <a:pt x="10" y="26"/>
                    <a:pt x="11" y="25"/>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41" name="Freeform 729">
              <a:extLst>
                <a:ext uri="{FF2B5EF4-FFF2-40B4-BE49-F238E27FC236}">
                  <a16:creationId xmlns:a16="http://schemas.microsoft.com/office/drawing/2014/main" id="{902267B5-CF3D-FF4B-8D61-CA878244934A}"/>
                </a:ext>
              </a:extLst>
            </p:cNvPr>
            <p:cNvSpPr>
              <a:spLocks/>
            </p:cNvSpPr>
            <p:nvPr/>
          </p:nvSpPr>
          <p:spPr bwMode="auto">
            <a:xfrm>
              <a:off x="13069642" y="9510893"/>
              <a:ext cx="493634" cy="825057"/>
            </a:xfrm>
            <a:custGeom>
              <a:avLst/>
              <a:gdLst>
                <a:gd name="T0" fmla="*/ 52 w 53"/>
                <a:gd name="T1" fmla="*/ 23 h 88"/>
                <a:gd name="T2" fmla="*/ 50 w 53"/>
                <a:gd name="T3" fmla="*/ 3 h 88"/>
                <a:gd name="T4" fmla="*/ 46 w 53"/>
                <a:gd name="T5" fmla="*/ 3 h 88"/>
                <a:gd name="T6" fmla="*/ 41 w 53"/>
                <a:gd name="T7" fmla="*/ 6 h 88"/>
                <a:gd name="T8" fmla="*/ 38 w 53"/>
                <a:gd name="T9" fmla="*/ 7 h 88"/>
                <a:gd name="T10" fmla="*/ 32 w 53"/>
                <a:gd name="T11" fmla="*/ 7 h 88"/>
                <a:gd name="T12" fmla="*/ 28 w 53"/>
                <a:gd name="T13" fmla="*/ 7 h 88"/>
                <a:gd name="T14" fmla="*/ 23 w 53"/>
                <a:gd name="T15" fmla="*/ 7 h 88"/>
                <a:gd name="T16" fmla="*/ 24 w 53"/>
                <a:gd name="T17" fmla="*/ 18 h 88"/>
                <a:gd name="T18" fmla="*/ 25 w 53"/>
                <a:gd name="T19" fmla="*/ 20 h 88"/>
                <a:gd name="T20" fmla="*/ 27 w 53"/>
                <a:gd name="T21" fmla="*/ 22 h 88"/>
                <a:gd name="T22" fmla="*/ 27 w 53"/>
                <a:gd name="T23" fmla="*/ 28 h 88"/>
                <a:gd name="T24" fmla="*/ 25 w 53"/>
                <a:gd name="T25" fmla="*/ 31 h 88"/>
                <a:gd name="T26" fmla="*/ 24 w 53"/>
                <a:gd name="T27" fmla="*/ 35 h 88"/>
                <a:gd name="T28" fmla="*/ 20 w 53"/>
                <a:gd name="T29" fmla="*/ 31 h 88"/>
                <a:gd name="T30" fmla="*/ 21 w 53"/>
                <a:gd name="T31" fmla="*/ 25 h 88"/>
                <a:gd name="T32" fmla="*/ 16 w 53"/>
                <a:gd name="T33" fmla="*/ 22 h 88"/>
                <a:gd name="T34" fmla="*/ 13 w 53"/>
                <a:gd name="T35" fmla="*/ 20 h 88"/>
                <a:gd name="T36" fmla="*/ 2 w 53"/>
                <a:gd name="T37" fmla="*/ 24 h 88"/>
                <a:gd name="T38" fmla="*/ 0 w 53"/>
                <a:gd name="T39" fmla="*/ 26 h 88"/>
                <a:gd name="T40" fmla="*/ 1 w 53"/>
                <a:gd name="T41" fmla="*/ 30 h 88"/>
                <a:gd name="T42" fmla="*/ 12 w 53"/>
                <a:gd name="T43" fmla="*/ 35 h 88"/>
                <a:gd name="T44" fmla="*/ 13 w 53"/>
                <a:gd name="T45" fmla="*/ 44 h 88"/>
                <a:gd name="T46" fmla="*/ 12 w 53"/>
                <a:gd name="T47" fmla="*/ 52 h 88"/>
                <a:gd name="T48" fmla="*/ 6 w 53"/>
                <a:gd name="T49" fmla="*/ 62 h 88"/>
                <a:gd name="T50" fmla="*/ 6 w 53"/>
                <a:gd name="T51" fmla="*/ 69 h 88"/>
                <a:gd name="T52" fmla="*/ 8 w 53"/>
                <a:gd name="T53" fmla="*/ 78 h 88"/>
                <a:gd name="T54" fmla="*/ 9 w 53"/>
                <a:gd name="T55" fmla="*/ 87 h 88"/>
                <a:gd name="T56" fmla="*/ 12 w 53"/>
                <a:gd name="T57" fmla="*/ 86 h 88"/>
                <a:gd name="T58" fmla="*/ 13 w 53"/>
                <a:gd name="T59" fmla="*/ 83 h 88"/>
                <a:gd name="T60" fmla="*/ 11 w 53"/>
                <a:gd name="T61" fmla="*/ 83 h 88"/>
                <a:gd name="T62" fmla="*/ 16 w 53"/>
                <a:gd name="T63" fmla="*/ 77 h 88"/>
                <a:gd name="T64" fmla="*/ 25 w 53"/>
                <a:gd name="T65" fmla="*/ 72 h 88"/>
                <a:gd name="T66" fmla="*/ 25 w 53"/>
                <a:gd name="T67" fmla="*/ 64 h 88"/>
                <a:gd name="T68" fmla="*/ 21 w 53"/>
                <a:gd name="T69" fmla="*/ 48 h 88"/>
                <a:gd name="T70" fmla="*/ 24 w 53"/>
                <a:gd name="T71" fmla="*/ 48 h 88"/>
                <a:gd name="T72" fmla="*/ 29 w 53"/>
                <a:gd name="T73" fmla="*/ 44 h 88"/>
                <a:gd name="T74" fmla="*/ 35 w 53"/>
                <a:gd name="T75" fmla="*/ 38 h 88"/>
                <a:gd name="T76" fmla="*/ 40 w 53"/>
                <a:gd name="T77" fmla="*/ 36 h 88"/>
                <a:gd name="T78" fmla="*/ 46 w 53"/>
                <a:gd name="T79" fmla="*/ 32 h 88"/>
                <a:gd name="T80" fmla="*/ 52 w 53"/>
                <a:gd name="T81" fmla="*/ 23 h 88"/>
                <a:gd name="T82" fmla="*/ 52 w 53"/>
                <a:gd name="T83"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3" h="88">
                  <a:moveTo>
                    <a:pt x="52" y="23"/>
                  </a:moveTo>
                  <a:cubicBezTo>
                    <a:pt x="49" y="17"/>
                    <a:pt x="50" y="9"/>
                    <a:pt x="50" y="3"/>
                  </a:cubicBezTo>
                  <a:cubicBezTo>
                    <a:pt x="50" y="0"/>
                    <a:pt x="48" y="2"/>
                    <a:pt x="46" y="3"/>
                  </a:cubicBezTo>
                  <a:cubicBezTo>
                    <a:pt x="45" y="4"/>
                    <a:pt x="43" y="6"/>
                    <a:pt x="41" y="6"/>
                  </a:cubicBezTo>
                  <a:cubicBezTo>
                    <a:pt x="40" y="6"/>
                    <a:pt x="38" y="5"/>
                    <a:pt x="38" y="7"/>
                  </a:cubicBezTo>
                  <a:cubicBezTo>
                    <a:pt x="36" y="10"/>
                    <a:pt x="34" y="7"/>
                    <a:pt x="32" y="7"/>
                  </a:cubicBezTo>
                  <a:cubicBezTo>
                    <a:pt x="30" y="7"/>
                    <a:pt x="30" y="9"/>
                    <a:pt x="28" y="7"/>
                  </a:cubicBezTo>
                  <a:cubicBezTo>
                    <a:pt x="27" y="7"/>
                    <a:pt x="24" y="7"/>
                    <a:pt x="23" y="7"/>
                  </a:cubicBezTo>
                  <a:cubicBezTo>
                    <a:pt x="20" y="7"/>
                    <a:pt x="21" y="16"/>
                    <a:pt x="24" y="18"/>
                  </a:cubicBezTo>
                  <a:cubicBezTo>
                    <a:pt x="24" y="18"/>
                    <a:pt x="24" y="20"/>
                    <a:pt x="25" y="20"/>
                  </a:cubicBezTo>
                  <a:cubicBezTo>
                    <a:pt x="25" y="21"/>
                    <a:pt x="26" y="21"/>
                    <a:pt x="27" y="22"/>
                  </a:cubicBezTo>
                  <a:cubicBezTo>
                    <a:pt x="27" y="24"/>
                    <a:pt x="27" y="27"/>
                    <a:pt x="27" y="28"/>
                  </a:cubicBezTo>
                  <a:cubicBezTo>
                    <a:pt x="27" y="30"/>
                    <a:pt x="28" y="31"/>
                    <a:pt x="25" y="31"/>
                  </a:cubicBezTo>
                  <a:cubicBezTo>
                    <a:pt x="24" y="31"/>
                    <a:pt x="24" y="34"/>
                    <a:pt x="24" y="35"/>
                  </a:cubicBezTo>
                  <a:cubicBezTo>
                    <a:pt x="23" y="34"/>
                    <a:pt x="21" y="32"/>
                    <a:pt x="20" y="31"/>
                  </a:cubicBezTo>
                  <a:cubicBezTo>
                    <a:pt x="19" y="29"/>
                    <a:pt x="21" y="27"/>
                    <a:pt x="21" y="25"/>
                  </a:cubicBezTo>
                  <a:cubicBezTo>
                    <a:pt x="22" y="20"/>
                    <a:pt x="19" y="24"/>
                    <a:pt x="16" y="22"/>
                  </a:cubicBezTo>
                  <a:cubicBezTo>
                    <a:pt x="15" y="21"/>
                    <a:pt x="15" y="19"/>
                    <a:pt x="13" y="20"/>
                  </a:cubicBezTo>
                  <a:cubicBezTo>
                    <a:pt x="9" y="22"/>
                    <a:pt x="6" y="23"/>
                    <a:pt x="2" y="24"/>
                  </a:cubicBezTo>
                  <a:cubicBezTo>
                    <a:pt x="1" y="25"/>
                    <a:pt x="0" y="25"/>
                    <a:pt x="0" y="26"/>
                  </a:cubicBezTo>
                  <a:cubicBezTo>
                    <a:pt x="0" y="27"/>
                    <a:pt x="1" y="29"/>
                    <a:pt x="1" y="30"/>
                  </a:cubicBezTo>
                  <a:cubicBezTo>
                    <a:pt x="4" y="30"/>
                    <a:pt x="12" y="32"/>
                    <a:pt x="12" y="35"/>
                  </a:cubicBezTo>
                  <a:cubicBezTo>
                    <a:pt x="13" y="38"/>
                    <a:pt x="13" y="41"/>
                    <a:pt x="13" y="44"/>
                  </a:cubicBezTo>
                  <a:cubicBezTo>
                    <a:pt x="12" y="46"/>
                    <a:pt x="14" y="49"/>
                    <a:pt x="12" y="52"/>
                  </a:cubicBezTo>
                  <a:cubicBezTo>
                    <a:pt x="10" y="55"/>
                    <a:pt x="8" y="59"/>
                    <a:pt x="6" y="62"/>
                  </a:cubicBezTo>
                  <a:cubicBezTo>
                    <a:pt x="4" y="64"/>
                    <a:pt x="6" y="68"/>
                    <a:pt x="6" y="69"/>
                  </a:cubicBezTo>
                  <a:cubicBezTo>
                    <a:pt x="8" y="73"/>
                    <a:pt x="8" y="75"/>
                    <a:pt x="8" y="78"/>
                  </a:cubicBezTo>
                  <a:cubicBezTo>
                    <a:pt x="8" y="81"/>
                    <a:pt x="8" y="84"/>
                    <a:pt x="9" y="87"/>
                  </a:cubicBezTo>
                  <a:cubicBezTo>
                    <a:pt x="9" y="88"/>
                    <a:pt x="12" y="87"/>
                    <a:pt x="12" y="86"/>
                  </a:cubicBezTo>
                  <a:cubicBezTo>
                    <a:pt x="13" y="85"/>
                    <a:pt x="13" y="83"/>
                    <a:pt x="13" y="83"/>
                  </a:cubicBezTo>
                  <a:cubicBezTo>
                    <a:pt x="12" y="83"/>
                    <a:pt x="11" y="83"/>
                    <a:pt x="11" y="83"/>
                  </a:cubicBezTo>
                  <a:cubicBezTo>
                    <a:pt x="11" y="80"/>
                    <a:pt x="14" y="78"/>
                    <a:pt x="16" y="77"/>
                  </a:cubicBezTo>
                  <a:cubicBezTo>
                    <a:pt x="19" y="76"/>
                    <a:pt x="23" y="75"/>
                    <a:pt x="25" y="72"/>
                  </a:cubicBezTo>
                  <a:cubicBezTo>
                    <a:pt x="25" y="71"/>
                    <a:pt x="25" y="66"/>
                    <a:pt x="25" y="64"/>
                  </a:cubicBezTo>
                  <a:cubicBezTo>
                    <a:pt x="25" y="62"/>
                    <a:pt x="21" y="48"/>
                    <a:pt x="21" y="48"/>
                  </a:cubicBezTo>
                  <a:cubicBezTo>
                    <a:pt x="22" y="47"/>
                    <a:pt x="22" y="50"/>
                    <a:pt x="24" y="48"/>
                  </a:cubicBezTo>
                  <a:cubicBezTo>
                    <a:pt x="26" y="46"/>
                    <a:pt x="27" y="45"/>
                    <a:pt x="29" y="44"/>
                  </a:cubicBezTo>
                  <a:cubicBezTo>
                    <a:pt x="31" y="43"/>
                    <a:pt x="32" y="37"/>
                    <a:pt x="35" y="38"/>
                  </a:cubicBezTo>
                  <a:cubicBezTo>
                    <a:pt x="36" y="38"/>
                    <a:pt x="38" y="36"/>
                    <a:pt x="40" y="36"/>
                  </a:cubicBezTo>
                  <a:cubicBezTo>
                    <a:pt x="42" y="35"/>
                    <a:pt x="44" y="34"/>
                    <a:pt x="46" y="32"/>
                  </a:cubicBezTo>
                  <a:cubicBezTo>
                    <a:pt x="47" y="31"/>
                    <a:pt x="53" y="25"/>
                    <a:pt x="52" y="23"/>
                  </a:cubicBezTo>
                  <a:cubicBezTo>
                    <a:pt x="51" y="22"/>
                    <a:pt x="52" y="24"/>
                    <a:pt x="52" y="23"/>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42" name="Freeform 730">
              <a:extLst>
                <a:ext uri="{FF2B5EF4-FFF2-40B4-BE49-F238E27FC236}">
                  <a16:creationId xmlns:a16="http://schemas.microsoft.com/office/drawing/2014/main" id="{CD687373-5010-E541-810A-B35589DA4A04}"/>
                </a:ext>
              </a:extLst>
            </p:cNvPr>
            <p:cNvSpPr>
              <a:spLocks/>
            </p:cNvSpPr>
            <p:nvPr/>
          </p:nvSpPr>
          <p:spPr bwMode="auto">
            <a:xfrm>
              <a:off x="13181107" y="9485408"/>
              <a:ext cx="149682" cy="353597"/>
            </a:xfrm>
            <a:custGeom>
              <a:avLst/>
              <a:gdLst>
                <a:gd name="T0" fmla="*/ 4 w 16"/>
                <a:gd name="T1" fmla="*/ 25 h 38"/>
                <a:gd name="T2" fmla="*/ 9 w 16"/>
                <a:gd name="T3" fmla="*/ 26 h 38"/>
                <a:gd name="T4" fmla="*/ 8 w 16"/>
                <a:gd name="T5" fmla="*/ 31 h 38"/>
                <a:gd name="T6" fmla="*/ 12 w 16"/>
                <a:gd name="T7" fmla="*/ 38 h 38"/>
                <a:gd name="T8" fmla="*/ 12 w 16"/>
                <a:gd name="T9" fmla="*/ 34 h 38"/>
                <a:gd name="T10" fmla="*/ 15 w 16"/>
                <a:gd name="T11" fmla="*/ 33 h 38"/>
                <a:gd name="T12" fmla="*/ 15 w 16"/>
                <a:gd name="T13" fmla="*/ 27 h 38"/>
                <a:gd name="T14" fmla="*/ 12 w 16"/>
                <a:gd name="T15" fmla="*/ 22 h 38"/>
                <a:gd name="T16" fmla="*/ 8 w 16"/>
                <a:gd name="T17" fmla="*/ 20 h 38"/>
                <a:gd name="T18" fmla="*/ 8 w 16"/>
                <a:gd name="T19" fmla="*/ 16 h 38"/>
                <a:gd name="T20" fmla="*/ 7 w 16"/>
                <a:gd name="T21" fmla="*/ 14 h 38"/>
                <a:gd name="T22" fmla="*/ 8 w 16"/>
                <a:gd name="T23" fmla="*/ 8 h 38"/>
                <a:gd name="T24" fmla="*/ 7 w 16"/>
                <a:gd name="T25" fmla="*/ 3 h 38"/>
                <a:gd name="T26" fmla="*/ 7 w 16"/>
                <a:gd name="T27" fmla="*/ 1 h 38"/>
                <a:gd name="T28" fmla="*/ 2 w 16"/>
                <a:gd name="T29" fmla="*/ 0 h 38"/>
                <a:gd name="T30" fmla="*/ 4 w 16"/>
                <a:gd name="T31" fmla="*/ 6 h 38"/>
                <a:gd name="T32" fmla="*/ 4 w 16"/>
                <a:gd name="T33" fmla="*/ 14 h 38"/>
                <a:gd name="T34" fmla="*/ 2 w 16"/>
                <a:gd name="T35" fmla="*/ 16 h 38"/>
                <a:gd name="T36" fmla="*/ 1 w 16"/>
                <a:gd name="T37" fmla="*/ 20 h 38"/>
                <a:gd name="T38" fmla="*/ 4 w 16"/>
                <a:gd name="T39" fmla="*/ 25 h 38"/>
                <a:gd name="T40" fmla="*/ 4 w 16"/>
                <a:gd name="T41"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38">
                  <a:moveTo>
                    <a:pt x="4" y="25"/>
                  </a:moveTo>
                  <a:cubicBezTo>
                    <a:pt x="6" y="26"/>
                    <a:pt x="9" y="24"/>
                    <a:pt x="9" y="26"/>
                  </a:cubicBezTo>
                  <a:cubicBezTo>
                    <a:pt x="10" y="28"/>
                    <a:pt x="9" y="29"/>
                    <a:pt x="8" y="31"/>
                  </a:cubicBezTo>
                  <a:cubicBezTo>
                    <a:pt x="6" y="33"/>
                    <a:pt x="10" y="36"/>
                    <a:pt x="12" y="38"/>
                  </a:cubicBezTo>
                  <a:cubicBezTo>
                    <a:pt x="13" y="37"/>
                    <a:pt x="12" y="35"/>
                    <a:pt x="12" y="34"/>
                  </a:cubicBezTo>
                  <a:cubicBezTo>
                    <a:pt x="13" y="33"/>
                    <a:pt x="16" y="35"/>
                    <a:pt x="15" y="33"/>
                  </a:cubicBezTo>
                  <a:cubicBezTo>
                    <a:pt x="15" y="31"/>
                    <a:pt x="15" y="29"/>
                    <a:pt x="15" y="27"/>
                  </a:cubicBezTo>
                  <a:cubicBezTo>
                    <a:pt x="14" y="25"/>
                    <a:pt x="13" y="24"/>
                    <a:pt x="12" y="22"/>
                  </a:cubicBezTo>
                  <a:cubicBezTo>
                    <a:pt x="11" y="25"/>
                    <a:pt x="8" y="21"/>
                    <a:pt x="8" y="20"/>
                  </a:cubicBezTo>
                  <a:cubicBezTo>
                    <a:pt x="8" y="18"/>
                    <a:pt x="8" y="17"/>
                    <a:pt x="8" y="16"/>
                  </a:cubicBezTo>
                  <a:cubicBezTo>
                    <a:pt x="8" y="14"/>
                    <a:pt x="8" y="15"/>
                    <a:pt x="7" y="14"/>
                  </a:cubicBezTo>
                  <a:cubicBezTo>
                    <a:pt x="6" y="14"/>
                    <a:pt x="8" y="8"/>
                    <a:pt x="8" y="8"/>
                  </a:cubicBezTo>
                  <a:cubicBezTo>
                    <a:pt x="8" y="6"/>
                    <a:pt x="7" y="5"/>
                    <a:pt x="7" y="3"/>
                  </a:cubicBezTo>
                  <a:cubicBezTo>
                    <a:pt x="6" y="2"/>
                    <a:pt x="5" y="0"/>
                    <a:pt x="7" y="1"/>
                  </a:cubicBezTo>
                  <a:cubicBezTo>
                    <a:pt x="6" y="0"/>
                    <a:pt x="3" y="0"/>
                    <a:pt x="2" y="0"/>
                  </a:cubicBezTo>
                  <a:cubicBezTo>
                    <a:pt x="2" y="1"/>
                    <a:pt x="6" y="5"/>
                    <a:pt x="4" y="6"/>
                  </a:cubicBezTo>
                  <a:cubicBezTo>
                    <a:pt x="1" y="7"/>
                    <a:pt x="2" y="12"/>
                    <a:pt x="4" y="14"/>
                  </a:cubicBezTo>
                  <a:cubicBezTo>
                    <a:pt x="4" y="15"/>
                    <a:pt x="2" y="15"/>
                    <a:pt x="2" y="16"/>
                  </a:cubicBezTo>
                  <a:cubicBezTo>
                    <a:pt x="1" y="16"/>
                    <a:pt x="1" y="19"/>
                    <a:pt x="1" y="20"/>
                  </a:cubicBezTo>
                  <a:cubicBezTo>
                    <a:pt x="0" y="22"/>
                    <a:pt x="3" y="24"/>
                    <a:pt x="4" y="25"/>
                  </a:cubicBezTo>
                  <a:cubicBezTo>
                    <a:pt x="5" y="26"/>
                    <a:pt x="4" y="24"/>
                    <a:pt x="4" y="25"/>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43" name="Freeform 731">
              <a:extLst>
                <a:ext uri="{FF2B5EF4-FFF2-40B4-BE49-F238E27FC236}">
                  <a16:creationId xmlns:a16="http://schemas.microsoft.com/office/drawing/2014/main" id="{AAC6A3C9-1843-A644-80B1-55A5D983FB5F}"/>
                </a:ext>
              </a:extLst>
            </p:cNvPr>
            <p:cNvSpPr>
              <a:spLocks/>
            </p:cNvSpPr>
            <p:nvPr/>
          </p:nvSpPr>
          <p:spPr bwMode="auto">
            <a:xfrm>
              <a:off x="12674735" y="9418512"/>
              <a:ext cx="560510" cy="468277"/>
            </a:xfrm>
            <a:custGeom>
              <a:avLst/>
              <a:gdLst>
                <a:gd name="T0" fmla="*/ 56 w 60"/>
                <a:gd name="T1" fmla="*/ 30 h 50"/>
                <a:gd name="T2" fmla="*/ 55 w 60"/>
                <a:gd name="T3" fmla="*/ 24 h 50"/>
                <a:gd name="T4" fmla="*/ 57 w 60"/>
                <a:gd name="T5" fmla="*/ 22 h 50"/>
                <a:gd name="T6" fmla="*/ 57 w 60"/>
                <a:gd name="T7" fmla="*/ 19 h 50"/>
                <a:gd name="T8" fmla="*/ 58 w 60"/>
                <a:gd name="T9" fmla="*/ 13 h 50"/>
                <a:gd name="T10" fmla="*/ 56 w 60"/>
                <a:gd name="T11" fmla="*/ 8 h 50"/>
                <a:gd name="T12" fmla="*/ 51 w 60"/>
                <a:gd name="T13" fmla="*/ 5 h 50"/>
                <a:gd name="T14" fmla="*/ 48 w 60"/>
                <a:gd name="T15" fmla="*/ 3 h 50"/>
                <a:gd name="T16" fmla="*/ 45 w 60"/>
                <a:gd name="T17" fmla="*/ 0 h 50"/>
                <a:gd name="T18" fmla="*/ 38 w 60"/>
                <a:gd name="T19" fmla="*/ 1 h 50"/>
                <a:gd name="T20" fmla="*/ 34 w 60"/>
                <a:gd name="T21" fmla="*/ 4 h 50"/>
                <a:gd name="T22" fmla="*/ 35 w 60"/>
                <a:gd name="T23" fmla="*/ 10 h 50"/>
                <a:gd name="T24" fmla="*/ 33 w 60"/>
                <a:gd name="T25" fmla="*/ 17 h 50"/>
                <a:gd name="T26" fmla="*/ 37 w 60"/>
                <a:gd name="T27" fmla="*/ 21 h 50"/>
                <a:gd name="T28" fmla="*/ 40 w 60"/>
                <a:gd name="T29" fmla="*/ 23 h 50"/>
                <a:gd name="T30" fmla="*/ 39 w 60"/>
                <a:gd name="T31" fmla="*/ 26 h 50"/>
                <a:gd name="T32" fmla="*/ 35 w 60"/>
                <a:gd name="T33" fmla="*/ 26 h 50"/>
                <a:gd name="T34" fmla="*/ 31 w 60"/>
                <a:gd name="T35" fmla="*/ 22 h 50"/>
                <a:gd name="T36" fmla="*/ 27 w 60"/>
                <a:gd name="T37" fmla="*/ 17 h 50"/>
                <a:gd name="T38" fmla="*/ 20 w 60"/>
                <a:gd name="T39" fmla="*/ 18 h 50"/>
                <a:gd name="T40" fmla="*/ 16 w 60"/>
                <a:gd name="T41" fmla="*/ 16 h 50"/>
                <a:gd name="T42" fmla="*/ 14 w 60"/>
                <a:gd name="T43" fmla="*/ 16 h 50"/>
                <a:gd name="T44" fmla="*/ 11 w 60"/>
                <a:gd name="T45" fmla="*/ 14 h 50"/>
                <a:gd name="T46" fmla="*/ 11 w 60"/>
                <a:gd name="T47" fmla="*/ 20 h 50"/>
                <a:gd name="T48" fmla="*/ 10 w 60"/>
                <a:gd name="T49" fmla="*/ 24 h 50"/>
                <a:gd name="T50" fmla="*/ 2 w 60"/>
                <a:gd name="T51" fmla="*/ 24 h 50"/>
                <a:gd name="T52" fmla="*/ 1 w 60"/>
                <a:gd name="T53" fmla="*/ 29 h 50"/>
                <a:gd name="T54" fmla="*/ 3 w 60"/>
                <a:gd name="T55" fmla="*/ 43 h 50"/>
                <a:gd name="T56" fmla="*/ 8 w 60"/>
                <a:gd name="T57" fmla="*/ 48 h 50"/>
                <a:gd name="T58" fmla="*/ 16 w 60"/>
                <a:gd name="T59" fmla="*/ 50 h 50"/>
                <a:gd name="T60" fmla="*/ 18 w 60"/>
                <a:gd name="T61" fmla="*/ 50 h 50"/>
                <a:gd name="T62" fmla="*/ 22 w 60"/>
                <a:gd name="T63" fmla="*/ 50 h 50"/>
                <a:gd name="T64" fmla="*/ 28 w 60"/>
                <a:gd name="T65" fmla="*/ 47 h 50"/>
                <a:gd name="T66" fmla="*/ 31 w 60"/>
                <a:gd name="T67" fmla="*/ 44 h 50"/>
                <a:gd name="T68" fmla="*/ 35 w 60"/>
                <a:gd name="T69" fmla="*/ 41 h 50"/>
                <a:gd name="T70" fmla="*/ 37 w 60"/>
                <a:gd name="T71" fmla="*/ 38 h 50"/>
                <a:gd name="T72" fmla="*/ 43 w 60"/>
                <a:gd name="T73" fmla="*/ 38 h 50"/>
                <a:gd name="T74" fmla="*/ 42 w 60"/>
                <a:gd name="T75" fmla="*/ 35 h 50"/>
                <a:gd name="T76" fmla="*/ 46 w 60"/>
                <a:gd name="T77" fmla="*/ 33 h 50"/>
                <a:gd name="T78" fmla="*/ 56 w 60"/>
                <a:gd name="T79" fmla="*/ 30 h 50"/>
                <a:gd name="T80" fmla="*/ 56 w 60"/>
                <a:gd name="T81"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50">
                  <a:moveTo>
                    <a:pt x="56" y="30"/>
                  </a:moveTo>
                  <a:cubicBezTo>
                    <a:pt x="54" y="27"/>
                    <a:pt x="56" y="27"/>
                    <a:pt x="55" y="24"/>
                  </a:cubicBezTo>
                  <a:cubicBezTo>
                    <a:pt x="55" y="23"/>
                    <a:pt x="56" y="23"/>
                    <a:pt x="57" y="22"/>
                  </a:cubicBezTo>
                  <a:cubicBezTo>
                    <a:pt x="58" y="21"/>
                    <a:pt x="57" y="20"/>
                    <a:pt x="57" y="19"/>
                  </a:cubicBezTo>
                  <a:cubicBezTo>
                    <a:pt x="56" y="17"/>
                    <a:pt x="56" y="14"/>
                    <a:pt x="58" y="13"/>
                  </a:cubicBezTo>
                  <a:cubicBezTo>
                    <a:pt x="60" y="12"/>
                    <a:pt x="57" y="9"/>
                    <a:pt x="56" y="8"/>
                  </a:cubicBezTo>
                  <a:cubicBezTo>
                    <a:pt x="55" y="6"/>
                    <a:pt x="53" y="5"/>
                    <a:pt x="51" y="5"/>
                  </a:cubicBezTo>
                  <a:cubicBezTo>
                    <a:pt x="50" y="4"/>
                    <a:pt x="49" y="3"/>
                    <a:pt x="48" y="3"/>
                  </a:cubicBezTo>
                  <a:cubicBezTo>
                    <a:pt x="47" y="2"/>
                    <a:pt x="46" y="1"/>
                    <a:pt x="45" y="0"/>
                  </a:cubicBezTo>
                  <a:cubicBezTo>
                    <a:pt x="45" y="0"/>
                    <a:pt x="39" y="1"/>
                    <a:pt x="38" y="1"/>
                  </a:cubicBezTo>
                  <a:cubicBezTo>
                    <a:pt x="36" y="1"/>
                    <a:pt x="36" y="3"/>
                    <a:pt x="34" y="4"/>
                  </a:cubicBezTo>
                  <a:cubicBezTo>
                    <a:pt x="33" y="6"/>
                    <a:pt x="34" y="9"/>
                    <a:pt x="35" y="10"/>
                  </a:cubicBezTo>
                  <a:cubicBezTo>
                    <a:pt x="35" y="13"/>
                    <a:pt x="33" y="14"/>
                    <a:pt x="33" y="17"/>
                  </a:cubicBezTo>
                  <a:cubicBezTo>
                    <a:pt x="33" y="18"/>
                    <a:pt x="35" y="21"/>
                    <a:pt x="37" y="21"/>
                  </a:cubicBezTo>
                  <a:cubicBezTo>
                    <a:pt x="39" y="21"/>
                    <a:pt x="40" y="20"/>
                    <a:pt x="40" y="23"/>
                  </a:cubicBezTo>
                  <a:cubicBezTo>
                    <a:pt x="40" y="25"/>
                    <a:pt x="40" y="26"/>
                    <a:pt x="39" y="26"/>
                  </a:cubicBezTo>
                  <a:cubicBezTo>
                    <a:pt x="37" y="27"/>
                    <a:pt x="36" y="28"/>
                    <a:pt x="35" y="26"/>
                  </a:cubicBezTo>
                  <a:cubicBezTo>
                    <a:pt x="34" y="24"/>
                    <a:pt x="33" y="22"/>
                    <a:pt x="31" y="22"/>
                  </a:cubicBezTo>
                  <a:cubicBezTo>
                    <a:pt x="29" y="21"/>
                    <a:pt x="28" y="19"/>
                    <a:pt x="27" y="17"/>
                  </a:cubicBezTo>
                  <a:cubicBezTo>
                    <a:pt x="25" y="21"/>
                    <a:pt x="23" y="19"/>
                    <a:pt x="20" y="18"/>
                  </a:cubicBezTo>
                  <a:cubicBezTo>
                    <a:pt x="18" y="18"/>
                    <a:pt x="18" y="16"/>
                    <a:pt x="16" y="16"/>
                  </a:cubicBezTo>
                  <a:cubicBezTo>
                    <a:pt x="16" y="16"/>
                    <a:pt x="15" y="17"/>
                    <a:pt x="14" y="16"/>
                  </a:cubicBezTo>
                  <a:cubicBezTo>
                    <a:pt x="13" y="16"/>
                    <a:pt x="13" y="14"/>
                    <a:pt x="11" y="14"/>
                  </a:cubicBezTo>
                  <a:cubicBezTo>
                    <a:pt x="11" y="16"/>
                    <a:pt x="11" y="18"/>
                    <a:pt x="11" y="20"/>
                  </a:cubicBezTo>
                  <a:cubicBezTo>
                    <a:pt x="11" y="22"/>
                    <a:pt x="12" y="24"/>
                    <a:pt x="10" y="24"/>
                  </a:cubicBezTo>
                  <a:cubicBezTo>
                    <a:pt x="7" y="24"/>
                    <a:pt x="4" y="24"/>
                    <a:pt x="2" y="24"/>
                  </a:cubicBezTo>
                  <a:cubicBezTo>
                    <a:pt x="1" y="24"/>
                    <a:pt x="1" y="28"/>
                    <a:pt x="1" y="29"/>
                  </a:cubicBezTo>
                  <a:cubicBezTo>
                    <a:pt x="1" y="33"/>
                    <a:pt x="0" y="40"/>
                    <a:pt x="3" y="43"/>
                  </a:cubicBezTo>
                  <a:cubicBezTo>
                    <a:pt x="4" y="44"/>
                    <a:pt x="7" y="48"/>
                    <a:pt x="8" y="48"/>
                  </a:cubicBezTo>
                  <a:cubicBezTo>
                    <a:pt x="10" y="47"/>
                    <a:pt x="19" y="47"/>
                    <a:pt x="16" y="50"/>
                  </a:cubicBezTo>
                  <a:cubicBezTo>
                    <a:pt x="18" y="50"/>
                    <a:pt x="17" y="50"/>
                    <a:pt x="18" y="50"/>
                  </a:cubicBezTo>
                  <a:cubicBezTo>
                    <a:pt x="20" y="49"/>
                    <a:pt x="21" y="50"/>
                    <a:pt x="22" y="50"/>
                  </a:cubicBezTo>
                  <a:cubicBezTo>
                    <a:pt x="25" y="50"/>
                    <a:pt x="27" y="50"/>
                    <a:pt x="28" y="47"/>
                  </a:cubicBezTo>
                  <a:cubicBezTo>
                    <a:pt x="29" y="46"/>
                    <a:pt x="30" y="45"/>
                    <a:pt x="31" y="44"/>
                  </a:cubicBezTo>
                  <a:cubicBezTo>
                    <a:pt x="32" y="43"/>
                    <a:pt x="34" y="43"/>
                    <a:pt x="35" y="41"/>
                  </a:cubicBezTo>
                  <a:cubicBezTo>
                    <a:pt x="36" y="40"/>
                    <a:pt x="36" y="39"/>
                    <a:pt x="37" y="38"/>
                  </a:cubicBezTo>
                  <a:cubicBezTo>
                    <a:pt x="39" y="38"/>
                    <a:pt x="41" y="38"/>
                    <a:pt x="43" y="38"/>
                  </a:cubicBezTo>
                  <a:cubicBezTo>
                    <a:pt x="42" y="37"/>
                    <a:pt x="42" y="35"/>
                    <a:pt x="42" y="35"/>
                  </a:cubicBezTo>
                  <a:cubicBezTo>
                    <a:pt x="44" y="34"/>
                    <a:pt x="45" y="34"/>
                    <a:pt x="46" y="33"/>
                  </a:cubicBezTo>
                  <a:cubicBezTo>
                    <a:pt x="49" y="32"/>
                    <a:pt x="53" y="31"/>
                    <a:pt x="56" y="30"/>
                  </a:cubicBezTo>
                  <a:cubicBezTo>
                    <a:pt x="55" y="29"/>
                    <a:pt x="55" y="30"/>
                    <a:pt x="56" y="3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44" name="Freeform 732">
              <a:extLst>
                <a:ext uri="{FF2B5EF4-FFF2-40B4-BE49-F238E27FC236}">
                  <a16:creationId xmlns:a16="http://schemas.microsoft.com/office/drawing/2014/main" id="{9F94F0BE-0FF8-6449-AE83-9EB824083CF4}"/>
                </a:ext>
              </a:extLst>
            </p:cNvPr>
            <p:cNvSpPr>
              <a:spLocks/>
            </p:cNvSpPr>
            <p:nvPr/>
          </p:nvSpPr>
          <p:spPr bwMode="auto">
            <a:xfrm>
              <a:off x="12247986" y="9839004"/>
              <a:ext cx="595543" cy="589329"/>
            </a:xfrm>
            <a:custGeom>
              <a:avLst/>
              <a:gdLst>
                <a:gd name="T0" fmla="*/ 33 w 64"/>
                <a:gd name="T1" fmla="*/ 5 h 63"/>
                <a:gd name="T2" fmla="*/ 31 w 64"/>
                <a:gd name="T3" fmla="*/ 2 h 63"/>
                <a:gd name="T4" fmla="*/ 28 w 64"/>
                <a:gd name="T5" fmla="*/ 2 h 63"/>
                <a:gd name="T6" fmla="*/ 18 w 64"/>
                <a:gd name="T7" fmla="*/ 2 h 63"/>
                <a:gd name="T8" fmla="*/ 10 w 64"/>
                <a:gd name="T9" fmla="*/ 2 h 63"/>
                <a:gd name="T10" fmla="*/ 7 w 64"/>
                <a:gd name="T11" fmla="*/ 0 h 63"/>
                <a:gd name="T12" fmla="*/ 4 w 64"/>
                <a:gd name="T13" fmla="*/ 2 h 63"/>
                <a:gd name="T14" fmla="*/ 1 w 64"/>
                <a:gd name="T15" fmla="*/ 2 h 63"/>
                <a:gd name="T16" fmla="*/ 6 w 64"/>
                <a:gd name="T17" fmla="*/ 14 h 63"/>
                <a:gd name="T18" fmla="*/ 9 w 64"/>
                <a:gd name="T19" fmla="*/ 21 h 63"/>
                <a:gd name="T20" fmla="*/ 13 w 64"/>
                <a:gd name="T21" fmla="*/ 29 h 63"/>
                <a:gd name="T22" fmla="*/ 13 w 64"/>
                <a:gd name="T23" fmla="*/ 34 h 63"/>
                <a:gd name="T24" fmla="*/ 14 w 64"/>
                <a:gd name="T25" fmla="*/ 42 h 63"/>
                <a:gd name="T26" fmla="*/ 16 w 64"/>
                <a:gd name="T27" fmla="*/ 51 h 63"/>
                <a:gd name="T28" fmla="*/ 22 w 64"/>
                <a:gd name="T29" fmla="*/ 61 h 63"/>
                <a:gd name="T30" fmla="*/ 28 w 64"/>
                <a:gd name="T31" fmla="*/ 62 h 63"/>
                <a:gd name="T32" fmla="*/ 33 w 64"/>
                <a:gd name="T33" fmla="*/ 62 h 63"/>
                <a:gd name="T34" fmla="*/ 38 w 64"/>
                <a:gd name="T35" fmla="*/ 58 h 63"/>
                <a:gd name="T36" fmla="*/ 38 w 64"/>
                <a:gd name="T37" fmla="*/ 40 h 63"/>
                <a:gd name="T38" fmla="*/ 38 w 64"/>
                <a:gd name="T39" fmla="*/ 28 h 63"/>
                <a:gd name="T40" fmla="*/ 39 w 64"/>
                <a:gd name="T41" fmla="*/ 26 h 63"/>
                <a:gd name="T42" fmla="*/ 43 w 64"/>
                <a:gd name="T43" fmla="*/ 26 h 63"/>
                <a:gd name="T44" fmla="*/ 43 w 64"/>
                <a:gd name="T45" fmla="*/ 7 h 63"/>
                <a:gd name="T46" fmla="*/ 51 w 64"/>
                <a:gd name="T47" fmla="*/ 6 h 63"/>
                <a:gd name="T48" fmla="*/ 53 w 64"/>
                <a:gd name="T49" fmla="*/ 5 h 63"/>
                <a:gd name="T50" fmla="*/ 56 w 64"/>
                <a:gd name="T51" fmla="*/ 8 h 63"/>
                <a:gd name="T52" fmla="*/ 58 w 64"/>
                <a:gd name="T53" fmla="*/ 6 h 63"/>
                <a:gd name="T54" fmla="*/ 62 w 64"/>
                <a:gd name="T55" fmla="*/ 5 h 63"/>
                <a:gd name="T56" fmla="*/ 59 w 64"/>
                <a:gd name="T57" fmla="*/ 2 h 63"/>
                <a:gd name="T58" fmla="*/ 45 w 64"/>
                <a:gd name="T59" fmla="*/ 5 h 63"/>
                <a:gd name="T60" fmla="*/ 33 w 64"/>
                <a:gd name="T61" fmla="*/ 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 h="63">
                  <a:moveTo>
                    <a:pt x="33" y="5"/>
                  </a:moveTo>
                  <a:cubicBezTo>
                    <a:pt x="32" y="5"/>
                    <a:pt x="31" y="2"/>
                    <a:pt x="31" y="2"/>
                  </a:cubicBezTo>
                  <a:cubicBezTo>
                    <a:pt x="30" y="2"/>
                    <a:pt x="29" y="2"/>
                    <a:pt x="28" y="2"/>
                  </a:cubicBezTo>
                  <a:cubicBezTo>
                    <a:pt x="25" y="2"/>
                    <a:pt x="21" y="2"/>
                    <a:pt x="18" y="2"/>
                  </a:cubicBezTo>
                  <a:cubicBezTo>
                    <a:pt x="15" y="2"/>
                    <a:pt x="13" y="2"/>
                    <a:pt x="10" y="2"/>
                  </a:cubicBezTo>
                  <a:cubicBezTo>
                    <a:pt x="9" y="2"/>
                    <a:pt x="9" y="0"/>
                    <a:pt x="7" y="0"/>
                  </a:cubicBezTo>
                  <a:cubicBezTo>
                    <a:pt x="6" y="0"/>
                    <a:pt x="5" y="2"/>
                    <a:pt x="4" y="2"/>
                  </a:cubicBezTo>
                  <a:cubicBezTo>
                    <a:pt x="3" y="2"/>
                    <a:pt x="2" y="2"/>
                    <a:pt x="1" y="2"/>
                  </a:cubicBezTo>
                  <a:cubicBezTo>
                    <a:pt x="0" y="7"/>
                    <a:pt x="4" y="9"/>
                    <a:pt x="6" y="14"/>
                  </a:cubicBezTo>
                  <a:cubicBezTo>
                    <a:pt x="7" y="16"/>
                    <a:pt x="8" y="19"/>
                    <a:pt x="9" y="21"/>
                  </a:cubicBezTo>
                  <a:cubicBezTo>
                    <a:pt x="10" y="24"/>
                    <a:pt x="12" y="26"/>
                    <a:pt x="13" y="29"/>
                  </a:cubicBezTo>
                  <a:cubicBezTo>
                    <a:pt x="13" y="30"/>
                    <a:pt x="13" y="33"/>
                    <a:pt x="13" y="34"/>
                  </a:cubicBezTo>
                  <a:cubicBezTo>
                    <a:pt x="13" y="37"/>
                    <a:pt x="14" y="39"/>
                    <a:pt x="14" y="42"/>
                  </a:cubicBezTo>
                  <a:cubicBezTo>
                    <a:pt x="15" y="45"/>
                    <a:pt x="15" y="48"/>
                    <a:pt x="16" y="51"/>
                  </a:cubicBezTo>
                  <a:cubicBezTo>
                    <a:pt x="17" y="55"/>
                    <a:pt x="20" y="58"/>
                    <a:pt x="22" y="61"/>
                  </a:cubicBezTo>
                  <a:cubicBezTo>
                    <a:pt x="25" y="58"/>
                    <a:pt x="25" y="60"/>
                    <a:pt x="28" y="62"/>
                  </a:cubicBezTo>
                  <a:cubicBezTo>
                    <a:pt x="29" y="63"/>
                    <a:pt x="32" y="63"/>
                    <a:pt x="33" y="62"/>
                  </a:cubicBezTo>
                  <a:cubicBezTo>
                    <a:pt x="36" y="62"/>
                    <a:pt x="38" y="61"/>
                    <a:pt x="38" y="58"/>
                  </a:cubicBezTo>
                  <a:cubicBezTo>
                    <a:pt x="38" y="52"/>
                    <a:pt x="38" y="46"/>
                    <a:pt x="38" y="40"/>
                  </a:cubicBezTo>
                  <a:cubicBezTo>
                    <a:pt x="38" y="36"/>
                    <a:pt x="38" y="32"/>
                    <a:pt x="38" y="28"/>
                  </a:cubicBezTo>
                  <a:cubicBezTo>
                    <a:pt x="38" y="27"/>
                    <a:pt x="38" y="26"/>
                    <a:pt x="39" y="26"/>
                  </a:cubicBezTo>
                  <a:cubicBezTo>
                    <a:pt x="39" y="26"/>
                    <a:pt x="43" y="26"/>
                    <a:pt x="43" y="26"/>
                  </a:cubicBezTo>
                  <a:cubicBezTo>
                    <a:pt x="43" y="20"/>
                    <a:pt x="43" y="13"/>
                    <a:pt x="43" y="7"/>
                  </a:cubicBezTo>
                  <a:cubicBezTo>
                    <a:pt x="46" y="8"/>
                    <a:pt x="48" y="6"/>
                    <a:pt x="51" y="6"/>
                  </a:cubicBezTo>
                  <a:cubicBezTo>
                    <a:pt x="51" y="5"/>
                    <a:pt x="52" y="5"/>
                    <a:pt x="53" y="5"/>
                  </a:cubicBezTo>
                  <a:cubicBezTo>
                    <a:pt x="53" y="5"/>
                    <a:pt x="55" y="8"/>
                    <a:pt x="56" y="8"/>
                  </a:cubicBezTo>
                  <a:cubicBezTo>
                    <a:pt x="57" y="7"/>
                    <a:pt x="56" y="6"/>
                    <a:pt x="58" y="6"/>
                  </a:cubicBezTo>
                  <a:cubicBezTo>
                    <a:pt x="59" y="6"/>
                    <a:pt x="60" y="5"/>
                    <a:pt x="62" y="5"/>
                  </a:cubicBezTo>
                  <a:cubicBezTo>
                    <a:pt x="64" y="4"/>
                    <a:pt x="60" y="2"/>
                    <a:pt x="59" y="2"/>
                  </a:cubicBezTo>
                  <a:cubicBezTo>
                    <a:pt x="54" y="2"/>
                    <a:pt x="50" y="5"/>
                    <a:pt x="45" y="5"/>
                  </a:cubicBezTo>
                  <a:cubicBezTo>
                    <a:pt x="41" y="5"/>
                    <a:pt x="37" y="5"/>
                    <a:pt x="33" y="5"/>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45" name="Freeform 733">
              <a:extLst>
                <a:ext uri="{FF2B5EF4-FFF2-40B4-BE49-F238E27FC236}">
                  <a16:creationId xmlns:a16="http://schemas.microsoft.com/office/drawing/2014/main" id="{B41C91A0-791E-A141-AD6D-2FA1ABF59939}"/>
                </a:ext>
              </a:extLst>
            </p:cNvPr>
            <p:cNvSpPr>
              <a:spLocks/>
            </p:cNvSpPr>
            <p:nvPr/>
          </p:nvSpPr>
          <p:spPr bwMode="auto">
            <a:xfrm>
              <a:off x="12263908" y="8781406"/>
              <a:ext cx="850322" cy="888768"/>
            </a:xfrm>
            <a:custGeom>
              <a:avLst/>
              <a:gdLst>
                <a:gd name="T0" fmla="*/ 89 w 91"/>
                <a:gd name="T1" fmla="*/ 10 h 95"/>
                <a:gd name="T2" fmla="*/ 83 w 91"/>
                <a:gd name="T3" fmla="*/ 4 h 95"/>
                <a:gd name="T4" fmla="*/ 77 w 91"/>
                <a:gd name="T5" fmla="*/ 6 h 95"/>
                <a:gd name="T6" fmla="*/ 72 w 91"/>
                <a:gd name="T7" fmla="*/ 1 h 95"/>
                <a:gd name="T8" fmla="*/ 65 w 91"/>
                <a:gd name="T9" fmla="*/ 1 h 95"/>
                <a:gd name="T10" fmla="*/ 57 w 91"/>
                <a:gd name="T11" fmla="*/ 2 h 95"/>
                <a:gd name="T12" fmla="*/ 48 w 91"/>
                <a:gd name="T13" fmla="*/ 6 h 95"/>
                <a:gd name="T14" fmla="*/ 35 w 91"/>
                <a:gd name="T15" fmla="*/ 2 h 95"/>
                <a:gd name="T16" fmla="*/ 30 w 91"/>
                <a:gd name="T17" fmla="*/ 12 h 95"/>
                <a:gd name="T18" fmla="*/ 19 w 91"/>
                <a:gd name="T19" fmla="*/ 35 h 95"/>
                <a:gd name="T20" fmla="*/ 17 w 91"/>
                <a:gd name="T21" fmla="*/ 48 h 95"/>
                <a:gd name="T22" fmla="*/ 10 w 91"/>
                <a:gd name="T23" fmla="*/ 49 h 95"/>
                <a:gd name="T24" fmla="*/ 2 w 91"/>
                <a:gd name="T25" fmla="*/ 55 h 95"/>
                <a:gd name="T26" fmla="*/ 1 w 91"/>
                <a:gd name="T27" fmla="*/ 59 h 95"/>
                <a:gd name="T28" fmla="*/ 18 w 91"/>
                <a:gd name="T29" fmla="*/ 57 h 95"/>
                <a:gd name="T30" fmla="*/ 26 w 91"/>
                <a:gd name="T31" fmla="*/ 68 h 95"/>
                <a:gd name="T32" fmla="*/ 35 w 91"/>
                <a:gd name="T33" fmla="*/ 63 h 95"/>
                <a:gd name="T34" fmla="*/ 41 w 91"/>
                <a:gd name="T35" fmla="*/ 64 h 95"/>
                <a:gd name="T36" fmla="*/ 46 w 91"/>
                <a:gd name="T37" fmla="*/ 70 h 95"/>
                <a:gd name="T38" fmla="*/ 47 w 91"/>
                <a:gd name="T39" fmla="*/ 78 h 95"/>
                <a:gd name="T40" fmla="*/ 53 w 91"/>
                <a:gd name="T41" fmla="*/ 82 h 95"/>
                <a:gd name="T42" fmla="*/ 60 w 91"/>
                <a:gd name="T43" fmla="*/ 84 h 95"/>
                <a:gd name="T44" fmla="*/ 66 w 91"/>
                <a:gd name="T45" fmla="*/ 87 h 95"/>
                <a:gd name="T46" fmla="*/ 76 w 91"/>
                <a:gd name="T47" fmla="*/ 90 h 95"/>
                <a:gd name="T48" fmla="*/ 84 w 91"/>
                <a:gd name="T49" fmla="*/ 94 h 95"/>
                <a:gd name="T50" fmla="*/ 77 w 91"/>
                <a:gd name="T51" fmla="*/ 85 h 95"/>
                <a:gd name="T52" fmla="*/ 78 w 91"/>
                <a:gd name="T53" fmla="*/ 73 h 95"/>
                <a:gd name="T54" fmla="*/ 80 w 91"/>
                <a:gd name="T55" fmla="*/ 70 h 95"/>
                <a:gd name="T56" fmla="*/ 84 w 91"/>
                <a:gd name="T57" fmla="*/ 63 h 95"/>
                <a:gd name="T58" fmla="*/ 81 w 91"/>
                <a:gd name="T59" fmla="*/ 55 h 95"/>
                <a:gd name="T60" fmla="*/ 81 w 91"/>
                <a:gd name="T61" fmla="*/ 45 h 95"/>
                <a:gd name="T62" fmla="*/ 83 w 91"/>
                <a:gd name="T63" fmla="*/ 28 h 95"/>
                <a:gd name="T64" fmla="*/ 90 w 91"/>
                <a:gd name="T65" fmla="*/ 18 h 95"/>
                <a:gd name="T66" fmla="*/ 90 w 91"/>
                <a:gd name="T67" fmla="*/ 1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95">
                  <a:moveTo>
                    <a:pt x="90" y="15"/>
                  </a:moveTo>
                  <a:cubicBezTo>
                    <a:pt x="89" y="14"/>
                    <a:pt x="89" y="12"/>
                    <a:pt x="89" y="10"/>
                  </a:cubicBezTo>
                  <a:cubicBezTo>
                    <a:pt x="89" y="9"/>
                    <a:pt x="87" y="8"/>
                    <a:pt x="86" y="7"/>
                  </a:cubicBezTo>
                  <a:cubicBezTo>
                    <a:pt x="86" y="6"/>
                    <a:pt x="84" y="4"/>
                    <a:pt x="83" y="4"/>
                  </a:cubicBezTo>
                  <a:cubicBezTo>
                    <a:pt x="82" y="4"/>
                    <a:pt x="82" y="6"/>
                    <a:pt x="80" y="5"/>
                  </a:cubicBezTo>
                  <a:cubicBezTo>
                    <a:pt x="78" y="4"/>
                    <a:pt x="79" y="5"/>
                    <a:pt x="77" y="6"/>
                  </a:cubicBezTo>
                  <a:cubicBezTo>
                    <a:pt x="77" y="6"/>
                    <a:pt x="75" y="5"/>
                    <a:pt x="75" y="4"/>
                  </a:cubicBezTo>
                  <a:cubicBezTo>
                    <a:pt x="74" y="3"/>
                    <a:pt x="73" y="2"/>
                    <a:pt x="72" y="1"/>
                  </a:cubicBezTo>
                  <a:cubicBezTo>
                    <a:pt x="71" y="0"/>
                    <a:pt x="70" y="2"/>
                    <a:pt x="69" y="2"/>
                  </a:cubicBezTo>
                  <a:cubicBezTo>
                    <a:pt x="68" y="3"/>
                    <a:pt x="66" y="2"/>
                    <a:pt x="65" y="1"/>
                  </a:cubicBezTo>
                  <a:cubicBezTo>
                    <a:pt x="63" y="0"/>
                    <a:pt x="63" y="1"/>
                    <a:pt x="61" y="2"/>
                  </a:cubicBezTo>
                  <a:cubicBezTo>
                    <a:pt x="60" y="3"/>
                    <a:pt x="58" y="2"/>
                    <a:pt x="57" y="2"/>
                  </a:cubicBezTo>
                  <a:cubicBezTo>
                    <a:pt x="56" y="3"/>
                    <a:pt x="53" y="3"/>
                    <a:pt x="52" y="3"/>
                  </a:cubicBezTo>
                  <a:cubicBezTo>
                    <a:pt x="49" y="1"/>
                    <a:pt x="51" y="6"/>
                    <a:pt x="48" y="6"/>
                  </a:cubicBezTo>
                  <a:cubicBezTo>
                    <a:pt x="46" y="7"/>
                    <a:pt x="42" y="6"/>
                    <a:pt x="40" y="5"/>
                  </a:cubicBezTo>
                  <a:cubicBezTo>
                    <a:pt x="38" y="4"/>
                    <a:pt x="37" y="2"/>
                    <a:pt x="35" y="2"/>
                  </a:cubicBezTo>
                  <a:cubicBezTo>
                    <a:pt x="34" y="1"/>
                    <a:pt x="32" y="3"/>
                    <a:pt x="31" y="4"/>
                  </a:cubicBezTo>
                  <a:cubicBezTo>
                    <a:pt x="29" y="6"/>
                    <a:pt x="31" y="9"/>
                    <a:pt x="30" y="12"/>
                  </a:cubicBezTo>
                  <a:cubicBezTo>
                    <a:pt x="27" y="17"/>
                    <a:pt x="27" y="23"/>
                    <a:pt x="24" y="27"/>
                  </a:cubicBezTo>
                  <a:cubicBezTo>
                    <a:pt x="22" y="30"/>
                    <a:pt x="21" y="32"/>
                    <a:pt x="19" y="35"/>
                  </a:cubicBezTo>
                  <a:cubicBezTo>
                    <a:pt x="18" y="37"/>
                    <a:pt x="18" y="39"/>
                    <a:pt x="18" y="41"/>
                  </a:cubicBezTo>
                  <a:cubicBezTo>
                    <a:pt x="18" y="44"/>
                    <a:pt x="19" y="46"/>
                    <a:pt x="17" y="48"/>
                  </a:cubicBezTo>
                  <a:cubicBezTo>
                    <a:pt x="16" y="48"/>
                    <a:pt x="11" y="51"/>
                    <a:pt x="11" y="51"/>
                  </a:cubicBezTo>
                  <a:cubicBezTo>
                    <a:pt x="10" y="51"/>
                    <a:pt x="12" y="48"/>
                    <a:pt x="10" y="49"/>
                  </a:cubicBezTo>
                  <a:cubicBezTo>
                    <a:pt x="7" y="51"/>
                    <a:pt x="7" y="53"/>
                    <a:pt x="5" y="50"/>
                  </a:cubicBezTo>
                  <a:cubicBezTo>
                    <a:pt x="4" y="51"/>
                    <a:pt x="2" y="53"/>
                    <a:pt x="2" y="55"/>
                  </a:cubicBezTo>
                  <a:cubicBezTo>
                    <a:pt x="2" y="55"/>
                    <a:pt x="2" y="56"/>
                    <a:pt x="1" y="56"/>
                  </a:cubicBezTo>
                  <a:cubicBezTo>
                    <a:pt x="0" y="57"/>
                    <a:pt x="1" y="58"/>
                    <a:pt x="1" y="59"/>
                  </a:cubicBezTo>
                  <a:cubicBezTo>
                    <a:pt x="5" y="56"/>
                    <a:pt x="8" y="57"/>
                    <a:pt x="13" y="57"/>
                  </a:cubicBezTo>
                  <a:cubicBezTo>
                    <a:pt x="15" y="57"/>
                    <a:pt x="16" y="57"/>
                    <a:pt x="18" y="57"/>
                  </a:cubicBezTo>
                  <a:cubicBezTo>
                    <a:pt x="20" y="57"/>
                    <a:pt x="21" y="60"/>
                    <a:pt x="22" y="62"/>
                  </a:cubicBezTo>
                  <a:cubicBezTo>
                    <a:pt x="23" y="64"/>
                    <a:pt x="24" y="67"/>
                    <a:pt x="26" y="68"/>
                  </a:cubicBezTo>
                  <a:cubicBezTo>
                    <a:pt x="27" y="69"/>
                    <a:pt x="31" y="68"/>
                    <a:pt x="33" y="67"/>
                  </a:cubicBezTo>
                  <a:cubicBezTo>
                    <a:pt x="34" y="67"/>
                    <a:pt x="34" y="64"/>
                    <a:pt x="35" y="63"/>
                  </a:cubicBezTo>
                  <a:cubicBezTo>
                    <a:pt x="35" y="61"/>
                    <a:pt x="38" y="62"/>
                    <a:pt x="39" y="62"/>
                  </a:cubicBezTo>
                  <a:cubicBezTo>
                    <a:pt x="39" y="64"/>
                    <a:pt x="39" y="64"/>
                    <a:pt x="41" y="64"/>
                  </a:cubicBezTo>
                  <a:cubicBezTo>
                    <a:pt x="42" y="64"/>
                    <a:pt x="45" y="63"/>
                    <a:pt x="45" y="65"/>
                  </a:cubicBezTo>
                  <a:cubicBezTo>
                    <a:pt x="45" y="67"/>
                    <a:pt x="46" y="68"/>
                    <a:pt x="46" y="70"/>
                  </a:cubicBezTo>
                  <a:cubicBezTo>
                    <a:pt x="46" y="71"/>
                    <a:pt x="46" y="72"/>
                    <a:pt x="45" y="74"/>
                  </a:cubicBezTo>
                  <a:cubicBezTo>
                    <a:pt x="45" y="75"/>
                    <a:pt x="46" y="77"/>
                    <a:pt x="47" y="78"/>
                  </a:cubicBezTo>
                  <a:cubicBezTo>
                    <a:pt x="48" y="79"/>
                    <a:pt x="47" y="81"/>
                    <a:pt x="47" y="82"/>
                  </a:cubicBezTo>
                  <a:cubicBezTo>
                    <a:pt x="47" y="85"/>
                    <a:pt x="52" y="82"/>
                    <a:pt x="53" y="82"/>
                  </a:cubicBezTo>
                  <a:cubicBezTo>
                    <a:pt x="55" y="82"/>
                    <a:pt x="56" y="82"/>
                    <a:pt x="57" y="83"/>
                  </a:cubicBezTo>
                  <a:cubicBezTo>
                    <a:pt x="59" y="85"/>
                    <a:pt x="58" y="84"/>
                    <a:pt x="60" y="84"/>
                  </a:cubicBezTo>
                  <a:cubicBezTo>
                    <a:pt x="62" y="84"/>
                    <a:pt x="62" y="85"/>
                    <a:pt x="63" y="86"/>
                  </a:cubicBezTo>
                  <a:cubicBezTo>
                    <a:pt x="64" y="86"/>
                    <a:pt x="65" y="87"/>
                    <a:pt x="66" y="87"/>
                  </a:cubicBezTo>
                  <a:cubicBezTo>
                    <a:pt x="69" y="88"/>
                    <a:pt x="70" y="88"/>
                    <a:pt x="71" y="85"/>
                  </a:cubicBezTo>
                  <a:cubicBezTo>
                    <a:pt x="72" y="88"/>
                    <a:pt x="73" y="89"/>
                    <a:pt x="76" y="90"/>
                  </a:cubicBezTo>
                  <a:cubicBezTo>
                    <a:pt x="78" y="91"/>
                    <a:pt x="78" y="94"/>
                    <a:pt x="80" y="95"/>
                  </a:cubicBezTo>
                  <a:cubicBezTo>
                    <a:pt x="80" y="95"/>
                    <a:pt x="84" y="94"/>
                    <a:pt x="84" y="94"/>
                  </a:cubicBezTo>
                  <a:cubicBezTo>
                    <a:pt x="84" y="92"/>
                    <a:pt x="85" y="88"/>
                    <a:pt x="83" y="89"/>
                  </a:cubicBezTo>
                  <a:cubicBezTo>
                    <a:pt x="80" y="90"/>
                    <a:pt x="78" y="88"/>
                    <a:pt x="77" y="85"/>
                  </a:cubicBezTo>
                  <a:cubicBezTo>
                    <a:pt x="77" y="83"/>
                    <a:pt x="79" y="80"/>
                    <a:pt x="78" y="77"/>
                  </a:cubicBezTo>
                  <a:cubicBezTo>
                    <a:pt x="78" y="76"/>
                    <a:pt x="77" y="74"/>
                    <a:pt x="78" y="73"/>
                  </a:cubicBezTo>
                  <a:cubicBezTo>
                    <a:pt x="78" y="73"/>
                    <a:pt x="78" y="72"/>
                    <a:pt x="79" y="72"/>
                  </a:cubicBezTo>
                  <a:cubicBezTo>
                    <a:pt x="80" y="72"/>
                    <a:pt x="79" y="70"/>
                    <a:pt x="80" y="70"/>
                  </a:cubicBezTo>
                  <a:cubicBezTo>
                    <a:pt x="81" y="68"/>
                    <a:pt x="86" y="68"/>
                    <a:pt x="87" y="68"/>
                  </a:cubicBezTo>
                  <a:cubicBezTo>
                    <a:pt x="85" y="67"/>
                    <a:pt x="86" y="64"/>
                    <a:pt x="84" y="63"/>
                  </a:cubicBezTo>
                  <a:cubicBezTo>
                    <a:pt x="83" y="62"/>
                    <a:pt x="82" y="61"/>
                    <a:pt x="82" y="60"/>
                  </a:cubicBezTo>
                  <a:cubicBezTo>
                    <a:pt x="82" y="58"/>
                    <a:pt x="82" y="56"/>
                    <a:pt x="81" y="55"/>
                  </a:cubicBezTo>
                  <a:cubicBezTo>
                    <a:pt x="81" y="53"/>
                    <a:pt x="80" y="52"/>
                    <a:pt x="80" y="50"/>
                  </a:cubicBezTo>
                  <a:cubicBezTo>
                    <a:pt x="80" y="49"/>
                    <a:pt x="80" y="44"/>
                    <a:pt x="81" y="45"/>
                  </a:cubicBezTo>
                  <a:cubicBezTo>
                    <a:pt x="80" y="41"/>
                    <a:pt x="80" y="39"/>
                    <a:pt x="82" y="35"/>
                  </a:cubicBezTo>
                  <a:cubicBezTo>
                    <a:pt x="83" y="32"/>
                    <a:pt x="83" y="31"/>
                    <a:pt x="83" y="28"/>
                  </a:cubicBezTo>
                  <a:cubicBezTo>
                    <a:pt x="83" y="25"/>
                    <a:pt x="85" y="23"/>
                    <a:pt x="87" y="21"/>
                  </a:cubicBezTo>
                  <a:cubicBezTo>
                    <a:pt x="88" y="20"/>
                    <a:pt x="89" y="19"/>
                    <a:pt x="90" y="18"/>
                  </a:cubicBezTo>
                  <a:cubicBezTo>
                    <a:pt x="91" y="17"/>
                    <a:pt x="91" y="17"/>
                    <a:pt x="90" y="15"/>
                  </a:cubicBezTo>
                  <a:cubicBezTo>
                    <a:pt x="89" y="15"/>
                    <a:pt x="91" y="16"/>
                    <a:pt x="90" y="15"/>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46" name="Freeform 734">
              <a:extLst>
                <a:ext uri="{FF2B5EF4-FFF2-40B4-BE49-F238E27FC236}">
                  <a16:creationId xmlns:a16="http://schemas.microsoft.com/office/drawing/2014/main" id="{FCEC4AB5-A0E6-BB4A-9293-C49726C4D010}"/>
                </a:ext>
              </a:extLst>
            </p:cNvPr>
            <p:cNvSpPr>
              <a:spLocks/>
            </p:cNvSpPr>
            <p:nvPr/>
          </p:nvSpPr>
          <p:spPr bwMode="auto">
            <a:xfrm>
              <a:off x="12254352" y="9307021"/>
              <a:ext cx="525480" cy="589329"/>
            </a:xfrm>
            <a:custGeom>
              <a:avLst/>
              <a:gdLst>
                <a:gd name="T0" fmla="*/ 51 w 56"/>
                <a:gd name="T1" fmla="*/ 27 h 63"/>
                <a:gd name="T2" fmla="*/ 48 w 56"/>
                <a:gd name="T3" fmla="*/ 26 h 63"/>
                <a:gd name="T4" fmla="*/ 47 w 56"/>
                <a:gd name="T5" fmla="*/ 21 h 63"/>
                <a:gd name="T6" fmla="*/ 46 w 56"/>
                <a:gd name="T7" fmla="*/ 12 h 63"/>
                <a:gd name="T8" fmla="*/ 46 w 56"/>
                <a:gd name="T9" fmla="*/ 8 h 63"/>
                <a:gd name="T10" fmla="*/ 43 w 56"/>
                <a:gd name="T11" fmla="*/ 8 h 63"/>
                <a:gd name="T12" fmla="*/ 40 w 56"/>
                <a:gd name="T13" fmla="*/ 6 h 63"/>
                <a:gd name="T14" fmla="*/ 35 w 56"/>
                <a:gd name="T15" fmla="*/ 8 h 63"/>
                <a:gd name="T16" fmla="*/ 34 w 56"/>
                <a:gd name="T17" fmla="*/ 11 h 63"/>
                <a:gd name="T18" fmla="*/ 29 w 56"/>
                <a:gd name="T19" fmla="*/ 12 h 63"/>
                <a:gd name="T20" fmla="*/ 18 w 56"/>
                <a:gd name="T21" fmla="*/ 1 h 63"/>
                <a:gd name="T22" fmla="*/ 3 w 56"/>
                <a:gd name="T23" fmla="*/ 2 h 63"/>
                <a:gd name="T24" fmla="*/ 6 w 56"/>
                <a:gd name="T25" fmla="*/ 12 h 63"/>
                <a:gd name="T26" fmla="*/ 6 w 56"/>
                <a:gd name="T27" fmla="*/ 16 h 63"/>
                <a:gd name="T28" fmla="*/ 6 w 56"/>
                <a:gd name="T29" fmla="*/ 20 h 63"/>
                <a:gd name="T30" fmla="*/ 8 w 56"/>
                <a:gd name="T31" fmla="*/ 33 h 63"/>
                <a:gd name="T32" fmla="*/ 3 w 56"/>
                <a:gd name="T33" fmla="*/ 41 h 63"/>
                <a:gd name="T34" fmla="*/ 0 w 56"/>
                <a:gd name="T35" fmla="*/ 50 h 63"/>
                <a:gd name="T36" fmla="*/ 0 w 56"/>
                <a:gd name="T37" fmla="*/ 55 h 63"/>
                <a:gd name="T38" fmla="*/ 0 w 56"/>
                <a:gd name="T39" fmla="*/ 59 h 63"/>
                <a:gd name="T40" fmla="*/ 3 w 56"/>
                <a:gd name="T41" fmla="*/ 59 h 63"/>
                <a:gd name="T42" fmla="*/ 8 w 56"/>
                <a:gd name="T43" fmla="*/ 58 h 63"/>
                <a:gd name="T44" fmla="*/ 9 w 56"/>
                <a:gd name="T45" fmla="*/ 59 h 63"/>
                <a:gd name="T46" fmla="*/ 16 w 56"/>
                <a:gd name="T47" fmla="*/ 59 h 63"/>
                <a:gd name="T48" fmla="*/ 25 w 56"/>
                <a:gd name="T49" fmla="*/ 59 h 63"/>
                <a:gd name="T50" fmla="*/ 30 w 56"/>
                <a:gd name="T51" fmla="*/ 59 h 63"/>
                <a:gd name="T52" fmla="*/ 39 w 56"/>
                <a:gd name="T53" fmla="*/ 62 h 63"/>
                <a:gd name="T54" fmla="*/ 53 w 56"/>
                <a:gd name="T55" fmla="*/ 60 h 63"/>
                <a:gd name="T56" fmla="*/ 46 w 56"/>
                <a:gd name="T57" fmla="*/ 51 h 63"/>
                <a:gd name="T58" fmla="*/ 46 w 56"/>
                <a:gd name="T59" fmla="*/ 37 h 63"/>
                <a:gd name="T60" fmla="*/ 56 w 56"/>
                <a:gd name="T61" fmla="*/ 35 h 63"/>
                <a:gd name="T62" fmla="*/ 56 w 56"/>
                <a:gd name="T63" fmla="*/ 27 h 63"/>
                <a:gd name="T64" fmla="*/ 51 w 56"/>
                <a:gd name="T6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63">
                  <a:moveTo>
                    <a:pt x="51" y="27"/>
                  </a:moveTo>
                  <a:cubicBezTo>
                    <a:pt x="49" y="27"/>
                    <a:pt x="48" y="28"/>
                    <a:pt x="48" y="26"/>
                  </a:cubicBezTo>
                  <a:cubicBezTo>
                    <a:pt x="48" y="24"/>
                    <a:pt x="48" y="23"/>
                    <a:pt x="47" y="21"/>
                  </a:cubicBezTo>
                  <a:cubicBezTo>
                    <a:pt x="45" y="18"/>
                    <a:pt x="48" y="15"/>
                    <a:pt x="46" y="12"/>
                  </a:cubicBezTo>
                  <a:cubicBezTo>
                    <a:pt x="46" y="11"/>
                    <a:pt x="46" y="8"/>
                    <a:pt x="46" y="8"/>
                  </a:cubicBezTo>
                  <a:cubicBezTo>
                    <a:pt x="46" y="8"/>
                    <a:pt x="43" y="8"/>
                    <a:pt x="43" y="8"/>
                  </a:cubicBezTo>
                  <a:cubicBezTo>
                    <a:pt x="40" y="8"/>
                    <a:pt x="40" y="9"/>
                    <a:pt x="40" y="6"/>
                  </a:cubicBezTo>
                  <a:cubicBezTo>
                    <a:pt x="37" y="6"/>
                    <a:pt x="36" y="5"/>
                    <a:pt x="35" y="8"/>
                  </a:cubicBezTo>
                  <a:cubicBezTo>
                    <a:pt x="35" y="8"/>
                    <a:pt x="35" y="11"/>
                    <a:pt x="34" y="11"/>
                  </a:cubicBezTo>
                  <a:cubicBezTo>
                    <a:pt x="33" y="12"/>
                    <a:pt x="31" y="12"/>
                    <a:pt x="29" y="12"/>
                  </a:cubicBezTo>
                  <a:cubicBezTo>
                    <a:pt x="22" y="13"/>
                    <a:pt x="24" y="1"/>
                    <a:pt x="18" y="1"/>
                  </a:cubicBezTo>
                  <a:cubicBezTo>
                    <a:pt x="13" y="1"/>
                    <a:pt x="7" y="0"/>
                    <a:pt x="3" y="2"/>
                  </a:cubicBezTo>
                  <a:cubicBezTo>
                    <a:pt x="1" y="4"/>
                    <a:pt x="6" y="10"/>
                    <a:pt x="6" y="12"/>
                  </a:cubicBezTo>
                  <a:cubicBezTo>
                    <a:pt x="7" y="13"/>
                    <a:pt x="7" y="15"/>
                    <a:pt x="6" y="16"/>
                  </a:cubicBezTo>
                  <a:cubicBezTo>
                    <a:pt x="4" y="17"/>
                    <a:pt x="6" y="19"/>
                    <a:pt x="6" y="20"/>
                  </a:cubicBezTo>
                  <a:cubicBezTo>
                    <a:pt x="9" y="24"/>
                    <a:pt x="11" y="29"/>
                    <a:pt x="8" y="33"/>
                  </a:cubicBezTo>
                  <a:cubicBezTo>
                    <a:pt x="6" y="36"/>
                    <a:pt x="4" y="38"/>
                    <a:pt x="3" y="41"/>
                  </a:cubicBezTo>
                  <a:cubicBezTo>
                    <a:pt x="2" y="44"/>
                    <a:pt x="1" y="47"/>
                    <a:pt x="0" y="50"/>
                  </a:cubicBezTo>
                  <a:cubicBezTo>
                    <a:pt x="0" y="52"/>
                    <a:pt x="0" y="54"/>
                    <a:pt x="0" y="55"/>
                  </a:cubicBezTo>
                  <a:cubicBezTo>
                    <a:pt x="0" y="56"/>
                    <a:pt x="0" y="58"/>
                    <a:pt x="0" y="59"/>
                  </a:cubicBezTo>
                  <a:cubicBezTo>
                    <a:pt x="1" y="59"/>
                    <a:pt x="2" y="59"/>
                    <a:pt x="3" y="59"/>
                  </a:cubicBezTo>
                  <a:cubicBezTo>
                    <a:pt x="5" y="59"/>
                    <a:pt x="5" y="56"/>
                    <a:pt x="8" y="58"/>
                  </a:cubicBezTo>
                  <a:cubicBezTo>
                    <a:pt x="8" y="58"/>
                    <a:pt x="9" y="59"/>
                    <a:pt x="9" y="59"/>
                  </a:cubicBezTo>
                  <a:cubicBezTo>
                    <a:pt x="12" y="59"/>
                    <a:pt x="14" y="59"/>
                    <a:pt x="16" y="59"/>
                  </a:cubicBezTo>
                  <a:cubicBezTo>
                    <a:pt x="19" y="59"/>
                    <a:pt x="22" y="59"/>
                    <a:pt x="25" y="59"/>
                  </a:cubicBezTo>
                  <a:cubicBezTo>
                    <a:pt x="26" y="59"/>
                    <a:pt x="29" y="59"/>
                    <a:pt x="30" y="59"/>
                  </a:cubicBezTo>
                  <a:cubicBezTo>
                    <a:pt x="32" y="63"/>
                    <a:pt x="36" y="62"/>
                    <a:pt x="39" y="62"/>
                  </a:cubicBezTo>
                  <a:cubicBezTo>
                    <a:pt x="44" y="62"/>
                    <a:pt x="48" y="61"/>
                    <a:pt x="53" y="60"/>
                  </a:cubicBezTo>
                  <a:cubicBezTo>
                    <a:pt x="50" y="57"/>
                    <a:pt x="46" y="55"/>
                    <a:pt x="46" y="51"/>
                  </a:cubicBezTo>
                  <a:cubicBezTo>
                    <a:pt x="46" y="46"/>
                    <a:pt x="46" y="41"/>
                    <a:pt x="46" y="37"/>
                  </a:cubicBezTo>
                  <a:cubicBezTo>
                    <a:pt x="46" y="36"/>
                    <a:pt x="56" y="38"/>
                    <a:pt x="56" y="35"/>
                  </a:cubicBezTo>
                  <a:cubicBezTo>
                    <a:pt x="56" y="33"/>
                    <a:pt x="56" y="30"/>
                    <a:pt x="56" y="27"/>
                  </a:cubicBezTo>
                  <a:cubicBezTo>
                    <a:pt x="56" y="24"/>
                    <a:pt x="53" y="27"/>
                    <a:pt x="51" y="27"/>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47" name="Freeform 735">
              <a:extLst>
                <a:ext uri="{FF2B5EF4-FFF2-40B4-BE49-F238E27FC236}">
                  <a16:creationId xmlns:a16="http://schemas.microsoft.com/office/drawing/2014/main" id="{B92C70AB-8195-0247-9924-F1D234D8C7F0}"/>
                </a:ext>
              </a:extLst>
            </p:cNvPr>
            <p:cNvSpPr>
              <a:spLocks/>
            </p:cNvSpPr>
            <p:nvPr/>
          </p:nvSpPr>
          <p:spPr bwMode="auto">
            <a:xfrm>
              <a:off x="12591935" y="9867675"/>
              <a:ext cx="429938" cy="449162"/>
            </a:xfrm>
            <a:custGeom>
              <a:avLst/>
              <a:gdLst>
                <a:gd name="T0" fmla="*/ 25 w 46"/>
                <a:gd name="T1" fmla="*/ 2 h 48"/>
                <a:gd name="T2" fmla="*/ 21 w 46"/>
                <a:gd name="T3" fmla="*/ 3 h 48"/>
                <a:gd name="T4" fmla="*/ 18 w 46"/>
                <a:gd name="T5" fmla="*/ 4 h 48"/>
                <a:gd name="T6" fmla="*/ 6 w 46"/>
                <a:gd name="T7" fmla="*/ 4 h 48"/>
                <a:gd name="T8" fmla="*/ 6 w 46"/>
                <a:gd name="T9" fmla="*/ 18 h 48"/>
                <a:gd name="T10" fmla="*/ 6 w 46"/>
                <a:gd name="T11" fmla="*/ 23 h 48"/>
                <a:gd name="T12" fmla="*/ 1 w 46"/>
                <a:gd name="T13" fmla="*/ 24 h 48"/>
                <a:gd name="T14" fmla="*/ 1 w 46"/>
                <a:gd name="T15" fmla="*/ 31 h 48"/>
                <a:gd name="T16" fmla="*/ 1 w 46"/>
                <a:gd name="T17" fmla="*/ 38 h 48"/>
                <a:gd name="T18" fmla="*/ 4 w 46"/>
                <a:gd name="T19" fmla="*/ 47 h 48"/>
                <a:gd name="T20" fmla="*/ 8 w 46"/>
                <a:gd name="T21" fmla="*/ 48 h 48"/>
                <a:gd name="T22" fmla="*/ 13 w 46"/>
                <a:gd name="T23" fmla="*/ 44 h 48"/>
                <a:gd name="T24" fmla="*/ 19 w 46"/>
                <a:gd name="T25" fmla="*/ 41 h 48"/>
                <a:gd name="T26" fmla="*/ 29 w 46"/>
                <a:gd name="T27" fmla="*/ 39 h 48"/>
                <a:gd name="T28" fmla="*/ 31 w 46"/>
                <a:gd name="T29" fmla="*/ 37 h 48"/>
                <a:gd name="T30" fmla="*/ 34 w 46"/>
                <a:gd name="T31" fmla="*/ 34 h 48"/>
                <a:gd name="T32" fmla="*/ 43 w 46"/>
                <a:gd name="T33" fmla="*/ 26 h 48"/>
                <a:gd name="T34" fmla="*/ 44 w 46"/>
                <a:gd name="T35" fmla="*/ 22 h 48"/>
                <a:gd name="T36" fmla="*/ 40 w 46"/>
                <a:gd name="T37" fmla="*/ 21 h 48"/>
                <a:gd name="T38" fmla="*/ 38 w 46"/>
                <a:gd name="T39" fmla="*/ 17 h 48"/>
                <a:gd name="T40" fmla="*/ 39 w 46"/>
                <a:gd name="T41" fmla="*/ 15 h 48"/>
                <a:gd name="T42" fmla="*/ 36 w 46"/>
                <a:gd name="T43" fmla="*/ 14 h 48"/>
                <a:gd name="T44" fmla="*/ 36 w 46"/>
                <a:gd name="T45" fmla="*/ 13 h 48"/>
                <a:gd name="T46" fmla="*/ 34 w 46"/>
                <a:gd name="T47" fmla="*/ 12 h 48"/>
                <a:gd name="T48" fmla="*/ 30 w 46"/>
                <a:gd name="T49" fmla="*/ 7 h 48"/>
                <a:gd name="T50" fmla="*/ 25 w 46"/>
                <a:gd name="T51" fmla="*/ 2 h 48"/>
                <a:gd name="T52" fmla="*/ 25 w 46"/>
                <a:gd name="T53"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 h="48">
                  <a:moveTo>
                    <a:pt x="25" y="2"/>
                  </a:moveTo>
                  <a:cubicBezTo>
                    <a:pt x="24" y="3"/>
                    <a:pt x="22" y="3"/>
                    <a:pt x="21" y="3"/>
                  </a:cubicBezTo>
                  <a:cubicBezTo>
                    <a:pt x="19" y="3"/>
                    <a:pt x="20" y="6"/>
                    <a:pt x="18" y="4"/>
                  </a:cubicBezTo>
                  <a:cubicBezTo>
                    <a:pt x="15" y="0"/>
                    <a:pt x="10" y="5"/>
                    <a:pt x="6" y="4"/>
                  </a:cubicBezTo>
                  <a:cubicBezTo>
                    <a:pt x="6" y="9"/>
                    <a:pt x="6" y="14"/>
                    <a:pt x="6" y="18"/>
                  </a:cubicBezTo>
                  <a:cubicBezTo>
                    <a:pt x="6" y="19"/>
                    <a:pt x="7" y="23"/>
                    <a:pt x="6" y="23"/>
                  </a:cubicBezTo>
                  <a:cubicBezTo>
                    <a:pt x="5" y="24"/>
                    <a:pt x="1" y="22"/>
                    <a:pt x="1" y="24"/>
                  </a:cubicBezTo>
                  <a:cubicBezTo>
                    <a:pt x="1" y="26"/>
                    <a:pt x="1" y="29"/>
                    <a:pt x="1" y="31"/>
                  </a:cubicBezTo>
                  <a:cubicBezTo>
                    <a:pt x="1" y="33"/>
                    <a:pt x="0" y="36"/>
                    <a:pt x="1" y="38"/>
                  </a:cubicBezTo>
                  <a:cubicBezTo>
                    <a:pt x="5" y="39"/>
                    <a:pt x="6" y="44"/>
                    <a:pt x="4" y="47"/>
                  </a:cubicBezTo>
                  <a:cubicBezTo>
                    <a:pt x="4" y="48"/>
                    <a:pt x="8" y="48"/>
                    <a:pt x="8" y="48"/>
                  </a:cubicBezTo>
                  <a:cubicBezTo>
                    <a:pt x="10" y="48"/>
                    <a:pt x="11" y="46"/>
                    <a:pt x="13" y="44"/>
                  </a:cubicBezTo>
                  <a:cubicBezTo>
                    <a:pt x="15" y="42"/>
                    <a:pt x="15" y="39"/>
                    <a:pt x="19" y="41"/>
                  </a:cubicBezTo>
                  <a:cubicBezTo>
                    <a:pt x="23" y="43"/>
                    <a:pt x="27" y="44"/>
                    <a:pt x="29" y="39"/>
                  </a:cubicBezTo>
                  <a:cubicBezTo>
                    <a:pt x="29" y="38"/>
                    <a:pt x="29" y="37"/>
                    <a:pt x="31" y="37"/>
                  </a:cubicBezTo>
                  <a:cubicBezTo>
                    <a:pt x="33" y="37"/>
                    <a:pt x="34" y="35"/>
                    <a:pt x="34" y="34"/>
                  </a:cubicBezTo>
                  <a:cubicBezTo>
                    <a:pt x="36" y="31"/>
                    <a:pt x="40" y="28"/>
                    <a:pt x="43" y="26"/>
                  </a:cubicBezTo>
                  <a:cubicBezTo>
                    <a:pt x="45" y="25"/>
                    <a:pt x="46" y="24"/>
                    <a:pt x="44" y="22"/>
                  </a:cubicBezTo>
                  <a:cubicBezTo>
                    <a:pt x="43" y="21"/>
                    <a:pt x="40" y="22"/>
                    <a:pt x="40" y="21"/>
                  </a:cubicBezTo>
                  <a:cubicBezTo>
                    <a:pt x="39" y="20"/>
                    <a:pt x="38" y="19"/>
                    <a:pt x="38" y="17"/>
                  </a:cubicBezTo>
                  <a:cubicBezTo>
                    <a:pt x="38" y="17"/>
                    <a:pt x="39" y="16"/>
                    <a:pt x="39" y="15"/>
                  </a:cubicBezTo>
                  <a:cubicBezTo>
                    <a:pt x="38" y="15"/>
                    <a:pt x="37" y="15"/>
                    <a:pt x="36" y="14"/>
                  </a:cubicBezTo>
                  <a:cubicBezTo>
                    <a:pt x="36" y="14"/>
                    <a:pt x="37" y="13"/>
                    <a:pt x="36" y="13"/>
                  </a:cubicBezTo>
                  <a:cubicBezTo>
                    <a:pt x="35" y="13"/>
                    <a:pt x="35" y="12"/>
                    <a:pt x="34" y="12"/>
                  </a:cubicBezTo>
                  <a:cubicBezTo>
                    <a:pt x="32" y="11"/>
                    <a:pt x="31" y="10"/>
                    <a:pt x="30" y="7"/>
                  </a:cubicBezTo>
                  <a:cubicBezTo>
                    <a:pt x="30" y="6"/>
                    <a:pt x="27" y="2"/>
                    <a:pt x="25" y="2"/>
                  </a:cubicBezTo>
                  <a:cubicBezTo>
                    <a:pt x="25" y="2"/>
                    <a:pt x="26" y="2"/>
                    <a:pt x="25" y="2"/>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48" name="Freeform 736">
              <a:extLst>
                <a:ext uri="{FF2B5EF4-FFF2-40B4-BE49-F238E27FC236}">
                  <a16:creationId xmlns:a16="http://schemas.microsoft.com/office/drawing/2014/main" id="{E36A96EF-0309-9344-998E-31A851CE6156}"/>
                </a:ext>
              </a:extLst>
            </p:cNvPr>
            <p:cNvSpPr>
              <a:spLocks/>
            </p:cNvSpPr>
            <p:nvPr/>
          </p:nvSpPr>
          <p:spPr bwMode="auto">
            <a:xfrm>
              <a:off x="12824419" y="9775292"/>
              <a:ext cx="366244" cy="324926"/>
            </a:xfrm>
            <a:custGeom>
              <a:avLst/>
              <a:gdLst>
                <a:gd name="T0" fmla="*/ 39 w 39"/>
                <a:gd name="T1" fmla="*/ 22 h 35"/>
                <a:gd name="T2" fmla="*/ 38 w 39"/>
                <a:gd name="T3" fmla="*/ 18 h 35"/>
                <a:gd name="T4" fmla="*/ 39 w 39"/>
                <a:gd name="T5" fmla="*/ 14 h 35"/>
                <a:gd name="T6" fmla="*/ 38 w 39"/>
                <a:gd name="T7" fmla="*/ 7 h 35"/>
                <a:gd name="T8" fmla="*/ 27 w 39"/>
                <a:gd name="T9" fmla="*/ 2 h 35"/>
                <a:gd name="T10" fmla="*/ 24 w 39"/>
                <a:gd name="T11" fmla="*/ 0 h 35"/>
                <a:gd name="T12" fmla="*/ 19 w 39"/>
                <a:gd name="T13" fmla="*/ 3 h 35"/>
                <a:gd name="T14" fmla="*/ 13 w 39"/>
                <a:gd name="T15" fmla="*/ 7 h 35"/>
                <a:gd name="T16" fmla="*/ 9 w 39"/>
                <a:gd name="T17" fmla="*/ 12 h 35"/>
                <a:gd name="T18" fmla="*/ 2 w 39"/>
                <a:gd name="T19" fmla="*/ 12 h 35"/>
                <a:gd name="T20" fmla="*/ 5 w 39"/>
                <a:gd name="T21" fmla="*/ 16 h 35"/>
                <a:gd name="T22" fmla="*/ 8 w 39"/>
                <a:gd name="T23" fmla="*/ 21 h 35"/>
                <a:gd name="T24" fmla="*/ 11 w 39"/>
                <a:gd name="T25" fmla="*/ 23 h 35"/>
                <a:gd name="T26" fmla="*/ 11 w 39"/>
                <a:gd name="T27" fmla="*/ 24 h 35"/>
                <a:gd name="T28" fmla="*/ 14 w 39"/>
                <a:gd name="T29" fmla="*/ 25 h 35"/>
                <a:gd name="T30" fmla="*/ 13 w 39"/>
                <a:gd name="T31" fmla="*/ 28 h 35"/>
                <a:gd name="T32" fmla="*/ 15 w 39"/>
                <a:gd name="T33" fmla="*/ 31 h 35"/>
                <a:gd name="T34" fmla="*/ 20 w 39"/>
                <a:gd name="T35" fmla="*/ 34 h 35"/>
                <a:gd name="T36" fmla="*/ 25 w 39"/>
                <a:gd name="T37" fmla="*/ 35 h 35"/>
                <a:gd name="T38" fmla="*/ 27 w 39"/>
                <a:gd name="T39" fmla="*/ 35 h 35"/>
                <a:gd name="T40" fmla="*/ 34 w 39"/>
                <a:gd name="T41" fmla="*/ 31 h 35"/>
                <a:gd name="T42" fmla="*/ 36 w 39"/>
                <a:gd name="T43" fmla="*/ 27 h 35"/>
                <a:gd name="T44" fmla="*/ 39 w 39"/>
                <a:gd name="T45"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35">
                  <a:moveTo>
                    <a:pt x="39" y="22"/>
                  </a:moveTo>
                  <a:cubicBezTo>
                    <a:pt x="39" y="21"/>
                    <a:pt x="38" y="19"/>
                    <a:pt x="38" y="18"/>
                  </a:cubicBezTo>
                  <a:cubicBezTo>
                    <a:pt x="38" y="16"/>
                    <a:pt x="39" y="15"/>
                    <a:pt x="39" y="14"/>
                  </a:cubicBezTo>
                  <a:cubicBezTo>
                    <a:pt x="39" y="11"/>
                    <a:pt x="39" y="9"/>
                    <a:pt x="38" y="7"/>
                  </a:cubicBezTo>
                  <a:cubicBezTo>
                    <a:pt x="38" y="4"/>
                    <a:pt x="29" y="2"/>
                    <a:pt x="27" y="2"/>
                  </a:cubicBezTo>
                  <a:cubicBezTo>
                    <a:pt x="27" y="0"/>
                    <a:pt x="27" y="0"/>
                    <a:pt x="24" y="0"/>
                  </a:cubicBezTo>
                  <a:cubicBezTo>
                    <a:pt x="21" y="0"/>
                    <a:pt x="21" y="1"/>
                    <a:pt x="19" y="3"/>
                  </a:cubicBezTo>
                  <a:cubicBezTo>
                    <a:pt x="18" y="5"/>
                    <a:pt x="15" y="6"/>
                    <a:pt x="13" y="7"/>
                  </a:cubicBezTo>
                  <a:cubicBezTo>
                    <a:pt x="12" y="9"/>
                    <a:pt x="11" y="12"/>
                    <a:pt x="9" y="12"/>
                  </a:cubicBezTo>
                  <a:cubicBezTo>
                    <a:pt x="7" y="12"/>
                    <a:pt x="5" y="11"/>
                    <a:pt x="2" y="12"/>
                  </a:cubicBezTo>
                  <a:cubicBezTo>
                    <a:pt x="0" y="13"/>
                    <a:pt x="4" y="15"/>
                    <a:pt x="5" y="16"/>
                  </a:cubicBezTo>
                  <a:cubicBezTo>
                    <a:pt x="6" y="18"/>
                    <a:pt x="6" y="20"/>
                    <a:pt x="8" y="21"/>
                  </a:cubicBezTo>
                  <a:cubicBezTo>
                    <a:pt x="9" y="22"/>
                    <a:pt x="10" y="23"/>
                    <a:pt x="11" y="23"/>
                  </a:cubicBezTo>
                  <a:cubicBezTo>
                    <a:pt x="12" y="23"/>
                    <a:pt x="11" y="24"/>
                    <a:pt x="11" y="24"/>
                  </a:cubicBezTo>
                  <a:cubicBezTo>
                    <a:pt x="12" y="24"/>
                    <a:pt x="13" y="25"/>
                    <a:pt x="14" y="25"/>
                  </a:cubicBezTo>
                  <a:cubicBezTo>
                    <a:pt x="14" y="26"/>
                    <a:pt x="13" y="27"/>
                    <a:pt x="13" y="28"/>
                  </a:cubicBezTo>
                  <a:cubicBezTo>
                    <a:pt x="13" y="29"/>
                    <a:pt x="14" y="31"/>
                    <a:pt x="15" y="31"/>
                  </a:cubicBezTo>
                  <a:cubicBezTo>
                    <a:pt x="18" y="31"/>
                    <a:pt x="19" y="31"/>
                    <a:pt x="20" y="34"/>
                  </a:cubicBezTo>
                  <a:cubicBezTo>
                    <a:pt x="21" y="35"/>
                    <a:pt x="23" y="34"/>
                    <a:pt x="25" y="35"/>
                  </a:cubicBezTo>
                  <a:cubicBezTo>
                    <a:pt x="26" y="35"/>
                    <a:pt x="26" y="35"/>
                    <a:pt x="27" y="35"/>
                  </a:cubicBezTo>
                  <a:cubicBezTo>
                    <a:pt x="31" y="35"/>
                    <a:pt x="32" y="34"/>
                    <a:pt x="34" y="31"/>
                  </a:cubicBezTo>
                  <a:cubicBezTo>
                    <a:pt x="35" y="30"/>
                    <a:pt x="36" y="28"/>
                    <a:pt x="36" y="27"/>
                  </a:cubicBezTo>
                  <a:cubicBezTo>
                    <a:pt x="37" y="25"/>
                    <a:pt x="39" y="24"/>
                    <a:pt x="39" y="22"/>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49" name="Freeform 737">
              <a:extLst>
                <a:ext uri="{FF2B5EF4-FFF2-40B4-BE49-F238E27FC236}">
                  <a16:creationId xmlns:a16="http://schemas.microsoft.com/office/drawing/2014/main" id="{EE2287C2-32FE-804B-8D88-1AE6308E36A5}"/>
                </a:ext>
              </a:extLst>
            </p:cNvPr>
            <p:cNvSpPr>
              <a:spLocks/>
            </p:cNvSpPr>
            <p:nvPr/>
          </p:nvSpPr>
          <p:spPr bwMode="auto">
            <a:xfrm>
              <a:off x="13069642" y="10259495"/>
              <a:ext cx="92356" cy="105124"/>
            </a:xfrm>
            <a:custGeom>
              <a:avLst/>
              <a:gdLst>
                <a:gd name="T0" fmla="*/ 5 w 10"/>
                <a:gd name="T1" fmla="*/ 1 h 11"/>
                <a:gd name="T2" fmla="*/ 7 w 10"/>
                <a:gd name="T3" fmla="*/ 9 h 11"/>
                <a:gd name="T4" fmla="*/ 5 w 10"/>
                <a:gd name="T5" fmla="*/ 1 h 11"/>
                <a:gd name="T6" fmla="*/ 5 w 10"/>
                <a:gd name="T7" fmla="*/ 1 h 11"/>
              </a:gdLst>
              <a:ahLst/>
              <a:cxnLst>
                <a:cxn ang="0">
                  <a:pos x="T0" y="T1"/>
                </a:cxn>
                <a:cxn ang="0">
                  <a:pos x="T2" y="T3"/>
                </a:cxn>
                <a:cxn ang="0">
                  <a:pos x="T4" y="T5"/>
                </a:cxn>
                <a:cxn ang="0">
                  <a:pos x="T6" y="T7"/>
                </a:cxn>
              </a:cxnLst>
              <a:rect l="0" t="0" r="r" b="b"/>
              <a:pathLst>
                <a:path w="10" h="11">
                  <a:moveTo>
                    <a:pt x="5" y="1"/>
                  </a:moveTo>
                  <a:cubicBezTo>
                    <a:pt x="0" y="2"/>
                    <a:pt x="3" y="11"/>
                    <a:pt x="7" y="9"/>
                  </a:cubicBezTo>
                  <a:cubicBezTo>
                    <a:pt x="10" y="8"/>
                    <a:pt x="9" y="0"/>
                    <a:pt x="5" y="1"/>
                  </a:cubicBezTo>
                  <a:cubicBezTo>
                    <a:pt x="3" y="1"/>
                    <a:pt x="6" y="1"/>
                    <a:pt x="5" y="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50" name="Freeform 738">
              <a:extLst>
                <a:ext uri="{FF2B5EF4-FFF2-40B4-BE49-F238E27FC236}">
                  <a16:creationId xmlns:a16="http://schemas.microsoft.com/office/drawing/2014/main" id="{964514C6-AEA7-D74F-A0CE-35CEBE0E02D3}"/>
                </a:ext>
              </a:extLst>
            </p:cNvPr>
            <p:cNvSpPr>
              <a:spLocks noEditPoints="1"/>
            </p:cNvSpPr>
            <p:nvPr/>
          </p:nvSpPr>
          <p:spPr bwMode="auto">
            <a:xfrm>
              <a:off x="12442252" y="10090662"/>
              <a:ext cx="738854" cy="646664"/>
            </a:xfrm>
            <a:custGeom>
              <a:avLst/>
              <a:gdLst>
                <a:gd name="T0" fmla="*/ 74 w 79"/>
                <a:gd name="T1" fmla="*/ 27 h 69"/>
                <a:gd name="T2" fmla="*/ 69 w 79"/>
                <a:gd name="T3" fmla="*/ 22 h 69"/>
                <a:gd name="T4" fmla="*/ 72 w 79"/>
                <a:gd name="T5" fmla="*/ 19 h 69"/>
                <a:gd name="T6" fmla="*/ 75 w 79"/>
                <a:gd name="T7" fmla="*/ 20 h 69"/>
                <a:gd name="T8" fmla="*/ 75 w 79"/>
                <a:gd name="T9" fmla="*/ 11 h 69"/>
                <a:gd name="T10" fmla="*/ 73 w 79"/>
                <a:gd name="T11" fmla="*/ 7 h 69"/>
                <a:gd name="T12" fmla="*/ 72 w 79"/>
                <a:gd name="T13" fmla="*/ 1 h 69"/>
                <a:gd name="T14" fmla="*/ 66 w 79"/>
                <a:gd name="T15" fmla="*/ 1 h 69"/>
                <a:gd name="T16" fmla="*/ 60 w 79"/>
                <a:gd name="T17" fmla="*/ 2 h 69"/>
                <a:gd name="T18" fmla="*/ 55 w 79"/>
                <a:gd name="T19" fmla="*/ 5 h 69"/>
                <a:gd name="T20" fmla="*/ 51 w 79"/>
                <a:gd name="T21" fmla="*/ 8 h 69"/>
                <a:gd name="T22" fmla="*/ 49 w 79"/>
                <a:gd name="T23" fmla="*/ 12 h 69"/>
                <a:gd name="T24" fmla="*/ 45 w 79"/>
                <a:gd name="T25" fmla="*/ 14 h 69"/>
                <a:gd name="T26" fmla="*/ 44 w 79"/>
                <a:gd name="T27" fmla="*/ 17 h 69"/>
                <a:gd name="T28" fmla="*/ 34 w 79"/>
                <a:gd name="T29" fmla="*/ 17 h 69"/>
                <a:gd name="T30" fmla="*/ 28 w 79"/>
                <a:gd name="T31" fmla="*/ 21 h 69"/>
                <a:gd name="T32" fmla="*/ 24 w 79"/>
                <a:gd name="T33" fmla="*/ 24 h 69"/>
                <a:gd name="T34" fmla="*/ 20 w 79"/>
                <a:gd name="T35" fmla="*/ 23 h 69"/>
                <a:gd name="T36" fmla="*/ 17 w 79"/>
                <a:gd name="T37" fmla="*/ 14 h 69"/>
                <a:gd name="T38" fmla="*/ 17 w 79"/>
                <a:gd name="T39" fmla="*/ 29 h 69"/>
                <a:gd name="T40" fmla="*/ 17 w 79"/>
                <a:gd name="T41" fmla="*/ 33 h 69"/>
                <a:gd name="T42" fmla="*/ 9 w 79"/>
                <a:gd name="T43" fmla="*/ 35 h 69"/>
                <a:gd name="T44" fmla="*/ 6 w 79"/>
                <a:gd name="T45" fmla="*/ 34 h 69"/>
                <a:gd name="T46" fmla="*/ 2 w 79"/>
                <a:gd name="T47" fmla="*/ 33 h 69"/>
                <a:gd name="T48" fmla="*/ 3 w 79"/>
                <a:gd name="T49" fmla="*/ 40 h 69"/>
                <a:gd name="T50" fmla="*/ 5 w 79"/>
                <a:gd name="T51" fmla="*/ 45 h 69"/>
                <a:gd name="T52" fmla="*/ 9 w 79"/>
                <a:gd name="T53" fmla="*/ 56 h 69"/>
                <a:gd name="T54" fmla="*/ 8 w 79"/>
                <a:gd name="T55" fmla="*/ 60 h 69"/>
                <a:gd name="T56" fmla="*/ 9 w 79"/>
                <a:gd name="T57" fmla="*/ 62 h 69"/>
                <a:gd name="T58" fmla="*/ 10 w 79"/>
                <a:gd name="T59" fmla="*/ 66 h 69"/>
                <a:gd name="T60" fmla="*/ 11 w 79"/>
                <a:gd name="T61" fmla="*/ 64 h 69"/>
                <a:gd name="T62" fmla="*/ 15 w 79"/>
                <a:gd name="T63" fmla="*/ 68 h 69"/>
                <a:gd name="T64" fmla="*/ 21 w 79"/>
                <a:gd name="T65" fmla="*/ 66 h 69"/>
                <a:gd name="T66" fmla="*/ 26 w 79"/>
                <a:gd name="T67" fmla="*/ 65 h 69"/>
                <a:gd name="T68" fmla="*/ 31 w 79"/>
                <a:gd name="T69" fmla="*/ 64 h 69"/>
                <a:gd name="T70" fmla="*/ 38 w 79"/>
                <a:gd name="T71" fmla="*/ 64 h 69"/>
                <a:gd name="T72" fmla="*/ 39 w 79"/>
                <a:gd name="T73" fmla="*/ 64 h 69"/>
                <a:gd name="T74" fmla="*/ 41 w 79"/>
                <a:gd name="T75" fmla="*/ 63 h 69"/>
                <a:gd name="T76" fmla="*/ 42 w 79"/>
                <a:gd name="T77" fmla="*/ 62 h 69"/>
                <a:gd name="T78" fmla="*/ 44 w 79"/>
                <a:gd name="T79" fmla="*/ 65 h 69"/>
                <a:gd name="T80" fmla="*/ 46 w 79"/>
                <a:gd name="T81" fmla="*/ 62 h 69"/>
                <a:gd name="T82" fmla="*/ 57 w 79"/>
                <a:gd name="T83" fmla="*/ 56 h 69"/>
                <a:gd name="T84" fmla="*/ 65 w 79"/>
                <a:gd name="T85" fmla="*/ 48 h 69"/>
                <a:gd name="T86" fmla="*/ 72 w 79"/>
                <a:gd name="T87" fmla="*/ 37 h 69"/>
                <a:gd name="T88" fmla="*/ 77 w 79"/>
                <a:gd name="T89" fmla="*/ 33 h 69"/>
                <a:gd name="T90" fmla="*/ 79 w 79"/>
                <a:gd name="T91" fmla="*/ 25 h 69"/>
                <a:gd name="T92" fmla="*/ 76 w 79"/>
                <a:gd name="T93" fmla="*/ 25 h 69"/>
                <a:gd name="T94" fmla="*/ 74 w 79"/>
                <a:gd name="T95" fmla="*/ 27 h 69"/>
                <a:gd name="T96" fmla="*/ 62 w 79"/>
                <a:gd name="T97" fmla="*/ 39 h 69"/>
                <a:gd name="T98" fmla="*/ 61 w 79"/>
                <a:gd name="T99" fmla="*/ 41 h 69"/>
                <a:gd name="T100" fmla="*/ 57 w 79"/>
                <a:gd name="T101" fmla="*/ 43 h 69"/>
                <a:gd name="T102" fmla="*/ 55 w 79"/>
                <a:gd name="T103" fmla="*/ 44 h 69"/>
                <a:gd name="T104" fmla="*/ 52 w 79"/>
                <a:gd name="T105" fmla="*/ 41 h 69"/>
                <a:gd name="T106" fmla="*/ 56 w 79"/>
                <a:gd name="T107" fmla="*/ 35 h 69"/>
                <a:gd name="T108" fmla="*/ 60 w 79"/>
                <a:gd name="T109" fmla="*/ 35 h 69"/>
                <a:gd name="T110" fmla="*/ 62 w 79"/>
                <a:gd name="T111" fmla="*/ 39 h 69"/>
                <a:gd name="T112" fmla="*/ 62 w 79"/>
                <a:gd name="T113"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 h="69">
                  <a:moveTo>
                    <a:pt x="74" y="27"/>
                  </a:moveTo>
                  <a:cubicBezTo>
                    <a:pt x="71" y="27"/>
                    <a:pt x="68" y="24"/>
                    <a:pt x="69" y="22"/>
                  </a:cubicBezTo>
                  <a:cubicBezTo>
                    <a:pt x="69" y="20"/>
                    <a:pt x="71" y="19"/>
                    <a:pt x="72" y="19"/>
                  </a:cubicBezTo>
                  <a:cubicBezTo>
                    <a:pt x="73" y="19"/>
                    <a:pt x="74" y="20"/>
                    <a:pt x="75" y="20"/>
                  </a:cubicBezTo>
                  <a:cubicBezTo>
                    <a:pt x="75" y="17"/>
                    <a:pt x="76" y="14"/>
                    <a:pt x="75" y="11"/>
                  </a:cubicBezTo>
                  <a:cubicBezTo>
                    <a:pt x="74" y="10"/>
                    <a:pt x="73" y="8"/>
                    <a:pt x="73" y="7"/>
                  </a:cubicBezTo>
                  <a:cubicBezTo>
                    <a:pt x="72" y="5"/>
                    <a:pt x="72" y="3"/>
                    <a:pt x="72" y="1"/>
                  </a:cubicBezTo>
                  <a:cubicBezTo>
                    <a:pt x="70" y="2"/>
                    <a:pt x="67" y="1"/>
                    <a:pt x="66" y="1"/>
                  </a:cubicBezTo>
                  <a:cubicBezTo>
                    <a:pt x="63" y="0"/>
                    <a:pt x="61" y="0"/>
                    <a:pt x="60" y="2"/>
                  </a:cubicBezTo>
                  <a:cubicBezTo>
                    <a:pt x="58" y="3"/>
                    <a:pt x="56" y="3"/>
                    <a:pt x="55" y="5"/>
                  </a:cubicBezTo>
                  <a:cubicBezTo>
                    <a:pt x="54" y="6"/>
                    <a:pt x="52" y="7"/>
                    <a:pt x="51" y="8"/>
                  </a:cubicBezTo>
                  <a:cubicBezTo>
                    <a:pt x="50" y="9"/>
                    <a:pt x="50" y="11"/>
                    <a:pt x="49" y="12"/>
                  </a:cubicBezTo>
                  <a:cubicBezTo>
                    <a:pt x="48" y="14"/>
                    <a:pt x="46" y="12"/>
                    <a:pt x="45" y="14"/>
                  </a:cubicBezTo>
                  <a:cubicBezTo>
                    <a:pt x="44" y="15"/>
                    <a:pt x="45" y="16"/>
                    <a:pt x="44" y="17"/>
                  </a:cubicBezTo>
                  <a:cubicBezTo>
                    <a:pt x="42" y="21"/>
                    <a:pt x="37" y="18"/>
                    <a:pt x="34" y="17"/>
                  </a:cubicBezTo>
                  <a:cubicBezTo>
                    <a:pt x="31" y="15"/>
                    <a:pt x="30" y="19"/>
                    <a:pt x="28" y="21"/>
                  </a:cubicBezTo>
                  <a:cubicBezTo>
                    <a:pt x="27" y="22"/>
                    <a:pt x="26" y="24"/>
                    <a:pt x="24" y="24"/>
                  </a:cubicBezTo>
                  <a:cubicBezTo>
                    <a:pt x="24" y="24"/>
                    <a:pt x="20" y="24"/>
                    <a:pt x="20" y="23"/>
                  </a:cubicBezTo>
                  <a:cubicBezTo>
                    <a:pt x="22" y="20"/>
                    <a:pt x="21" y="15"/>
                    <a:pt x="17" y="14"/>
                  </a:cubicBezTo>
                  <a:cubicBezTo>
                    <a:pt x="17" y="19"/>
                    <a:pt x="17" y="24"/>
                    <a:pt x="17" y="29"/>
                  </a:cubicBezTo>
                  <a:cubicBezTo>
                    <a:pt x="17" y="29"/>
                    <a:pt x="18" y="32"/>
                    <a:pt x="17" y="33"/>
                  </a:cubicBezTo>
                  <a:cubicBezTo>
                    <a:pt x="14" y="35"/>
                    <a:pt x="13" y="36"/>
                    <a:pt x="9" y="35"/>
                  </a:cubicBezTo>
                  <a:cubicBezTo>
                    <a:pt x="8" y="35"/>
                    <a:pt x="7" y="35"/>
                    <a:pt x="6" y="34"/>
                  </a:cubicBezTo>
                  <a:cubicBezTo>
                    <a:pt x="5" y="32"/>
                    <a:pt x="4" y="31"/>
                    <a:pt x="2" y="33"/>
                  </a:cubicBezTo>
                  <a:cubicBezTo>
                    <a:pt x="0" y="35"/>
                    <a:pt x="2" y="38"/>
                    <a:pt x="3" y="40"/>
                  </a:cubicBezTo>
                  <a:cubicBezTo>
                    <a:pt x="4" y="41"/>
                    <a:pt x="5" y="43"/>
                    <a:pt x="5" y="45"/>
                  </a:cubicBezTo>
                  <a:cubicBezTo>
                    <a:pt x="7" y="49"/>
                    <a:pt x="11" y="51"/>
                    <a:pt x="9" y="56"/>
                  </a:cubicBezTo>
                  <a:cubicBezTo>
                    <a:pt x="8" y="58"/>
                    <a:pt x="7" y="58"/>
                    <a:pt x="8" y="60"/>
                  </a:cubicBezTo>
                  <a:cubicBezTo>
                    <a:pt x="9" y="61"/>
                    <a:pt x="9" y="62"/>
                    <a:pt x="9" y="62"/>
                  </a:cubicBezTo>
                  <a:cubicBezTo>
                    <a:pt x="10" y="63"/>
                    <a:pt x="9" y="65"/>
                    <a:pt x="10" y="66"/>
                  </a:cubicBezTo>
                  <a:cubicBezTo>
                    <a:pt x="10" y="66"/>
                    <a:pt x="10" y="64"/>
                    <a:pt x="11" y="64"/>
                  </a:cubicBezTo>
                  <a:cubicBezTo>
                    <a:pt x="11" y="64"/>
                    <a:pt x="14" y="67"/>
                    <a:pt x="15" y="68"/>
                  </a:cubicBezTo>
                  <a:cubicBezTo>
                    <a:pt x="17" y="69"/>
                    <a:pt x="19" y="66"/>
                    <a:pt x="21" y="66"/>
                  </a:cubicBezTo>
                  <a:cubicBezTo>
                    <a:pt x="23" y="65"/>
                    <a:pt x="25" y="67"/>
                    <a:pt x="26" y="65"/>
                  </a:cubicBezTo>
                  <a:cubicBezTo>
                    <a:pt x="28" y="64"/>
                    <a:pt x="29" y="64"/>
                    <a:pt x="31" y="64"/>
                  </a:cubicBezTo>
                  <a:cubicBezTo>
                    <a:pt x="33" y="64"/>
                    <a:pt x="35" y="64"/>
                    <a:pt x="38" y="64"/>
                  </a:cubicBezTo>
                  <a:cubicBezTo>
                    <a:pt x="38" y="64"/>
                    <a:pt x="39" y="64"/>
                    <a:pt x="39" y="64"/>
                  </a:cubicBezTo>
                  <a:cubicBezTo>
                    <a:pt x="40" y="64"/>
                    <a:pt x="40" y="63"/>
                    <a:pt x="41" y="63"/>
                  </a:cubicBezTo>
                  <a:cubicBezTo>
                    <a:pt x="41" y="63"/>
                    <a:pt x="41" y="62"/>
                    <a:pt x="42" y="62"/>
                  </a:cubicBezTo>
                  <a:cubicBezTo>
                    <a:pt x="42" y="63"/>
                    <a:pt x="42" y="65"/>
                    <a:pt x="44" y="65"/>
                  </a:cubicBezTo>
                  <a:cubicBezTo>
                    <a:pt x="44" y="65"/>
                    <a:pt x="43" y="61"/>
                    <a:pt x="46" y="62"/>
                  </a:cubicBezTo>
                  <a:cubicBezTo>
                    <a:pt x="50" y="63"/>
                    <a:pt x="54" y="59"/>
                    <a:pt x="57" y="56"/>
                  </a:cubicBezTo>
                  <a:cubicBezTo>
                    <a:pt x="60" y="54"/>
                    <a:pt x="62" y="51"/>
                    <a:pt x="65" y="48"/>
                  </a:cubicBezTo>
                  <a:cubicBezTo>
                    <a:pt x="68" y="45"/>
                    <a:pt x="69" y="41"/>
                    <a:pt x="72" y="37"/>
                  </a:cubicBezTo>
                  <a:cubicBezTo>
                    <a:pt x="73" y="36"/>
                    <a:pt x="76" y="35"/>
                    <a:pt x="77" y="33"/>
                  </a:cubicBezTo>
                  <a:cubicBezTo>
                    <a:pt x="78" y="31"/>
                    <a:pt x="79" y="27"/>
                    <a:pt x="79" y="25"/>
                  </a:cubicBezTo>
                  <a:cubicBezTo>
                    <a:pt x="78" y="25"/>
                    <a:pt x="77" y="25"/>
                    <a:pt x="76" y="25"/>
                  </a:cubicBezTo>
                  <a:cubicBezTo>
                    <a:pt x="75" y="25"/>
                    <a:pt x="75" y="27"/>
                    <a:pt x="74" y="27"/>
                  </a:cubicBezTo>
                  <a:close/>
                  <a:moveTo>
                    <a:pt x="62" y="39"/>
                  </a:moveTo>
                  <a:cubicBezTo>
                    <a:pt x="61" y="39"/>
                    <a:pt x="61" y="41"/>
                    <a:pt x="61" y="41"/>
                  </a:cubicBezTo>
                  <a:cubicBezTo>
                    <a:pt x="60" y="43"/>
                    <a:pt x="58" y="42"/>
                    <a:pt x="57" y="43"/>
                  </a:cubicBezTo>
                  <a:cubicBezTo>
                    <a:pt x="56" y="43"/>
                    <a:pt x="56" y="44"/>
                    <a:pt x="55" y="44"/>
                  </a:cubicBezTo>
                  <a:cubicBezTo>
                    <a:pt x="53" y="44"/>
                    <a:pt x="52" y="42"/>
                    <a:pt x="52" y="41"/>
                  </a:cubicBezTo>
                  <a:cubicBezTo>
                    <a:pt x="51" y="39"/>
                    <a:pt x="54" y="36"/>
                    <a:pt x="56" y="35"/>
                  </a:cubicBezTo>
                  <a:cubicBezTo>
                    <a:pt x="57" y="34"/>
                    <a:pt x="59" y="34"/>
                    <a:pt x="60" y="35"/>
                  </a:cubicBezTo>
                  <a:cubicBezTo>
                    <a:pt x="61" y="36"/>
                    <a:pt x="64" y="38"/>
                    <a:pt x="62" y="39"/>
                  </a:cubicBezTo>
                  <a:cubicBezTo>
                    <a:pt x="61" y="39"/>
                    <a:pt x="63" y="38"/>
                    <a:pt x="62" y="39"/>
                  </a:cubicBezTo>
                  <a:close/>
                </a:path>
              </a:pathLst>
            </a:custGeom>
            <a:grpFill/>
            <a:ln w="9525"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51" name="Freeform 739">
              <a:extLst>
                <a:ext uri="{FF2B5EF4-FFF2-40B4-BE49-F238E27FC236}">
                  <a16:creationId xmlns:a16="http://schemas.microsoft.com/office/drawing/2014/main" id="{12965F73-3F11-E941-AB4C-C54F397DBDA6}"/>
                </a:ext>
              </a:extLst>
            </p:cNvPr>
            <p:cNvSpPr>
              <a:spLocks/>
            </p:cNvSpPr>
            <p:nvPr/>
          </p:nvSpPr>
          <p:spPr bwMode="auto">
            <a:xfrm>
              <a:off x="12919959" y="10399660"/>
              <a:ext cx="121018" cy="124237"/>
            </a:xfrm>
            <a:custGeom>
              <a:avLst/>
              <a:gdLst>
                <a:gd name="T0" fmla="*/ 11 w 13"/>
                <a:gd name="T1" fmla="*/ 4 h 13"/>
                <a:gd name="T2" fmla="*/ 3 w 13"/>
                <a:gd name="T3" fmla="*/ 3 h 13"/>
                <a:gd name="T4" fmla="*/ 2 w 13"/>
                <a:gd name="T5" fmla="*/ 9 h 13"/>
                <a:gd name="T6" fmla="*/ 7 w 13"/>
                <a:gd name="T7" fmla="*/ 9 h 13"/>
                <a:gd name="T8" fmla="*/ 11 w 13"/>
                <a:gd name="T9" fmla="*/ 4 h 13"/>
                <a:gd name="T10" fmla="*/ 11 w 13"/>
                <a:gd name="T11" fmla="*/ 4 h 13"/>
              </a:gdLst>
              <a:ahLst/>
              <a:cxnLst>
                <a:cxn ang="0">
                  <a:pos x="T0" y="T1"/>
                </a:cxn>
                <a:cxn ang="0">
                  <a:pos x="T2" y="T3"/>
                </a:cxn>
                <a:cxn ang="0">
                  <a:pos x="T4" y="T5"/>
                </a:cxn>
                <a:cxn ang="0">
                  <a:pos x="T6" y="T7"/>
                </a:cxn>
                <a:cxn ang="0">
                  <a:pos x="T8" y="T9"/>
                </a:cxn>
                <a:cxn ang="0">
                  <a:pos x="T10" y="T11"/>
                </a:cxn>
              </a:cxnLst>
              <a:rect l="0" t="0" r="r" b="b"/>
              <a:pathLst>
                <a:path w="13" h="13">
                  <a:moveTo>
                    <a:pt x="11" y="4"/>
                  </a:moveTo>
                  <a:cubicBezTo>
                    <a:pt x="9" y="2"/>
                    <a:pt x="5" y="0"/>
                    <a:pt x="3" y="3"/>
                  </a:cubicBezTo>
                  <a:cubicBezTo>
                    <a:pt x="1" y="5"/>
                    <a:pt x="0" y="7"/>
                    <a:pt x="2" y="9"/>
                  </a:cubicBezTo>
                  <a:cubicBezTo>
                    <a:pt x="4" y="13"/>
                    <a:pt x="5" y="9"/>
                    <a:pt x="7" y="9"/>
                  </a:cubicBezTo>
                  <a:cubicBezTo>
                    <a:pt x="10" y="9"/>
                    <a:pt x="13" y="5"/>
                    <a:pt x="11" y="4"/>
                  </a:cubicBezTo>
                  <a:cubicBezTo>
                    <a:pt x="10" y="3"/>
                    <a:pt x="12" y="4"/>
                    <a:pt x="11" y="4"/>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52" name="Freeform 740">
              <a:extLst>
                <a:ext uri="{FF2B5EF4-FFF2-40B4-BE49-F238E27FC236}">
                  <a16:creationId xmlns:a16="http://schemas.microsoft.com/office/drawing/2014/main" id="{537AA45D-2EF7-B84C-8ECB-46F144157E5C}"/>
                </a:ext>
              </a:extLst>
            </p:cNvPr>
            <p:cNvSpPr>
              <a:spLocks/>
            </p:cNvSpPr>
            <p:nvPr/>
          </p:nvSpPr>
          <p:spPr bwMode="auto">
            <a:xfrm>
              <a:off x="12263908" y="9240119"/>
              <a:ext cx="47770" cy="76452"/>
            </a:xfrm>
            <a:custGeom>
              <a:avLst/>
              <a:gdLst>
                <a:gd name="T0" fmla="*/ 2 w 5"/>
                <a:gd name="T1" fmla="*/ 5 h 8"/>
                <a:gd name="T2" fmla="*/ 5 w 5"/>
                <a:gd name="T3" fmla="*/ 1 h 8"/>
                <a:gd name="T4" fmla="*/ 1 w 5"/>
                <a:gd name="T5" fmla="*/ 3 h 8"/>
                <a:gd name="T6" fmla="*/ 0 w 5"/>
                <a:gd name="T7" fmla="*/ 8 h 8"/>
                <a:gd name="T8" fmla="*/ 2 w 5"/>
                <a:gd name="T9" fmla="*/ 5 h 8"/>
              </a:gdLst>
              <a:ahLst/>
              <a:cxnLst>
                <a:cxn ang="0">
                  <a:pos x="T0" y="T1"/>
                </a:cxn>
                <a:cxn ang="0">
                  <a:pos x="T2" y="T3"/>
                </a:cxn>
                <a:cxn ang="0">
                  <a:pos x="T4" y="T5"/>
                </a:cxn>
                <a:cxn ang="0">
                  <a:pos x="T6" y="T7"/>
                </a:cxn>
                <a:cxn ang="0">
                  <a:pos x="T8" y="T9"/>
                </a:cxn>
              </a:cxnLst>
              <a:rect l="0" t="0" r="r" b="b"/>
              <a:pathLst>
                <a:path w="5" h="8">
                  <a:moveTo>
                    <a:pt x="2" y="5"/>
                  </a:moveTo>
                  <a:cubicBezTo>
                    <a:pt x="2" y="4"/>
                    <a:pt x="4" y="2"/>
                    <a:pt x="5" y="1"/>
                  </a:cubicBezTo>
                  <a:cubicBezTo>
                    <a:pt x="4" y="0"/>
                    <a:pt x="2" y="2"/>
                    <a:pt x="1" y="3"/>
                  </a:cubicBezTo>
                  <a:cubicBezTo>
                    <a:pt x="0" y="4"/>
                    <a:pt x="0" y="6"/>
                    <a:pt x="0" y="8"/>
                  </a:cubicBezTo>
                  <a:cubicBezTo>
                    <a:pt x="2" y="7"/>
                    <a:pt x="2" y="6"/>
                    <a:pt x="2" y="5"/>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53" name="Freeform 741">
              <a:extLst>
                <a:ext uri="{FF2B5EF4-FFF2-40B4-BE49-F238E27FC236}">
                  <a16:creationId xmlns:a16="http://schemas.microsoft.com/office/drawing/2014/main" id="{DC364F5F-59AE-9146-AA2B-FBD79ECC5E9F}"/>
                </a:ext>
              </a:extLst>
            </p:cNvPr>
            <p:cNvSpPr>
              <a:spLocks/>
            </p:cNvSpPr>
            <p:nvPr/>
          </p:nvSpPr>
          <p:spPr bwMode="auto">
            <a:xfrm>
              <a:off x="12219319" y="8857857"/>
              <a:ext cx="324842" cy="420492"/>
            </a:xfrm>
            <a:custGeom>
              <a:avLst/>
              <a:gdLst>
                <a:gd name="T0" fmla="*/ 11 w 35"/>
                <a:gd name="T1" fmla="*/ 44 h 45"/>
                <a:gd name="T2" fmla="*/ 15 w 35"/>
                <a:gd name="T3" fmla="*/ 41 h 45"/>
                <a:gd name="T4" fmla="*/ 16 w 35"/>
                <a:gd name="T5" fmla="*/ 43 h 45"/>
                <a:gd name="T6" fmla="*/ 23 w 35"/>
                <a:gd name="T7" fmla="*/ 37 h 45"/>
                <a:gd name="T8" fmla="*/ 25 w 35"/>
                <a:gd name="T9" fmla="*/ 26 h 45"/>
                <a:gd name="T10" fmla="*/ 31 w 35"/>
                <a:gd name="T11" fmla="*/ 16 h 45"/>
                <a:gd name="T12" fmla="*/ 33 w 35"/>
                <a:gd name="T13" fmla="*/ 8 h 45"/>
                <a:gd name="T14" fmla="*/ 35 w 35"/>
                <a:gd name="T15" fmla="*/ 2 h 45"/>
                <a:gd name="T16" fmla="*/ 29 w 35"/>
                <a:gd name="T17" fmla="*/ 1 h 45"/>
                <a:gd name="T18" fmla="*/ 26 w 35"/>
                <a:gd name="T19" fmla="*/ 2 h 45"/>
                <a:gd name="T20" fmla="*/ 25 w 35"/>
                <a:gd name="T21" fmla="*/ 6 h 45"/>
                <a:gd name="T22" fmla="*/ 20 w 35"/>
                <a:gd name="T23" fmla="*/ 10 h 45"/>
                <a:gd name="T24" fmla="*/ 10 w 35"/>
                <a:gd name="T25" fmla="*/ 8 h 45"/>
                <a:gd name="T26" fmla="*/ 13 w 35"/>
                <a:gd name="T27" fmla="*/ 13 h 45"/>
                <a:gd name="T28" fmla="*/ 14 w 35"/>
                <a:gd name="T29" fmla="*/ 19 h 45"/>
                <a:gd name="T30" fmla="*/ 15 w 35"/>
                <a:gd name="T31" fmla="*/ 22 h 45"/>
                <a:gd name="T32" fmla="*/ 16 w 35"/>
                <a:gd name="T33" fmla="*/ 25 h 45"/>
                <a:gd name="T34" fmla="*/ 15 w 35"/>
                <a:gd name="T35" fmla="*/ 32 h 45"/>
                <a:gd name="T36" fmla="*/ 13 w 35"/>
                <a:gd name="T37" fmla="*/ 31 h 45"/>
                <a:gd name="T38" fmla="*/ 10 w 35"/>
                <a:gd name="T39" fmla="*/ 32 h 45"/>
                <a:gd name="T40" fmla="*/ 8 w 35"/>
                <a:gd name="T41" fmla="*/ 29 h 45"/>
                <a:gd name="T42" fmla="*/ 6 w 35"/>
                <a:gd name="T43" fmla="*/ 32 h 45"/>
                <a:gd name="T44" fmla="*/ 4 w 35"/>
                <a:gd name="T45" fmla="*/ 32 h 45"/>
                <a:gd name="T46" fmla="*/ 3 w 35"/>
                <a:gd name="T47" fmla="*/ 35 h 45"/>
                <a:gd name="T48" fmla="*/ 0 w 35"/>
                <a:gd name="T49" fmla="*/ 39 h 45"/>
                <a:gd name="T50" fmla="*/ 5 w 35"/>
                <a:gd name="T51" fmla="*/ 45 h 45"/>
                <a:gd name="T52" fmla="*/ 8 w 35"/>
                <a:gd name="T53" fmla="*/ 42 h 45"/>
                <a:gd name="T54" fmla="*/ 11 w 35"/>
                <a:gd name="T55" fmla="*/ 44 h 45"/>
                <a:gd name="T56" fmla="*/ 11 w 35"/>
                <a:gd name="T57" fmla="*/ 4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45">
                  <a:moveTo>
                    <a:pt x="11" y="44"/>
                  </a:moveTo>
                  <a:cubicBezTo>
                    <a:pt x="12" y="44"/>
                    <a:pt x="14" y="42"/>
                    <a:pt x="15" y="41"/>
                  </a:cubicBezTo>
                  <a:cubicBezTo>
                    <a:pt x="17" y="40"/>
                    <a:pt x="15" y="43"/>
                    <a:pt x="16" y="43"/>
                  </a:cubicBezTo>
                  <a:cubicBezTo>
                    <a:pt x="16" y="43"/>
                    <a:pt x="23" y="39"/>
                    <a:pt x="23" y="37"/>
                  </a:cubicBezTo>
                  <a:cubicBezTo>
                    <a:pt x="23" y="33"/>
                    <a:pt x="23" y="29"/>
                    <a:pt x="25" y="26"/>
                  </a:cubicBezTo>
                  <a:cubicBezTo>
                    <a:pt x="27" y="22"/>
                    <a:pt x="30" y="19"/>
                    <a:pt x="31" y="16"/>
                  </a:cubicBezTo>
                  <a:cubicBezTo>
                    <a:pt x="32" y="13"/>
                    <a:pt x="32" y="11"/>
                    <a:pt x="33" y="8"/>
                  </a:cubicBezTo>
                  <a:cubicBezTo>
                    <a:pt x="33" y="6"/>
                    <a:pt x="35" y="4"/>
                    <a:pt x="35" y="2"/>
                  </a:cubicBezTo>
                  <a:cubicBezTo>
                    <a:pt x="33" y="2"/>
                    <a:pt x="31" y="0"/>
                    <a:pt x="29" y="1"/>
                  </a:cubicBezTo>
                  <a:cubicBezTo>
                    <a:pt x="28" y="1"/>
                    <a:pt x="26" y="1"/>
                    <a:pt x="26" y="2"/>
                  </a:cubicBezTo>
                  <a:cubicBezTo>
                    <a:pt x="25" y="4"/>
                    <a:pt x="25" y="5"/>
                    <a:pt x="25" y="6"/>
                  </a:cubicBezTo>
                  <a:cubicBezTo>
                    <a:pt x="24" y="9"/>
                    <a:pt x="23" y="10"/>
                    <a:pt x="20" y="10"/>
                  </a:cubicBezTo>
                  <a:cubicBezTo>
                    <a:pt x="17" y="9"/>
                    <a:pt x="13" y="8"/>
                    <a:pt x="10" y="8"/>
                  </a:cubicBezTo>
                  <a:cubicBezTo>
                    <a:pt x="10" y="10"/>
                    <a:pt x="9" y="14"/>
                    <a:pt x="13" y="13"/>
                  </a:cubicBezTo>
                  <a:cubicBezTo>
                    <a:pt x="17" y="11"/>
                    <a:pt x="14" y="17"/>
                    <a:pt x="14" y="19"/>
                  </a:cubicBezTo>
                  <a:cubicBezTo>
                    <a:pt x="14" y="20"/>
                    <a:pt x="14" y="21"/>
                    <a:pt x="15" y="22"/>
                  </a:cubicBezTo>
                  <a:cubicBezTo>
                    <a:pt x="16" y="23"/>
                    <a:pt x="16" y="24"/>
                    <a:pt x="16" y="25"/>
                  </a:cubicBezTo>
                  <a:cubicBezTo>
                    <a:pt x="16" y="27"/>
                    <a:pt x="16" y="30"/>
                    <a:pt x="15" y="32"/>
                  </a:cubicBezTo>
                  <a:cubicBezTo>
                    <a:pt x="15" y="33"/>
                    <a:pt x="13" y="31"/>
                    <a:pt x="13" y="31"/>
                  </a:cubicBezTo>
                  <a:cubicBezTo>
                    <a:pt x="11" y="31"/>
                    <a:pt x="11" y="33"/>
                    <a:pt x="10" y="32"/>
                  </a:cubicBezTo>
                  <a:cubicBezTo>
                    <a:pt x="10" y="31"/>
                    <a:pt x="9" y="30"/>
                    <a:pt x="8" y="29"/>
                  </a:cubicBezTo>
                  <a:cubicBezTo>
                    <a:pt x="7" y="29"/>
                    <a:pt x="7" y="31"/>
                    <a:pt x="6" y="32"/>
                  </a:cubicBezTo>
                  <a:cubicBezTo>
                    <a:pt x="6" y="32"/>
                    <a:pt x="4" y="32"/>
                    <a:pt x="4" y="32"/>
                  </a:cubicBezTo>
                  <a:cubicBezTo>
                    <a:pt x="2" y="32"/>
                    <a:pt x="3" y="34"/>
                    <a:pt x="3" y="35"/>
                  </a:cubicBezTo>
                  <a:cubicBezTo>
                    <a:pt x="4" y="38"/>
                    <a:pt x="3" y="37"/>
                    <a:pt x="0" y="39"/>
                  </a:cubicBezTo>
                  <a:cubicBezTo>
                    <a:pt x="2" y="41"/>
                    <a:pt x="4" y="42"/>
                    <a:pt x="5" y="45"/>
                  </a:cubicBezTo>
                  <a:cubicBezTo>
                    <a:pt x="6" y="44"/>
                    <a:pt x="7" y="43"/>
                    <a:pt x="8" y="42"/>
                  </a:cubicBezTo>
                  <a:cubicBezTo>
                    <a:pt x="10" y="41"/>
                    <a:pt x="10" y="43"/>
                    <a:pt x="11" y="44"/>
                  </a:cubicBezTo>
                  <a:cubicBezTo>
                    <a:pt x="12" y="44"/>
                    <a:pt x="10" y="43"/>
                    <a:pt x="11" y="44"/>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54" name="Freeform 742">
              <a:extLst>
                <a:ext uri="{FF2B5EF4-FFF2-40B4-BE49-F238E27FC236}">
                  <a16:creationId xmlns:a16="http://schemas.microsoft.com/office/drawing/2014/main" id="{610FD87E-076F-5246-93B8-039D462259C5}"/>
                </a:ext>
              </a:extLst>
            </p:cNvPr>
            <p:cNvSpPr>
              <a:spLocks/>
            </p:cNvSpPr>
            <p:nvPr/>
          </p:nvSpPr>
          <p:spPr bwMode="auto">
            <a:xfrm>
              <a:off x="12359449" y="8520188"/>
              <a:ext cx="595543" cy="420492"/>
            </a:xfrm>
            <a:custGeom>
              <a:avLst/>
              <a:gdLst>
                <a:gd name="T0" fmla="*/ 12 w 64"/>
                <a:gd name="T1" fmla="*/ 37 h 45"/>
                <a:gd name="T2" fmla="*/ 17 w 64"/>
                <a:gd name="T3" fmla="*/ 37 h 45"/>
                <a:gd name="T4" fmla="*/ 20 w 64"/>
                <a:gd name="T5" fmla="*/ 38 h 45"/>
                <a:gd name="T6" fmla="*/ 21 w 64"/>
                <a:gd name="T7" fmla="*/ 33 h 45"/>
                <a:gd name="T8" fmla="*/ 25 w 64"/>
                <a:gd name="T9" fmla="*/ 30 h 45"/>
                <a:gd name="T10" fmla="*/ 30 w 64"/>
                <a:gd name="T11" fmla="*/ 33 h 45"/>
                <a:gd name="T12" fmla="*/ 36 w 64"/>
                <a:gd name="T13" fmla="*/ 34 h 45"/>
                <a:gd name="T14" fmla="*/ 39 w 64"/>
                <a:gd name="T15" fmla="*/ 34 h 45"/>
                <a:gd name="T16" fmla="*/ 41 w 64"/>
                <a:gd name="T17" fmla="*/ 30 h 45"/>
                <a:gd name="T18" fmla="*/ 45 w 64"/>
                <a:gd name="T19" fmla="*/ 31 h 45"/>
                <a:gd name="T20" fmla="*/ 50 w 64"/>
                <a:gd name="T21" fmla="*/ 31 h 45"/>
                <a:gd name="T22" fmla="*/ 55 w 64"/>
                <a:gd name="T23" fmla="*/ 29 h 45"/>
                <a:gd name="T24" fmla="*/ 60 w 64"/>
                <a:gd name="T25" fmla="*/ 30 h 45"/>
                <a:gd name="T26" fmla="*/ 58 w 64"/>
                <a:gd name="T27" fmla="*/ 24 h 45"/>
                <a:gd name="T28" fmla="*/ 55 w 64"/>
                <a:gd name="T29" fmla="*/ 20 h 45"/>
                <a:gd name="T30" fmla="*/ 51 w 64"/>
                <a:gd name="T31" fmla="*/ 16 h 45"/>
                <a:gd name="T32" fmla="*/ 47 w 64"/>
                <a:gd name="T33" fmla="*/ 13 h 45"/>
                <a:gd name="T34" fmla="*/ 46 w 64"/>
                <a:gd name="T35" fmla="*/ 12 h 45"/>
                <a:gd name="T36" fmla="*/ 44 w 64"/>
                <a:gd name="T37" fmla="*/ 12 h 45"/>
                <a:gd name="T38" fmla="*/ 44 w 64"/>
                <a:gd name="T39" fmla="*/ 6 h 45"/>
                <a:gd name="T40" fmla="*/ 41 w 64"/>
                <a:gd name="T41" fmla="*/ 1 h 45"/>
                <a:gd name="T42" fmla="*/ 41 w 64"/>
                <a:gd name="T43" fmla="*/ 0 h 45"/>
                <a:gd name="T44" fmla="*/ 38 w 64"/>
                <a:gd name="T45" fmla="*/ 0 h 45"/>
                <a:gd name="T46" fmla="*/ 35 w 64"/>
                <a:gd name="T47" fmla="*/ 3 h 45"/>
                <a:gd name="T48" fmla="*/ 26 w 64"/>
                <a:gd name="T49" fmla="*/ 10 h 45"/>
                <a:gd name="T50" fmla="*/ 22 w 64"/>
                <a:gd name="T51" fmla="*/ 11 h 45"/>
                <a:gd name="T52" fmla="*/ 19 w 64"/>
                <a:gd name="T53" fmla="*/ 15 h 45"/>
                <a:gd name="T54" fmla="*/ 13 w 64"/>
                <a:gd name="T55" fmla="*/ 17 h 45"/>
                <a:gd name="T56" fmla="*/ 9 w 64"/>
                <a:gd name="T57" fmla="*/ 17 h 45"/>
                <a:gd name="T58" fmla="*/ 6 w 64"/>
                <a:gd name="T59" fmla="*/ 18 h 45"/>
                <a:gd name="T60" fmla="*/ 3 w 64"/>
                <a:gd name="T61" fmla="*/ 23 h 45"/>
                <a:gd name="T62" fmla="*/ 4 w 64"/>
                <a:gd name="T63" fmla="*/ 34 h 45"/>
                <a:gd name="T64" fmla="*/ 6 w 64"/>
                <a:gd name="T65" fmla="*/ 39 h 45"/>
                <a:gd name="T66" fmla="*/ 9 w 64"/>
                <a:gd name="T67" fmla="*/ 45 h 45"/>
                <a:gd name="T68" fmla="*/ 12 w 64"/>
                <a:gd name="T69" fmla="*/ 3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45">
                  <a:moveTo>
                    <a:pt x="12" y="37"/>
                  </a:moveTo>
                  <a:cubicBezTo>
                    <a:pt x="13" y="37"/>
                    <a:pt x="16" y="36"/>
                    <a:pt x="17" y="37"/>
                  </a:cubicBezTo>
                  <a:cubicBezTo>
                    <a:pt x="17" y="38"/>
                    <a:pt x="20" y="38"/>
                    <a:pt x="20" y="38"/>
                  </a:cubicBezTo>
                  <a:cubicBezTo>
                    <a:pt x="21" y="36"/>
                    <a:pt x="20" y="34"/>
                    <a:pt x="21" y="33"/>
                  </a:cubicBezTo>
                  <a:cubicBezTo>
                    <a:pt x="21" y="32"/>
                    <a:pt x="23" y="29"/>
                    <a:pt x="25" y="30"/>
                  </a:cubicBezTo>
                  <a:cubicBezTo>
                    <a:pt x="27" y="30"/>
                    <a:pt x="28" y="32"/>
                    <a:pt x="30" y="33"/>
                  </a:cubicBezTo>
                  <a:cubicBezTo>
                    <a:pt x="32" y="34"/>
                    <a:pt x="34" y="34"/>
                    <a:pt x="36" y="34"/>
                  </a:cubicBezTo>
                  <a:cubicBezTo>
                    <a:pt x="37" y="34"/>
                    <a:pt x="39" y="35"/>
                    <a:pt x="39" y="34"/>
                  </a:cubicBezTo>
                  <a:cubicBezTo>
                    <a:pt x="40" y="33"/>
                    <a:pt x="40" y="29"/>
                    <a:pt x="41" y="30"/>
                  </a:cubicBezTo>
                  <a:cubicBezTo>
                    <a:pt x="43" y="31"/>
                    <a:pt x="43" y="31"/>
                    <a:pt x="45" y="31"/>
                  </a:cubicBezTo>
                  <a:cubicBezTo>
                    <a:pt x="47" y="30"/>
                    <a:pt x="48" y="31"/>
                    <a:pt x="50" y="31"/>
                  </a:cubicBezTo>
                  <a:cubicBezTo>
                    <a:pt x="52" y="31"/>
                    <a:pt x="53" y="28"/>
                    <a:pt x="55" y="29"/>
                  </a:cubicBezTo>
                  <a:cubicBezTo>
                    <a:pt x="56" y="29"/>
                    <a:pt x="58" y="31"/>
                    <a:pt x="60" y="30"/>
                  </a:cubicBezTo>
                  <a:cubicBezTo>
                    <a:pt x="64" y="28"/>
                    <a:pt x="59" y="26"/>
                    <a:pt x="58" y="24"/>
                  </a:cubicBezTo>
                  <a:cubicBezTo>
                    <a:pt x="57" y="22"/>
                    <a:pt x="57" y="21"/>
                    <a:pt x="55" y="20"/>
                  </a:cubicBezTo>
                  <a:cubicBezTo>
                    <a:pt x="53" y="19"/>
                    <a:pt x="52" y="18"/>
                    <a:pt x="51" y="16"/>
                  </a:cubicBezTo>
                  <a:cubicBezTo>
                    <a:pt x="51" y="14"/>
                    <a:pt x="49" y="14"/>
                    <a:pt x="47" y="13"/>
                  </a:cubicBezTo>
                  <a:cubicBezTo>
                    <a:pt x="47" y="13"/>
                    <a:pt x="47" y="12"/>
                    <a:pt x="46" y="12"/>
                  </a:cubicBezTo>
                  <a:cubicBezTo>
                    <a:pt x="46" y="12"/>
                    <a:pt x="44" y="12"/>
                    <a:pt x="44" y="12"/>
                  </a:cubicBezTo>
                  <a:cubicBezTo>
                    <a:pt x="43" y="11"/>
                    <a:pt x="44" y="7"/>
                    <a:pt x="44" y="6"/>
                  </a:cubicBezTo>
                  <a:cubicBezTo>
                    <a:pt x="44" y="4"/>
                    <a:pt x="42" y="3"/>
                    <a:pt x="41" y="1"/>
                  </a:cubicBezTo>
                  <a:cubicBezTo>
                    <a:pt x="41" y="1"/>
                    <a:pt x="41" y="0"/>
                    <a:pt x="41" y="0"/>
                  </a:cubicBezTo>
                  <a:cubicBezTo>
                    <a:pt x="40" y="0"/>
                    <a:pt x="39" y="0"/>
                    <a:pt x="38" y="0"/>
                  </a:cubicBezTo>
                  <a:cubicBezTo>
                    <a:pt x="36" y="1"/>
                    <a:pt x="36" y="1"/>
                    <a:pt x="35" y="3"/>
                  </a:cubicBezTo>
                  <a:cubicBezTo>
                    <a:pt x="35" y="6"/>
                    <a:pt x="28" y="10"/>
                    <a:pt x="26" y="10"/>
                  </a:cubicBezTo>
                  <a:cubicBezTo>
                    <a:pt x="25" y="10"/>
                    <a:pt x="21" y="10"/>
                    <a:pt x="22" y="11"/>
                  </a:cubicBezTo>
                  <a:cubicBezTo>
                    <a:pt x="23" y="13"/>
                    <a:pt x="20" y="15"/>
                    <a:pt x="19" y="15"/>
                  </a:cubicBezTo>
                  <a:cubicBezTo>
                    <a:pt x="17" y="16"/>
                    <a:pt x="15" y="17"/>
                    <a:pt x="13" y="17"/>
                  </a:cubicBezTo>
                  <a:cubicBezTo>
                    <a:pt x="11" y="18"/>
                    <a:pt x="11" y="16"/>
                    <a:pt x="9" y="17"/>
                  </a:cubicBezTo>
                  <a:cubicBezTo>
                    <a:pt x="7" y="18"/>
                    <a:pt x="6" y="17"/>
                    <a:pt x="6" y="18"/>
                  </a:cubicBezTo>
                  <a:cubicBezTo>
                    <a:pt x="5" y="20"/>
                    <a:pt x="4" y="22"/>
                    <a:pt x="3" y="23"/>
                  </a:cubicBezTo>
                  <a:cubicBezTo>
                    <a:pt x="0" y="27"/>
                    <a:pt x="2" y="30"/>
                    <a:pt x="4" y="34"/>
                  </a:cubicBezTo>
                  <a:cubicBezTo>
                    <a:pt x="5" y="36"/>
                    <a:pt x="5" y="37"/>
                    <a:pt x="6" y="39"/>
                  </a:cubicBezTo>
                  <a:cubicBezTo>
                    <a:pt x="8" y="41"/>
                    <a:pt x="9" y="42"/>
                    <a:pt x="9" y="45"/>
                  </a:cubicBezTo>
                  <a:cubicBezTo>
                    <a:pt x="9" y="44"/>
                    <a:pt x="10" y="37"/>
                    <a:pt x="12" y="37"/>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55" name="Freeform 743">
              <a:extLst>
                <a:ext uri="{FF2B5EF4-FFF2-40B4-BE49-F238E27FC236}">
                  <a16:creationId xmlns:a16="http://schemas.microsoft.com/office/drawing/2014/main" id="{00B3ABAD-76ED-EC46-AF99-1B6AD3D6A8FC}"/>
                </a:ext>
              </a:extLst>
            </p:cNvPr>
            <p:cNvSpPr>
              <a:spLocks/>
            </p:cNvSpPr>
            <p:nvPr/>
          </p:nvSpPr>
          <p:spPr bwMode="auto">
            <a:xfrm>
              <a:off x="11697027" y="7921307"/>
              <a:ext cx="1092361" cy="767716"/>
            </a:xfrm>
            <a:custGeom>
              <a:avLst/>
              <a:gdLst>
                <a:gd name="T0" fmla="*/ 83 w 117"/>
                <a:gd name="T1" fmla="*/ 82 h 82"/>
                <a:gd name="T2" fmla="*/ 93 w 117"/>
                <a:gd name="T3" fmla="*/ 76 h 82"/>
                <a:gd name="T4" fmla="*/ 105 w 117"/>
                <a:gd name="T5" fmla="*/ 68 h 82"/>
                <a:gd name="T6" fmla="*/ 112 w 117"/>
                <a:gd name="T7" fmla="*/ 64 h 82"/>
                <a:gd name="T8" fmla="*/ 107 w 117"/>
                <a:gd name="T9" fmla="*/ 55 h 82"/>
                <a:gd name="T10" fmla="*/ 110 w 117"/>
                <a:gd name="T11" fmla="*/ 46 h 82"/>
                <a:gd name="T12" fmla="*/ 114 w 117"/>
                <a:gd name="T13" fmla="*/ 40 h 82"/>
                <a:gd name="T14" fmla="*/ 117 w 117"/>
                <a:gd name="T15" fmla="*/ 21 h 82"/>
                <a:gd name="T16" fmla="*/ 81 w 117"/>
                <a:gd name="T17" fmla="*/ 1 h 82"/>
                <a:gd name="T18" fmla="*/ 75 w 117"/>
                <a:gd name="T19" fmla="*/ 2 h 82"/>
                <a:gd name="T20" fmla="*/ 67 w 117"/>
                <a:gd name="T21" fmla="*/ 2 h 82"/>
                <a:gd name="T22" fmla="*/ 59 w 117"/>
                <a:gd name="T23" fmla="*/ 1 h 82"/>
                <a:gd name="T24" fmla="*/ 29 w 117"/>
                <a:gd name="T25" fmla="*/ 21 h 82"/>
                <a:gd name="T26" fmla="*/ 22 w 117"/>
                <a:gd name="T27" fmla="*/ 25 h 82"/>
                <a:gd name="T28" fmla="*/ 19 w 117"/>
                <a:gd name="T29" fmla="*/ 42 h 82"/>
                <a:gd name="T30" fmla="*/ 8 w 117"/>
                <a:gd name="T31" fmla="*/ 43 h 82"/>
                <a:gd name="T32" fmla="*/ 5 w 117"/>
                <a:gd name="T33" fmla="*/ 51 h 82"/>
                <a:gd name="T34" fmla="*/ 11 w 117"/>
                <a:gd name="T35" fmla="*/ 56 h 82"/>
                <a:gd name="T36" fmla="*/ 19 w 117"/>
                <a:gd name="T37" fmla="*/ 62 h 82"/>
                <a:gd name="T38" fmla="*/ 21 w 117"/>
                <a:gd name="T39" fmla="*/ 55 h 82"/>
                <a:gd name="T40" fmla="*/ 28 w 117"/>
                <a:gd name="T41" fmla="*/ 50 h 82"/>
                <a:gd name="T42" fmla="*/ 35 w 117"/>
                <a:gd name="T43" fmla="*/ 53 h 82"/>
                <a:gd name="T44" fmla="*/ 46 w 117"/>
                <a:gd name="T45" fmla="*/ 55 h 82"/>
                <a:gd name="T46" fmla="*/ 64 w 117"/>
                <a:gd name="T47" fmla="*/ 53 h 82"/>
                <a:gd name="T48" fmla="*/ 68 w 117"/>
                <a:gd name="T49" fmla="*/ 47 h 82"/>
                <a:gd name="T50" fmla="*/ 77 w 117"/>
                <a:gd name="T51" fmla="*/ 31 h 82"/>
                <a:gd name="T52" fmla="*/ 79 w 117"/>
                <a:gd name="T53" fmla="*/ 16 h 82"/>
                <a:gd name="T54" fmla="*/ 75 w 117"/>
                <a:gd name="T55" fmla="*/ 2 h 82"/>
                <a:gd name="T56" fmla="*/ 78 w 117"/>
                <a:gd name="T57" fmla="*/ 16 h 82"/>
                <a:gd name="T58" fmla="*/ 77 w 117"/>
                <a:gd name="T59" fmla="*/ 35 h 82"/>
                <a:gd name="T60" fmla="*/ 68 w 117"/>
                <a:gd name="T61" fmla="*/ 46 h 82"/>
                <a:gd name="T62" fmla="*/ 72 w 117"/>
                <a:gd name="T63" fmla="*/ 55 h 82"/>
                <a:gd name="T64" fmla="*/ 75 w 117"/>
                <a:gd name="T65" fmla="*/ 65 h 82"/>
                <a:gd name="T66" fmla="*/ 72 w 117"/>
                <a:gd name="T67" fmla="*/ 74 h 82"/>
                <a:gd name="T68" fmla="*/ 77 w 117"/>
                <a:gd name="T69" fmla="*/ 81 h 82"/>
                <a:gd name="T70" fmla="*/ 80 w 117"/>
                <a:gd name="T71" fmla="*/ 8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 h="82">
                  <a:moveTo>
                    <a:pt x="80" y="81"/>
                  </a:moveTo>
                  <a:cubicBezTo>
                    <a:pt x="81" y="80"/>
                    <a:pt x="82" y="82"/>
                    <a:pt x="83" y="82"/>
                  </a:cubicBezTo>
                  <a:cubicBezTo>
                    <a:pt x="85" y="81"/>
                    <a:pt x="87" y="80"/>
                    <a:pt x="89" y="79"/>
                  </a:cubicBezTo>
                  <a:cubicBezTo>
                    <a:pt x="90" y="79"/>
                    <a:pt x="93" y="78"/>
                    <a:pt x="93" y="76"/>
                  </a:cubicBezTo>
                  <a:cubicBezTo>
                    <a:pt x="93" y="74"/>
                    <a:pt x="94" y="75"/>
                    <a:pt x="96" y="74"/>
                  </a:cubicBezTo>
                  <a:cubicBezTo>
                    <a:pt x="99" y="74"/>
                    <a:pt x="103" y="71"/>
                    <a:pt x="105" y="68"/>
                  </a:cubicBezTo>
                  <a:cubicBezTo>
                    <a:pt x="106" y="67"/>
                    <a:pt x="106" y="66"/>
                    <a:pt x="107" y="65"/>
                  </a:cubicBezTo>
                  <a:cubicBezTo>
                    <a:pt x="108" y="64"/>
                    <a:pt x="110" y="64"/>
                    <a:pt x="112" y="64"/>
                  </a:cubicBezTo>
                  <a:cubicBezTo>
                    <a:pt x="112" y="62"/>
                    <a:pt x="110" y="61"/>
                    <a:pt x="109" y="59"/>
                  </a:cubicBezTo>
                  <a:cubicBezTo>
                    <a:pt x="109" y="58"/>
                    <a:pt x="110" y="55"/>
                    <a:pt x="107" y="55"/>
                  </a:cubicBezTo>
                  <a:cubicBezTo>
                    <a:pt x="106" y="55"/>
                    <a:pt x="109" y="53"/>
                    <a:pt x="108" y="52"/>
                  </a:cubicBezTo>
                  <a:cubicBezTo>
                    <a:pt x="108" y="49"/>
                    <a:pt x="109" y="48"/>
                    <a:pt x="110" y="46"/>
                  </a:cubicBezTo>
                  <a:cubicBezTo>
                    <a:pt x="110" y="44"/>
                    <a:pt x="112" y="44"/>
                    <a:pt x="112" y="42"/>
                  </a:cubicBezTo>
                  <a:cubicBezTo>
                    <a:pt x="112" y="41"/>
                    <a:pt x="113" y="40"/>
                    <a:pt x="114" y="40"/>
                  </a:cubicBezTo>
                  <a:cubicBezTo>
                    <a:pt x="117" y="40"/>
                    <a:pt x="117" y="40"/>
                    <a:pt x="117" y="38"/>
                  </a:cubicBezTo>
                  <a:cubicBezTo>
                    <a:pt x="117" y="32"/>
                    <a:pt x="117" y="27"/>
                    <a:pt x="117" y="21"/>
                  </a:cubicBezTo>
                  <a:cubicBezTo>
                    <a:pt x="117" y="19"/>
                    <a:pt x="113" y="18"/>
                    <a:pt x="111" y="17"/>
                  </a:cubicBezTo>
                  <a:cubicBezTo>
                    <a:pt x="101" y="12"/>
                    <a:pt x="91" y="6"/>
                    <a:pt x="81" y="1"/>
                  </a:cubicBezTo>
                  <a:cubicBezTo>
                    <a:pt x="80" y="1"/>
                    <a:pt x="80" y="0"/>
                    <a:pt x="79" y="0"/>
                  </a:cubicBezTo>
                  <a:cubicBezTo>
                    <a:pt x="78" y="1"/>
                    <a:pt x="76" y="2"/>
                    <a:pt x="75" y="2"/>
                  </a:cubicBezTo>
                  <a:cubicBezTo>
                    <a:pt x="74" y="3"/>
                    <a:pt x="72" y="5"/>
                    <a:pt x="71" y="5"/>
                  </a:cubicBezTo>
                  <a:cubicBezTo>
                    <a:pt x="70" y="5"/>
                    <a:pt x="69" y="3"/>
                    <a:pt x="67" y="2"/>
                  </a:cubicBezTo>
                  <a:cubicBezTo>
                    <a:pt x="66" y="1"/>
                    <a:pt x="65" y="1"/>
                    <a:pt x="64" y="1"/>
                  </a:cubicBezTo>
                  <a:cubicBezTo>
                    <a:pt x="62" y="0"/>
                    <a:pt x="61" y="0"/>
                    <a:pt x="59" y="1"/>
                  </a:cubicBezTo>
                  <a:cubicBezTo>
                    <a:pt x="52" y="5"/>
                    <a:pt x="45" y="10"/>
                    <a:pt x="38" y="14"/>
                  </a:cubicBezTo>
                  <a:cubicBezTo>
                    <a:pt x="35" y="16"/>
                    <a:pt x="32" y="18"/>
                    <a:pt x="29" y="21"/>
                  </a:cubicBezTo>
                  <a:cubicBezTo>
                    <a:pt x="28" y="22"/>
                    <a:pt x="27" y="22"/>
                    <a:pt x="26" y="22"/>
                  </a:cubicBezTo>
                  <a:cubicBezTo>
                    <a:pt x="23" y="22"/>
                    <a:pt x="22" y="22"/>
                    <a:pt x="22" y="25"/>
                  </a:cubicBezTo>
                  <a:cubicBezTo>
                    <a:pt x="22" y="28"/>
                    <a:pt x="22" y="31"/>
                    <a:pt x="22" y="34"/>
                  </a:cubicBezTo>
                  <a:cubicBezTo>
                    <a:pt x="22" y="37"/>
                    <a:pt x="21" y="40"/>
                    <a:pt x="19" y="42"/>
                  </a:cubicBezTo>
                  <a:cubicBezTo>
                    <a:pt x="18" y="43"/>
                    <a:pt x="15" y="43"/>
                    <a:pt x="14" y="43"/>
                  </a:cubicBezTo>
                  <a:cubicBezTo>
                    <a:pt x="12" y="43"/>
                    <a:pt x="10" y="43"/>
                    <a:pt x="8" y="43"/>
                  </a:cubicBezTo>
                  <a:cubicBezTo>
                    <a:pt x="6" y="43"/>
                    <a:pt x="4" y="44"/>
                    <a:pt x="2" y="44"/>
                  </a:cubicBezTo>
                  <a:cubicBezTo>
                    <a:pt x="0" y="44"/>
                    <a:pt x="5" y="51"/>
                    <a:pt x="5" y="51"/>
                  </a:cubicBezTo>
                  <a:cubicBezTo>
                    <a:pt x="6" y="54"/>
                    <a:pt x="7" y="56"/>
                    <a:pt x="10" y="57"/>
                  </a:cubicBezTo>
                  <a:cubicBezTo>
                    <a:pt x="10" y="57"/>
                    <a:pt x="11" y="56"/>
                    <a:pt x="11" y="56"/>
                  </a:cubicBezTo>
                  <a:cubicBezTo>
                    <a:pt x="12" y="57"/>
                    <a:pt x="12" y="60"/>
                    <a:pt x="14" y="58"/>
                  </a:cubicBezTo>
                  <a:cubicBezTo>
                    <a:pt x="16" y="56"/>
                    <a:pt x="18" y="61"/>
                    <a:pt x="19" y="62"/>
                  </a:cubicBezTo>
                  <a:cubicBezTo>
                    <a:pt x="19" y="61"/>
                    <a:pt x="20" y="59"/>
                    <a:pt x="20" y="58"/>
                  </a:cubicBezTo>
                  <a:cubicBezTo>
                    <a:pt x="20" y="57"/>
                    <a:pt x="21" y="56"/>
                    <a:pt x="21" y="55"/>
                  </a:cubicBezTo>
                  <a:cubicBezTo>
                    <a:pt x="22" y="52"/>
                    <a:pt x="22" y="52"/>
                    <a:pt x="25" y="51"/>
                  </a:cubicBezTo>
                  <a:cubicBezTo>
                    <a:pt x="26" y="50"/>
                    <a:pt x="27" y="50"/>
                    <a:pt x="28" y="50"/>
                  </a:cubicBezTo>
                  <a:cubicBezTo>
                    <a:pt x="29" y="49"/>
                    <a:pt x="30" y="51"/>
                    <a:pt x="31" y="51"/>
                  </a:cubicBezTo>
                  <a:cubicBezTo>
                    <a:pt x="33" y="51"/>
                    <a:pt x="34" y="52"/>
                    <a:pt x="35" y="53"/>
                  </a:cubicBezTo>
                  <a:cubicBezTo>
                    <a:pt x="36" y="54"/>
                    <a:pt x="37" y="54"/>
                    <a:pt x="39" y="54"/>
                  </a:cubicBezTo>
                  <a:cubicBezTo>
                    <a:pt x="42" y="52"/>
                    <a:pt x="43" y="55"/>
                    <a:pt x="46" y="55"/>
                  </a:cubicBezTo>
                  <a:cubicBezTo>
                    <a:pt x="49" y="55"/>
                    <a:pt x="52" y="53"/>
                    <a:pt x="55" y="53"/>
                  </a:cubicBezTo>
                  <a:cubicBezTo>
                    <a:pt x="57" y="53"/>
                    <a:pt x="61" y="54"/>
                    <a:pt x="64" y="53"/>
                  </a:cubicBezTo>
                  <a:cubicBezTo>
                    <a:pt x="65" y="53"/>
                    <a:pt x="66" y="52"/>
                    <a:pt x="67" y="51"/>
                  </a:cubicBezTo>
                  <a:cubicBezTo>
                    <a:pt x="69" y="50"/>
                    <a:pt x="68" y="49"/>
                    <a:pt x="68" y="47"/>
                  </a:cubicBezTo>
                  <a:cubicBezTo>
                    <a:pt x="68" y="42"/>
                    <a:pt x="73" y="39"/>
                    <a:pt x="77" y="35"/>
                  </a:cubicBezTo>
                  <a:cubicBezTo>
                    <a:pt x="78" y="34"/>
                    <a:pt x="77" y="32"/>
                    <a:pt x="77" y="31"/>
                  </a:cubicBezTo>
                  <a:cubicBezTo>
                    <a:pt x="77" y="28"/>
                    <a:pt x="77" y="26"/>
                    <a:pt x="77" y="23"/>
                  </a:cubicBezTo>
                  <a:cubicBezTo>
                    <a:pt x="78" y="21"/>
                    <a:pt x="79" y="18"/>
                    <a:pt x="79" y="16"/>
                  </a:cubicBezTo>
                  <a:cubicBezTo>
                    <a:pt x="78" y="14"/>
                    <a:pt x="77" y="12"/>
                    <a:pt x="76" y="11"/>
                  </a:cubicBezTo>
                  <a:cubicBezTo>
                    <a:pt x="74" y="8"/>
                    <a:pt x="75" y="5"/>
                    <a:pt x="75" y="2"/>
                  </a:cubicBezTo>
                  <a:cubicBezTo>
                    <a:pt x="75" y="5"/>
                    <a:pt x="75" y="7"/>
                    <a:pt x="75" y="9"/>
                  </a:cubicBezTo>
                  <a:cubicBezTo>
                    <a:pt x="75" y="11"/>
                    <a:pt x="78" y="14"/>
                    <a:pt x="78" y="16"/>
                  </a:cubicBezTo>
                  <a:cubicBezTo>
                    <a:pt x="79" y="19"/>
                    <a:pt x="77" y="23"/>
                    <a:pt x="77" y="26"/>
                  </a:cubicBezTo>
                  <a:cubicBezTo>
                    <a:pt x="77" y="28"/>
                    <a:pt x="78" y="32"/>
                    <a:pt x="77" y="35"/>
                  </a:cubicBezTo>
                  <a:cubicBezTo>
                    <a:pt x="76" y="37"/>
                    <a:pt x="72" y="39"/>
                    <a:pt x="71" y="41"/>
                  </a:cubicBezTo>
                  <a:cubicBezTo>
                    <a:pt x="69" y="42"/>
                    <a:pt x="68" y="44"/>
                    <a:pt x="68" y="46"/>
                  </a:cubicBezTo>
                  <a:cubicBezTo>
                    <a:pt x="67" y="49"/>
                    <a:pt x="69" y="50"/>
                    <a:pt x="70" y="53"/>
                  </a:cubicBezTo>
                  <a:cubicBezTo>
                    <a:pt x="70" y="54"/>
                    <a:pt x="71" y="54"/>
                    <a:pt x="72" y="55"/>
                  </a:cubicBezTo>
                  <a:cubicBezTo>
                    <a:pt x="74" y="56"/>
                    <a:pt x="75" y="57"/>
                    <a:pt x="75" y="59"/>
                  </a:cubicBezTo>
                  <a:cubicBezTo>
                    <a:pt x="75" y="61"/>
                    <a:pt x="75" y="63"/>
                    <a:pt x="75" y="65"/>
                  </a:cubicBezTo>
                  <a:cubicBezTo>
                    <a:pt x="75" y="66"/>
                    <a:pt x="76" y="68"/>
                    <a:pt x="77" y="70"/>
                  </a:cubicBezTo>
                  <a:cubicBezTo>
                    <a:pt x="74" y="70"/>
                    <a:pt x="67" y="70"/>
                    <a:pt x="72" y="74"/>
                  </a:cubicBezTo>
                  <a:cubicBezTo>
                    <a:pt x="74" y="75"/>
                    <a:pt x="75" y="76"/>
                    <a:pt x="76" y="78"/>
                  </a:cubicBezTo>
                  <a:cubicBezTo>
                    <a:pt x="76" y="79"/>
                    <a:pt x="77" y="80"/>
                    <a:pt x="77" y="81"/>
                  </a:cubicBezTo>
                  <a:cubicBezTo>
                    <a:pt x="77" y="82"/>
                    <a:pt x="80" y="81"/>
                    <a:pt x="80" y="81"/>
                  </a:cubicBezTo>
                  <a:cubicBezTo>
                    <a:pt x="82" y="80"/>
                    <a:pt x="80" y="81"/>
                    <a:pt x="80" y="8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56" name="Freeform 744">
              <a:extLst>
                <a:ext uri="{FF2B5EF4-FFF2-40B4-BE49-F238E27FC236}">
                  <a16:creationId xmlns:a16="http://schemas.microsoft.com/office/drawing/2014/main" id="{F237FB43-1C6E-0546-B2E9-535544C5BFA3}"/>
                </a:ext>
              </a:extLst>
            </p:cNvPr>
            <p:cNvSpPr>
              <a:spLocks/>
            </p:cNvSpPr>
            <p:nvPr/>
          </p:nvSpPr>
          <p:spPr bwMode="auto">
            <a:xfrm>
              <a:off x="12684288" y="7940421"/>
              <a:ext cx="767518" cy="946106"/>
            </a:xfrm>
            <a:custGeom>
              <a:avLst/>
              <a:gdLst>
                <a:gd name="T0" fmla="*/ 6 w 82"/>
                <a:gd name="T1" fmla="*/ 39 h 101"/>
                <a:gd name="T2" fmla="*/ 6 w 82"/>
                <a:gd name="T3" fmla="*/ 41 h 101"/>
                <a:gd name="T4" fmla="*/ 4 w 82"/>
                <a:gd name="T5" fmla="*/ 43 h 101"/>
                <a:gd name="T6" fmla="*/ 2 w 82"/>
                <a:gd name="T7" fmla="*/ 49 h 101"/>
                <a:gd name="T8" fmla="*/ 2 w 82"/>
                <a:gd name="T9" fmla="*/ 51 h 101"/>
                <a:gd name="T10" fmla="*/ 1 w 82"/>
                <a:gd name="T11" fmla="*/ 53 h 101"/>
                <a:gd name="T12" fmla="*/ 4 w 82"/>
                <a:gd name="T13" fmla="*/ 58 h 101"/>
                <a:gd name="T14" fmla="*/ 6 w 82"/>
                <a:gd name="T15" fmla="*/ 60 h 101"/>
                <a:gd name="T16" fmla="*/ 6 w 82"/>
                <a:gd name="T17" fmla="*/ 63 h 101"/>
                <a:gd name="T18" fmla="*/ 9 w 82"/>
                <a:gd name="T19" fmla="*/ 68 h 101"/>
                <a:gd name="T20" fmla="*/ 9 w 82"/>
                <a:gd name="T21" fmla="*/ 74 h 101"/>
                <a:gd name="T22" fmla="*/ 15 w 82"/>
                <a:gd name="T23" fmla="*/ 76 h 101"/>
                <a:gd name="T24" fmla="*/ 18 w 82"/>
                <a:gd name="T25" fmla="*/ 81 h 101"/>
                <a:gd name="T26" fmla="*/ 22 w 82"/>
                <a:gd name="T27" fmla="*/ 84 h 101"/>
                <a:gd name="T28" fmla="*/ 26 w 82"/>
                <a:gd name="T29" fmla="*/ 88 h 101"/>
                <a:gd name="T30" fmla="*/ 26 w 82"/>
                <a:gd name="T31" fmla="*/ 91 h 101"/>
                <a:gd name="T32" fmla="*/ 28 w 82"/>
                <a:gd name="T33" fmla="*/ 92 h 101"/>
                <a:gd name="T34" fmla="*/ 32 w 82"/>
                <a:gd name="T35" fmla="*/ 96 h 101"/>
                <a:gd name="T36" fmla="*/ 35 w 82"/>
                <a:gd name="T37" fmla="*/ 95 h 101"/>
                <a:gd name="T38" fmla="*/ 39 w 82"/>
                <a:gd name="T39" fmla="*/ 94 h 101"/>
                <a:gd name="T40" fmla="*/ 44 w 82"/>
                <a:gd name="T41" fmla="*/ 100 h 101"/>
                <a:gd name="T42" fmla="*/ 51 w 82"/>
                <a:gd name="T43" fmla="*/ 100 h 101"/>
                <a:gd name="T44" fmla="*/ 55 w 82"/>
                <a:gd name="T45" fmla="*/ 98 h 101"/>
                <a:gd name="T46" fmla="*/ 59 w 82"/>
                <a:gd name="T47" fmla="*/ 97 h 101"/>
                <a:gd name="T48" fmla="*/ 69 w 82"/>
                <a:gd name="T49" fmla="*/ 94 h 101"/>
                <a:gd name="T50" fmla="*/ 69 w 82"/>
                <a:gd name="T51" fmla="*/ 91 h 101"/>
                <a:gd name="T52" fmla="*/ 66 w 82"/>
                <a:gd name="T53" fmla="*/ 90 h 101"/>
                <a:gd name="T54" fmla="*/ 61 w 82"/>
                <a:gd name="T55" fmla="*/ 83 h 101"/>
                <a:gd name="T56" fmla="*/ 59 w 82"/>
                <a:gd name="T57" fmla="*/ 80 h 101"/>
                <a:gd name="T58" fmla="*/ 56 w 82"/>
                <a:gd name="T59" fmla="*/ 78 h 101"/>
                <a:gd name="T60" fmla="*/ 59 w 82"/>
                <a:gd name="T61" fmla="*/ 75 h 101"/>
                <a:gd name="T62" fmla="*/ 61 w 82"/>
                <a:gd name="T63" fmla="*/ 67 h 101"/>
                <a:gd name="T64" fmla="*/ 62 w 82"/>
                <a:gd name="T65" fmla="*/ 64 h 101"/>
                <a:gd name="T66" fmla="*/ 65 w 82"/>
                <a:gd name="T67" fmla="*/ 62 h 101"/>
                <a:gd name="T68" fmla="*/ 65 w 82"/>
                <a:gd name="T69" fmla="*/ 58 h 101"/>
                <a:gd name="T70" fmla="*/ 67 w 82"/>
                <a:gd name="T71" fmla="*/ 55 h 101"/>
                <a:gd name="T72" fmla="*/ 71 w 82"/>
                <a:gd name="T73" fmla="*/ 52 h 101"/>
                <a:gd name="T74" fmla="*/ 72 w 82"/>
                <a:gd name="T75" fmla="*/ 45 h 101"/>
                <a:gd name="T76" fmla="*/ 72 w 82"/>
                <a:gd name="T77" fmla="*/ 42 h 101"/>
                <a:gd name="T78" fmla="*/ 74 w 82"/>
                <a:gd name="T79" fmla="*/ 37 h 101"/>
                <a:gd name="T80" fmla="*/ 79 w 82"/>
                <a:gd name="T81" fmla="*/ 29 h 101"/>
                <a:gd name="T82" fmla="*/ 82 w 82"/>
                <a:gd name="T83" fmla="*/ 27 h 101"/>
                <a:gd name="T84" fmla="*/ 79 w 82"/>
                <a:gd name="T85" fmla="*/ 23 h 101"/>
                <a:gd name="T86" fmla="*/ 76 w 82"/>
                <a:gd name="T87" fmla="*/ 17 h 101"/>
                <a:gd name="T88" fmla="*/ 76 w 82"/>
                <a:gd name="T89" fmla="*/ 11 h 101"/>
                <a:gd name="T90" fmla="*/ 75 w 82"/>
                <a:gd name="T91" fmla="*/ 9 h 101"/>
                <a:gd name="T92" fmla="*/ 74 w 82"/>
                <a:gd name="T93" fmla="*/ 5 h 101"/>
                <a:gd name="T94" fmla="*/ 68 w 82"/>
                <a:gd name="T95" fmla="*/ 0 h 101"/>
                <a:gd name="T96" fmla="*/ 64 w 82"/>
                <a:gd name="T97" fmla="*/ 2 h 101"/>
                <a:gd name="T98" fmla="*/ 60 w 82"/>
                <a:gd name="T99" fmla="*/ 5 h 101"/>
                <a:gd name="T100" fmla="*/ 56 w 82"/>
                <a:gd name="T101" fmla="*/ 5 h 101"/>
                <a:gd name="T102" fmla="*/ 46 w 82"/>
                <a:gd name="T103" fmla="*/ 5 h 101"/>
                <a:gd name="T104" fmla="*/ 17 w 82"/>
                <a:gd name="T105" fmla="*/ 5 h 101"/>
                <a:gd name="T106" fmla="*/ 16 w 82"/>
                <a:gd name="T107" fmla="*/ 14 h 101"/>
                <a:gd name="T108" fmla="*/ 13 w 82"/>
                <a:gd name="T109" fmla="*/ 16 h 101"/>
                <a:gd name="T110" fmla="*/ 11 w 82"/>
                <a:gd name="T111" fmla="*/ 18 h 101"/>
                <a:gd name="T112" fmla="*/ 11 w 82"/>
                <a:gd name="T113" fmla="*/ 32 h 101"/>
                <a:gd name="T114" fmla="*/ 11 w 82"/>
                <a:gd name="T115" fmla="*/ 37 h 101"/>
                <a:gd name="T116" fmla="*/ 6 w 82"/>
                <a:gd name="T117" fmla="*/ 3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101">
                  <a:moveTo>
                    <a:pt x="6" y="39"/>
                  </a:moveTo>
                  <a:cubicBezTo>
                    <a:pt x="6" y="39"/>
                    <a:pt x="6" y="40"/>
                    <a:pt x="6" y="41"/>
                  </a:cubicBezTo>
                  <a:cubicBezTo>
                    <a:pt x="5" y="42"/>
                    <a:pt x="4" y="42"/>
                    <a:pt x="4" y="43"/>
                  </a:cubicBezTo>
                  <a:cubicBezTo>
                    <a:pt x="4" y="45"/>
                    <a:pt x="2" y="47"/>
                    <a:pt x="2" y="49"/>
                  </a:cubicBezTo>
                  <a:cubicBezTo>
                    <a:pt x="2" y="50"/>
                    <a:pt x="3" y="51"/>
                    <a:pt x="2" y="51"/>
                  </a:cubicBezTo>
                  <a:cubicBezTo>
                    <a:pt x="2" y="52"/>
                    <a:pt x="0" y="53"/>
                    <a:pt x="1" y="53"/>
                  </a:cubicBezTo>
                  <a:cubicBezTo>
                    <a:pt x="4" y="53"/>
                    <a:pt x="3" y="57"/>
                    <a:pt x="4" y="58"/>
                  </a:cubicBezTo>
                  <a:cubicBezTo>
                    <a:pt x="4" y="59"/>
                    <a:pt x="5" y="59"/>
                    <a:pt x="6" y="60"/>
                  </a:cubicBezTo>
                  <a:cubicBezTo>
                    <a:pt x="6" y="61"/>
                    <a:pt x="6" y="62"/>
                    <a:pt x="6" y="63"/>
                  </a:cubicBezTo>
                  <a:cubicBezTo>
                    <a:pt x="7" y="65"/>
                    <a:pt x="9" y="66"/>
                    <a:pt x="9" y="68"/>
                  </a:cubicBezTo>
                  <a:cubicBezTo>
                    <a:pt x="9" y="69"/>
                    <a:pt x="8" y="74"/>
                    <a:pt x="9" y="74"/>
                  </a:cubicBezTo>
                  <a:cubicBezTo>
                    <a:pt x="12" y="74"/>
                    <a:pt x="13" y="75"/>
                    <a:pt x="15" y="76"/>
                  </a:cubicBezTo>
                  <a:cubicBezTo>
                    <a:pt x="17" y="77"/>
                    <a:pt x="16" y="80"/>
                    <a:pt x="18" y="81"/>
                  </a:cubicBezTo>
                  <a:cubicBezTo>
                    <a:pt x="19" y="82"/>
                    <a:pt x="22" y="82"/>
                    <a:pt x="22" y="84"/>
                  </a:cubicBezTo>
                  <a:cubicBezTo>
                    <a:pt x="22" y="86"/>
                    <a:pt x="25" y="87"/>
                    <a:pt x="26" y="88"/>
                  </a:cubicBezTo>
                  <a:cubicBezTo>
                    <a:pt x="26" y="89"/>
                    <a:pt x="26" y="90"/>
                    <a:pt x="26" y="91"/>
                  </a:cubicBezTo>
                  <a:cubicBezTo>
                    <a:pt x="27" y="91"/>
                    <a:pt x="28" y="92"/>
                    <a:pt x="28" y="92"/>
                  </a:cubicBezTo>
                  <a:cubicBezTo>
                    <a:pt x="29" y="93"/>
                    <a:pt x="30" y="95"/>
                    <a:pt x="32" y="96"/>
                  </a:cubicBezTo>
                  <a:cubicBezTo>
                    <a:pt x="33" y="97"/>
                    <a:pt x="33" y="93"/>
                    <a:pt x="35" y="95"/>
                  </a:cubicBezTo>
                  <a:cubicBezTo>
                    <a:pt x="37" y="96"/>
                    <a:pt x="37" y="94"/>
                    <a:pt x="39" y="94"/>
                  </a:cubicBezTo>
                  <a:cubicBezTo>
                    <a:pt x="41" y="95"/>
                    <a:pt x="42" y="98"/>
                    <a:pt x="44" y="100"/>
                  </a:cubicBezTo>
                  <a:cubicBezTo>
                    <a:pt x="46" y="95"/>
                    <a:pt x="49" y="101"/>
                    <a:pt x="51" y="100"/>
                  </a:cubicBezTo>
                  <a:cubicBezTo>
                    <a:pt x="52" y="99"/>
                    <a:pt x="53" y="98"/>
                    <a:pt x="55" y="98"/>
                  </a:cubicBezTo>
                  <a:cubicBezTo>
                    <a:pt x="56" y="98"/>
                    <a:pt x="58" y="98"/>
                    <a:pt x="59" y="97"/>
                  </a:cubicBezTo>
                  <a:cubicBezTo>
                    <a:pt x="61" y="93"/>
                    <a:pt x="65" y="91"/>
                    <a:pt x="69" y="94"/>
                  </a:cubicBezTo>
                  <a:cubicBezTo>
                    <a:pt x="69" y="93"/>
                    <a:pt x="69" y="92"/>
                    <a:pt x="69" y="91"/>
                  </a:cubicBezTo>
                  <a:cubicBezTo>
                    <a:pt x="69" y="90"/>
                    <a:pt x="66" y="90"/>
                    <a:pt x="66" y="90"/>
                  </a:cubicBezTo>
                  <a:cubicBezTo>
                    <a:pt x="64" y="88"/>
                    <a:pt x="63" y="85"/>
                    <a:pt x="61" y="83"/>
                  </a:cubicBezTo>
                  <a:cubicBezTo>
                    <a:pt x="60" y="82"/>
                    <a:pt x="60" y="81"/>
                    <a:pt x="59" y="80"/>
                  </a:cubicBezTo>
                  <a:cubicBezTo>
                    <a:pt x="58" y="79"/>
                    <a:pt x="57" y="79"/>
                    <a:pt x="56" y="78"/>
                  </a:cubicBezTo>
                  <a:cubicBezTo>
                    <a:pt x="53" y="75"/>
                    <a:pt x="59" y="75"/>
                    <a:pt x="59" y="75"/>
                  </a:cubicBezTo>
                  <a:cubicBezTo>
                    <a:pt x="61" y="74"/>
                    <a:pt x="60" y="69"/>
                    <a:pt x="61" y="67"/>
                  </a:cubicBezTo>
                  <a:cubicBezTo>
                    <a:pt x="61" y="66"/>
                    <a:pt x="61" y="64"/>
                    <a:pt x="62" y="64"/>
                  </a:cubicBezTo>
                  <a:cubicBezTo>
                    <a:pt x="63" y="63"/>
                    <a:pt x="65" y="63"/>
                    <a:pt x="65" y="62"/>
                  </a:cubicBezTo>
                  <a:cubicBezTo>
                    <a:pt x="65" y="61"/>
                    <a:pt x="65" y="60"/>
                    <a:pt x="65" y="58"/>
                  </a:cubicBezTo>
                  <a:cubicBezTo>
                    <a:pt x="65" y="57"/>
                    <a:pt x="66" y="56"/>
                    <a:pt x="67" y="55"/>
                  </a:cubicBezTo>
                  <a:cubicBezTo>
                    <a:pt x="68" y="53"/>
                    <a:pt x="70" y="54"/>
                    <a:pt x="71" y="52"/>
                  </a:cubicBezTo>
                  <a:cubicBezTo>
                    <a:pt x="71" y="50"/>
                    <a:pt x="72" y="48"/>
                    <a:pt x="72" y="45"/>
                  </a:cubicBezTo>
                  <a:cubicBezTo>
                    <a:pt x="72" y="44"/>
                    <a:pt x="72" y="43"/>
                    <a:pt x="72" y="42"/>
                  </a:cubicBezTo>
                  <a:cubicBezTo>
                    <a:pt x="72" y="40"/>
                    <a:pt x="74" y="38"/>
                    <a:pt x="74" y="37"/>
                  </a:cubicBezTo>
                  <a:cubicBezTo>
                    <a:pt x="74" y="33"/>
                    <a:pt x="75" y="30"/>
                    <a:pt x="79" y="29"/>
                  </a:cubicBezTo>
                  <a:cubicBezTo>
                    <a:pt x="80" y="29"/>
                    <a:pt x="81" y="29"/>
                    <a:pt x="82" y="27"/>
                  </a:cubicBezTo>
                  <a:cubicBezTo>
                    <a:pt x="82" y="26"/>
                    <a:pt x="80" y="24"/>
                    <a:pt x="79" y="23"/>
                  </a:cubicBezTo>
                  <a:cubicBezTo>
                    <a:pt x="77" y="21"/>
                    <a:pt x="76" y="19"/>
                    <a:pt x="76" y="17"/>
                  </a:cubicBezTo>
                  <a:cubicBezTo>
                    <a:pt x="76" y="16"/>
                    <a:pt x="75" y="11"/>
                    <a:pt x="76" y="11"/>
                  </a:cubicBezTo>
                  <a:cubicBezTo>
                    <a:pt x="77" y="10"/>
                    <a:pt x="76" y="10"/>
                    <a:pt x="75" y="9"/>
                  </a:cubicBezTo>
                  <a:cubicBezTo>
                    <a:pt x="74" y="8"/>
                    <a:pt x="74" y="7"/>
                    <a:pt x="74" y="5"/>
                  </a:cubicBezTo>
                  <a:cubicBezTo>
                    <a:pt x="72" y="3"/>
                    <a:pt x="69" y="2"/>
                    <a:pt x="68" y="0"/>
                  </a:cubicBezTo>
                  <a:cubicBezTo>
                    <a:pt x="67" y="0"/>
                    <a:pt x="65" y="1"/>
                    <a:pt x="64" y="2"/>
                  </a:cubicBezTo>
                  <a:cubicBezTo>
                    <a:pt x="63" y="5"/>
                    <a:pt x="61" y="3"/>
                    <a:pt x="60" y="5"/>
                  </a:cubicBezTo>
                  <a:cubicBezTo>
                    <a:pt x="59" y="9"/>
                    <a:pt x="58" y="5"/>
                    <a:pt x="56" y="5"/>
                  </a:cubicBezTo>
                  <a:cubicBezTo>
                    <a:pt x="52" y="5"/>
                    <a:pt x="49" y="5"/>
                    <a:pt x="46" y="5"/>
                  </a:cubicBezTo>
                  <a:cubicBezTo>
                    <a:pt x="37" y="5"/>
                    <a:pt x="27" y="5"/>
                    <a:pt x="17" y="5"/>
                  </a:cubicBezTo>
                  <a:cubicBezTo>
                    <a:pt x="15" y="5"/>
                    <a:pt x="16" y="12"/>
                    <a:pt x="16" y="14"/>
                  </a:cubicBezTo>
                  <a:cubicBezTo>
                    <a:pt x="16" y="16"/>
                    <a:pt x="15" y="16"/>
                    <a:pt x="13" y="16"/>
                  </a:cubicBezTo>
                  <a:cubicBezTo>
                    <a:pt x="10" y="16"/>
                    <a:pt x="11" y="16"/>
                    <a:pt x="11" y="18"/>
                  </a:cubicBezTo>
                  <a:cubicBezTo>
                    <a:pt x="11" y="23"/>
                    <a:pt x="11" y="27"/>
                    <a:pt x="11" y="32"/>
                  </a:cubicBezTo>
                  <a:cubicBezTo>
                    <a:pt x="11" y="34"/>
                    <a:pt x="11" y="36"/>
                    <a:pt x="11" y="37"/>
                  </a:cubicBezTo>
                  <a:cubicBezTo>
                    <a:pt x="11" y="39"/>
                    <a:pt x="7" y="38"/>
                    <a:pt x="6" y="39"/>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57" name="Freeform 745">
              <a:extLst>
                <a:ext uri="{FF2B5EF4-FFF2-40B4-BE49-F238E27FC236}">
                  <a16:creationId xmlns:a16="http://schemas.microsoft.com/office/drawing/2014/main" id="{505A512F-796E-B840-9200-E09E05E51F9A}"/>
                </a:ext>
              </a:extLst>
            </p:cNvPr>
            <p:cNvSpPr>
              <a:spLocks/>
            </p:cNvSpPr>
            <p:nvPr/>
          </p:nvSpPr>
          <p:spPr bwMode="auto">
            <a:xfrm>
              <a:off x="13356269" y="8182522"/>
              <a:ext cx="299365" cy="270772"/>
            </a:xfrm>
            <a:custGeom>
              <a:avLst/>
              <a:gdLst>
                <a:gd name="T0" fmla="*/ 3 w 32"/>
                <a:gd name="T1" fmla="*/ 19 h 29"/>
                <a:gd name="T2" fmla="*/ 7 w 32"/>
                <a:gd name="T3" fmla="*/ 20 h 29"/>
                <a:gd name="T4" fmla="*/ 7 w 32"/>
                <a:gd name="T5" fmla="*/ 17 h 29"/>
                <a:gd name="T6" fmla="*/ 10 w 32"/>
                <a:gd name="T7" fmla="*/ 19 h 29"/>
                <a:gd name="T8" fmla="*/ 12 w 32"/>
                <a:gd name="T9" fmla="*/ 18 h 29"/>
                <a:gd name="T10" fmla="*/ 14 w 32"/>
                <a:gd name="T11" fmla="*/ 18 h 29"/>
                <a:gd name="T12" fmla="*/ 29 w 32"/>
                <a:gd name="T13" fmla="*/ 29 h 29"/>
                <a:gd name="T14" fmla="*/ 32 w 32"/>
                <a:gd name="T15" fmla="*/ 27 h 29"/>
                <a:gd name="T16" fmla="*/ 24 w 32"/>
                <a:gd name="T17" fmla="*/ 19 h 29"/>
                <a:gd name="T18" fmla="*/ 19 w 32"/>
                <a:gd name="T19" fmla="*/ 16 h 29"/>
                <a:gd name="T20" fmla="*/ 17 w 32"/>
                <a:gd name="T21" fmla="*/ 14 h 29"/>
                <a:gd name="T22" fmla="*/ 17 w 32"/>
                <a:gd name="T23" fmla="*/ 16 h 29"/>
                <a:gd name="T24" fmla="*/ 16 w 32"/>
                <a:gd name="T25" fmla="*/ 14 h 29"/>
                <a:gd name="T26" fmla="*/ 14 w 32"/>
                <a:gd name="T27" fmla="*/ 9 h 29"/>
                <a:gd name="T28" fmla="*/ 10 w 32"/>
                <a:gd name="T29" fmla="*/ 0 h 29"/>
                <a:gd name="T30" fmla="*/ 2 w 32"/>
                <a:gd name="T31" fmla="*/ 7 h 29"/>
                <a:gd name="T32" fmla="*/ 1 w 32"/>
                <a:gd name="T33" fmla="*/ 13 h 29"/>
                <a:gd name="T34" fmla="*/ 0 w 32"/>
                <a:gd name="T35" fmla="*/ 20 h 29"/>
                <a:gd name="T36" fmla="*/ 3 w 32"/>
                <a:gd name="T37"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29">
                  <a:moveTo>
                    <a:pt x="3" y="19"/>
                  </a:moveTo>
                  <a:cubicBezTo>
                    <a:pt x="4" y="19"/>
                    <a:pt x="6" y="21"/>
                    <a:pt x="7" y="20"/>
                  </a:cubicBezTo>
                  <a:cubicBezTo>
                    <a:pt x="7" y="19"/>
                    <a:pt x="6" y="17"/>
                    <a:pt x="7" y="17"/>
                  </a:cubicBezTo>
                  <a:cubicBezTo>
                    <a:pt x="9" y="17"/>
                    <a:pt x="9" y="19"/>
                    <a:pt x="10" y="19"/>
                  </a:cubicBezTo>
                  <a:cubicBezTo>
                    <a:pt x="11" y="19"/>
                    <a:pt x="12" y="18"/>
                    <a:pt x="12" y="18"/>
                  </a:cubicBezTo>
                  <a:cubicBezTo>
                    <a:pt x="13" y="17"/>
                    <a:pt x="14" y="18"/>
                    <a:pt x="14" y="18"/>
                  </a:cubicBezTo>
                  <a:cubicBezTo>
                    <a:pt x="22" y="18"/>
                    <a:pt x="25" y="24"/>
                    <a:pt x="29" y="29"/>
                  </a:cubicBezTo>
                  <a:cubicBezTo>
                    <a:pt x="30" y="29"/>
                    <a:pt x="31" y="28"/>
                    <a:pt x="32" y="27"/>
                  </a:cubicBezTo>
                  <a:cubicBezTo>
                    <a:pt x="29" y="25"/>
                    <a:pt x="26" y="22"/>
                    <a:pt x="24" y="19"/>
                  </a:cubicBezTo>
                  <a:cubicBezTo>
                    <a:pt x="23" y="17"/>
                    <a:pt x="21" y="17"/>
                    <a:pt x="19" y="16"/>
                  </a:cubicBezTo>
                  <a:cubicBezTo>
                    <a:pt x="18" y="16"/>
                    <a:pt x="18" y="14"/>
                    <a:pt x="17" y="14"/>
                  </a:cubicBezTo>
                  <a:cubicBezTo>
                    <a:pt x="16" y="14"/>
                    <a:pt x="17" y="15"/>
                    <a:pt x="17" y="16"/>
                  </a:cubicBezTo>
                  <a:cubicBezTo>
                    <a:pt x="17" y="16"/>
                    <a:pt x="16" y="14"/>
                    <a:pt x="16" y="14"/>
                  </a:cubicBezTo>
                  <a:cubicBezTo>
                    <a:pt x="15" y="12"/>
                    <a:pt x="14" y="11"/>
                    <a:pt x="14" y="9"/>
                  </a:cubicBezTo>
                  <a:cubicBezTo>
                    <a:pt x="13" y="6"/>
                    <a:pt x="13" y="3"/>
                    <a:pt x="10" y="0"/>
                  </a:cubicBezTo>
                  <a:cubicBezTo>
                    <a:pt x="9" y="4"/>
                    <a:pt x="4" y="4"/>
                    <a:pt x="2" y="7"/>
                  </a:cubicBezTo>
                  <a:cubicBezTo>
                    <a:pt x="1" y="9"/>
                    <a:pt x="2" y="11"/>
                    <a:pt x="1" y="13"/>
                  </a:cubicBezTo>
                  <a:cubicBezTo>
                    <a:pt x="0" y="15"/>
                    <a:pt x="0" y="17"/>
                    <a:pt x="0" y="20"/>
                  </a:cubicBezTo>
                  <a:cubicBezTo>
                    <a:pt x="1" y="19"/>
                    <a:pt x="2" y="19"/>
                    <a:pt x="3" y="19"/>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58" name="Freeform 746">
              <a:extLst>
                <a:ext uri="{FF2B5EF4-FFF2-40B4-BE49-F238E27FC236}">
                  <a16:creationId xmlns:a16="http://schemas.microsoft.com/office/drawing/2014/main" id="{7CF93002-BC77-5C42-9DE1-E14B2D046C9B}"/>
                </a:ext>
              </a:extLst>
            </p:cNvPr>
            <p:cNvSpPr>
              <a:spLocks/>
            </p:cNvSpPr>
            <p:nvPr/>
          </p:nvSpPr>
          <p:spPr bwMode="auto">
            <a:xfrm>
              <a:off x="13200215" y="8313131"/>
              <a:ext cx="691084" cy="573398"/>
            </a:xfrm>
            <a:custGeom>
              <a:avLst/>
              <a:gdLst>
                <a:gd name="T0" fmla="*/ 70 w 74"/>
                <a:gd name="T1" fmla="*/ 38 h 61"/>
                <a:gd name="T2" fmla="*/ 57 w 74"/>
                <a:gd name="T3" fmla="*/ 33 h 61"/>
                <a:gd name="T4" fmla="*/ 51 w 74"/>
                <a:gd name="T5" fmla="*/ 29 h 61"/>
                <a:gd name="T6" fmla="*/ 48 w 74"/>
                <a:gd name="T7" fmla="*/ 24 h 61"/>
                <a:gd name="T8" fmla="*/ 51 w 74"/>
                <a:gd name="T9" fmla="*/ 20 h 61"/>
                <a:gd name="T10" fmla="*/ 45 w 74"/>
                <a:gd name="T11" fmla="*/ 23 h 61"/>
                <a:gd name="T12" fmla="*/ 44 w 74"/>
                <a:gd name="T13" fmla="*/ 18 h 61"/>
                <a:gd name="T14" fmla="*/ 44 w 74"/>
                <a:gd name="T15" fmla="*/ 12 h 61"/>
                <a:gd name="T16" fmla="*/ 37 w 74"/>
                <a:gd name="T17" fmla="*/ 5 h 61"/>
                <a:gd name="T18" fmla="*/ 28 w 74"/>
                <a:gd name="T19" fmla="*/ 4 h 61"/>
                <a:gd name="T20" fmla="*/ 24 w 74"/>
                <a:gd name="T21" fmla="*/ 5 h 61"/>
                <a:gd name="T22" fmla="*/ 21 w 74"/>
                <a:gd name="T23" fmla="*/ 5 h 61"/>
                <a:gd name="T24" fmla="*/ 18 w 74"/>
                <a:gd name="T25" fmla="*/ 5 h 61"/>
                <a:gd name="T26" fmla="*/ 17 w 74"/>
                <a:gd name="T27" fmla="*/ 8 h 61"/>
                <a:gd name="T28" fmla="*/ 15 w 74"/>
                <a:gd name="T29" fmla="*/ 13 h 61"/>
                <a:gd name="T30" fmla="*/ 12 w 74"/>
                <a:gd name="T31" fmla="*/ 14 h 61"/>
                <a:gd name="T32" fmla="*/ 10 w 74"/>
                <a:gd name="T33" fmla="*/ 18 h 61"/>
                <a:gd name="T34" fmla="*/ 10 w 74"/>
                <a:gd name="T35" fmla="*/ 23 h 61"/>
                <a:gd name="T36" fmla="*/ 5 w 74"/>
                <a:gd name="T37" fmla="*/ 34 h 61"/>
                <a:gd name="T38" fmla="*/ 1 w 74"/>
                <a:gd name="T39" fmla="*/ 35 h 61"/>
                <a:gd name="T40" fmla="*/ 2 w 74"/>
                <a:gd name="T41" fmla="*/ 38 h 61"/>
                <a:gd name="T42" fmla="*/ 9 w 74"/>
                <a:gd name="T43" fmla="*/ 47 h 61"/>
                <a:gd name="T44" fmla="*/ 13 w 74"/>
                <a:gd name="T45" fmla="*/ 50 h 61"/>
                <a:gd name="T46" fmla="*/ 14 w 74"/>
                <a:gd name="T47" fmla="*/ 54 h 61"/>
                <a:gd name="T48" fmla="*/ 20 w 74"/>
                <a:gd name="T49" fmla="*/ 55 h 61"/>
                <a:gd name="T50" fmla="*/ 25 w 74"/>
                <a:gd name="T51" fmla="*/ 59 h 61"/>
                <a:gd name="T52" fmla="*/ 33 w 74"/>
                <a:gd name="T53" fmla="*/ 60 h 61"/>
                <a:gd name="T54" fmla="*/ 39 w 74"/>
                <a:gd name="T55" fmla="*/ 57 h 61"/>
                <a:gd name="T56" fmla="*/ 47 w 74"/>
                <a:gd name="T57" fmla="*/ 56 h 61"/>
                <a:gd name="T58" fmla="*/ 54 w 74"/>
                <a:gd name="T59" fmla="*/ 53 h 61"/>
                <a:gd name="T60" fmla="*/ 59 w 74"/>
                <a:gd name="T61" fmla="*/ 53 h 61"/>
                <a:gd name="T62" fmla="*/ 74 w 74"/>
                <a:gd name="T63" fmla="*/ 38 h 61"/>
                <a:gd name="T64" fmla="*/ 70 w 74"/>
                <a:gd name="T65"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61">
                  <a:moveTo>
                    <a:pt x="70" y="38"/>
                  </a:moveTo>
                  <a:cubicBezTo>
                    <a:pt x="65" y="36"/>
                    <a:pt x="61" y="35"/>
                    <a:pt x="57" y="33"/>
                  </a:cubicBezTo>
                  <a:cubicBezTo>
                    <a:pt x="54" y="32"/>
                    <a:pt x="53" y="31"/>
                    <a:pt x="51" y="29"/>
                  </a:cubicBezTo>
                  <a:cubicBezTo>
                    <a:pt x="50" y="28"/>
                    <a:pt x="49" y="26"/>
                    <a:pt x="48" y="24"/>
                  </a:cubicBezTo>
                  <a:cubicBezTo>
                    <a:pt x="48" y="23"/>
                    <a:pt x="51" y="21"/>
                    <a:pt x="51" y="20"/>
                  </a:cubicBezTo>
                  <a:cubicBezTo>
                    <a:pt x="49" y="21"/>
                    <a:pt x="47" y="22"/>
                    <a:pt x="45" y="23"/>
                  </a:cubicBezTo>
                  <a:cubicBezTo>
                    <a:pt x="43" y="23"/>
                    <a:pt x="43" y="19"/>
                    <a:pt x="44" y="18"/>
                  </a:cubicBezTo>
                  <a:cubicBezTo>
                    <a:pt x="47" y="15"/>
                    <a:pt x="46" y="15"/>
                    <a:pt x="44" y="12"/>
                  </a:cubicBezTo>
                  <a:cubicBezTo>
                    <a:pt x="42" y="10"/>
                    <a:pt x="40" y="6"/>
                    <a:pt x="37" y="5"/>
                  </a:cubicBezTo>
                  <a:cubicBezTo>
                    <a:pt x="35" y="5"/>
                    <a:pt x="30" y="3"/>
                    <a:pt x="28" y="4"/>
                  </a:cubicBezTo>
                  <a:cubicBezTo>
                    <a:pt x="26" y="7"/>
                    <a:pt x="24" y="0"/>
                    <a:pt x="24" y="5"/>
                  </a:cubicBezTo>
                  <a:cubicBezTo>
                    <a:pt x="24" y="7"/>
                    <a:pt x="22" y="6"/>
                    <a:pt x="21" y="5"/>
                  </a:cubicBezTo>
                  <a:cubicBezTo>
                    <a:pt x="20" y="5"/>
                    <a:pt x="19" y="5"/>
                    <a:pt x="18" y="5"/>
                  </a:cubicBezTo>
                  <a:cubicBezTo>
                    <a:pt x="16" y="6"/>
                    <a:pt x="17" y="6"/>
                    <a:pt x="17" y="8"/>
                  </a:cubicBezTo>
                  <a:cubicBezTo>
                    <a:pt x="17" y="9"/>
                    <a:pt x="16" y="12"/>
                    <a:pt x="15" y="13"/>
                  </a:cubicBezTo>
                  <a:cubicBezTo>
                    <a:pt x="15" y="14"/>
                    <a:pt x="12" y="13"/>
                    <a:pt x="12" y="14"/>
                  </a:cubicBezTo>
                  <a:cubicBezTo>
                    <a:pt x="12" y="16"/>
                    <a:pt x="10" y="17"/>
                    <a:pt x="10" y="18"/>
                  </a:cubicBezTo>
                  <a:cubicBezTo>
                    <a:pt x="10" y="19"/>
                    <a:pt x="11" y="22"/>
                    <a:pt x="10" y="23"/>
                  </a:cubicBezTo>
                  <a:cubicBezTo>
                    <a:pt x="4" y="24"/>
                    <a:pt x="6" y="30"/>
                    <a:pt x="5" y="34"/>
                  </a:cubicBezTo>
                  <a:cubicBezTo>
                    <a:pt x="4" y="35"/>
                    <a:pt x="3" y="35"/>
                    <a:pt x="1" y="35"/>
                  </a:cubicBezTo>
                  <a:cubicBezTo>
                    <a:pt x="0" y="36"/>
                    <a:pt x="0" y="38"/>
                    <a:pt x="2" y="38"/>
                  </a:cubicBezTo>
                  <a:cubicBezTo>
                    <a:pt x="5" y="39"/>
                    <a:pt x="8" y="45"/>
                    <a:pt x="9" y="47"/>
                  </a:cubicBezTo>
                  <a:cubicBezTo>
                    <a:pt x="10" y="49"/>
                    <a:pt x="11" y="49"/>
                    <a:pt x="13" y="50"/>
                  </a:cubicBezTo>
                  <a:cubicBezTo>
                    <a:pt x="14" y="51"/>
                    <a:pt x="13" y="53"/>
                    <a:pt x="14" y="54"/>
                  </a:cubicBezTo>
                  <a:cubicBezTo>
                    <a:pt x="16" y="56"/>
                    <a:pt x="18" y="54"/>
                    <a:pt x="20" y="55"/>
                  </a:cubicBezTo>
                  <a:cubicBezTo>
                    <a:pt x="21" y="56"/>
                    <a:pt x="23" y="58"/>
                    <a:pt x="25" y="59"/>
                  </a:cubicBezTo>
                  <a:cubicBezTo>
                    <a:pt x="27" y="59"/>
                    <a:pt x="31" y="61"/>
                    <a:pt x="33" y="60"/>
                  </a:cubicBezTo>
                  <a:cubicBezTo>
                    <a:pt x="35" y="58"/>
                    <a:pt x="36" y="56"/>
                    <a:pt x="39" y="57"/>
                  </a:cubicBezTo>
                  <a:cubicBezTo>
                    <a:pt x="42" y="58"/>
                    <a:pt x="45" y="57"/>
                    <a:pt x="47" y="56"/>
                  </a:cubicBezTo>
                  <a:cubicBezTo>
                    <a:pt x="49" y="54"/>
                    <a:pt x="51" y="53"/>
                    <a:pt x="54" y="53"/>
                  </a:cubicBezTo>
                  <a:cubicBezTo>
                    <a:pt x="55" y="53"/>
                    <a:pt x="59" y="53"/>
                    <a:pt x="59" y="53"/>
                  </a:cubicBezTo>
                  <a:cubicBezTo>
                    <a:pt x="64" y="48"/>
                    <a:pt x="69" y="43"/>
                    <a:pt x="74" y="38"/>
                  </a:cubicBezTo>
                  <a:cubicBezTo>
                    <a:pt x="73" y="38"/>
                    <a:pt x="71" y="38"/>
                    <a:pt x="70" y="38"/>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59" name="Freeform 747">
              <a:extLst>
                <a:ext uri="{FF2B5EF4-FFF2-40B4-BE49-F238E27FC236}">
                  <a16:creationId xmlns:a16="http://schemas.microsoft.com/office/drawing/2014/main" id="{CBE579D7-639C-3B47-8C7E-ECDCEF0B7880}"/>
                </a:ext>
              </a:extLst>
            </p:cNvPr>
            <p:cNvSpPr>
              <a:spLocks/>
            </p:cNvSpPr>
            <p:nvPr/>
          </p:nvSpPr>
          <p:spPr bwMode="auto">
            <a:xfrm>
              <a:off x="13235248" y="8481964"/>
              <a:ext cx="812104" cy="777271"/>
            </a:xfrm>
            <a:custGeom>
              <a:avLst/>
              <a:gdLst>
                <a:gd name="T0" fmla="*/ 86 w 87"/>
                <a:gd name="T1" fmla="*/ 1 h 83"/>
                <a:gd name="T2" fmla="*/ 83 w 87"/>
                <a:gd name="T3" fmla="*/ 0 h 83"/>
                <a:gd name="T4" fmla="*/ 79 w 87"/>
                <a:gd name="T5" fmla="*/ 3 h 83"/>
                <a:gd name="T6" fmla="*/ 71 w 87"/>
                <a:gd name="T7" fmla="*/ 3 h 83"/>
                <a:gd name="T8" fmla="*/ 69 w 87"/>
                <a:gd name="T9" fmla="*/ 4 h 83"/>
                <a:gd name="T10" fmla="*/ 68 w 87"/>
                <a:gd name="T11" fmla="*/ 3 h 83"/>
                <a:gd name="T12" fmla="*/ 63 w 87"/>
                <a:gd name="T13" fmla="*/ 6 h 83"/>
                <a:gd name="T14" fmla="*/ 58 w 87"/>
                <a:gd name="T15" fmla="*/ 5 h 83"/>
                <a:gd name="T16" fmla="*/ 53 w 87"/>
                <a:gd name="T17" fmla="*/ 7 h 83"/>
                <a:gd name="T18" fmla="*/ 47 w 87"/>
                <a:gd name="T19" fmla="*/ 2 h 83"/>
                <a:gd name="T20" fmla="*/ 44 w 87"/>
                <a:gd name="T21" fmla="*/ 6 h 83"/>
                <a:gd name="T22" fmla="*/ 48 w 87"/>
                <a:gd name="T23" fmla="*/ 12 h 83"/>
                <a:gd name="T24" fmla="*/ 56 w 87"/>
                <a:gd name="T25" fmla="*/ 16 h 83"/>
                <a:gd name="T26" fmla="*/ 70 w 87"/>
                <a:gd name="T27" fmla="*/ 20 h 83"/>
                <a:gd name="T28" fmla="*/ 63 w 87"/>
                <a:gd name="T29" fmla="*/ 27 h 83"/>
                <a:gd name="T30" fmla="*/ 58 w 87"/>
                <a:gd name="T31" fmla="*/ 33 h 83"/>
                <a:gd name="T32" fmla="*/ 55 w 87"/>
                <a:gd name="T33" fmla="*/ 35 h 83"/>
                <a:gd name="T34" fmla="*/ 48 w 87"/>
                <a:gd name="T35" fmla="*/ 35 h 83"/>
                <a:gd name="T36" fmla="*/ 42 w 87"/>
                <a:gd name="T37" fmla="*/ 38 h 83"/>
                <a:gd name="T38" fmla="*/ 36 w 87"/>
                <a:gd name="T39" fmla="*/ 39 h 83"/>
                <a:gd name="T40" fmla="*/ 32 w 87"/>
                <a:gd name="T41" fmla="*/ 39 h 83"/>
                <a:gd name="T42" fmla="*/ 26 w 87"/>
                <a:gd name="T43" fmla="*/ 42 h 83"/>
                <a:gd name="T44" fmla="*/ 21 w 87"/>
                <a:gd name="T45" fmla="*/ 41 h 83"/>
                <a:gd name="T46" fmla="*/ 16 w 87"/>
                <a:gd name="T47" fmla="*/ 37 h 83"/>
                <a:gd name="T48" fmla="*/ 11 w 87"/>
                <a:gd name="T49" fmla="*/ 37 h 83"/>
                <a:gd name="T50" fmla="*/ 7 w 87"/>
                <a:gd name="T51" fmla="*/ 34 h 83"/>
                <a:gd name="T52" fmla="*/ 0 w 87"/>
                <a:gd name="T53" fmla="*/ 39 h 83"/>
                <a:gd name="T54" fmla="*/ 3 w 87"/>
                <a:gd name="T55" fmla="*/ 41 h 83"/>
                <a:gd name="T56" fmla="*/ 4 w 87"/>
                <a:gd name="T57" fmla="*/ 45 h 83"/>
                <a:gd name="T58" fmla="*/ 3 w 87"/>
                <a:gd name="T59" fmla="*/ 54 h 83"/>
                <a:gd name="T60" fmla="*/ 0 w 87"/>
                <a:gd name="T61" fmla="*/ 58 h 83"/>
                <a:gd name="T62" fmla="*/ 3 w 87"/>
                <a:gd name="T63" fmla="*/ 60 h 83"/>
                <a:gd name="T64" fmla="*/ 1 w 87"/>
                <a:gd name="T65" fmla="*/ 65 h 83"/>
                <a:gd name="T66" fmla="*/ 4 w 87"/>
                <a:gd name="T67" fmla="*/ 66 h 83"/>
                <a:gd name="T68" fmla="*/ 15 w 87"/>
                <a:gd name="T69" fmla="*/ 73 h 83"/>
                <a:gd name="T70" fmla="*/ 19 w 87"/>
                <a:gd name="T71" fmla="*/ 77 h 83"/>
                <a:gd name="T72" fmla="*/ 26 w 87"/>
                <a:gd name="T73" fmla="*/ 83 h 83"/>
                <a:gd name="T74" fmla="*/ 30 w 87"/>
                <a:gd name="T75" fmla="*/ 76 h 83"/>
                <a:gd name="T76" fmla="*/ 33 w 87"/>
                <a:gd name="T77" fmla="*/ 72 h 83"/>
                <a:gd name="T78" fmla="*/ 35 w 87"/>
                <a:gd name="T79" fmla="*/ 69 h 83"/>
                <a:gd name="T80" fmla="*/ 40 w 87"/>
                <a:gd name="T81" fmla="*/ 65 h 83"/>
                <a:gd name="T82" fmla="*/ 59 w 87"/>
                <a:gd name="T83" fmla="*/ 48 h 83"/>
                <a:gd name="T84" fmla="*/ 77 w 87"/>
                <a:gd name="T85" fmla="*/ 24 h 83"/>
                <a:gd name="T86" fmla="*/ 84 w 87"/>
                <a:gd name="T87" fmla="*/ 14 h 83"/>
                <a:gd name="T88" fmla="*/ 86 w 87"/>
                <a:gd name="T89" fmla="*/ 7 h 83"/>
                <a:gd name="T90" fmla="*/ 86 w 87"/>
                <a:gd name="T91" fmla="*/ 1 h 83"/>
                <a:gd name="T92" fmla="*/ 86 w 87"/>
                <a:gd name="T93" fmla="*/ 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7" h="83">
                  <a:moveTo>
                    <a:pt x="86" y="1"/>
                  </a:moveTo>
                  <a:cubicBezTo>
                    <a:pt x="87" y="0"/>
                    <a:pt x="84" y="0"/>
                    <a:pt x="83" y="0"/>
                  </a:cubicBezTo>
                  <a:cubicBezTo>
                    <a:pt x="82" y="1"/>
                    <a:pt x="81" y="2"/>
                    <a:pt x="79" y="3"/>
                  </a:cubicBezTo>
                  <a:cubicBezTo>
                    <a:pt x="77" y="3"/>
                    <a:pt x="74" y="3"/>
                    <a:pt x="71" y="3"/>
                  </a:cubicBezTo>
                  <a:cubicBezTo>
                    <a:pt x="71" y="4"/>
                    <a:pt x="70" y="4"/>
                    <a:pt x="69" y="4"/>
                  </a:cubicBezTo>
                  <a:cubicBezTo>
                    <a:pt x="68" y="4"/>
                    <a:pt x="68" y="3"/>
                    <a:pt x="68" y="3"/>
                  </a:cubicBezTo>
                  <a:cubicBezTo>
                    <a:pt x="66" y="4"/>
                    <a:pt x="65" y="6"/>
                    <a:pt x="63" y="6"/>
                  </a:cubicBezTo>
                  <a:cubicBezTo>
                    <a:pt x="61" y="6"/>
                    <a:pt x="61" y="5"/>
                    <a:pt x="58" y="5"/>
                  </a:cubicBezTo>
                  <a:cubicBezTo>
                    <a:pt x="57" y="6"/>
                    <a:pt x="55" y="8"/>
                    <a:pt x="53" y="7"/>
                  </a:cubicBezTo>
                  <a:cubicBezTo>
                    <a:pt x="50" y="6"/>
                    <a:pt x="49" y="5"/>
                    <a:pt x="47" y="2"/>
                  </a:cubicBezTo>
                  <a:cubicBezTo>
                    <a:pt x="47" y="3"/>
                    <a:pt x="44" y="5"/>
                    <a:pt x="44" y="6"/>
                  </a:cubicBezTo>
                  <a:cubicBezTo>
                    <a:pt x="45" y="8"/>
                    <a:pt x="46" y="10"/>
                    <a:pt x="48" y="12"/>
                  </a:cubicBezTo>
                  <a:cubicBezTo>
                    <a:pt x="50" y="14"/>
                    <a:pt x="53" y="15"/>
                    <a:pt x="56" y="16"/>
                  </a:cubicBezTo>
                  <a:cubicBezTo>
                    <a:pt x="61" y="18"/>
                    <a:pt x="65" y="20"/>
                    <a:pt x="70" y="20"/>
                  </a:cubicBezTo>
                  <a:cubicBezTo>
                    <a:pt x="68" y="22"/>
                    <a:pt x="65" y="25"/>
                    <a:pt x="63" y="27"/>
                  </a:cubicBezTo>
                  <a:cubicBezTo>
                    <a:pt x="61" y="29"/>
                    <a:pt x="59" y="31"/>
                    <a:pt x="58" y="33"/>
                  </a:cubicBezTo>
                  <a:cubicBezTo>
                    <a:pt x="57" y="33"/>
                    <a:pt x="56" y="35"/>
                    <a:pt x="55" y="35"/>
                  </a:cubicBezTo>
                  <a:cubicBezTo>
                    <a:pt x="53" y="36"/>
                    <a:pt x="50" y="34"/>
                    <a:pt x="48" y="35"/>
                  </a:cubicBezTo>
                  <a:cubicBezTo>
                    <a:pt x="46" y="35"/>
                    <a:pt x="44" y="37"/>
                    <a:pt x="42" y="38"/>
                  </a:cubicBezTo>
                  <a:cubicBezTo>
                    <a:pt x="40" y="39"/>
                    <a:pt x="38" y="40"/>
                    <a:pt x="36" y="39"/>
                  </a:cubicBezTo>
                  <a:cubicBezTo>
                    <a:pt x="35" y="39"/>
                    <a:pt x="33" y="38"/>
                    <a:pt x="32" y="39"/>
                  </a:cubicBezTo>
                  <a:cubicBezTo>
                    <a:pt x="29" y="41"/>
                    <a:pt x="29" y="43"/>
                    <a:pt x="26" y="42"/>
                  </a:cubicBezTo>
                  <a:cubicBezTo>
                    <a:pt x="24" y="41"/>
                    <a:pt x="22" y="41"/>
                    <a:pt x="21" y="41"/>
                  </a:cubicBezTo>
                  <a:cubicBezTo>
                    <a:pt x="19" y="40"/>
                    <a:pt x="17" y="38"/>
                    <a:pt x="16" y="37"/>
                  </a:cubicBezTo>
                  <a:cubicBezTo>
                    <a:pt x="15" y="37"/>
                    <a:pt x="12" y="38"/>
                    <a:pt x="11" y="37"/>
                  </a:cubicBezTo>
                  <a:cubicBezTo>
                    <a:pt x="10" y="36"/>
                    <a:pt x="8" y="34"/>
                    <a:pt x="7" y="34"/>
                  </a:cubicBezTo>
                  <a:cubicBezTo>
                    <a:pt x="3" y="35"/>
                    <a:pt x="2" y="36"/>
                    <a:pt x="0" y="39"/>
                  </a:cubicBezTo>
                  <a:cubicBezTo>
                    <a:pt x="0" y="40"/>
                    <a:pt x="3" y="40"/>
                    <a:pt x="3" y="41"/>
                  </a:cubicBezTo>
                  <a:cubicBezTo>
                    <a:pt x="3" y="43"/>
                    <a:pt x="3" y="44"/>
                    <a:pt x="4" y="45"/>
                  </a:cubicBezTo>
                  <a:cubicBezTo>
                    <a:pt x="6" y="47"/>
                    <a:pt x="5" y="52"/>
                    <a:pt x="3" y="54"/>
                  </a:cubicBezTo>
                  <a:cubicBezTo>
                    <a:pt x="2" y="55"/>
                    <a:pt x="1" y="56"/>
                    <a:pt x="0" y="58"/>
                  </a:cubicBezTo>
                  <a:cubicBezTo>
                    <a:pt x="0" y="61"/>
                    <a:pt x="2" y="59"/>
                    <a:pt x="3" y="60"/>
                  </a:cubicBezTo>
                  <a:cubicBezTo>
                    <a:pt x="3" y="60"/>
                    <a:pt x="0" y="64"/>
                    <a:pt x="1" y="65"/>
                  </a:cubicBezTo>
                  <a:cubicBezTo>
                    <a:pt x="2" y="65"/>
                    <a:pt x="3" y="66"/>
                    <a:pt x="4" y="66"/>
                  </a:cubicBezTo>
                  <a:cubicBezTo>
                    <a:pt x="8" y="69"/>
                    <a:pt x="12" y="71"/>
                    <a:pt x="15" y="73"/>
                  </a:cubicBezTo>
                  <a:cubicBezTo>
                    <a:pt x="18" y="74"/>
                    <a:pt x="19" y="74"/>
                    <a:pt x="19" y="77"/>
                  </a:cubicBezTo>
                  <a:cubicBezTo>
                    <a:pt x="19" y="79"/>
                    <a:pt x="25" y="82"/>
                    <a:pt x="26" y="83"/>
                  </a:cubicBezTo>
                  <a:cubicBezTo>
                    <a:pt x="28" y="80"/>
                    <a:pt x="29" y="78"/>
                    <a:pt x="30" y="76"/>
                  </a:cubicBezTo>
                  <a:cubicBezTo>
                    <a:pt x="30" y="74"/>
                    <a:pt x="31" y="72"/>
                    <a:pt x="33" y="72"/>
                  </a:cubicBezTo>
                  <a:cubicBezTo>
                    <a:pt x="34" y="71"/>
                    <a:pt x="34" y="70"/>
                    <a:pt x="35" y="69"/>
                  </a:cubicBezTo>
                  <a:cubicBezTo>
                    <a:pt x="37" y="68"/>
                    <a:pt x="38" y="67"/>
                    <a:pt x="40" y="65"/>
                  </a:cubicBezTo>
                  <a:cubicBezTo>
                    <a:pt x="45" y="57"/>
                    <a:pt x="52" y="53"/>
                    <a:pt x="59" y="48"/>
                  </a:cubicBezTo>
                  <a:cubicBezTo>
                    <a:pt x="68" y="42"/>
                    <a:pt x="73" y="33"/>
                    <a:pt x="77" y="24"/>
                  </a:cubicBezTo>
                  <a:cubicBezTo>
                    <a:pt x="79" y="20"/>
                    <a:pt x="82" y="18"/>
                    <a:pt x="84" y="14"/>
                  </a:cubicBezTo>
                  <a:cubicBezTo>
                    <a:pt x="85" y="12"/>
                    <a:pt x="85" y="9"/>
                    <a:pt x="86" y="7"/>
                  </a:cubicBezTo>
                  <a:cubicBezTo>
                    <a:pt x="86" y="6"/>
                    <a:pt x="85" y="2"/>
                    <a:pt x="86" y="1"/>
                  </a:cubicBezTo>
                  <a:cubicBezTo>
                    <a:pt x="86" y="1"/>
                    <a:pt x="86" y="1"/>
                    <a:pt x="86" y="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60" name="Freeform 748">
              <a:extLst>
                <a:ext uri="{FF2B5EF4-FFF2-40B4-BE49-F238E27FC236}">
                  <a16:creationId xmlns:a16="http://schemas.microsoft.com/office/drawing/2014/main" id="{0C3CA05C-3ABF-1244-9F38-121955EFF3FC}"/>
                </a:ext>
              </a:extLst>
            </p:cNvPr>
            <p:cNvSpPr>
              <a:spLocks/>
            </p:cNvSpPr>
            <p:nvPr/>
          </p:nvSpPr>
          <p:spPr bwMode="auto">
            <a:xfrm>
              <a:off x="13601493" y="8437366"/>
              <a:ext cx="82803" cy="101936"/>
            </a:xfrm>
            <a:custGeom>
              <a:avLst/>
              <a:gdLst>
                <a:gd name="T0" fmla="*/ 3 w 9"/>
                <a:gd name="T1" fmla="*/ 2 h 11"/>
                <a:gd name="T2" fmla="*/ 1 w 9"/>
                <a:gd name="T3" fmla="*/ 5 h 11"/>
                <a:gd name="T4" fmla="*/ 0 w 9"/>
                <a:gd name="T5" fmla="*/ 10 h 11"/>
                <a:gd name="T6" fmla="*/ 8 w 9"/>
                <a:gd name="T7" fmla="*/ 7 h 11"/>
                <a:gd name="T8" fmla="*/ 4 w 9"/>
                <a:gd name="T9" fmla="*/ 6 h 11"/>
                <a:gd name="T10" fmla="*/ 8 w 9"/>
                <a:gd name="T11" fmla="*/ 3 h 11"/>
                <a:gd name="T12" fmla="*/ 3 w 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3" y="2"/>
                  </a:moveTo>
                  <a:cubicBezTo>
                    <a:pt x="2" y="3"/>
                    <a:pt x="1" y="4"/>
                    <a:pt x="1" y="5"/>
                  </a:cubicBezTo>
                  <a:cubicBezTo>
                    <a:pt x="0" y="5"/>
                    <a:pt x="0" y="9"/>
                    <a:pt x="0" y="10"/>
                  </a:cubicBezTo>
                  <a:cubicBezTo>
                    <a:pt x="2" y="11"/>
                    <a:pt x="7" y="7"/>
                    <a:pt x="8" y="7"/>
                  </a:cubicBezTo>
                  <a:cubicBezTo>
                    <a:pt x="8" y="6"/>
                    <a:pt x="5" y="5"/>
                    <a:pt x="4" y="6"/>
                  </a:cubicBezTo>
                  <a:cubicBezTo>
                    <a:pt x="5" y="5"/>
                    <a:pt x="9" y="4"/>
                    <a:pt x="8" y="3"/>
                  </a:cubicBezTo>
                  <a:cubicBezTo>
                    <a:pt x="7" y="0"/>
                    <a:pt x="5" y="0"/>
                    <a:pt x="3" y="2"/>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61" name="Freeform 749">
              <a:extLst>
                <a:ext uri="{FF2B5EF4-FFF2-40B4-BE49-F238E27FC236}">
                  <a16:creationId xmlns:a16="http://schemas.microsoft.com/office/drawing/2014/main" id="{D79FA7AA-933B-344C-92A5-31E095C50E54}"/>
                </a:ext>
              </a:extLst>
            </p:cNvPr>
            <p:cNvSpPr>
              <a:spLocks/>
            </p:cNvSpPr>
            <p:nvPr/>
          </p:nvSpPr>
          <p:spPr bwMode="auto">
            <a:xfrm>
              <a:off x="13040982" y="8848302"/>
              <a:ext cx="242036" cy="261215"/>
            </a:xfrm>
            <a:custGeom>
              <a:avLst/>
              <a:gdLst>
                <a:gd name="T0" fmla="*/ 22 w 26"/>
                <a:gd name="T1" fmla="*/ 18 h 28"/>
                <a:gd name="T2" fmla="*/ 25 w 26"/>
                <a:gd name="T3" fmla="*/ 14 h 28"/>
                <a:gd name="T4" fmla="*/ 26 w 26"/>
                <a:gd name="T5" fmla="*/ 8 h 28"/>
                <a:gd name="T6" fmla="*/ 24 w 26"/>
                <a:gd name="T7" fmla="*/ 3 h 28"/>
                <a:gd name="T8" fmla="*/ 21 w 26"/>
                <a:gd name="T9" fmla="*/ 0 h 28"/>
                <a:gd name="T10" fmla="*/ 16 w 26"/>
                <a:gd name="T11" fmla="*/ 1 h 28"/>
                <a:gd name="T12" fmla="*/ 12 w 26"/>
                <a:gd name="T13" fmla="*/ 3 h 28"/>
                <a:gd name="T14" fmla="*/ 6 w 26"/>
                <a:gd name="T15" fmla="*/ 2 h 28"/>
                <a:gd name="T16" fmla="*/ 7 w 26"/>
                <a:gd name="T17" fmla="*/ 8 h 28"/>
                <a:gd name="T18" fmla="*/ 6 w 26"/>
                <a:gd name="T19" fmla="*/ 12 h 28"/>
                <a:gd name="T20" fmla="*/ 2 w 26"/>
                <a:gd name="T21" fmla="*/ 16 h 28"/>
                <a:gd name="T22" fmla="*/ 0 w 26"/>
                <a:gd name="T23" fmla="*/ 22 h 28"/>
                <a:gd name="T24" fmla="*/ 0 w 26"/>
                <a:gd name="T25" fmla="*/ 27 h 28"/>
                <a:gd name="T26" fmla="*/ 4 w 26"/>
                <a:gd name="T27" fmla="*/ 26 h 28"/>
                <a:gd name="T28" fmla="*/ 11 w 26"/>
                <a:gd name="T29" fmla="*/ 25 h 28"/>
                <a:gd name="T30" fmla="*/ 14 w 26"/>
                <a:gd name="T31" fmla="*/ 20 h 28"/>
                <a:gd name="T32" fmla="*/ 21 w 26"/>
                <a:gd name="T33" fmla="*/ 20 h 28"/>
                <a:gd name="T34" fmla="*/ 22 w 26"/>
                <a:gd name="T35" fmla="*/ 18 h 28"/>
                <a:gd name="T36" fmla="*/ 22 w 26"/>
                <a:gd name="T37"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28">
                  <a:moveTo>
                    <a:pt x="22" y="18"/>
                  </a:moveTo>
                  <a:cubicBezTo>
                    <a:pt x="22" y="16"/>
                    <a:pt x="24" y="15"/>
                    <a:pt x="25" y="14"/>
                  </a:cubicBezTo>
                  <a:cubicBezTo>
                    <a:pt x="26" y="13"/>
                    <a:pt x="26" y="10"/>
                    <a:pt x="26" y="8"/>
                  </a:cubicBezTo>
                  <a:cubicBezTo>
                    <a:pt x="26" y="6"/>
                    <a:pt x="24" y="5"/>
                    <a:pt x="24" y="3"/>
                  </a:cubicBezTo>
                  <a:cubicBezTo>
                    <a:pt x="24" y="1"/>
                    <a:pt x="22" y="1"/>
                    <a:pt x="21" y="0"/>
                  </a:cubicBezTo>
                  <a:cubicBezTo>
                    <a:pt x="20" y="1"/>
                    <a:pt x="18" y="0"/>
                    <a:pt x="16" y="1"/>
                  </a:cubicBezTo>
                  <a:cubicBezTo>
                    <a:pt x="15" y="2"/>
                    <a:pt x="13" y="4"/>
                    <a:pt x="12" y="3"/>
                  </a:cubicBezTo>
                  <a:cubicBezTo>
                    <a:pt x="10" y="1"/>
                    <a:pt x="7" y="0"/>
                    <a:pt x="6" y="2"/>
                  </a:cubicBezTo>
                  <a:cubicBezTo>
                    <a:pt x="5" y="4"/>
                    <a:pt x="6" y="7"/>
                    <a:pt x="7" y="8"/>
                  </a:cubicBezTo>
                  <a:cubicBezTo>
                    <a:pt x="8" y="10"/>
                    <a:pt x="7" y="10"/>
                    <a:pt x="6" y="12"/>
                  </a:cubicBezTo>
                  <a:cubicBezTo>
                    <a:pt x="5" y="14"/>
                    <a:pt x="3" y="15"/>
                    <a:pt x="2" y="16"/>
                  </a:cubicBezTo>
                  <a:cubicBezTo>
                    <a:pt x="1" y="18"/>
                    <a:pt x="0" y="19"/>
                    <a:pt x="0" y="22"/>
                  </a:cubicBezTo>
                  <a:cubicBezTo>
                    <a:pt x="0" y="23"/>
                    <a:pt x="1" y="25"/>
                    <a:pt x="0" y="27"/>
                  </a:cubicBezTo>
                  <a:cubicBezTo>
                    <a:pt x="2" y="28"/>
                    <a:pt x="2" y="27"/>
                    <a:pt x="4" y="26"/>
                  </a:cubicBezTo>
                  <a:cubicBezTo>
                    <a:pt x="6" y="25"/>
                    <a:pt x="9" y="25"/>
                    <a:pt x="11" y="25"/>
                  </a:cubicBezTo>
                  <a:cubicBezTo>
                    <a:pt x="10" y="22"/>
                    <a:pt x="12" y="21"/>
                    <a:pt x="14" y="20"/>
                  </a:cubicBezTo>
                  <a:cubicBezTo>
                    <a:pt x="16" y="19"/>
                    <a:pt x="20" y="17"/>
                    <a:pt x="21" y="20"/>
                  </a:cubicBezTo>
                  <a:cubicBezTo>
                    <a:pt x="21" y="19"/>
                    <a:pt x="21" y="18"/>
                    <a:pt x="22" y="18"/>
                  </a:cubicBezTo>
                  <a:cubicBezTo>
                    <a:pt x="22" y="16"/>
                    <a:pt x="21" y="18"/>
                    <a:pt x="22" y="18"/>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62" name="Freeform 750">
              <a:extLst>
                <a:ext uri="{FF2B5EF4-FFF2-40B4-BE49-F238E27FC236}">
                  <a16:creationId xmlns:a16="http://schemas.microsoft.com/office/drawing/2014/main" id="{D940DCED-15DA-8E4A-85D5-04F168C3DBF2}"/>
                </a:ext>
              </a:extLst>
            </p:cNvPr>
            <p:cNvSpPr>
              <a:spLocks/>
            </p:cNvSpPr>
            <p:nvPr/>
          </p:nvSpPr>
          <p:spPr bwMode="auto">
            <a:xfrm>
              <a:off x="13012318" y="9147741"/>
              <a:ext cx="92356" cy="92380"/>
            </a:xfrm>
            <a:custGeom>
              <a:avLst/>
              <a:gdLst>
                <a:gd name="T0" fmla="*/ 1 w 10"/>
                <a:gd name="T1" fmla="*/ 6 h 10"/>
                <a:gd name="T2" fmla="*/ 3 w 10"/>
                <a:gd name="T3" fmla="*/ 10 h 10"/>
                <a:gd name="T4" fmla="*/ 9 w 10"/>
                <a:gd name="T5" fmla="*/ 5 h 10"/>
                <a:gd name="T6" fmla="*/ 8 w 10"/>
                <a:gd name="T7" fmla="*/ 0 h 10"/>
                <a:gd name="T8" fmla="*/ 4 w 10"/>
                <a:gd name="T9" fmla="*/ 1 h 10"/>
                <a:gd name="T10" fmla="*/ 0 w 10"/>
                <a:gd name="T11" fmla="*/ 1 h 10"/>
                <a:gd name="T12" fmla="*/ 1 w 10"/>
                <a:gd name="T13" fmla="*/ 6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1" y="6"/>
                  </a:moveTo>
                  <a:cubicBezTo>
                    <a:pt x="2" y="7"/>
                    <a:pt x="2" y="9"/>
                    <a:pt x="3" y="10"/>
                  </a:cubicBezTo>
                  <a:cubicBezTo>
                    <a:pt x="5" y="9"/>
                    <a:pt x="7" y="7"/>
                    <a:pt x="9" y="5"/>
                  </a:cubicBezTo>
                  <a:cubicBezTo>
                    <a:pt x="10" y="3"/>
                    <a:pt x="5" y="4"/>
                    <a:pt x="8" y="0"/>
                  </a:cubicBezTo>
                  <a:cubicBezTo>
                    <a:pt x="7" y="0"/>
                    <a:pt x="3" y="0"/>
                    <a:pt x="4" y="1"/>
                  </a:cubicBezTo>
                  <a:cubicBezTo>
                    <a:pt x="5" y="3"/>
                    <a:pt x="1" y="2"/>
                    <a:pt x="0" y="1"/>
                  </a:cubicBezTo>
                  <a:cubicBezTo>
                    <a:pt x="0" y="3"/>
                    <a:pt x="1" y="4"/>
                    <a:pt x="1" y="6"/>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63" name="Freeform 751">
              <a:extLst>
                <a:ext uri="{FF2B5EF4-FFF2-40B4-BE49-F238E27FC236}">
                  <a16:creationId xmlns:a16="http://schemas.microsoft.com/office/drawing/2014/main" id="{5655446F-19DE-E448-9AAB-CDFC2ECB2C74}"/>
                </a:ext>
              </a:extLst>
            </p:cNvPr>
            <p:cNvSpPr>
              <a:spLocks/>
            </p:cNvSpPr>
            <p:nvPr/>
          </p:nvSpPr>
          <p:spPr bwMode="auto">
            <a:xfrm>
              <a:off x="13012318" y="9090403"/>
              <a:ext cx="101909" cy="86010"/>
            </a:xfrm>
            <a:custGeom>
              <a:avLst/>
              <a:gdLst>
                <a:gd name="T0" fmla="*/ 3 w 11"/>
                <a:gd name="T1" fmla="*/ 1 h 9"/>
                <a:gd name="T2" fmla="*/ 0 w 11"/>
                <a:gd name="T3" fmla="*/ 7 h 9"/>
                <a:gd name="T4" fmla="*/ 4 w 11"/>
                <a:gd name="T5" fmla="*/ 7 h 9"/>
                <a:gd name="T6" fmla="*/ 8 w 11"/>
                <a:gd name="T7" fmla="*/ 6 h 9"/>
                <a:gd name="T8" fmla="*/ 7 w 11"/>
                <a:gd name="T9" fmla="*/ 0 h 9"/>
                <a:gd name="T10" fmla="*/ 3 w 11"/>
                <a:gd name="T11" fmla="*/ 1 h 9"/>
                <a:gd name="T12" fmla="*/ 3 w 11"/>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1" h="9">
                  <a:moveTo>
                    <a:pt x="3" y="1"/>
                  </a:moveTo>
                  <a:cubicBezTo>
                    <a:pt x="1" y="2"/>
                    <a:pt x="0" y="5"/>
                    <a:pt x="0" y="7"/>
                  </a:cubicBezTo>
                  <a:cubicBezTo>
                    <a:pt x="1" y="8"/>
                    <a:pt x="5" y="9"/>
                    <a:pt x="4" y="7"/>
                  </a:cubicBezTo>
                  <a:cubicBezTo>
                    <a:pt x="3" y="6"/>
                    <a:pt x="7" y="6"/>
                    <a:pt x="8" y="6"/>
                  </a:cubicBezTo>
                  <a:cubicBezTo>
                    <a:pt x="11" y="5"/>
                    <a:pt x="8" y="1"/>
                    <a:pt x="7" y="0"/>
                  </a:cubicBezTo>
                  <a:cubicBezTo>
                    <a:pt x="5" y="1"/>
                    <a:pt x="5" y="2"/>
                    <a:pt x="3" y="1"/>
                  </a:cubicBezTo>
                  <a:cubicBezTo>
                    <a:pt x="2" y="1"/>
                    <a:pt x="4" y="1"/>
                    <a:pt x="3" y="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64" name="Freeform 752">
              <a:extLst>
                <a:ext uri="{FF2B5EF4-FFF2-40B4-BE49-F238E27FC236}">
                  <a16:creationId xmlns:a16="http://schemas.microsoft.com/office/drawing/2014/main" id="{4B2C1692-7791-8649-945B-55276B5E02D3}"/>
                </a:ext>
              </a:extLst>
            </p:cNvPr>
            <p:cNvSpPr>
              <a:spLocks/>
            </p:cNvSpPr>
            <p:nvPr/>
          </p:nvSpPr>
          <p:spPr bwMode="auto">
            <a:xfrm>
              <a:off x="13031427" y="9061732"/>
              <a:ext cx="503186" cy="544729"/>
            </a:xfrm>
            <a:custGeom>
              <a:avLst/>
              <a:gdLst>
                <a:gd name="T0" fmla="*/ 41 w 54"/>
                <a:gd name="T1" fmla="*/ 13 h 58"/>
                <a:gd name="T2" fmla="*/ 23 w 54"/>
                <a:gd name="T3" fmla="*/ 3 h 58"/>
                <a:gd name="T4" fmla="*/ 17 w 54"/>
                <a:gd name="T5" fmla="*/ 7 h 58"/>
                <a:gd name="T6" fmla="*/ 21 w 54"/>
                <a:gd name="T7" fmla="*/ 9 h 58"/>
                <a:gd name="T8" fmla="*/ 17 w 54"/>
                <a:gd name="T9" fmla="*/ 9 h 58"/>
                <a:gd name="T10" fmla="*/ 13 w 54"/>
                <a:gd name="T11" fmla="*/ 10 h 58"/>
                <a:gd name="T12" fmla="*/ 11 w 54"/>
                <a:gd name="T13" fmla="*/ 8 h 58"/>
                <a:gd name="T14" fmla="*/ 12 w 54"/>
                <a:gd name="T15" fmla="*/ 4 h 58"/>
                <a:gd name="T16" fmla="*/ 5 w 54"/>
                <a:gd name="T17" fmla="*/ 3 h 58"/>
                <a:gd name="T18" fmla="*/ 7 w 54"/>
                <a:gd name="T19" fmla="*/ 8 h 58"/>
                <a:gd name="T20" fmla="*/ 5 w 54"/>
                <a:gd name="T21" fmla="*/ 12 h 58"/>
                <a:gd name="T22" fmla="*/ 6 w 54"/>
                <a:gd name="T23" fmla="*/ 16 h 58"/>
                <a:gd name="T24" fmla="*/ 2 w 54"/>
                <a:gd name="T25" fmla="*/ 18 h 58"/>
                <a:gd name="T26" fmla="*/ 1 w 54"/>
                <a:gd name="T27" fmla="*/ 21 h 58"/>
                <a:gd name="T28" fmla="*/ 5 w 54"/>
                <a:gd name="T29" fmla="*/ 33 h 58"/>
                <a:gd name="T30" fmla="*/ 12 w 54"/>
                <a:gd name="T31" fmla="*/ 42 h 58"/>
                <a:gd name="T32" fmla="*/ 15 w 54"/>
                <a:gd name="T33" fmla="*/ 43 h 58"/>
                <a:gd name="T34" fmla="*/ 17 w 54"/>
                <a:gd name="T35" fmla="*/ 45 h 58"/>
                <a:gd name="T36" fmla="*/ 24 w 54"/>
                <a:gd name="T37" fmla="*/ 47 h 58"/>
                <a:gd name="T38" fmla="*/ 25 w 54"/>
                <a:gd name="T39" fmla="*/ 53 h 58"/>
                <a:gd name="T40" fmla="*/ 27 w 54"/>
                <a:gd name="T41" fmla="*/ 55 h 58"/>
                <a:gd name="T42" fmla="*/ 30 w 54"/>
                <a:gd name="T43" fmla="*/ 55 h 58"/>
                <a:gd name="T44" fmla="*/ 33 w 54"/>
                <a:gd name="T45" fmla="*/ 56 h 58"/>
                <a:gd name="T46" fmla="*/ 36 w 54"/>
                <a:gd name="T47" fmla="*/ 55 h 58"/>
                <a:gd name="T48" fmla="*/ 42 w 54"/>
                <a:gd name="T49" fmla="*/ 55 h 58"/>
                <a:gd name="T50" fmla="*/ 46 w 54"/>
                <a:gd name="T51" fmla="*/ 54 h 58"/>
                <a:gd name="T52" fmla="*/ 54 w 54"/>
                <a:gd name="T53" fmla="*/ 49 h 58"/>
                <a:gd name="T54" fmla="*/ 49 w 54"/>
                <a:gd name="T55" fmla="*/ 36 h 58"/>
                <a:gd name="T56" fmla="*/ 49 w 54"/>
                <a:gd name="T57" fmla="*/ 32 h 58"/>
                <a:gd name="T58" fmla="*/ 46 w 54"/>
                <a:gd name="T59" fmla="*/ 28 h 58"/>
                <a:gd name="T60" fmla="*/ 48 w 54"/>
                <a:gd name="T61" fmla="*/ 20 h 58"/>
                <a:gd name="T62" fmla="*/ 45 w 54"/>
                <a:gd name="T63" fmla="*/ 18 h 58"/>
                <a:gd name="T64" fmla="*/ 41 w 54"/>
                <a:gd name="T65" fmla="*/ 16 h 58"/>
                <a:gd name="T66" fmla="*/ 41 w 54"/>
                <a:gd name="T6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8">
                  <a:moveTo>
                    <a:pt x="41" y="13"/>
                  </a:moveTo>
                  <a:cubicBezTo>
                    <a:pt x="35" y="9"/>
                    <a:pt x="29" y="6"/>
                    <a:pt x="23" y="3"/>
                  </a:cubicBezTo>
                  <a:cubicBezTo>
                    <a:pt x="22" y="5"/>
                    <a:pt x="19" y="7"/>
                    <a:pt x="17" y="7"/>
                  </a:cubicBezTo>
                  <a:cubicBezTo>
                    <a:pt x="17" y="7"/>
                    <a:pt x="21" y="8"/>
                    <a:pt x="21" y="9"/>
                  </a:cubicBezTo>
                  <a:cubicBezTo>
                    <a:pt x="20" y="10"/>
                    <a:pt x="18" y="9"/>
                    <a:pt x="17" y="9"/>
                  </a:cubicBezTo>
                  <a:cubicBezTo>
                    <a:pt x="15" y="8"/>
                    <a:pt x="15" y="9"/>
                    <a:pt x="13" y="10"/>
                  </a:cubicBezTo>
                  <a:cubicBezTo>
                    <a:pt x="13" y="10"/>
                    <a:pt x="11" y="9"/>
                    <a:pt x="11" y="8"/>
                  </a:cubicBezTo>
                  <a:cubicBezTo>
                    <a:pt x="10" y="7"/>
                    <a:pt x="11" y="5"/>
                    <a:pt x="12" y="4"/>
                  </a:cubicBezTo>
                  <a:cubicBezTo>
                    <a:pt x="13" y="0"/>
                    <a:pt x="7" y="2"/>
                    <a:pt x="5" y="3"/>
                  </a:cubicBezTo>
                  <a:cubicBezTo>
                    <a:pt x="6" y="4"/>
                    <a:pt x="8" y="7"/>
                    <a:pt x="7" y="8"/>
                  </a:cubicBezTo>
                  <a:cubicBezTo>
                    <a:pt x="7" y="9"/>
                    <a:pt x="3" y="12"/>
                    <a:pt x="5" y="12"/>
                  </a:cubicBezTo>
                  <a:cubicBezTo>
                    <a:pt x="8" y="13"/>
                    <a:pt x="7" y="14"/>
                    <a:pt x="6" y="16"/>
                  </a:cubicBezTo>
                  <a:cubicBezTo>
                    <a:pt x="5" y="16"/>
                    <a:pt x="3" y="17"/>
                    <a:pt x="2" y="18"/>
                  </a:cubicBezTo>
                  <a:cubicBezTo>
                    <a:pt x="0" y="19"/>
                    <a:pt x="1" y="19"/>
                    <a:pt x="1" y="21"/>
                  </a:cubicBezTo>
                  <a:cubicBezTo>
                    <a:pt x="2" y="26"/>
                    <a:pt x="4" y="29"/>
                    <a:pt x="5" y="33"/>
                  </a:cubicBezTo>
                  <a:cubicBezTo>
                    <a:pt x="5" y="38"/>
                    <a:pt x="9" y="40"/>
                    <a:pt x="12" y="42"/>
                  </a:cubicBezTo>
                  <a:cubicBezTo>
                    <a:pt x="13" y="43"/>
                    <a:pt x="14" y="43"/>
                    <a:pt x="15" y="43"/>
                  </a:cubicBezTo>
                  <a:cubicBezTo>
                    <a:pt x="16" y="43"/>
                    <a:pt x="16" y="44"/>
                    <a:pt x="17" y="45"/>
                  </a:cubicBezTo>
                  <a:cubicBezTo>
                    <a:pt x="19" y="45"/>
                    <a:pt x="22" y="45"/>
                    <a:pt x="24" y="47"/>
                  </a:cubicBezTo>
                  <a:cubicBezTo>
                    <a:pt x="25" y="48"/>
                    <a:pt x="25" y="51"/>
                    <a:pt x="25" y="53"/>
                  </a:cubicBezTo>
                  <a:cubicBezTo>
                    <a:pt x="26" y="54"/>
                    <a:pt x="25" y="55"/>
                    <a:pt x="27" y="55"/>
                  </a:cubicBezTo>
                  <a:cubicBezTo>
                    <a:pt x="28" y="55"/>
                    <a:pt x="29" y="55"/>
                    <a:pt x="30" y="55"/>
                  </a:cubicBezTo>
                  <a:cubicBezTo>
                    <a:pt x="31" y="55"/>
                    <a:pt x="32" y="55"/>
                    <a:pt x="33" y="56"/>
                  </a:cubicBezTo>
                  <a:cubicBezTo>
                    <a:pt x="34" y="57"/>
                    <a:pt x="35" y="56"/>
                    <a:pt x="36" y="55"/>
                  </a:cubicBezTo>
                  <a:cubicBezTo>
                    <a:pt x="38" y="54"/>
                    <a:pt x="40" y="58"/>
                    <a:pt x="42" y="55"/>
                  </a:cubicBezTo>
                  <a:cubicBezTo>
                    <a:pt x="42" y="53"/>
                    <a:pt x="45" y="54"/>
                    <a:pt x="46" y="54"/>
                  </a:cubicBezTo>
                  <a:cubicBezTo>
                    <a:pt x="49" y="53"/>
                    <a:pt x="51" y="51"/>
                    <a:pt x="54" y="49"/>
                  </a:cubicBezTo>
                  <a:cubicBezTo>
                    <a:pt x="49" y="46"/>
                    <a:pt x="49" y="42"/>
                    <a:pt x="49" y="36"/>
                  </a:cubicBezTo>
                  <a:cubicBezTo>
                    <a:pt x="48" y="35"/>
                    <a:pt x="50" y="33"/>
                    <a:pt x="49" y="32"/>
                  </a:cubicBezTo>
                  <a:cubicBezTo>
                    <a:pt x="48" y="31"/>
                    <a:pt x="46" y="30"/>
                    <a:pt x="46" y="28"/>
                  </a:cubicBezTo>
                  <a:cubicBezTo>
                    <a:pt x="46" y="27"/>
                    <a:pt x="48" y="20"/>
                    <a:pt x="48" y="20"/>
                  </a:cubicBezTo>
                  <a:cubicBezTo>
                    <a:pt x="47" y="20"/>
                    <a:pt x="46" y="19"/>
                    <a:pt x="45" y="18"/>
                  </a:cubicBezTo>
                  <a:cubicBezTo>
                    <a:pt x="44" y="17"/>
                    <a:pt x="43" y="17"/>
                    <a:pt x="41" y="16"/>
                  </a:cubicBezTo>
                  <a:cubicBezTo>
                    <a:pt x="41" y="15"/>
                    <a:pt x="41" y="14"/>
                    <a:pt x="41" y="13"/>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65" name="Freeform 753">
              <a:extLst>
                <a:ext uri="{FF2B5EF4-FFF2-40B4-BE49-F238E27FC236}">
                  <a16:creationId xmlns:a16="http://schemas.microsoft.com/office/drawing/2014/main" id="{8A5FE296-CF25-6B44-854F-8835AFD28869}"/>
                </a:ext>
              </a:extLst>
            </p:cNvPr>
            <p:cNvSpPr>
              <a:spLocks/>
            </p:cNvSpPr>
            <p:nvPr/>
          </p:nvSpPr>
          <p:spPr bwMode="auto">
            <a:xfrm>
              <a:off x="12117413" y="8931124"/>
              <a:ext cx="251592" cy="289887"/>
            </a:xfrm>
            <a:custGeom>
              <a:avLst/>
              <a:gdLst>
                <a:gd name="T0" fmla="*/ 15 w 27"/>
                <a:gd name="T1" fmla="*/ 29 h 31"/>
                <a:gd name="T2" fmla="*/ 15 w 27"/>
                <a:gd name="T3" fmla="*/ 24 h 31"/>
                <a:gd name="T4" fmla="*/ 17 w 27"/>
                <a:gd name="T5" fmla="*/ 24 h 31"/>
                <a:gd name="T6" fmla="*/ 19 w 27"/>
                <a:gd name="T7" fmla="*/ 21 h 31"/>
                <a:gd name="T8" fmla="*/ 21 w 27"/>
                <a:gd name="T9" fmla="*/ 24 h 31"/>
                <a:gd name="T10" fmla="*/ 24 w 27"/>
                <a:gd name="T11" fmla="*/ 23 h 31"/>
                <a:gd name="T12" fmla="*/ 26 w 27"/>
                <a:gd name="T13" fmla="*/ 24 h 31"/>
                <a:gd name="T14" fmla="*/ 26 w 27"/>
                <a:gd name="T15" fmla="*/ 21 h 31"/>
                <a:gd name="T16" fmla="*/ 26 w 27"/>
                <a:gd name="T17" fmla="*/ 14 h 31"/>
                <a:gd name="T18" fmla="*/ 25 w 27"/>
                <a:gd name="T19" fmla="*/ 11 h 31"/>
                <a:gd name="T20" fmla="*/ 26 w 27"/>
                <a:gd name="T21" fmla="*/ 6 h 31"/>
                <a:gd name="T22" fmla="*/ 21 w 27"/>
                <a:gd name="T23" fmla="*/ 4 h 31"/>
                <a:gd name="T24" fmla="*/ 19 w 27"/>
                <a:gd name="T25" fmla="*/ 0 h 31"/>
                <a:gd name="T26" fmla="*/ 14 w 27"/>
                <a:gd name="T27" fmla="*/ 0 h 31"/>
                <a:gd name="T28" fmla="*/ 11 w 27"/>
                <a:gd name="T29" fmla="*/ 7 h 31"/>
                <a:gd name="T30" fmla="*/ 5 w 27"/>
                <a:gd name="T31" fmla="*/ 7 h 31"/>
                <a:gd name="T32" fmla="*/ 4 w 27"/>
                <a:gd name="T33" fmla="*/ 7 h 31"/>
                <a:gd name="T34" fmla="*/ 4 w 27"/>
                <a:gd name="T35" fmla="*/ 10 h 31"/>
                <a:gd name="T36" fmla="*/ 0 w 27"/>
                <a:gd name="T37" fmla="*/ 16 h 31"/>
                <a:gd name="T38" fmla="*/ 4 w 27"/>
                <a:gd name="T39" fmla="*/ 23 h 31"/>
                <a:gd name="T40" fmla="*/ 9 w 27"/>
                <a:gd name="T41" fmla="*/ 28 h 31"/>
                <a:gd name="T42" fmla="*/ 11 w 27"/>
                <a:gd name="T43" fmla="*/ 31 h 31"/>
                <a:gd name="T44" fmla="*/ 15 w 27"/>
                <a:gd name="T45" fmla="*/ 29 h 31"/>
                <a:gd name="T46" fmla="*/ 15 w 27"/>
                <a:gd name="T4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31">
                  <a:moveTo>
                    <a:pt x="15" y="29"/>
                  </a:moveTo>
                  <a:cubicBezTo>
                    <a:pt x="15" y="28"/>
                    <a:pt x="13" y="24"/>
                    <a:pt x="15" y="24"/>
                  </a:cubicBezTo>
                  <a:cubicBezTo>
                    <a:pt x="15" y="24"/>
                    <a:pt x="17" y="24"/>
                    <a:pt x="17" y="24"/>
                  </a:cubicBezTo>
                  <a:cubicBezTo>
                    <a:pt x="18" y="23"/>
                    <a:pt x="18" y="21"/>
                    <a:pt x="19" y="21"/>
                  </a:cubicBezTo>
                  <a:cubicBezTo>
                    <a:pt x="20" y="22"/>
                    <a:pt x="21" y="23"/>
                    <a:pt x="21" y="24"/>
                  </a:cubicBezTo>
                  <a:cubicBezTo>
                    <a:pt x="22" y="25"/>
                    <a:pt x="22" y="23"/>
                    <a:pt x="24" y="23"/>
                  </a:cubicBezTo>
                  <a:cubicBezTo>
                    <a:pt x="24" y="23"/>
                    <a:pt x="26" y="25"/>
                    <a:pt x="26" y="24"/>
                  </a:cubicBezTo>
                  <a:cubicBezTo>
                    <a:pt x="26" y="23"/>
                    <a:pt x="26" y="22"/>
                    <a:pt x="26" y="21"/>
                  </a:cubicBezTo>
                  <a:cubicBezTo>
                    <a:pt x="27" y="19"/>
                    <a:pt x="27" y="16"/>
                    <a:pt x="26" y="14"/>
                  </a:cubicBezTo>
                  <a:cubicBezTo>
                    <a:pt x="25" y="13"/>
                    <a:pt x="25" y="12"/>
                    <a:pt x="25" y="11"/>
                  </a:cubicBezTo>
                  <a:cubicBezTo>
                    <a:pt x="25" y="9"/>
                    <a:pt x="27" y="8"/>
                    <a:pt x="26" y="6"/>
                  </a:cubicBezTo>
                  <a:cubicBezTo>
                    <a:pt x="25" y="3"/>
                    <a:pt x="21" y="7"/>
                    <a:pt x="21" y="4"/>
                  </a:cubicBezTo>
                  <a:cubicBezTo>
                    <a:pt x="21" y="2"/>
                    <a:pt x="22" y="0"/>
                    <a:pt x="19" y="0"/>
                  </a:cubicBezTo>
                  <a:cubicBezTo>
                    <a:pt x="18" y="0"/>
                    <a:pt x="16" y="0"/>
                    <a:pt x="14" y="0"/>
                  </a:cubicBezTo>
                  <a:cubicBezTo>
                    <a:pt x="10" y="0"/>
                    <a:pt x="15" y="7"/>
                    <a:pt x="11" y="7"/>
                  </a:cubicBezTo>
                  <a:cubicBezTo>
                    <a:pt x="9" y="7"/>
                    <a:pt x="7" y="7"/>
                    <a:pt x="5" y="7"/>
                  </a:cubicBezTo>
                  <a:cubicBezTo>
                    <a:pt x="4" y="7"/>
                    <a:pt x="4" y="7"/>
                    <a:pt x="4" y="7"/>
                  </a:cubicBezTo>
                  <a:cubicBezTo>
                    <a:pt x="2" y="9"/>
                    <a:pt x="4" y="9"/>
                    <a:pt x="4" y="10"/>
                  </a:cubicBezTo>
                  <a:cubicBezTo>
                    <a:pt x="4" y="12"/>
                    <a:pt x="0" y="14"/>
                    <a:pt x="0" y="16"/>
                  </a:cubicBezTo>
                  <a:cubicBezTo>
                    <a:pt x="1" y="18"/>
                    <a:pt x="3" y="21"/>
                    <a:pt x="4" y="23"/>
                  </a:cubicBezTo>
                  <a:cubicBezTo>
                    <a:pt x="6" y="24"/>
                    <a:pt x="7" y="26"/>
                    <a:pt x="9" y="28"/>
                  </a:cubicBezTo>
                  <a:cubicBezTo>
                    <a:pt x="10" y="29"/>
                    <a:pt x="11" y="30"/>
                    <a:pt x="11" y="31"/>
                  </a:cubicBezTo>
                  <a:cubicBezTo>
                    <a:pt x="12" y="30"/>
                    <a:pt x="14" y="30"/>
                    <a:pt x="15" y="29"/>
                  </a:cubicBezTo>
                  <a:cubicBezTo>
                    <a:pt x="15" y="29"/>
                    <a:pt x="14" y="30"/>
                    <a:pt x="15" y="29"/>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66" name="Freeform 754">
              <a:extLst>
                <a:ext uri="{FF2B5EF4-FFF2-40B4-BE49-F238E27FC236}">
                  <a16:creationId xmlns:a16="http://schemas.microsoft.com/office/drawing/2014/main" id="{DBE56C78-ECDE-5C48-B94B-DC9920299995}"/>
                </a:ext>
              </a:extLst>
            </p:cNvPr>
            <p:cNvSpPr>
              <a:spLocks/>
            </p:cNvSpPr>
            <p:nvPr/>
          </p:nvSpPr>
          <p:spPr bwMode="auto">
            <a:xfrm>
              <a:off x="12133335" y="8931125"/>
              <a:ext cx="105096" cy="66896"/>
            </a:xfrm>
            <a:custGeom>
              <a:avLst/>
              <a:gdLst>
                <a:gd name="T0" fmla="*/ 11 w 11"/>
                <a:gd name="T1" fmla="*/ 7 h 7"/>
                <a:gd name="T2" fmla="*/ 11 w 11"/>
                <a:gd name="T3" fmla="*/ 0 h 7"/>
                <a:gd name="T4" fmla="*/ 3 w 11"/>
                <a:gd name="T5" fmla="*/ 1 h 7"/>
                <a:gd name="T6" fmla="*/ 0 w 11"/>
                <a:gd name="T7" fmla="*/ 4 h 7"/>
                <a:gd name="T8" fmla="*/ 2 w 11"/>
                <a:gd name="T9" fmla="*/ 7 h 7"/>
                <a:gd name="T10" fmla="*/ 11 w 11"/>
                <a:gd name="T11" fmla="*/ 7 h 7"/>
              </a:gdLst>
              <a:ahLst/>
              <a:cxnLst>
                <a:cxn ang="0">
                  <a:pos x="T0" y="T1"/>
                </a:cxn>
                <a:cxn ang="0">
                  <a:pos x="T2" y="T3"/>
                </a:cxn>
                <a:cxn ang="0">
                  <a:pos x="T4" y="T5"/>
                </a:cxn>
                <a:cxn ang="0">
                  <a:pos x="T6" y="T7"/>
                </a:cxn>
                <a:cxn ang="0">
                  <a:pos x="T8" y="T9"/>
                </a:cxn>
                <a:cxn ang="0">
                  <a:pos x="T10" y="T11"/>
                </a:cxn>
              </a:cxnLst>
              <a:rect l="0" t="0" r="r" b="b"/>
              <a:pathLst>
                <a:path w="11" h="7">
                  <a:moveTo>
                    <a:pt x="11" y="7"/>
                  </a:moveTo>
                  <a:cubicBezTo>
                    <a:pt x="11" y="5"/>
                    <a:pt x="11" y="2"/>
                    <a:pt x="11" y="0"/>
                  </a:cubicBezTo>
                  <a:cubicBezTo>
                    <a:pt x="8" y="0"/>
                    <a:pt x="6" y="1"/>
                    <a:pt x="3" y="1"/>
                  </a:cubicBezTo>
                  <a:cubicBezTo>
                    <a:pt x="4" y="2"/>
                    <a:pt x="1" y="3"/>
                    <a:pt x="0" y="4"/>
                  </a:cubicBezTo>
                  <a:cubicBezTo>
                    <a:pt x="0" y="5"/>
                    <a:pt x="2" y="6"/>
                    <a:pt x="2" y="7"/>
                  </a:cubicBezTo>
                  <a:lnTo>
                    <a:pt x="11" y="7"/>
                  </a:ln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67" name="Freeform 755">
              <a:extLst>
                <a:ext uri="{FF2B5EF4-FFF2-40B4-BE49-F238E27FC236}">
                  <a16:creationId xmlns:a16="http://schemas.microsoft.com/office/drawing/2014/main" id="{3523DD70-0107-4142-B15D-D46A49D0BF1C}"/>
                </a:ext>
              </a:extLst>
            </p:cNvPr>
            <p:cNvSpPr>
              <a:spLocks/>
            </p:cNvSpPr>
            <p:nvPr/>
          </p:nvSpPr>
          <p:spPr bwMode="auto">
            <a:xfrm>
              <a:off x="12098301" y="8427811"/>
              <a:ext cx="343950" cy="531986"/>
            </a:xfrm>
            <a:custGeom>
              <a:avLst/>
              <a:gdLst>
                <a:gd name="T0" fmla="*/ 29 w 37"/>
                <a:gd name="T1" fmla="*/ 55 h 57"/>
                <a:gd name="T2" fmla="*/ 37 w 37"/>
                <a:gd name="T3" fmla="*/ 55 h 57"/>
                <a:gd name="T4" fmla="*/ 33 w 37"/>
                <a:gd name="T5" fmla="*/ 48 h 57"/>
                <a:gd name="T6" fmla="*/ 32 w 37"/>
                <a:gd name="T7" fmla="*/ 44 h 57"/>
                <a:gd name="T8" fmla="*/ 30 w 37"/>
                <a:gd name="T9" fmla="*/ 40 h 57"/>
                <a:gd name="T10" fmla="*/ 32 w 37"/>
                <a:gd name="T11" fmla="*/ 32 h 57"/>
                <a:gd name="T12" fmla="*/ 34 w 37"/>
                <a:gd name="T13" fmla="*/ 27 h 57"/>
                <a:gd name="T14" fmla="*/ 31 w 37"/>
                <a:gd name="T15" fmla="*/ 21 h 57"/>
                <a:gd name="T16" fmla="*/ 28 w 37"/>
                <a:gd name="T17" fmla="*/ 16 h 57"/>
                <a:gd name="T18" fmla="*/ 34 w 37"/>
                <a:gd name="T19" fmla="*/ 16 h 57"/>
                <a:gd name="T20" fmla="*/ 32 w 37"/>
                <a:gd name="T21" fmla="*/ 6 h 57"/>
                <a:gd name="T22" fmla="*/ 30 w 37"/>
                <a:gd name="T23" fmla="*/ 2 h 57"/>
                <a:gd name="T24" fmla="*/ 27 w 37"/>
                <a:gd name="T25" fmla="*/ 0 h 57"/>
                <a:gd name="T26" fmla="*/ 28 w 37"/>
                <a:gd name="T27" fmla="*/ 9 h 57"/>
                <a:gd name="T28" fmla="*/ 23 w 37"/>
                <a:gd name="T29" fmla="*/ 18 h 57"/>
                <a:gd name="T30" fmla="*/ 21 w 37"/>
                <a:gd name="T31" fmla="*/ 22 h 57"/>
                <a:gd name="T32" fmla="*/ 18 w 37"/>
                <a:gd name="T33" fmla="*/ 27 h 57"/>
                <a:gd name="T34" fmla="*/ 15 w 37"/>
                <a:gd name="T35" fmla="*/ 33 h 57"/>
                <a:gd name="T36" fmla="*/ 11 w 37"/>
                <a:gd name="T37" fmla="*/ 31 h 57"/>
                <a:gd name="T38" fmla="*/ 2 w 37"/>
                <a:gd name="T39" fmla="*/ 39 h 57"/>
                <a:gd name="T40" fmla="*/ 1 w 37"/>
                <a:gd name="T41" fmla="*/ 42 h 57"/>
                <a:gd name="T42" fmla="*/ 4 w 37"/>
                <a:gd name="T43" fmla="*/ 45 h 57"/>
                <a:gd name="T44" fmla="*/ 5 w 37"/>
                <a:gd name="T45" fmla="*/ 45 h 57"/>
                <a:gd name="T46" fmla="*/ 7 w 37"/>
                <a:gd name="T47" fmla="*/ 48 h 57"/>
                <a:gd name="T48" fmla="*/ 7 w 37"/>
                <a:gd name="T49" fmla="*/ 55 h 57"/>
                <a:gd name="T50" fmla="*/ 16 w 37"/>
                <a:gd name="T51" fmla="*/ 54 h 57"/>
                <a:gd name="T52" fmla="*/ 29 w 37"/>
                <a:gd name="T53" fmla="*/ 5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57">
                  <a:moveTo>
                    <a:pt x="29" y="55"/>
                  </a:moveTo>
                  <a:cubicBezTo>
                    <a:pt x="32" y="55"/>
                    <a:pt x="35" y="57"/>
                    <a:pt x="37" y="55"/>
                  </a:cubicBezTo>
                  <a:cubicBezTo>
                    <a:pt x="37" y="51"/>
                    <a:pt x="35" y="50"/>
                    <a:pt x="33" y="48"/>
                  </a:cubicBezTo>
                  <a:cubicBezTo>
                    <a:pt x="32" y="47"/>
                    <a:pt x="32" y="46"/>
                    <a:pt x="32" y="44"/>
                  </a:cubicBezTo>
                  <a:cubicBezTo>
                    <a:pt x="31" y="43"/>
                    <a:pt x="30" y="42"/>
                    <a:pt x="30" y="40"/>
                  </a:cubicBezTo>
                  <a:cubicBezTo>
                    <a:pt x="29" y="36"/>
                    <a:pt x="31" y="35"/>
                    <a:pt x="32" y="32"/>
                  </a:cubicBezTo>
                  <a:cubicBezTo>
                    <a:pt x="33" y="30"/>
                    <a:pt x="34" y="29"/>
                    <a:pt x="34" y="27"/>
                  </a:cubicBezTo>
                  <a:cubicBezTo>
                    <a:pt x="33" y="25"/>
                    <a:pt x="33" y="23"/>
                    <a:pt x="31" y="21"/>
                  </a:cubicBezTo>
                  <a:cubicBezTo>
                    <a:pt x="31" y="21"/>
                    <a:pt x="26" y="18"/>
                    <a:pt x="28" y="16"/>
                  </a:cubicBezTo>
                  <a:cubicBezTo>
                    <a:pt x="29" y="15"/>
                    <a:pt x="32" y="16"/>
                    <a:pt x="34" y="16"/>
                  </a:cubicBezTo>
                  <a:cubicBezTo>
                    <a:pt x="32" y="12"/>
                    <a:pt x="32" y="10"/>
                    <a:pt x="32" y="6"/>
                  </a:cubicBezTo>
                  <a:cubicBezTo>
                    <a:pt x="32" y="5"/>
                    <a:pt x="32" y="3"/>
                    <a:pt x="30" y="2"/>
                  </a:cubicBezTo>
                  <a:cubicBezTo>
                    <a:pt x="30" y="1"/>
                    <a:pt x="27" y="0"/>
                    <a:pt x="27" y="0"/>
                  </a:cubicBezTo>
                  <a:cubicBezTo>
                    <a:pt x="27" y="2"/>
                    <a:pt x="33" y="7"/>
                    <a:pt x="28" y="9"/>
                  </a:cubicBezTo>
                  <a:cubicBezTo>
                    <a:pt x="25" y="11"/>
                    <a:pt x="24" y="14"/>
                    <a:pt x="23" y="18"/>
                  </a:cubicBezTo>
                  <a:cubicBezTo>
                    <a:pt x="22" y="19"/>
                    <a:pt x="22" y="22"/>
                    <a:pt x="21" y="22"/>
                  </a:cubicBezTo>
                  <a:cubicBezTo>
                    <a:pt x="19" y="23"/>
                    <a:pt x="19" y="25"/>
                    <a:pt x="18" y="27"/>
                  </a:cubicBezTo>
                  <a:cubicBezTo>
                    <a:pt x="17" y="29"/>
                    <a:pt x="16" y="31"/>
                    <a:pt x="15" y="33"/>
                  </a:cubicBezTo>
                  <a:cubicBezTo>
                    <a:pt x="13" y="35"/>
                    <a:pt x="12" y="31"/>
                    <a:pt x="11" y="31"/>
                  </a:cubicBezTo>
                  <a:cubicBezTo>
                    <a:pt x="6" y="31"/>
                    <a:pt x="3" y="35"/>
                    <a:pt x="2" y="39"/>
                  </a:cubicBezTo>
                  <a:cubicBezTo>
                    <a:pt x="2" y="40"/>
                    <a:pt x="0" y="41"/>
                    <a:pt x="1" y="42"/>
                  </a:cubicBezTo>
                  <a:cubicBezTo>
                    <a:pt x="2" y="43"/>
                    <a:pt x="3" y="44"/>
                    <a:pt x="4" y="45"/>
                  </a:cubicBezTo>
                  <a:cubicBezTo>
                    <a:pt x="4" y="46"/>
                    <a:pt x="5" y="44"/>
                    <a:pt x="5" y="45"/>
                  </a:cubicBezTo>
                  <a:cubicBezTo>
                    <a:pt x="6" y="46"/>
                    <a:pt x="7" y="47"/>
                    <a:pt x="7" y="48"/>
                  </a:cubicBezTo>
                  <a:cubicBezTo>
                    <a:pt x="8" y="50"/>
                    <a:pt x="7" y="53"/>
                    <a:pt x="7" y="55"/>
                  </a:cubicBezTo>
                  <a:cubicBezTo>
                    <a:pt x="10" y="54"/>
                    <a:pt x="13" y="54"/>
                    <a:pt x="16" y="54"/>
                  </a:cubicBezTo>
                  <a:cubicBezTo>
                    <a:pt x="20" y="54"/>
                    <a:pt x="25" y="55"/>
                    <a:pt x="29" y="55"/>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68" name="Freeform 756">
              <a:extLst>
                <a:ext uri="{FF2B5EF4-FFF2-40B4-BE49-F238E27FC236}">
                  <a16:creationId xmlns:a16="http://schemas.microsoft.com/office/drawing/2014/main" id="{7F357F3A-A929-014C-B4DF-049714492A97}"/>
                </a:ext>
              </a:extLst>
            </p:cNvPr>
            <p:cNvSpPr>
              <a:spLocks/>
            </p:cNvSpPr>
            <p:nvPr/>
          </p:nvSpPr>
          <p:spPr bwMode="auto">
            <a:xfrm>
              <a:off x="11732062" y="8453294"/>
              <a:ext cx="140127" cy="289887"/>
            </a:xfrm>
            <a:custGeom>
              <a:avLst/>
              <a:gdLst>
                <a:gd name="T0" fmla="*/ 11 w 15"/>
                <a:gd name="T1" fmla="*/ 0 h 31"/>
                <a:gd name="T2" fmla="*/ 9 w 15"/>
                <a:gd name="T3" fmla="*/ 4 h 31"/>
                <a:gd name="T4" fmla="*/ 4 w 15"/>
                <a:gd name="T5" fmla="*/ 5 h 31"/>
                <a:gd name="T6" fmla="*/ 1 w 15"/>
                <a:gd name="T7" fmla="*/ 8 h 31"/>
                <a:gd name="T8" fmla="*/ 3 w 15"/>
                <a:gd name="T9" fmla="*/ 13 h 31"/>
                <a:gd name="T10" fmla="*/ 6 w 15"/>
                <a:gd name="T11" fmla="*/ 31 h 31"/>
                <a:gd name="T12" fmla="*/ 11 w 15"/>
                <a:gd name="T13" fmla="*/ 30 h 31"/>
                <a:gd name="T14" fmla="*/ 11 w 15"/>
                <a:gd name="T15" fmla="*/ 27 h 31"/>
                <a:gd name="T16" fmla="*/ 11 w 15"/>
                <a:gd name="T17" fmla="*/ 18 h 31"/>
                <a:gd name="T18" fmla="*/ 15 w 15"/>
                <a:gd name="T19" fmla="*/ 9 h 31"/>
                <a:gd name="T20" fmla="*/ 14 w 15"/>
                <a:gd name="T21" fmla="*/ 3 h 31"/>
                <a:gd name="T22" fmla="*/ 11 w 15"/>
                <a:gd name="T23" fmla="*/ 0 h 31"/>
                <a:gd name="T24" fmla="*/ 11 w 15"/>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31">
                  <a:moveTo>
                    <a:pt x="11" y="0"/>
                  </a:moveTo>
                  <a:cubicBezTo>
                    <a:pt x="9" y="2"/>
                    <a:pt x="10" y="2"/>
                    <a:pt x="9" y="4"/>
                  </a:cubicBezTo>
                  <a:cubicBezTo>
                    <a:pt x="8" y="6"/>
                    <a:pt x="6" y="5"/>
                    <a:pt x="4" y="5"/>
                  </a:cubicBezTo>
                  <a:cubicBezTo>
                    <a:pt x="4" y="5"/>
                    <a:pt x="2" y="7"/>
                    <a:pt x="1" y="8"/>
                  </a:cubicBezTo>
                  <a:cubicBezTo>
                    <a:pt x="0" y="9"/>
                    <a:pt x="2" y="11"/>
                    <a:pt x="3" y="13"/>
                  </a:cubicBezTo>
                  <a:cubicBezTo>
                    <a:pt x="7" y="18"/>
                    <a:pt x="4" y="25"/>
                    <a:pt x="6" y="31"/>
                  </a:cubicBezTo>
                  <a:cubicBezTo>
                    <a:pt x="7" y="31"/>
                    <a:pt x="9" y="31"/>
                    <a:pt x="11" y="30"/>
                  </a:cubicBezTo>
                  <a:cubicBezTo>
                    <a:pt x="12" y="30"/>
                    <a:pt x="12" y="29"/>
                    <a:pt x="11" y="27"/>
                  </a:cubicBezTo>
                  <a:cubicBezTo>
                    <a:pt x="11" y="24"/>
                    <a:pt x="11" y="21"/>
                    <a:pt x="11" y="18"/>
                  </a:cubicBezTo>
                  <a:cubicBezTo>
                    <a:pt x="11" y="14"/>
                    <a:pt x="14" y="12"/>
                    <a:pt x="15" y="9"/>
                  </a:cubicBezTo>
                  <a:cubicBezTo>
                    <a:pt x="15" y="6"/>
                    <a:pt x="15" y="5"/>
                    <a:pt x="14" y="3"/>
                  </a:cubicBezTo>
                  <a:cubicBezTo>
                    <a:pt x="14" y="3"/>
                    <a:pt x="11" y="0"/>
                    <a:pt x="11" y="0"/>
                  </a:cubicBezTo>
                  <a:cubicBezTo>
                    <a:pt x="10" y="1"/>
                    <a:pt x="11" y="0"/>
                    <a:pt x="11" y="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69" name="Freeform 757">
              <a:extLst>
                <a:ext uri="{FF2B5EF4-FFF2-40B4-BE49-F238E27FC236}">
                  <a16:creationId xmlns:a16="http://schemas.microsoft.com/office/drawing/2014/main" id="{764B6638-1065-D34F-B63A-F61004667B5C}"/>
                </a:ext>
              </a:extLst>
            </p:cNvPr>
            <p:cNvSpPr>
              <a:spLocks/>
            </p:cNvSpPr>
            <p:nvPr/>
          </p:nvSpPr>
          <p:spPr bwMode="auto">
            <a:xfrm>
              <a:off x="11827603" y="8380023"/>
              <a:ext cx="550957" cy="477833"/>
            </a:xfrm>
            <a:custGeom>
              <a:avLst/>
              <a:gdLst>
                <a:gd name="T0" fmla="*/ 31 w 59"/>
                <a:gd name="T1" fmla="*/ 42 h 51"/>
                <a:gd name="T2" fmla="*/ 37 w 59"/>
                <a:gd name="T3" fmla="*/ 37 h 51"/>
                <a:gd name="T4" fmla="*/ 40 w 59"/>
                <a:gd name="T5" fmla="*/ 36 h 51"/>
                <a:gd name="T6" fmla="*/ 43 w 59"/>
                <a:gd name="T7" fmla="*/ 38 h 51"/>
                <a:gd name="T8" fmla="*/ 47 w 59"/>
                <a:gd name="T9" fmla="*/ 32 h 51"/>
                <a:gd name="T10" fmla="*/ 48 w 59"/>
                <a:gd name="T11" fmla="*/ 28 h 51"/>
                <a:gd name="T12" fmla="*/ 51 w 59"/>
                <a:gd name="T13" fmla="*/ 27 h 51"/>
                <a:gd name="T14" fmla="*/ 56 w 59"/>
                <a:gd name="T15" fmla="*/ 14 h 51"/>
                <a:gd name="T16" fmla="*/ 59 w 59"/>
                <a:gd name="T17" fmla="*/ 11 h 51"/>
                <a:gd name="T18" fmla="*/ 57 w 59"/>
                <a:gd name="T19" fmla="*/ 8 h 51"/>
                <a:gd name="T20" fmla="*/ 56 w 59"/>
                <a:gd name="T21" fmla="*/ 6 h 51"/>
                <a:gd name="T22" fmla="*/ 54 w 59"/>
                <a:gd name="T23" fmla="*/ 1 h 51"/>
                <a:gd name="T24" fmla="*/ 48 w 59"/>
                <a:gd name="T25" fmla="*/ 5 h 51"/>
                <a:gd name="T26" fmla="*/ 40 w 59"/>
                <a:gd name="T27" fmla="*/ 4 h 51"/>
                <a:gd name="T28" fmla="*/ 32 w 59"/>
                <a:gd name="T29" fmla="*/ 6 h 51"/>
                <a:gd name="T30" fmla="*/ 26 w 59"/>
                <a:gd name="T31" fmla="*/ 4 h 51"/>
                <a:gd name="T32" fmla="*/ 19 w 59"/>
                <a:gd name="T33" fmla="*/ 3 h 51"/>
                <a:gd name="T34" fmla="*/ 13 w 59"/>
                <a:gd name="T35" fmla="*/ 1 h 51"/>
                <a:gd name="T36" fmla="*/ 8 w 59"/>
                <a:gd name="T37" fmla="*/ 3 h 51"/>
                <a:gd name="T38" fmla="*/ 7 w 59"/>
                <a:gd name="T39" fmla="*/ 6 h 51"/>
                <a:gd name="T40" fmla="*/ 6 w 59"/>
                <a:gd name="T41" fmla="*/ 10 h 51"/>
                <a:gd name="T42" fmla="*/ 5 w 59"/>
                <a:gd name="T43" fmla="*/ 16 h 51"/>
                <a:gd name="T44" fmla="*/ 1 w 59"/>
                <a:gd name="T45" fmla="*/ 24 h 51"/>
                <a:gd name="T46" fmla="*/ 2 w 59"/>
                <a:gd name="T47" fmla="*/ 38 h 51"/>
                <a:gd name="T48" fmla="*/ 5 w 59"/>
                <a:gd name="T49" fmla="*/ 38 h 51"/>
                <a:gd name="T50" fmla="*/ 9 w 59"/>
                <a:gd name="T51" fmla="*/ 39 h 51"/>
                <a:gd name="T52" fmla="*/ 14 w 59"/>
                <a:gd name="T53" fmla="*/ 43 h 51"/>
                <a:gd name="T54" fmla="*/ 14 w 59"/>
                <a:gd name="T55" fmla="*/ 45 h 51"/>
                <a:gd name="T56" fmla="*/ 16 w 59"/>
                <a:gd name="T57" fmla="*/ 48 h 51"/>
                <a:gd name="T58" fmla="*/ 23 w 59"/>
                <a:gd name="T59" fmla="*/ 47 h 51"/>
                <a:gd name="T60" fmla="*/ 22 w 59"/>
                <a:gd name="T61" fmla="*/ 48 h 51"/>
                <a:gd name="T62" fmla="*/ 27 w 59"/>
                <a:gd name="T63" fmla="*/ 47 h 51"/>
                <a:gd name="T64" fmla="*/ 30 w 59"/>
                <a:gd name="T65" fmla="*/ 47 h 51"/>
                <a:gd name="T66" fmla="*/ 31 w 59"/>
                <a:gd name="T67" fmla="*/ 42 h 51"/>
                <a:gd name="T68" fmla="*/ 31 w 59"/>
                <a:gd name="T69" fmla="*/ 4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51">
                  <a:moveTo>
                    <a:pt x="31" y="42"/>
                  </a:moveTo>
                  <a:cubicBezTo>
                    <a:pt x="32" y="40"/>
                    <a:pt x="35" y="37"/>
                    <a:pt x="37" y="37"/>
                  </a:cubicBezTo>
                  <a:cubicBezTo>
                    <a:pt x="38" y="36"/>
                    <a:pt x="40" y="36"/>
                    <a:pt x="40" y="36"/>
                  </a:cubicBezTo>
                  <a:cubicBezTo>
                    <a:pt x="41" y="37"/>
                    <a:pt x="42" y="39"/>
                    <a:pt x="43" y="38"/>
                  </a:cubicBezTo>
                  <a:cubicBezTo>
                    <a:pt x="45" y="37"/>
                    <a:pt x="46" y="34"/>
                    <a:pt x="47" y="32"/>
                  </a:cubicBezTo>
                  <a:cubicBezTo>
                    <a:pt x="47" y="31"/>
                    <a:pt x="48" y="29"/>
                    <a:pt x="48" y="28"/>
                  </a:cubicBezTo>
                  <a:cubicBezTo>
                    <a:pt x="49" y="27"/>
                    <a:pt x="50" y="28"/>
                    <a:pt x="51" y="27"/>
                  </a:cubicBezTo>
                  <a:cubicBezTo>
                    <a:pt x="51" y="25"/>
                    <a:pt x="53" y="14"/>
                    <a:pt x="56" y="14"/>
                  </a:cubicBezTo>
                  <a:cubicBezTo>
                    <a:pt x="58" y="14"/>
                    <a:pt x="59" y="12"/>
                    <a:pt x="59" y="11"/>
                  </a:cubicBezTo>
                  <a:cubicBezTo>
                    <a:pt x="59" y="9"/>
                    <a:pt x="57" y="9"/>
                    <a:pt x="57" y="8"/>
                  </a:cubicBezTo>
                  <a:cubicBezTo>
                    <a:pt x="57" y="7"/>
                    <a:pt x="56" y="7"/>
                    <a:pt x="56" y="6"/>
                  </a:cubicBezTo>
                  <a:cubicBezTo>
                    <a:pt x="55" y="4"/>
                    <a:pt x="55" y="3"/>
                    <a:pt x="54" y="1"/>
                  </a:cubicBezTo>
                  <a:cubicBezTo>
                    <a:pt x="53" y="2"/>
                    <a:pt x="50" y="5"/>
                    <a:pt x="48" y="5"/>
                  </a:cubicBezTo>
                  <a:cubicBezTo>
                    <a:pt x="45" y="4"/>
                    <a:pt x="43" y="4"/>
                    <a:pt x="40" y="4"/>
                  </a:cubicBezTo>
                  <a:cubicBezTo>
                    <a:pt x="37" y="4"/>
                    <a:pt x="35" y="6"/>
                    <a:pt x="32" y="6"/>
                  </a:cubicBezTo>
                  <a:cubicBezTo>
                    <a:pt x="30" y="6"/>
                    <a:pt x="28" y="3"/>
                    <a:pt x="26" y="4"/>
                  </a:cubicBezTo>
                  <a:cubicBezTo>
                    <a:pt x="22" y="6"/>
                    <a:pt x="21" y="5"/>
                    <a:pt x="19" y="3"/>
                  </a:cubicBezTo>
                  <a:cubicBezTo>
                    <a:pt x="18" y="2"/>
                    <a:pt x="15" y="0"/>
                    <a:pt x="13" y="1"/>
                  </a:cubicBezTo>
                  <a:cubicBezTo>
                    <a:pt x="12" y="1"/>
                    <a:pt x="9" y="2"/>
                    <a:pt x="8" y="3"/>
                  </a:cubicBezTo>
                  <a:cubicBezTo>
                    <a:pt x="7" y="4"/>
                    <a:pt x="8" y="5"/>
                    <a:pt x="7" y="6"/>
                  </a:cubicBezTo>
                  <a:cubicBezTo>
                    <a:pt x="7" y="7"/>
                    <a:pt x="6" y="9"/>
                    <a:pt x="6" y="10"/>
                  </a:cubicBezTo>
                  <a:cubicBezTo>
                    <a:pt x="5" y="12"/>
                    <a:pt x="5" y="14"/>
                    <a:pt x="5" y="16"/>
                  </a:cubicBezTo>
                  <a:cubicBezTo>
                    <a:pt x="5" y="19"/>
                    <a:pt x="2" y="21"/>
                    <a:pt x="1" y="24"/>
                  </a:cubicBezTo>
                  <a:cubicBezTo>
                    <a:pt x="0" y="27"/>
                    <a:pt x="1" y="34"/>
                    <a:pt x="2" y="38"/>
                  </a:cubicBezTo>
                  <a:cubicBezTo>
                    <a:pt x="2" y="39"/>
                    <a:pt x="4" y="38"/>
                    <a:pt x="5" y="38"/>
                  </a:cubicBezTo>
                  <a:cubicBezTo>
                    <a:pt x="6" y="38"/>
                    <a:pt x="8" y="39"/>
                    <a:pt x="9" y="39"/>
                  </a:cubicBezTo>
                  <a:cubicBezTo>
                    <a:pt x="10" y="40"/>
                    <a:pt x="14" y="42"/>
                    <a:pt x="14" y="43"/>
                  </a:cubicBezTo>
                  <a:cubicBezTo>
                    <a:pt x="14" y="44"/>
                    <a:pt x="14" y="44"/>
                    <a:pt x="14" y="45"/>
                  </a:cubicBezTo>
                  <a:cubicBezTo>
                    <a:pt x="14" y="46"/>
                    <a:pt x="15" y="47"/>
                    <a:pt x="16" y="48"/>
                  </a:cubicBezTo>
                  <a:cubicBezTo>
                    <a:pt x="18" y="51"/>
                    <a:pt x="21" y="46"/>
                    <a:pt x="23" y="47"/>
                  </a:cubicBezTo>
                  <a:cubicBezTo>
                    <a:pt x="23" y="47"/>
                    <a:pt x="22" y="48"/>
                    <a:pt x="22" y="48"/>
                  </a:cubicBezTo>
                  <a:cubicBezTo>
                    <a:pt x="22" y="47"/>
                    <a:pt x="27" y="47"/>
                    <a:pt x="27" y="47"/>
                  </a:cubicBezTo>
                  <a:cubicBezTo>
                    <a:pt x="29" y="47"/>
                    <a:pt x="29" y="45"/>
                    <a:pt x="30" y="47"/>
                  </a:cubicBezTo>
                  <a:cubicBezTo>
                    <a:pt x="31" y="45"/>
                    <a:pt x="31" y="44"/>
                    <a:pt x="31" y="42"/>
                  </a:cubicBezTo>
                  <a:cubicBezTo>
                    <a:pt x="32" y="41"/>
                    <a:pt x="31" y="43"/>
                    <a:pt x="31" y="42"/>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70" name="Freeform 758">
              <a:extLst>
                <a:ext uri="{FF2B5EF4-FFF2-40B4-BE49-F238E27FC236}">
                  <a16:creationId xmlns:a16="http://schemas.microsoft.com/office/drawing/2014/main" id="{010BD7A0-1448-404A-9F45-62F84C2956D7}"/>
                </a:ext>
              </a:extLst>
            </p:cNvPr>
            <p:cNvSpPr>
              <a:spLocks/>
            </p:cNvSpPr>
            <p:nvPr/>
          </p:nvSpPr>
          <p:spPr bwMode="auto">
            <a:xfrm>
              <a:off x="11432697" y="8322682"/>
              <a:ext cx="394906" cy="280329"/>
            </a:xfrm>
            <a:custGeom>
              <a:avLst/>
              <a:gdLst>
                <a:gd name="T0" fmla="*/ 35 w 42"/>
                <a:gd name="T1" fmla="*/ 20 h 30"/>
                <a:gd name="T2" fmla="*/ 41 w 42"/>
                <a:gd name="T3" fmla="*/ 17 h 30"/>
                <a:gd name="T4" fmla="*/ 38 w 42"/>
                <a:gd name="T5" fmla="*/ 13 h 30"/>
                <a:gd name="T6" fmla="*/ 33 w 42"/>
                <a:gd name="T7" fmla="*/ 10 h 30"/>
                <a:gd name="T8" fmla="*/ 32 w 42"/>
                <a:gd name="T9" fmla="*/ 7 h 30"/>
                <a:gd name="T10" fmla="*/ 30 w 42"/>
                <a:gd name="T11" fmla="*/ 1 h 30"/>
                <a:gd name="T12" fmla="*/ 26 w 42"/>
                <a:gd name="T13" fmla="*/ 0 h 30"/>
                <a:gd name="T14" fmla="*/ 22 w 42"/>
                <a:gd name="T15" fmla="*/ 2 h 30"/>
                <a:gd name="T16" fmla="*/ 19 w 42"/>
                <a:gd name="T17" fmla="*/ 4 h 30"/>
                <a:gd name="T18" fmla="*/ 17 w 42"/>
                <a:gd name="T19" fmla="*/ 5 h 30"/>
                <a:gd name="T20" fmla="*/ 11 w 42"/>
                <a:gd name="T21" fmla="*/ 10 h 30"/>
                <a:gd name="T22" fmla="*/ 9 w 42"/>
                <a:gd name="T23" fmla="*/ 10 h 30"/>
                <a:gd name="T24" fmla="*/ 7 w 42"/>
                <a:gd name="T25" fmla="*/ 14 h 30"/>
                <a:gd name="T26" fmla="*/ 5 w 42"/>
                <a:gd name="T27" fmla="*/ 16 h 30"/>
                <a:gd name="T28" fmla="*/ 2 w 42"/>
                <a:gd name="T29" fmla="*/ 18 h 30"/>
                <a:gd name="T30" fmla="*/ 1 w 42"/>
                <a:gd name="T31" fmla="*/ 24 h 30"/>
                <a:gd name="T32" fmla="*/ 8 w 42"/>
                <a:gd name="T33" fmla="*/ 28 h 30"/>
                <a:gd name="T34" fmla="*/ 16 w 42"/>
                <a:gd name="T35" fmla="*/ 30 h 30"/>
                <a:gd name="T36" fmla="*/ 15 w 42"/>
                <a:gd name="T37" fmla="*/ 22 h 30"/>
                <a:gd name="T38" fmla="*/ 26 w 42"/>
                <a:gd name="T39" fmla="*/ 22 h 30"/>
                <a:gd name="T40" fmla="*/ 35 w 42"/>
                <a:gd name="T41" fmla="*/ 20 h 30"/>
                <a:gd name="T42" fmla="*/ 35 w 42"/>
                <a:gd name="T43"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30">
                  <a:moveTo>
                    <a:pt x="35" y="20"/>
                  </a:moveTo>
                  <a:cubicBezTo>
                    <a:pt x="37" y="17"/>
                    <a:pt x="40" y="20"/>
                    <a:pt x="41" y="17"/>
                  </a:cubicBezTo>
                  <a:cubicBezTo>
                    <a:pt x="42" y="16"/>
                    <a:pt x="39" y="13"/>
                    <a:pt x="38" y="13"/>
                  </a:cubicBezTo>
                  <a:cubicBezTo>
                    <a:pt x="37" y="15"/>
                    <a:pt x="34" y="11"/>
                    <a:pt x="33" y="10"/>
                  </a:cubicBezTo>
                  <a:cubicBezTo>
                    <a:pt x="33" y="9"/>
                    <a:pt x="33" y="8"/>
                    <a:pt x="32" y="7"/>
                  </a:cubicBezTo>
                  <a:cubicBezTo>
                    <a:pt x="30" y="5"/>
                    <a:pt x="30" y="4"/>
                    <a:pt x="30" y="1"/>
                  </a:cubicBezTo>
                  <a:cubicBezTo>
                    <a:pt x="29" y="1"/>
                    <a:pt x="27" y="0"/>
                    <a:pt x="26" y="0"/>
                  </a:cubicBezTo>
                  <a:cubicBezTo>
                    <a:pt x="24" y="1"/>
                    <a:pt x="23" y="2"/>
                    <a:pt x="22" y="2"/>
                  </a:cubicBezTo>
                  <a:cubicBezTo>
                    <a:pt x="21" y="3"/>
                    <a:pt x="20" y="4"/>
                    <a:pt x="19" y="4"/>
                  </a:cubicBezTo>
                  <a:cubicBezTo>
                    <a:pt x="18" y="6"/>
                    <a:pt x="18" y="4"/>
                    <a:pt x="17" y="5"/>
                  </a:cubicBezTo>
                  <a:cubicBezTo>
                    <a:pt x="15" y="6"/>
                    <a:pt x="13" y="11"/>
                    <a:pt x="11" y="10"/>
                  </a:cubicBezTo>
                  <a:cubicBezTo>
                    <a:pt x="10" y="10"/>
                    <a:pt x="9" y="8"/>
                    <a:pt x="9" y="10"/>
                  </a:cubicBezTo>
                  <a:cubicBezTo>
                    <a:pt x="8" y="11"/>
                    <a:pt x="8" y="13"/>
                    <a:pt x="7" y="14"/>
                  </a:cubicBezTo>
                  <a:cubicBezTo>
                    <a:pt x="7" y="15"/>
                    <a:pt x="7" y="16"/>
                    <a:pt x="5" y="16"/>
                  </a:cubicBezTo>
                  <a:cubicBezTo>
                    <a:pt x="5" y="16"/>
                    <a:pt x="1" y="17"/>
                    <a:pt x="2" y="18"/>
                  </a:cubicBezTo>
                  <a:cubicBezTo>
                    <a:pt x="5" y="20"/>
                    <a:pt x="0" y="23"/>
                    <a:pt x="1" y="24"/>
                  </a:cubicBezTo>
                  <a:cubicBezTo>
                    <a:pt x="3" y="25"/>
                    <a:pt x="5" y="30"/>
                    <a:pt x="8" y="28"/>
                  </a:cubicBezTo>
                  <a:cubicBezTo>
                    <a:pt x="11" y="26"/>
                    <a:pt x="13" y="27"/>
                    <a:pt x="16" y="30"/>
                  </a:cubicBezTo>
                  <a:cubicBezTo>
                    <a:pt x="15" y="27"/>
                    <a:pt x="15" y="24"/>
                    <a:pt x="15" y="22"/>
                  </a:cubicBezTo>
                  <a:cubicBezTo>
                    <a:pt x="19" y="22"/>
                    <a:pt x="22" y="22"/>
                    <a:pt x="26" y="22"/>
                  </a:cubicBezTo>
                  <a:cubicBezTo>
                    <a:pt x="29" y="22"/>
                    <a:pt x="34" y="23"/>
                    <a:pt x="35" y="20"/>
                  </a:cubicBezTo>
                  <a:cubicBezTo>
                    <a:pt x="36" y="18"/>
                    <a:pt x="35" y="20"/>
                    <a:pt x="35" y="2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71" name="Freeform 759">
              <a:extLst>
                <a:ext uri="{FF2B5EF4-FFF2-40B4-BE49-F238E27FC236}">
                  <a16:creationId xmlns:a16="http://schemas.microsoft.com/office/drawing/2014/main" id="{EDDFF13B-888F-804F-8846-F17F0CE3EED3}"/>
                </a:ext>
              </a:extLst>
            </p:cNvPr>
            <p:cNvSpPr>
              <a:spLocks/>
            </p:cNvSpPr>
            <p:nvPr/>
          </p:nvSpPr>
          <p:spPr bwMode="auto">
            <a:xfrm>
              <a:off x="11697029" y="8529744"/>
              <a:ext cx="92356" cy="222990"/>
            </a:xfrm>
            <a:custGeom>
              <a:avLst/>
              <a:gdLst>
                <a:gd name="T0" fmla="*/ 9 w 10"/>
                <a:gd name="T1" fmla="*/ 10 h 24"/>
                <a:gd name="T2" fmla="*/ 8 w 10"/>
                <a:gd name="T3" fmla="*/ 6 h 24"/>
                <a:gd name="T4" fmla="*/ 5 w 10"/>
                <a:gd name="T5" fmla="*/ 0 h 24"/>
                <a:gd name="T6" fmla="*/ 2 w 10"/>
                <a:gd name="T7" fmla="*/ 0 h 24"/>
                <a:gd name="T8" fmla="*/ 2 w 10"/>
                <a:gd name="T9" fmla="*/ 3 h 24"/>
                <a:gd name="T10" fmla="*/ 2 w 10"/>
                <a:gd name="T11" fmla="*/ 9 h 24"/>
                <a:gd name="T12" fmla="*/ 4 w 10"/>
                <a:gd name="T13" fmla="*/ 15 h 24"/>
                <a:gd name="T14" fmla="*/ 4 w 10"/>
                <a:gd name="T15" fmla="*/ 21 h 24"/>
                <a:gd name="T16" fmla="*/ 6 w 10"/>
                <a:gd name="T17" fmla="*/ 23 h 24"/>
                <a:gd name="T18" fmla="*/ 9 w 10"/>
                <a:gd name="T19" fmla="*/ 23 h 24"/>
                <a:gd name="T20" fmla="*/ 9 w 10"/>
                <a:gd name="T21" fmla="*/ 10 h 24"/>
                <a:gd name="T22" fmla="*/ 9 w 10"/>
                <a:gd name="T23"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24">
                  <a:moveTo>
                    <a:pt x="9" y="10"/>
                  </a:moveTo>
                  <a:cubicBezTo>
                    <a:pt x="9" y="9"/>
                    <a:pt x="9" y="7"/>
                    <a:pt x="8" y="6"/>
                  </a:cubicBezTo>
                  <a:cubicBezTo>
                    <a:pt x="7" y="5"/>
                    <a:pt x="4" y="1"/>
                    <a:pt x="5" y="0"/>
                  </a:cubicBezTo>
                  <a:cubicBezTo>
                    <a:pt x="4" y="0"/>
                    <a:pt x="3" y="0"/>
                    <a:pt x="2" y="0"/>
                  </a:cubicBezTo>
                  <a:cubicBezTo>
                    <a:pt x="0" y="0"/>
                    <a:pt x="2" y="2"/>
                    <a:pt x="2" y="3"/>
                  </a:cubicBezTo>
                  <a:cubicBezTo>
                    <a:pt x="3" y="5"/>
                    <a:pt x="2" y="7"/>
                    <a:pt x="2" y="9"/>
                  </a:cubicBezTo>
                  <a:cubicBezTo>
                    <a:pt x="1" y="12"/>
                    <a:pt x="3" y="12"/>
                    <a:pt x="4" y="15"/>
                  </a:cubicBezTo>
                  <a:cubicBezTo>
                    <a:pt x="4" y="17"/>
                    <a:pt x="3" y="19"/>
                    <a:pt x="4" y="21"/>
                  </a:cubicBezTo>
                  <a:cubicBezTo>
                    <a:pt x="4" y="22"/>
                    <a:pt x="5" y="23"/>
                    <a:pt x="6" y="23"/>
                  </a:cubicBezTo>
                  <a:cubicBezTo>
                    <a:pt x="7" y="24"/>
                    <a:pt x="10" y="24"/>
                    <a:pt x="9" y="23"/>
                  </a:cubicBezTo>
                  <a:cubicBezTo>
                    <a:pt x="9" y="19"/>
                    <a:pt x="9" y="15"/>
                    <a:pt x="9" y="10"/>
                  </a:cubicBezTo>
                  <a:cubicBezTo>
                    <a:pt x="9" y="7"/>
                    <a:pt x="9" y="13"/>
                    <a:pt x="9" y="1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72" name="Freeform 760">
              <a:extLst>
                <a:ext uri="{FF2B5EF4-FFF2-40B4-BE49-F238E27FC236}">
                  <a16:creationId xmlns:a16="http://schemas.microsoft.com/office/drawing/2014/main" id="{6CC1D126-883B-0641-9A60-EF9190930E68}"/>
                </a:ext>
              </a:extLst>
            </p:cNvPr>
            <p:cNvSpPr>
              <a:spLocks/>
            </p:cNvSpPr>
            <p:nvPr/>
          </p:nvSpPr>
          <p:spPr bwMode="auto">
            <a:xfrm>
              <a:off x="11295752" y="8539302"/>
              <a:ext cx="296179" cy="289887"/>
            </a:xfrm>
            <a:custGeom>
              <a:avLst/>
              <a:gdLst>
                <a:gd name="T0" fmla="*/ 26 w 32"/>
                <a:gd name="T1" fmla="*/ 4 h 31"/>
                <a:gd name="T2" fmla="*/ 21 w 32"/>
                <a:gd name="T3" fmla="*/ 5 h 31"/>
                <a:gd name="T4" fmla="*/ 15 w 32"/>
                <a:gd name="T5" fmla="*/ 1 h 31"/>
                <a:gd name="T6" fmla="*/ 13 w 32"/>
                <a:gd name="T7" fmla="*/ 1 h 31"/>
                <a:gd name="T8" fmla="*/ 10 w 32"/>
                <a:gd name="T9" fmla="*/ 2 h 31"/>
                <a:gd name="T10" fmla="*/ 6 w 32"/>
                <a:gd name="T11" fmla="*/ 2 h 31"/>
                <a:gd name="T12" fmla="*/ 4 w 32"/>
                <a:gd name="T13" fmla="*/ 3 h 31"/>
                <a:gd name="T14" fmla="*/ 3 w 32"/>
                <a:gd name="T15" fmla="*/ 6 h 31"/>
                <a:gd name="T16" fmla="*/ 5 w 32"/>
                <a:gd name="T17" fmla="*/ 7 h 31"/>
                <a:gd name="T18" fmla="*/ 3 w 32"/>
                <a:gd name="T19" fmla="*/ 9 h 31"/>
                <a:gd name="T20" fmla="*/ 5 w 32"/>
                <a:gd name="T21" fmla="*/ 12 h 31"/>
                <a:gd name="T22" fmla="*/ 3 w 32"/>
                <a:gd name="T23" fmla="*/ 13 h 31"/>
                <a:gd name="T24" fmla="*/ 2 w 32"/>
                <a:gd name="T25" fmla="*/ 16 h 31"/>
                <a:gd name="T26" fmla="*/ 2 w 32"/>
                <a:gd name="T27" fmla="*/ 19 h 31"/>
                <a:gd name="T28" fmla="*/ 3 w 32"/>
                <a:gd name="T29" fmla="*/ 23 h 31"/>
                <a:gd name="T30" fmla="*/ 7 w 32"/>
                <a:gd name="T31" fmla="*/ 26 h 31"/>
                <a:gd name="T32" fmla="*/ 7 w 32"/>
                <a:gd name="T33" fmla="*/ 31 h 31"/>
                <a:gd name="T34" fmla="*/ 19 w 32"/>
                <a:gd name="T35" fmla="*/ 28 h 31"/>
                <a:gd name="T36" fmla="*/ 26 w 32"/>
                <a:gd name="T37" fmla="*/ 28 h 31"/>
                <a:gd name="T38" fmla="*/ 30 w 32"/>
                <a:gd name="T39" fmla="*/ 26 h 31"/>
                <a:gd name="T40" fmla="*/ 28 w 32"/>
                <a:gd name="T41" fmla="*/ 21 h 31"/>
                <a:gd name="T42" fmla="*/ 30 w 32"/>
                <a:gd name="T43" fmla="*/ 15 h 31"/>
                <a:gd name="T44" fmla="*/ 26 w 32"/>
                <a:gd name="T45"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31">
                  <a:moveTo>
                    <a:pt x="26" y="4"/>
                  </a:moveTo>
                  <a:cubicBezTo>
                    <a:pt x="24" y="4"/>
                    <a:pt x="23" y="6"/>
                    <a:pt x="21" y="5"/>
                  </a:cubicBezTo>
                  <a:cubicBezTo>
                    <a:pt x="19" y="5"/>
                    <a:pt x="17" y="0"/>
                    <a:pt x="15" y="1"/>
                  </a:cubicBezTo>
                  <a:cubicBezTo>
                    <a:pt x="14" y="2"/>
                    <a:pt x="13" y="2"/>
                    <a:pt x="13" y="1"/>
                  </a:cubicBezTo>
                  <a:cubicBezTo>
                    <a:pt x="12" y="0"/>
                    <a:pt x="11" y="2"/>
                    <a:pt x="10" y="2"/>
                  </a:cubicBezTo>
                  <a:cubicBezTo>
                    <a:pt x="8" y="3"/>
                    <a:pt x="7" y="2"/>
                    <a:pt x="6" y="2"/>
                  </a:cubicBezTo>
                  <a:cubicBezTo>
                    <a:pt x="5" y="1"/>
                    <a:pt x="5" y="3"/>
                    <a:pt x="4" y="3"/>
                  </a:cubicBezTo>
                  <a:cubicBezTo>
                    <a:pt x="3" y="3"/>
                    <a:pt x="2" y="5"/>
                    <a:pt x="3" y="6"/>
                  </a:cubicBezTo>
                  <a:cubicBezTo>
                    <a:pt x="3" y="7"/>
                    <a:pt x="5" y="7"/>
                    <a:pt x="5" y="7"/>
                  </a:cubicBezTo>
                  <a:cubicBezTo>
                    <a:pt x="5" y="8"/>
                    <a:pt x="3" y="9"/>
                    <a:pt x="3" y="9"/>
                  </a:cubicBezTo>
                  <a:cubicBezTo>
                    <a:pt x="3" y="10"/>
                    <a:pt x="5" y="11"/>
                    <a:pt x="5" y="12"/>
                  </a:cubicBezTo>
                  <a:cubicBezTo>
                    <a:pt x="5" y="12"/>
                    <a:pt x="3" y="11"/>
                    <a:pt x="3" y="13"/>
                  </a:cubicBezTo>
                  <a:cubicBezTo>
                    <a:pt x="3" y="14"/>
                    <a:pt x="4" y="16"/>
                    <a:pt x="2" y="16"/>
                  </a:cubicBezTo>
                  <a:cubicBezTo>
                    <a:pt x="3" y="17"/>
                    <a:pt x="3" y="18"/>
                    <a:pt x="2" y="19"/>
                  </a:cubicBezTo>
                  <a:cubicBezTo>
                    <a:pt x="2" y="21"/>
                    <a:pt x="0" y="21"/>
                    <a:pt x="3" y="23"/>
                  </a:cubicBezTo>
                  <a:cubicBezTo>
                    <a:pt x="4" y="23"/>
                    <a:pt x="6" y="24"/>
                    <a:pt x="7" y="26"/>
                  </a:cubicBezTo>
                  <a:cubicBezTo>
                    <a:pt x="8" y="27"/>
                    <a:pt x="7" y="29"/>
                    <a:pt x="7" y="31"/>
                  </a:cubicBezTo>
                  <a:cubicBezTo>
                    <a:pt x="11" y="30"/>
                    <a:pt x="14" y="28"/>
                    <a:pt x="19" y="28"/>
                  </a:cubicBezTo>
                  <a:cubicBezTo>
                    <a:pt x="21" y="27"/>
                    <a:pt x="24" y="28"/>
                    <a:pt x="26" y="28"/>
                  </a:cubicBezTo>
                  <a:cubicBezTo>
                    <a:pt x="28" y="28"/>
                    <a:pt x="31" y="29"/>
                    <a:pt x="30" y="26"/>
                  </a:cubicBezTo>
                  <a:cubicBezTo>
                    <a:pt x="30" y="24"/>
                    <a:pt x="29" y="23"/>
                    <a:pt x="28" y="21"/>
                  </a:cubicBezTo>
                  <a:cubicBezTo>
                    <a:pt x="28" y="19"/>
                    <a:pt x="29" y="17"/>
                    <a:pt x="30" y="15"/>
                  </a:cubicBezTo>
                  <a:cubicBezTo>
                    <a:pt x="31" y="11"/>
                    <a:pt x="32" y="4"/>
                    <a:pt x="26" y="4"/>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73" name="Freeform 761">
              <a:extLst>
                <a:ext uri="{FF2B5EF4-FFF2-40B4-BE49-F238E27FC236}">
                  <a16:creationId xmlns:a16="http://schemas.microsoft.com/office/drawing/2014/main" id="{CA56EF43-0E59-A441-A022-875B5832E631}"/>
                </a:ext>
              </a:extLst>
            </p:cNvPr>
            <p:cNvSpPr>
              <a:spLocks/>
            </p:cNvSpPr>
            <p:nvPr/>
          </p:nvSpPr>
          <p:spPr bwMode="auto">
            <a:xfrm>
              <a:off x="11547346" y="8529744"/>
              <a:ext cx="213379" cy="280329"/>
            </a:xfrm>
            <a:custGeom>
              <a:avLst/>
              <a:gdLst>
                <a:gd name="T0" fmla="*/ 19 w 23"/>
                <a:gd name="T1" fmla="*/ 13 h 30"/>
                <a:gd name="T2" fmla="*/ 18 w 23"/>
                <a:gd name="T3" fmla="*/ 6 h 30"/>
                <a:gd name="T4" fmla="*/ 17 w 23"/>
                <a:gd name="T5" fmla="*/ 0 h 30"/>
                <a:gd name="T6" fmla="*/ 3 w 23"/>
                <a:gd name="T7" fmla="*/ 0 h 30"/>
                <a:gd name="T8" fmla="*/ 4 w 23"/>
                <a:gd name="T9" fmla="*/ 11 h 30"/>
                <a:gd name="T10" fmla="*/ 1 w 23"/>
                <a:gd name="T11" fmla="*/ 22 h 30"/>
                <a:gd name="T12" fmla="*/ 3 w 23"/>
                <a:gd name="T13" fmla="*/ 30 h 30"/>
                <a:gd name="T14" fmla="*/ 10 w 23"/>
                <a:gd name="T15" fmla="*/ 29 h 30"/>
                <a:gd name="T16" fmla="*/ 23 w 23"/>
                <a:gd name="T17" fmla="*/ 24 h 30"/>
                <a:gd name="T18" fmla="*/ 20 w 23"/>
                <a:gd name="T19" fmla="*/ 19 h 30"/>
                <a:gd name="T20" fmla="*/ 19 w 23"/>
                <a:gd name="T21" fmla="*/ 13 h 30"/>
                <a:gd name="T22" fmla="*/ 19 w 23"/>
                <a:gd name="T2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0">
                  <a:moveTo>
                    <a:pt x="19" y="13"/>
                  </a:moveTo>
                  <a:cubicBezTo>
                    <a:pt x="17" y="11"/>
                    <a:pt x="18" y="8"/>
                    <a:pt x="18" y="6"/>
                  </a:cubicBezTo>
                  <a:cubicBezTo>
                    <a:pt x="19" y="4"/>
                    <a:pt x="16" y="2"/>
                    <a:pt x="17" y="0"/>
                  </a:cubicBezTo>
                  <a:cubicBezTo>
                    <a:pt x="12" y="0"/>
                    <a:pt x="8" y="0"/>
                    <a:pt x="3" y="0"/>
                  </a:cubicBezTo>
                  <a:cubicBezTo>
                    <a:pt x="3" y="3"/>
                    <a:pt x="4" y="7"/>
                    <a:pt x="4" y="11"/>
                  </a:cubicBezTo>
                  <a:cubicBezTo>
                    <a:pt x="4" y="15"/>
                    <a:pt x="0" y="18"/>
                    <a:pt x="1" y="22"/>
                  </a:cubicBezTo>
                  <a:cubicBezTo>
                    <a:pt x="2" y="25"/>
                    <a:pt x="4" y="26"/>
                    <a:pt x="3" y="30"/>
                  </a:cubicBezTo>
                  <a:cubicBezTo>
                    <a:pt x="6" y="30"/>
                    <a:pt x="7" y="30"/>
                    <a:pt x="10" y="29"/>
                  </a:cubicBezTo>
                  <a:cubicBezTo>
                    <a:pt x="15" y="28"/>
                    <a:pt x="19" y="26"/>
                    <a:pt x="23" y="24"/>
                  </a:cubicBezTo>
                  <a:cubicBezTo>
                    <a:pt x="21" y="23"/>
                    <a:pt x="20" y="21"/>
                    <a:pt x="20" y="19"/>
                  </a:cubicBezTo>
                  <a:cubicBezTo>
                    <a:pt x="20" y="17"/>
                    <a:pt x="20" y="15"/>
                    <a:pt x="19" y="13"/>
                  </a:cubicBezTo>
                  <a:cubicBezTo>
                    <a:pt x="17" y="11"/>
                    <a:pt x="20" y="15"/>
                    <a:pt x="19" y="13"/>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74" name="Freeform 762">
              <a:extLst>
                <a:ext uri="{FF2B5EF4-FFF2-40B4-BE49-F238E27FC236}">
                  <a16:creationId xmlns:a16="http://schemas.microsoft.com/office/drawing/2014/main" id="{ED027775-EFC2-A945-B24E-328079EF48ED}"/>
                </a:ext>
              </a:extLst>
            </p:cNvPr>
            <p:cNvSpPr>
              <a:spLocks/>
            </p:cNvSpPr>
            <p:nvPr/>
          </p:nvSpPr>
          <p:spPr bwMode="auto">
            <a:xfrm>
              <a:off x="11079193" y="8558412"/>
              <a:ext cx="140127" cy="168835"/>
            </a:xfrm>
            <a:custGeom>
              <a:avLst/>
              <a:gdLst>
                <a:gd name="T0" fmla="*/ 12 w 15"/>
                <a:gd name="T1" fmla="*/ 14 h 18"/>
                <a:gd name="T2" fmla="*/ 14 w 15"/>
                <a:gd name="T3" fmla="*/ 6 h 18"/>
                <a:gd name="T4" fmla="*/ 5 w 15"/>
                <a:gd name="T5" fmla="*/ 3 h 18"/>
                <a:gd name="T6" fmla="*/ 1 w 15"/>
                <a:gd name="T7" fmla="*/ 8 h 18"/>
                <a:gd name="T8" fmla="*/ 4 w 15"/>
                <a:gd name="T9" fmla="*/ 12 h 18"/>
                <a:gd name="T10" fmla="*/ 7 w 15"/>
                <a:gd name="T11" fmla="*/ 16 h 18"/>
                <a:gd name="T12" fmla="*/ 10 w 15"/>
                <a:gd name="T13" fmla="*/ 16 h 18"/>
                <a:gd name="T14" fmla="*/ 12 w 15"/>
                <a:gd name="T15" fmla="*/ 14 h 18"/>
                <a:gd name="T16" fmla="*/ 12 w 15"/>
                <a:gd name="T17"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8">
                  <a:moveTo>
                    <a:pt x="12" y="14"/>
                  </a:moveTo>
                  <a:cubicBezTo>
                    <a:pt x="15" y="13"/>
                    <a:pt x="15" y="8"/>
                    <a:pt x="14" y="6"/>
                  </a:cubicBezTo>
                  <a:cubicBezTo>
                    <a:pt x="12" y="2"/>
                    <a:pt x="8" y="0"/>
                    <a:pt x="5" y="3"/>
                  </a:cubicBezTo>
                  <a:cubicBezTo>
                    <a:pt x="3" y="4"/>
                    <a:pt x="0" y="6"/>
                    <a:pt x="1" y="8"/>
                  </a:cubicBezTo>
                  <a:cubicBezTo>
                    <a:pt x="2" y="10"/>
                    <a:pt x="2" y="11"/>
                    <a:pt x="4" y="12"/>
                  </a:cubicBezTo>
                  <a:cubicBezTo>
                    <a:pt x="5" y="14"/>
                    <a:pt x="5" y="15"/>
                    <a:pt x="7" y="16"/>
                  </a:cubicBezTo>
                  <a:cubicBezTo>
                    <a:pt x="8" y="17"/>
                    <a:pt x="9" y="18"/>
                    <a:pt x="10" y="16"/>
                  </a:cubicBezTo>
                  <a:cubicBezTo>
                    <a:pt x="10" y="15"/>
                    <a:pt x="11" y="15"/>
                    <a:pt x="12" y="14"/>
                  </a:cubicBezTo>
                  <a:cubicBezTo>
                    <a:pt x="14" y="13"/>
                    <a:pt x="11" y="15"/>
                    <a:pt x="12" y="14"/>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75" name="Freeform 763">
              <a:extLst>
                <a:ext uri="{FF2B5EF4-FFF2-40B4-BE49-F238E27FC236}">
                  <a16:creationId xmlns:a16="http://schemas.microsoft.com/office/drawing/2014/main" id="{34A6BDCF-66BE-C84D-927C-A1468B1CE9BE}"/>
                </a:ext>
              </a:extLst>
            </p:cNvPr>
            <p:cNvSpPr>
              <a:spLocks/>
            </p:cNvSpPr>
            <p:nvPr/>
          </p:nvSpPr>
          <p:spPr bwMode="auto">
            <a:xfrm>
              <a:off x="11161994" y="8631681"/>
              <a:ext cx="207006" cy="197506"/>
            </a:xfrm>
            <a:custGeom>
              <a:avLst/>
              <a:gdLst>
                <a:gd name="T0" fmla="*/ 21 w 22"/>
                <a:gd name="T1" fmla="*/ 17 h 21"/>
                <a:gd name="T2" fmla="*/ 19 w 22"/>
                <a:gd name="T3" fmla="*/ 13 h 21"/>
                <a:gd name="T4" fmla="*/ 16 w 22"/>
                <a:gd name="T5" fmla="*/ 11 h 21"/>
                <a:gd name="T6" fmla="*/ 16 w 22"/>
                <a:gd name="T7" fmla="*/ 6 h 21"/>
                <a:gd name="T8" fmla="*/ 13 w 22"/>
                <a:gd name="T9" fmla="*/ 8 h 21"/>
                <a:gd name="T10" fmla="*/ 9 w 22"/>
                <a:gd name="T11" fmla="*/ 1 h 21"/>
                <a:gd name="T12" fmla="*/ 5 w 22"/>
                <a:gd name="T13" fmla="*/ 4 h 21"/>
                <a:gd name="T14" fmla="*/ 0 w 22"/>
                <a:gd name="T15" fmla="*/ 9 h 21"/>
                <a:gd name="T16" fmla="*/ 12 w 22"/>
                <a:gd name="T17" fmla="*/ 18 h 21"/>
                <a:gd name="T18" fmla="*/ 19 w 22"/>
                <a:gd name="T19" fmla="*/ 21 h 21"/>
                <a:gd name="T20" fmla="*/ 21 w 22"/>
                <a:gd name="T21" fmla="*/ 17 h 21"/>
                <a:gd name="T22" fmla="*/ 21 w 22"/>
                <a:gd name="T23"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1">
                  <a:moveTo>
                    <a:pt x="21" y="17"/>
                  </a:moveTo>
                  <a:cubicBezTo>
                    <a:pt x="22" y="15"/>
                    <a:pt x="20" y="14"/>
                    <a:pt x="19" y="13"/>
                  </a:cubicBezTo>
                  <a:cubicBezTo>
                    <a:pt x="18" y="13"/>
                    <a:pt x="14" y="12"/>
                    <a:pt x="16" y="11"/>
                  </a:cubicBezTo>
                  <a:cubicBezTo>
                    <a:pt x="17" y="10"/>
                    <a:pt x="17" y="7"/>
                    <a:pt x="16" y="6"/>
                  </a:cubicBezTo>
                  <a:cubicBezTo>
                    <a:pt x="15" y="4"/>
                    <a:pt x="14" y="8"/>
                    <a:pt x="13" y="8"/>
                  </a:cubicBezTo>
                  <a:cubicBezTo>
                    <a:pt x="10" y="8"/>
                    <a:pt x="11" y="0"/>
                    <a:pt x="9" y="1"/>
                  </a:cubicBezTo>
                  <a:cubicBezTo>
                    <a:pt x="8" y="2"/>
                    <a:pt x="6" y="3"/>
                    <a:pt x="5" y="4"/>
                  </a:cubicBezTo>
                  <a:cubicBezTo>
                    <a:pt x="4" y="6"/>
                    <a:pt x="2" y="7"/>
                    <a:pt x="0" y="9"/>
                  </a:cubicBezTo>
                  <a:cubicBezTo>
                    <a:pt x="5" y="12"/>
                    <a:pt x="8" y="15"/>
                    <a:pt x="12" y="18"/>
                  </a:cubicBezTo>
                  <a:cubicBezTo>
                    <a:pt x="14" y="20"/>
                    <a:pt x="16" y="21"/>
                    <a:pt x="19" y="21"/>
                  </a:cubicBezTo>
                  <a:cubicBezTo>
                    <a:pt x="22" y="21"/>
                    <a:pt x="20" y="19"/>
                    <a:pt x="21" y="17"/>
                  </a:cubicBezTo>
                  <a:cubicBezTo>
                    <a:pt x="22" y="15"/>
                    <a:pt x="21" y="19"/>
                    <a:pt x="21" y="17"/>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76" name="Freeform 764">
              <a:extLst>
                <a:ext uri="{FF2B5EF4-FFF2-40B4-BE49-F238E27FC236}">
                  <a16:creationId xmlns:a16="http://schemas.microsoft.com/office/drawing/2014/main" id="{2C476487-4F90-0549-A418-FDDBCFEE1C57}"/>
                </a:ext>
              </a:extLst>
            </p:cNvPr>
            <p:cNvSpPr>
              <a:spLocks/>
            </p:cNvSpPr>
            <p:nvPr/>
          </p:nvSpPr>
          <p:spPr bwMode="auto">
            <a:xfrm>
              <a:off x="11015496" y="8443736"/>
              <a:ext cx="324842" cy="273958"/>
            </a:xfrm>
            <a:custGeom>
              <a:avLst/>
              <a:gdLst>
                <a:gd name="T0" fmla="*/ 10 w 35"/>
                <a:gd name="T1" fmla="*/ 16 h 29"/>
                <a:gd name="T2" fmla="*/ 20 w 35"/>
                <a:gd name="T3" fmla="*/ 17 h 29"/>
                <a:gd name="T4" fmla="*/ 21 w 35"/>
                <a:gd name="T5" fmla="*/ 23 h 29"/>
                <a:gd name="T6" fmla="*/ 25 w 35"/>
                <a:gd name="T7" fmla="*/ 21 h 29"/>
                <a:gd name="T8" fmla="*/ 29 w 35"/>
                <a:gd name="T9" fmla="*/ 27 h 29"/>
                <a:gd name="T10" fmla="*/ 31 w 35"/>
                <a:gd name="T11" fmla="*/ 26 h 29"/>
                <a:gd name="T12" fmla="*/ 33 w 35"/>
                <a:gd name="T13" fmla="*/ 25 h 29"/>
                <a:gd name="T14" fmla="*/ 33 w 35"/>
                <a:gd name="T15" fmla="*/ 23 h 29"/>
                <a:gd name="T16" fmla="*/ 35 w 35"/>
                <a:gd name="T17" fmla="*/ 22 h 29"/>
                <a:gd name="T18" fmla="*/ 34 w 35"/>
                <a:gd name="T19" fmla="*/ 19 h 29"/>
                <a:gd name="T20" fmla="*/ 33 w 35"/>
                <a:gd name="T21" fmla="*/ 16 h 29"/>
                <a:gd name="T22" fmla="*/ 33 w 35"/>
                <a:gd name="T23" fmla="*/ 12 h 29"/>
                <a:gd name="T24" fmla="*/ 32 w 35"/>
                <a:gd name="T25" fmla="*/ 8 h 29"/>
                <a:gd name="T26" fmla="*/ 26 w 35"/>
                <a:gd name="T27" fmla="*/ 2 h 29"/>
                <a:gd name="T28" fmla="*/ 24 w 35"/>
                <a:gd name="T29" fmla="*/ 3 h 29"/>
                <a:gd name="T30" fmla="*/ 22 w 35"/>
                <a:gd name="T31" fmla="*/ 3 h 29"/>
                <a:gd name="T32" fmla="*/ 19 w 35"/>
                <a:gd name="T33" fmla="*/ 3 h 29"/>
                <a:gd name="T34" fmla="*/ 18 w 35"/>
                <a:gd name="T35" fmla="*/ 3 h 29"/>
                <a:gd name="T36" fmla="*/ 15 w 35"/>
                <a:gd name="T37" fmla="*/ 2 h 29"/>
                <a:gd name="T38" fmla="*/ 10 w 35"/>
                <a:gd name="T39" fmla="*/ 1 h 29"/>
                <a:gd name="T40" fmla="*/ 5 w 35"/>
                <a:gd name="T41" fmla="*/ 1 h 29"/>
                <a:gd name="T42" fmla="*/ 5 w 35"/>
                <a:gd name="T43" fmla="*/ 4 h 29"/>
                <a:gd name="T44" fmla="*/ 3 w 35"/>
                <a:gd name="T45" fmla="*/ 6 h 29"/>
                <a:gd name="T46" fmla="*/ 0 w 35"/>
                <a:gd name="T47" fmla="*/ 8 h 29"/>
                <a:gd name="T48" fmla="*/ 3 w 35"/>
                <a:gd name="T49" fmla="*/ 13 h 29"/>
                <a:gd name="T50" fmla="*/ 8 w 35"/>
                <a:gd name="T51" fmla="*/ 19 h 29"/>
                <a:gd name="T52" fmla="*/ 10 w 35"/>
                <a:gd name="T53" fmla="*/ 16 h 29"/>
                <a:gd name="T54" fmla="*/ 10 w 35"/>
                <a:gd name="T55" fmla="*/ 1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29">
                  <a:moveTo>
                    <a:pt x="10" y="16"/>
                  </a:moveTo>
                  <a:cubicBezTo>
                    <a:pt x="14" y="14"/>
                    <a:pt x="18" y="12"/>
                    <a:pt x="20" y="17"/>
                  </a:cubicBezTo>
                  <a:cubicBezTo>
                    <a:pt x="22" y="19"/>
                    <a:pt x="21" y="20"/>
                    <a:pt x="21" y="23"/>
                  </a:cubicBezTo>
                  <a:cubicBezTo>
                    <a:pt x="22" y="24"/>
                    <a:pt x="24" y="21"/>
                    <a:pt x="25" y="21"/>
                  </a:cubicBezTo>
                  <a:cubicBezTo>
                    <a:pt x="27" y="20"/>
                    <a:pt x="27" y="29"/>
                    <a:pt x="29" y="27"/>
                  </a:cubicBezTo>
                  <a:cubicBezTo>
                    <a:pt x="30" y="27"/>
                    <a:pt x="30" y="26"/>
                    <a:pt x="31" y="26"/>
                  </a:cubicBezTo>
                  <a:cubicBezTo>
                    <a:pt x="31" y="25"/>
                    <a:pt x="33" y="26"/>
                    <a:pt x="33" y="25"/>
                  </a:cubicBezTo>
                  <a:cubicBezTo>
                    <a:pt x="34" y="24"/>
                    <a:pt x="33" y="23"/>
                    <a:pt x="33" y="23"/>
                  </a:cubicBezTo>
                  <a:cubicBezTo>
                    <a:pt x="33" y="21"/>
                    <a:pt x="35" y="22"/>
                    <a:pt x="35" y="22"/>
                  </a:cubicBezTo>
                  <a:cubicBezTo>
                    <a:pt x="35" y="21"/>
                    <a:pt x="32" y="20"/>
                    <a:pt x="34" y="19"/>
                  </a:cubicBezTo>
                  <a:cubicBezTo>
                    <a:pt x="35" y="18"/>
                    <a:pt x="35" y="17"/>
                    <a:pt x="33" y="16"/>
                  </a:cubicBezTo>
                  <a:cubicBezTo>
                    <a:pt x="32" y="15"/>
                    <a:pt x="34" y="13"/>
                    <a:pt x="33" y="12"/>
                  </a:cubicBezTo>
                  <a:cubicBezTo>
                    <a:pt x="32" y="11"/>
                    <a:pt x="33" y="10"/>
                    <a:pt x="32" y="8"/>
                  </a:cubicBezTo>
                  <a:cubicBezTo>
                    <a:pt x="31" y="7"/>
                    <a:pt x="29" y="0"/>
                    <a:pt x="26" y="2"/>
                  </a:cubicBezTo>
                  <a:cubicBezTo>
                    <a:pt x="26" y="2"/>
                    <a:pt x="25" y="3"/>
                    <a:pt x="24" y="3"/>
                  </a:cubicBezTo>
                  <a:cubicBezTo>
                    <a:pt x="23" y="3"/>
                    <a:pt x="23" y="3"/>
                    <a:pt x="22" y="3"/>
                  </a:cubicBezTo>
                  <a:cubicBezTo>
                    <a:pt x="21" y="4"/>
                    <a:pt x="20" y="3"/>
                    <a:pt x="19" y="3"/>
                  </a:cubicBezTo>
                  <a:cubicBezTo>
                    <a:pt x="18" y="3"/>
                    <a:pt x="18" y="4"/>
                    <a:pt x="18" y="3"/>
                  </a:cubicBezTo>
                  <a:cubicBezTo>
                    <a:pt x="16" y="2"/>
                    <a:pt x="17" y="2"/>
                    <a:pt x="15" y="2"/>
                  </a:cubicBezTo>
                  <a:cubicBezTo>
                    <a:pt x="12" y="3"/>
                    <a:pt x="12" y="1"/>
                    <a:pt x="10" y="1"/>
                  </a:cubicBezTo>
                  <a:cubicBezTo>
                    <a:pt x="8" y="0"/>
                    <a:pt x="6" y="0"/>
                    <a:pt x="5" y="1"/>
                  </a:cubicBezTo>
                  <a:cubicBezTo>
                    <a:pt x="5" y="2"/>
                    <a:pt x="3" y="3"/>
                    <a:pt x="5" y="4"/>
                  </a:cubicBezTo>
                  <a:cubicBezTo>
                    <a:pt x="6" y="5"/>
                    <a:pt x="5" y="6"/>
                    <a:pt x="3" y="6"/>
                  </a:cubicBezTo>
                  <a:cubicBezTo>
                    <a:pt x="1" y="6"/>
                    <a:pt x="0" y="6"/>
                    <a:pt x="0" y="8"/>
                  </a:cubicBezTo>
                  <a:cubicBezTo>
                    <a:pt x="1" y="10"/>
                    <a:pt x="2" y="11"/>
                    <a:pt x="3" y="13"/>
                  </a:cubicBezTo>
                  <a:cubicBezTo>
                    <a:pt x="5" y="15"/>
                    <a:pt x="6" y="16"/>
                    <a:pt x="8" y="19"/>
                  </a:cubicBezTo>
                  <a:cubicBezTo>
                    <a:pt x="9" y="18"/>
                    <a:pt x="9" y="17"/>
                    <a:pt x="10" y="16"/>
                  </a:cubicBezTo>
                  <a:cubicBezTo>
                    <a:pt x="11" y="16"/>
                    <a:pt x="10" y="17"/>
                    <a:pt x="10" y="16"/>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77" name="Freeform 765">
              <a:extLst>
                <a:ext uri="{FF2B5EF4-FFF2-40B4-BE49-F238E27FC236}">
                  <a16:creationId xmlns:a16="http://schemas.microsoft.com/office/drawing/2014/main" id="{5A43251D-CBA8-1545-8C09-4830E650A22D}"/>
                </a:ext>
              </a:extLst>
            </p:cNvPr>
            <p:cNvSpPr>
              <a:spLocks/>
            </p:cNvSpPr>
            <p:nvPr/>
          </p:nvSpPr>
          <p:spPr bwMode="auto">
            <a:xfrm>
              <a:off x="10929511" y="8453294"/>
              <a:ext cx="149682" cy="66896"/>
            </a:xfrm>
            <a:custGeom>
              <a:avLst/>
              <a:gdLst>
                <a:gd name="T0" fmla="*/ 10 w 16"/>
                <a:gd name="T1" fmla="*/ 5 h 7"/>
                <a:gd name="T2" fmla="*/ 14 w 16"/>
                <a:gd name="T3" fmla="*/ 3 h 7"/>
                <a:gd name="T4" fmla="*/ 14 w 16"/>
                <a:gd name="T5" fmla="*/ 0 h 7"/>
                <a:gd name="T6" fmla="*/ 7 w 16"/>
                <a:gd name="T7" fmla="*/ 0 h 7"/>
                <a:gd name="T8" fmla="*/ 4 w 16"/>
                <a:gd name="T9" fmla="*/ 0 h 7"/>
                <a:gd name="T10" fmla="*/ 0 w 16"/>
                <a:gd name="T11" fmla="*/ 1 h 7"/>
                <a:gd name="T12" fmla="*/ 3 w 16"/>
                <a:gd name="T13" fmla="*/ 3 h 7"/>
                <a:gd name="T14" fmla="*/ 7 w 16"/>
                <a:gd name="T15" fmla="*/ 3 h 7"/>
                <a:gd name="T16" fmla="*/ 9 w 16"/>
                <a:gd name="T17" fmla="*/ 7 h 7"/>
                <a:gd name="T18" fmla="*/ 10 w 16"/>
                <a:gd name="T1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7">
                  <a:moveTo>
                    <a:pt x="10" y="5"/>
                  </a:moveTo>
                  <a:cubicBezTo>
                    <a:pt x="11" y="5"/>
                    <a:pt x="16" y="5"/>
                    <a:pt x="14" y="3"/>
                  </a:cubicBezTo>
                  <a:cubicBezTo>
                    <a:pt x="12" y="2"/>
                    <a:pt x="14" y="1"/>
                    <a:pt x="14" y="0"/>
                  </a:cubicBezTo>
                  <a:cubicBezTo>
                    <a:pt x="12" y="0"/>
                    <a:pt x="9" y="0"/>
                    <a:pt x="7" y="0"/>
                  </a:cubicBezTo>
                  <a:cubicBezTo>
                    <a:pt x="5" y="0"/>
                    <a:pt x="5" y="1"/>
                    <a:pt x="4" y="0"/>
                  </a:cubicBezTo>
                  <a:cubicBezTo>
                    <a:pt x="2" y="0"/>
                    <a:pt x="2" y="0"/>
                    <a:pt x="0" y="1"/>
                  </a:cubicBezTo>
                  <a:cubicBezTo>
                    <a:pt x="1" y="2"/>
                    <a:pt x="1" y="3"/>
                    <a:pt x="3" y="3"/>
                  </a:cubicBezTo>
                  <a:cubicBezTo>
                    <a:pt x="4" y="3"/>
                    <a:pt x="7" y="3"/>
                    <a:pt x="7" y="3"/>
                  </a:cubicBezTo>
                  <a:cubicBezTo>
                    <a:pt x="5" y="5"/>
                    <a:pt x="7" y="6"/>
                    <a:pt x="9" y="7"/>
                  </a:cubicBezTo>
                  <a:cubicBezTo>
                    <a:pt x="9" y="7"/>
                    <a:pt x="9" y="5"/>
                    <a:pt x="10" y="5"/>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78" name="Freeform 766">
              <a:extLst>
                <a:ext uri="{FF2B5EF4-FFF2-40B4-BE49-F238E27FC236}">
                  <a16:creationId xmlns:a16="http://schemas.microsoft.com/office/drawing/2014/main" id="{06031603-64CF-0F43-9707-AB76C5FF7F51}"/>
                </a:ext>
              </a:extLst>
            </p:cNvPr>
            <p:cNvSpPr>
              <a:spLocks/>
            </p:cNvSpPr>
            <p:nvPr/>
          </p:nvSpPr>
          <p:spPr bwMode="auto">
            <a:xfrm>
              <a:off x="10919955" y="8389581"/>
              <a:ext cx="140127" cy="38227"/>
            </a:xfrm>
            <a:custGeom>
              <a:avLst/>
              <a:gdLst>
                <a:gd name="T0" fmla="*/ 4 w 15"/>
                <a:gd name="T1" fmla="*/ 4 h 4"/>
                <a:gd name="T2" fmla="*/ 9 w 15"/>
                <a:gd name="T3" fmla="*/ 3 h 4"/>
                <a:gd name="T4" fmla="*/ 15 w 15"/>
                <a:gd name="T5" fmla="*/ 2 h 4"/>
                <a:gd name="T6" fmla="*/ 8 w 15"/>
                <a:gd name="T7" fmla="*/ 1 h 4"/>
                <a:gd name="T8" fmla="*/ 0 w 15"/>
                <a:gd name="T9" fmla="*/ 4 h 4"/>
                <a:gd name="T10" fmla="*/ 4 w 15"/>
                <a:gd name="T11" fmla="*/ 4 h 4"/>
                <a:gd name="T12" fmla="*/ 4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4" y="4"/>
                  </a:moveTo>
                  <a:cubicBezTo>
                    <a:pt x="6" y="3"/>
                    <a:pt x="7" y="2"/>
                    <a:pt x="9" y="3"/>
                  </a:cubicBezTo>
                  <a:cubicBezTo>
                    <a:pt x="10" y="3"/>
                    <a:pt x="14" y="4"/>
                    <a:pt x="15" y="2"/>
                  </a:cubicBezTo>
                  <a:cubicBezTo>
                    <a:pt x="15" y="3"/>
                    <a:pt x="9" y="0"/>
                    <a:pt x="8" y="1"/>
                  </a:cubicBezTo>
                  <a:cubicBezTo>
                    <a:pt x="5" y="2"/>
                    <a:pt x="1" y="0"/>
                    <a:pt x="0" y="4"/>
                  </a:cubicBezTo>
                  <a:cubicBezTo>
                    <a:pt x="2" y="4"/>
                    <a:pt x="3" y="4"/>
                    <a:pt x="4" y="4"/>
                  </a:cubicBezTo>
                  <a:cubicBezTo>
                    <a:pt x="5" y="4"/>
                    <a:pt x="4" y="4"/>
                    <a:pt x="4" y="4"/>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79" name="Freeform 767">
              <a:extLst>
                <a:ext uri="{FF2B5EF4-FFF2-40B4-BE49-F238E27FC236}">
                  <a16:creationId xmlns:a16="http://schemas.microsoft.com/office/drawing/2014/main" id="{2CA70427-E196-644F-8282-8CFCD96A3F05}"/>
                </a:ext>
              </a:extLst>
            </p:cNvPr>
            <p:cNvSpPr>
              <a:spLocks/>
            </p:cNvSpPr>
            <p:nvPr/>
          </p:nvSpPr>
          <p:spPr bwMode="auto">
            <a:xfrm>
              <a:off x="10900847" y="7733361"/>
              <a:ext cx="560510" cy="637106"/>
            </a:xfrm>
            <a:custGeom>
              <a:avLst/>
              <a:gdLst>
                <a:gd name="T0" fmla="*/ 5 w 60"/>
                <a:gd name="T1" fmla="*/ 57 h 68"/>
                <a:gd name="T2" fmla="*/ 15 w 60"/>
                <a:gd name="T3" fmla="*/ 57 h 68"/>
                <a:gd name="T4" fmla="*/ 18 w 60"/>
                <a:gd name="T5" fmla="*/ 59 h 68"/>
                <a:gd name="T6" fmla="*/ 21 w 60"/>
                <a:gd name="T7" fmla="*/ 63 h 68"/>
                <a:gd name="T8" fmla="*/ 27 w 60"/>
                <a:gd name="T9" fmla="*/ 64 h 68"/>
                <a:gd name="T10" fmla="*/ 32 w 60"/>
                <a:gd name="T11" fmla="*/ 64 h 68"/>
                <a:gd name="T12" fmla="*/ 35 w 60"/>
                <a:gd name="T13" fmla="*/ 62 h 68"/>
                <a:gd name="T14" fmla="*/ 39 w 60"/>
                <a:gd name="T15" fmla="*/ 62 h 68"/>
                <a:gd name="T16" fmla="*/ 44 w 60"/>
                <a:gd name="T17" fmla="*/ 61 h 68"/>
                <a:gd name="T18" fmla="*/ 53 w 60"/>
                <a:gd name="T19" fmla="*/ 61 h 68"/>
                <a:gd name="T20" fmla="*/ 58 w 60"/>
                <a:gd name="T21" fmla="*/ 61 h 68"/>
                <a:gd name="T22" fmla="*/ 58 w 60"/>
                <a:gd name="T23" fmla="*/ 54 h 68"/>
                <a:gd name="T24" fmla="*/ 56 w 60"/>
                <a:gd name="T25" fmla="*/ 38 h 68"/>
                <a:gd name="T26" fmla="*/ 52 w 60"/>
                <a:gd name="T27" fmla="*/ 12 h 68"/>
                <a:gd name="T28" fmla="*/ 60 w 60"/>
                <a:gd name="T29" fmla="*/ 12 h 68"/>
                <a:gd name="T30" fmla="*/ 43 w 60"/>
                <a:gd name="T31" fmla="*/ 0 h 68"/>
                <a:gd name="T32" fmla="*/ 42 w 60"/>
                <a:gd name="T33" fmla="*/ 7 h 68"/>
                <a:gd name="T34" fmla="*/ 37 w 60"/>
                <a:gd name="T35" fmla="*/ 7 h 68"/>
                <a:gd name="T36" fmla="*/ 29 w 60"/>
                <a:gd name="T37" fmla="*/ 7 h 68"/>
                <a:gd name="T38" fmla="*/ 26 w 60"/>
                <a:gd name="T39" fmla="*/ 7 h 68"/>
                <a:gd name="T40" fmla="*/ 26 w 60"/>
                <a:gd name="T41" fmla="*/ 12 h 68"/>
                <a:gd name="T42" fmla="*/ 26 w 60"/>
                <a:gd name="T43" fmla="*/ 19 h 68"/>
                <a:gd name="T44" fmla="*/ 20 w 60"/>
                <a:gd name="T45" fmla="*/ 25 h 68"/>
                <a:gd name="T46" fmla="*/ 20 w 60"/>
                <a:gd name="T47" fmla="*/ 32 h 68"/>
                <a:gd name="T48" fmla="*/ 16 w 60"/>
                <a:gd name="T49" fmla="*/ 32 h 68"/>
                <a:gd name="T50" fmla="*/ 3 w 60"/>
                <a:gd name="T51" fmla="*/ 32 h 68"/>
                <a:gd name="T52" fmla="*/ 1 w 60"/>
                <a:gd name="T53" fmla="*/ 33 h 68"/>
                <a:gd name="T54" fmla="*/ 4 w 60"/>
                <a:gd name="T55" fmla="*/ 36 h 68"/>
                <a:gd name="T56" fmla="*/ 3 w 60"/>
                <a:gd name="T57" fmla="*/ 41 h 68"/>
                <a:gd name="T58" fmla="*/ 6 w 60"/>
                <a:gd name="T59" fmla="*/ 48 h 68"/>
                <a:gd name="T60" fmla="*/ 3 w 60"/>
                <a:gd name="T61" fmla="*/ 58 h 68"/>
                <a:gd name="T62" fmla="*/ 5 w 60"/>
                <a:gd name="T63" fmla="*/ 5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68">
                  <a:moveTo>
                    <a:pt x="5" y="57"/>
                  </a:moveTo>
                  <a:cubicBezTo>
                    <a:pt x="7" y="57"/>
                    <a:pt x="13" y="55"/>
                    <a:pt x="15" y="57"/>
                  </a:cubicBezTo>
                  <a:cubicBezTo>
                    <a:pt x="16" y="58"/>
                    <a:pt x="17" y="58"/>
                    <a:pt x="18" y="59"/>
                  </a:cubicBezTo>
                  <a:cubicBezTo>
                    <a:pt x="19" y="61"/>
                    <a:pt x="20" y="62"/>
                    <a:pt x="21" y="63"/>
                  </a:cubicBezTo>
                  <a:cubicBezTo>
                    <a:pt x="22" y="64"/>
                    <a:pt x="26" y="68"/>
                    <a:pt x="27" y="64"/>
                  </a:cubicBezTo>
                  <a:cubicBezTo>
                    <a:pt x="28" y="58"/>
                    <a:pt x="30" y="65"/>
                    <a:pt x="32" y="64"/>
                  </a:cubicBezTo>
                  <a:cubicBezTo>
                    <a:pt x="33" y="62"/>
                    <a:pt x="33" y="62"/>
                    <a:pt x="35" y="62"/>
                  </a:cubicBezTo>
                  <a:cubicBezTo>
                    <a:pt x="37" y="62"/>
                    <a:pt x="38" y="62"/>
                    <a:pt x="39" y="62"/>
                  </a:cubicBezTo>
                  <a:cubicBezTo>
                    <a:pt x="41" y="61"/>
                    <a:pt x="43" y="61"/>
                    <a:pt x="44" y="61"/>
                  </a:cubicBezTo>
                  <a:cubicBezTo>
                    <a:pt x="47" y="61"/>
                    <a:pt x="50" y="61"/>
                    <a:pt x="53" y="61"/>
                  </a:cubicBezTo>
                  <a:cubicBezTo>
                    <a:pt x="54" y="61"/>
                    <a:pt x="57" y="62"/>
                    <a:pt x="58" y="61"/>
                  </a:cubicBezTo>
                  <a:cubicBezTo>
                    <a:pt x="59" y="61"/>
                    <a:pt x="58" y="55"/>
                    <a:pt x="58" y="54"/>
                  </a:cubicBezTo>
                  <a:cubicBezTo>
                    <a:pt x="57" y="48"/>
                    <a:pt x="56" y="43"/>
                    <a:pt x="56" y="38"/>
                  </a:cubicBezTo>
                  <a:cubicBezTo>
                    <a:pt x="55" y="29"/>
                    <a:pt x="53" y="21"/>
                    <a:pt x="52" y="12"/>
                  </a:cubicBezTo>
                  <a:cubicBezTo>
                    <a:pt x="55" y="12"/>
                    <a:pt x="58" y="12"/>
                    <a:pt x="60" y="12"/>
                  </a:cubicBezTo>
                  <a:cubicBezTo>
                    <a:pt x="54" y="8"/>
                    <a:pt x="48" y="4"/>
                    <a:pt x="43" y="0"/>
                  </a:cubicBezTo>
                  <a:cubicBezTo>
                    <a:pt x="43" y="1"/>
                    <a:pt x="43" y="7"/>
                    <a:pt x="42" y="7"/>
                  </a:cubicBezTo>
                  <a:cubicBezTo>
                    <a:pt x="41" y="7"/>
                    <a:pt x="39" y="7"/>
                    <a:pt x="37" y="7"/>
                  </a:cubicBezTo>
                  <a:cubicBezTo>
                    <a:pt x="35" y="7"/>
                    <a:pt x="32" y="7"/>
                    <a:pt x="29" y="7"/>
                  </a:cubicBezTo>
                  <a:cubicBezTo>
                    <a:pt x="29" y="7"/>
                    <a:pt x="26" y="7"/>
                    <a:pt x="26" y="7"/>
                  </a:cubicBezTo>
                  <a:cubicBezTo>
                    <a:pt x="25" y="8"/>
                    <a:pt x="26" y="11"/>
                    <a:pt x="26" y="12"/>
                  </a:cubicBezTo>
                  <a:cubicBezTo>
                    <a:pt x="26" y="14"/>
                    <a:pt x="26" y="17"/>
                    <a:pt x="26" y="19"/>
                  </a:cubicBezTo>
                  <a:cubicBezTo>
                    <a:pt x="26" y="22"/>
                    <a:pt x="20" y="21"/>
                    <a:pt x="20" y="25"/>
                  </a:cubicBezTo>
                  <a:cubicBezTo>
                    <a:pt x="20" y="26"/>
                    <a:pt x="21" y="31"/>
                    <a:pt x="20" y="32"/>
                  </a:cubicBezTo>
                  <a:cubicBezTo>
                    <a:pt x="20" y="32"/>
                    <a:pt x="17" y="32"/>
                    <a:pt x="16" y="32"/>
                  </a:cubicBezTo>
                  <a:cubicBezTo>
                    <a:pt x="12" y="32"/>
                    <a:pt x="7" y="32"/>
                    <a:pt x="3" y="32"/>
                  </a:cubicBezTo>
                  <a:cubicBezTo>
                    <a:pt x="2" y="32"/>
                    <a:pt x="0" y="31"/>
                    <a:pt x="1" y="33"/>
                  </a:cubicBezTo>
                  <a:cubicBezTo>
                    <a:pt x="2" y="34"/>
                    <a:pt x="3" y="35"/>
                    <a:pt x="4" y="36"/>
                  </a:cubicBezTo>
                  <a:cubicBezTo>
                    <a:pt x="5" y="38"/>
                    <a:pt x="4" y="40"/>
                    <a:pt x="3" y="41"/>
                  </a:cubicBezTo>
                  <a:cubicBezTo>
                    <a:pt x="3" y="44"/>
                    <a:pt x="6" y="45"/>
                    <a:pt x="6" y="48"/>
                  </a:cubicBezTo>
                  <a:cubicBezTo>
                    <a:pt x="7" y="51"/>
                    <a:pt x="4" y="55"/>
                    <a:pt x="3" y="58"/>
                  </a:cubicBezTo>
                  <a:cubicBezTo>
                    <a:pt x="4" y="58"/>
                    <a:pt x="4" y="57"/>
                    <a:pt x="5" y="57"/>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80" name="Freeform 768">
              <a:extLst>
                <a:ext uri="{FF2B5EF4-FFF2-40B4-BE49-F238E27FC236}">
                  <a16:creationId xmlns:a16="http://schemas.microsoft.com/office/drawing/2014/main" id="{E4F4E294-0D26-1E4A-AFD9-515102B54C3F}"/>
                </a:ext>
              </a:extLst>
            </p:cNvPr>
            <p:cNvSpPr>
              <a:spLocks/>
            </p:cNvSpPr>
            <p:nvPr/>
          </p:nvSpPr>
          <p:spPr bwMode="auto">
            <a:xfrm>
              <a:off x="10900847" y="8258973"/>
              <a:ext cx="270701" cy="213435"/>
            </a:xfrm>
            <a:custGeom>
              <a:avLst/>
              <a:gdLst>
                <a:gd name="T0" fmla="*/ 8 w 29"/>
                <a:gd name="T1" fmla="*/ 22 h 23"/>
                <a:gd name="T2" fmla="*/ 10 w 29"/>
                <a:gd name="T3" fmla="*/ 21 h 23"/>
                <a:gd name="T4" fmla="*/ 15 w 29"/>
                <a:gd name="T5" fmla="*/ 21 h 23"/>
                <a:gd name="T6" fmla="*/ 23 w 29"/>
                <a:gd name="T7" fmla="*/ 21 h 23"/>
                <a:gd name="T8" fmla="*/ 27 w 29"/>
                <a:gd name="T9" fmla="*/ 22 h 23"/>
                <a:gd name="T10" fmla="*/ 29 w 29"/>
                <a:gd name="T11" fmla="*/ 19 h 23"/>
                <a:gd name="T12" fmla="*/ 25 w 29"/>
                <a:gd name="T13" fmla="*/ 14 h 23"/>
                <a:gd name="T14" fmla="*/ 25 w 29"/>
                <a:gd name="T15" fmla="*/ 10 h 23"/>
                <a:gd name="T16" fmla="*/ 19 w 29"/>
                <a:gd name="T17" fmla="*/ 4 h 23"/>
                <a:gd name="T18" fmla="*/ 9 w 29"/>
                <a:gd name="T19" fmla="*/ 1 h 23"/>
                <a:gd name="T20" fmla="*/ 5 w 29"/>
                <a:gd name="T21" fmla="*/ 1 h 23"/>
                <a:gd name="T22" fmla="*/ 2 w 29"/>
                <a:gd name="T23" fmla="*/ 6 h 23"/>
                <a:gd name="T24" fmla="*/ 1 w 29"/>
                <a:gd name="T25" fmla="*/ 10 h 23"/>
                <a:gd name="T26" fmla="*/ 2 w 29"/>
                <a:gd name="T27" fmla="*/ 12 h 23"/>
                <a:gd name="T28" fmla="*/ 2 w 29"/>
                <a:gd name="T29" fmla="*/ 14 h 23"/>
                <a:gd name="T30" fmla="*/ 4 w 29"/>
                <a:gd name="T31" fmla="*/ 15 h 23"/>
                <a:gd name="T32" fmla="*/ 9 w 29"/>
                <a:gd name="T33" fmla="*/ 15 h 23"/>
                <a:gd name="T34" fmla="*/ 10 w 29"/>
                <a:gd name="T35" fmla="*/ 14 h 23"/>
                <a:gd name="T36" fmla="*/ 17 w 29"/>
                <a:gd name="T37" fmla="*/ 16 h 23"/>
                <a:gd name="T38" fmla="*/ 11 w 29"/>
                <a:gd name="T39" fmla="*/ 17 h 23"/>
                <a:gd name="T40" fmla="*/ 6 w 29"/>
                <a:gd name="T41" fmla="*/ 18 h 23"/>
                <a:gd name="T42" fmla="*/ 3 w 29"/>
                <a:gd name="T43" fmla="*/ 21 h 23"/>
                <a:gd name="T44" fmla="*/ 5 w 29"/>
                <a:gd name="T45" fmla="*/ 21 h 23"/>
                <a:gd name="T46" fmla="*/ 8 w 29"/>
                <a:gd name="T4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3">
                  <a:moveTo>
                    <a:pt x="8" y="22"/>
                  </a:moveTo>
                  <a:cubicBezTo>
                    <a:pt x="9" y="22"/>
                    <a:pt x="9" y="21"/>
                    <a:pt x="10" y="21"/>
                  </a:cubicBezTo>
                  <a:cubicBezTo>
                    <a:pt x="12" y="21"/>
                    <a:pt x="13" y="21"/>
                    <a:pt x="15" y="21"/>
                  </a:cubicBezTo>
                  <a:cubicBezTo>
                    <a:pt x="17" y="21"/>
                    <a:pt x="20" y="20"/>
                    <a:pt x="23" y="21"/>
                  </a:cubicBezTo>
                  <a:cubicBezTo>
                    <a:pt x="24" y="22"/>
                    <a:pt x="25" y="23"/>
                    <a:pt x="27" y="22"/>
                  </a:cubicBezTo>
                  <a:cubicBezTo>
                    <a:pt x="29" y="22"/>
                    <a:pt x="29" y="21"/>
                    <a:pt x="29" y="19"/>
                  </a:cubicBezTo>
                  <a:cubicBezTo>
                    <a:pt x="29" y="17"/>
                    <a:pt x="25" y="16"/>
                    <a:pt x="25" y="14"/>
                  </a:cubicBezTo>
                  <a:cubicBezTo>
                    <a:pt x="25" y="14"/>
                    <a:pt x="25" y="10"/>
                    <a:pt x="25" y="10"/>
                  </a:cubicBezTo>
                  <a:cubicBezTo>
                    <a:pt x="24" y="10"/>
                    <a:pt x="20" y="5"/>
                    <a:pt x="19" y="4"/>
                  </a:cubicBezTo>
                  <a:cubicBezTo>
                    <a:pt x="16" y="1"/>
                    <a:pt x="13" y="0"/>
                    <a:pt x="9" y="1"/>
                  </a:cubicBezTo>
                  <a:cubicBezTo>
                    <a:pt x="8" y="1"/>
                    <a:pt x="5" y="0"/>
                    <a:pt x="5" y="1"/>
                  </a:cubicBezTo>
                  <a:cubicBezTo>
                    <a:pt x="4" y="2"/>
                    <a:pt x="2" y="4"/>
                    <a:pt x="2" y="6"/>
                  </a:cubicBezTo>
                  <a:cubicBezTo>
                    <a:pt x="3" y="8"/>
                    <a:pt x="3" y="9"/>
                    <a:pt x="1" y="10"/>
                  </a:cubicBezTo>
                  <a:cubicBezTo>
                    <a:pt x="0" y="10"/>
                    <a:pt x="3" y="12"/>
                    <a:pt x="2" y="12"/>
                  </a:cubicBezTo>
                  <a:cubicBezTo>
                    <a:pt x="4" y="13"/>
                    <a:pt x="2" y="13"/>
                    <a:pt x="2" y="14"/>
                  </a:cubicBezTo>
                  <a:cubicBezTo>
                    <a:pt x="2" y="14"/>
                    <a:pt x="3" y="15"/>
                    <a:pt x="4" y="15"/>
                  </a:cubicBezTo>
                  <a:cubicBezTo>
                    <a:pt x="4" y="16"/>
                    <a:pt x="8" y="15"/>
                    <a:pt x="9" y="15"/>
                  </a:cubicBezTo>
                  <a:cubicBezTo>
                    <a:pt x="10" y="15"/>
                    <a:pt x="10" y="14"/>
                    <a:pt x="10" y="14"/>
                  </a:cubicBezTo>
                  <a:cubicBezTo>
                    <a:pt x="11" y="14"/>
                    <a:pt x="17" y="17"/>
                    <a:pt x="17" y="16"/>
                  </a:cubicBezTo>
                  <a:cubicBezTo>
                    <a:pt x="16" y="18"/>
                    <a:pt x="12" y="17"/>
                    <a:pt x="11" y="17"/>
                  </a:cubicBezTo>
                  <a:cubicBezTo>
                    <a:pt x="9" y="16"/>
                    <a:pt x="8" y="18"/>
                    <a:pt x="6" y="18"/>
                  </a:cubicBezTo>
                  <a:cubicBezTo>
                    <a:pt x="3" y="18"/>
                    <a:pt x="1" y="18"/>
                    <a:pt x="3" y="21"/>
                  </a:cubicBezTo>
                  <a:cubicBezTo>
                    <a:pt x="3" y="22"/>
                    <a:pt x="4" y="21"/>
                    <a:pt x="5" y="21"/>
                  </a:cubicBezTo>
                  <a:cubicBezTo>
                    <a:pt x="6" y="21"/>
                    <a:pt x="7" y="22"/>
                    <a:pt x="8" y="22"/>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81" name="Freeform 769">
              <a:extLst>
                <a:ext uri="{FF2B5EF4-FFF2-40B4-BE49-F238E27FC236}">
                  <a16:creationId xmlns:a16="http://schemas.microsoft.com/office/drawing/2014/main" id="{DB840601-2211-CD43-A1C7-E1567FB7F7EA}"/>
                </a:ext>
              </a:extLst>
            </p:cNvPr>
            <p:cNvSpPr>
              <a:spLocks/>
            </p:cNvSpPr>
            <p:nvPr/>
          </p:nvSpPr>
          <p:spPr bwMode="auto">
            <a:xfrm>
              <a:off x="11136517" y="7838482"/>
              <a:ext cx="783440" cy="729492"/>
            </a:xfrm>
            <a:custGeom>
              <a:avLst/>
              <a:gdLst>
                <a:gd name="T0" fmla="*/ 27 w 84"/>
                <a:gd name="T1" fmla="*/ 1 h 78"/>
                <a:gd name="T2" fmla="*/ 33 w 84"/>
                <a:gd name="T3" fmla="*/ 45 h 78"/>
                <a:gd name="T4" fmla="*/ 32 w 84"/>
                <a:gd name="T5" fmla="*/ 50 h 78"/>
                <a:gd name="T6" fmla="*/ 19 w 84"/>
                <a:gd name="T7" fmla="*/ 50 h 78"/>
                <a:gd name="T8" fmla="*/ 15 w 84"/>
                <a:gd name="T9" fmla="*/ 50 h 78"/>
                <a:gd name="T10" fmla="*/ 12 w 84"/>
                <a:gd name="T11" fmla="*/ 51 h 78"/>
                <a:gd name="T12" fmla="*/ 8 w 84"/>
                <a:gd name="T13" fmla="*/ 51 h 78"/>
                <a:gd name="T14" fmla="*/ 6 w 84"/>
                <a:gd name="T15" fmla="*/ 52 h 78"/>
                <a:gd name="T16" fmla="*/ 3 w 84"/>
                <a:gd name="T17" fmla="*/ 50 h 78"/>
                <a:gd name="T18" fmla="*/ 0 w 84"/>
                <a:gd name="T19" fmla="*/ 55 h 78"/>
                <a:gd name="T20" fmla="*/ 0 w 84"/>
                <a:gd name="T21" fmla="*/ 59 h 78"/>
                <a:gd name="T22" fmla="*/ 3 w 84"/>
                <a:gd name="T23" fmla="*/ 63 h 78"/>
                <a:gd name="T24" fmla="*/ 4 w 84"/>
                <a:gd name="T25" fmla="*/ 67 h 78"/>
                <a:gd name="T26" fmla="*/ 7 w 84"/>
                <a:gd name="T27" fmla="*/ 68 h 78"/>
                <a:gd name="T28" fmla="*/ 11 w 84"/>
                <a:gd name="T29" fmla="*/ 68 h 78"/>
                <a:gd name="T30" fmla="*/ 15 w 84"/>
                <a:gd name="T31" fmla="*/ 66 h 78"/>
                <a:gd name="T32" fmla="*/ 20 w 84"/>
                <a:gd name="T33" fmla="*/ 75 h 78"/>
                <a:gd name="T34" fmla="*/ 20 w 84"/>
                <a:gd name="T35" fmla="*/ 77 h 78"/>
                <a:gd name="T36" fmla="*/ 23 w 84"/>
                <a:gd name="T37" fmla="*/ 77 h 78"/>
                <a:gd name="T38" fmla="*/ 27 w 84"/>
                <a:gd name="T39" fmla="*/ 77 h 78"/>
                <a:gd name="T40" fmla="*/ 30 w 84"/>
                <a:gd name="T41" fmla="*/ 77 h 78"/>
                <a:gd name="T42" fmla="*/ 35 w 84"/>
                <a:gd name="T43" fmla="*/ 71 h 78"/>
                <a:gd name="T44" fmla="*/ 35 w 84"/>
                <a:gd name="T45" fmla="*/ 69 h 78"/>
                <a:gd name="T46" fmla="*/ 39 w 84"/>
                <a:gd name="T47" fmla="*/ 67 h 78"/>
                <a:gd name="T48" fmla="*/ 40 w 84"/>
                <a:gd name="T49" fmla="*/ 63 h 78"/>
                <a:gd name="T50" fmla="*/ 42 w 84"/>
                <a:gd name="T51" fmla="*/ 62 h 78"/>
                <a:gd name="T52" fmla="*/ 49 w 84"/>
                <a:gd name="T53" fmla="*/ 57 h 78"/>
                <a:gd name="T54" fmla="*/ 51 w 84"/>
                <a:gd name="T55" fmla="*/ 57 h 78"/>
                <a:gd name="T56" fmla="*/ 52 w 84"/>
                <a:gd name="T57" fmla="*/ 56 h 78"/>
                <a:gd name="T58" fmla="*/ 55 w 84"/>
                <a:gd name="T59" fmla="*/ 54 h 78"/>
                <a:gd name="T60" fmla="*/ 65 w 84"/>
                <a:gd name="T61" fmla="*/ 53 h 78"/>
                <a:gd name="T62" fmla="*/ 70 w 84"/>
                <a:gd name="T63" fmla="*/ 52 h 78"/>
                <a:gd name="T64" fmla="*/ 78 w 84"/>
                <a:gd name="T65" fmla="*/ 51 h 78"/>
                <a:gd name="T66" fmla="*/ 82 w 84"/>
                <a:gd name="T67" fmla="*/ 31 h 78"/>
                <a:gd name="T68" fmla="*/ 77 w 84"/>
                <a:gd name="T69" fmla="*/ 32 h 78"/>
                <a:gd name="T70" fmla="*/ 77 w 84"/>
                <a:gd name="T71" fmla="*/ 28 h 78"/>
                <a:gd name="T72" fmla="*/ 70 w 84"/>
                <a:gd name="T73" fmla="*/ 26 h 78"/>
                <a:gd name="T74" fmla="*/ 66 w 84"/>
                <a:gd name="T75" fmla="*/ 22 h 78"/>
                <a:gd name="T76" fmla="*/ 63 w 84"/>
                <a:gd name="T77" fmla="*/ 20 h 78"/>
                <a:gd name="T78" fmla="*/ 56 w 84"/>
                <a:gd name="T79" fmla="*/ 14 h 78"/>
                <a:gd name="T80" fmla="*/ 39 w 84"/>
                <a:gd name="T81" fmla="*/ 3 h 78"/>
                <a:gd name="T82" fmla="*/ 35 w 84"/>
                <a:gd name="T83" fmla="*/ 1 h 78"/>
                <a:gd name="T84" fmla="*/ 27 w 84"/>
                <a:gd name="T85"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4" h="78">
                  <a:moveTo>
                    <a:pt x="27" y="1"/>
                  </a:moveTo>
                  <a:cubicBezTo>
                    <a:pt x="29" y="16"/>
                    <a:pt x="31" y="31"/>
                    <a:pt x="33" y="45"/>
                  </a:cubicBezTo>
                  <a:cubicBezTo>
                    <a:pt x="33" y="47"/>
                    <a:pt x="35" y="50"/>
                    <a:pt x="32" y="50"/>
                  </a:cubicBezTo>
                  <a:cubicBezTo>
                    <a:pt x="28" y="50"/>
                    <a:pt x="23" y="50"/>
                    <a:pt x="19" y="50"/>
                  </a:cubicBezTo>
                  <a:cubicBezTo>
                    <a:pt x="17" y="50"/>
                    <a:pt x="16" y="50"/>
                    <a:pt x="15" y="50"/>
                  </a:cubicBezTo>
                  <a:cubicBezTo>
                    <a:pt x="14" y="50"/>
                    <a:pt x="13" y="51"/>
                    <a:pt x="12" y="51"/>
                  </a:cubicBezTo>
                  <a:cubicBezTo>
                    <a:pt x="11" y="52"/>
                    <a:pt x="10" y="51"/>
                    <a:pt x="8" y="51"/>
                  </a:cubicBezTo>
                  <a:cubicBezTo>
                    <a:pt x="7" y="51"/>
                    <a:pt x="7" y="53"/>
                    <a:pt x="6" y="52"/>
                  </a:cubicBezTo>
                  <a:cubicBezTo>
                    <a:pt x="5" y="52"/>
                    <a:pt x="4" y="50"/>
                    <a:pt x="3" y="50"/>
                  </a:cubicBezTo>
                  <a:cubicBezTo>
                    <a:pt x="2" y="50"/>
                    <a:pt x="2" y="56"/>
                    <a:pt x="0" y="55"/>
                  </a:cubicBezTo>
                  <a:cubicBezTo>
                    <a:pt x="0" y="56"/>
                    <a:pt x="0" y="58"/>
                    <a:pt x="0" y="59"/>
                  </a:cubicBezTo>
                  <a:cubicBezTo>
                    <a:pt x="0" y="61"/>
                    <a:pt x="2" y="61"/>
                    <a:pt x="3" y="63"/>
                  </a:cubicBezTo>
                  <a:cubicBezTo>
                    <a:pt x="4" y="64"/>
                    <a:pt x="3" y="66"/>
                    <a:pt x="4" y="67"/>
                  </a:cubicBezTo>
                  <a:cubicBezTo>
                    <a:pt x="5" y="69"/>
                    <a:pt x="6" y="67"/>
                    <a:pt x="7" y="68"/>
                  </a:cubicBezTo>
                  <a:cubicBezTo>
                    <a:pt x="7" y="69"/>
                    <a:pt x="10" y="68"/>
                    <a:pt x="11" y="68"/>
                  </a:cubicBezTo>
                  <a:cubicBezTo>
                    <a:pt x="12" y="68"/>
                    <a:pt x="14" y="66"/>
                    <a:pt x="15" y="66"/>
                  </a:cubicBezTo>
                  <a:cubicBezTo>
                    <a:pt x="17" y="68"/>
                    <a:pt x="18" y="73"/>
                    <a:pt x="20" y="75"/>
                  </a:cubicBezTo>
                  <a:cubicBezTo>
                    <a:pt x="20" y="75"/>
                    <a:pt x="19" y="77"/>
                    <a:pt x="20" y="77"/>
                  </a:cubicBezTo>
                  <a:cubicBezTo>
                    <a:pt x="21" y="78"/>
                    <a:pt x="22" y="76"/>
                    <a:pt x="23" y="77"/>
                  </a:cubicBezTo>
                  <a:cubicBezTo>
                    <a:pt x="24" y="78"/>
                    <a:pt x="26" y="78"/>
                    <a:pt x="27" y="77"/>
                  </a:cubicBezTo>
                  <a:cubicBezTo>
                    <a:pt x="29" y="75"/>
                    <a:pt x="29" y="77"/>
                    <a:pt x="30" y="77"/>
                  </a:cubicBezTo>
                  <a:cubicBezTo>
                    <a:pt x="33" y="77"/>
                    <a:pt x="35" y="73"/>
                    <a:pt x="35" y="71"/>
                  </a:cubicBezTo>
                  <a:cubicBezTo>
                    <a:pt x="35" y="70"/>
                    <a:pt x="33" y="70"/>
                    <a:pt x="35" y="69"/>
                  </a:cubicBezTo>
                  <a:cubicBezTo>
                    <a:pt x="36" y="68"/>
                    <a:pt x="38" y="69"/>
                    <a:pt x="39" y="67"/>
                  </a:cubicBezTo>
                  <a:cubicBezTo>
                    <a:pt x="39" y="66"/>
                    <a:pt x="40" y="64"/>
                    <a:pt x="40" y="63"/>
                  </a:cubicBezTo>
                  <a:cubicBezTo>
                    <a:pt x="41" y="61"/>
                    <a:pt x="41" y="60"/>
                    <a:pt x="42" y="62"/>
                  </a:cubicBezTo>
                  <a:cubicBezTo>
                    <a:pt x="45" y="64"/>
                    <a:pt x="47" y="56"/>
                    <a:pt x="49" y="57"/>
                  </a:cubicBezTo>
                  <a:cubicBezTo>
                    <a:pt x="50" y="57"/>
                    <a:pt x="50" y="57"/>
                    <a:pt x="51" y="57"/>
                  </a:cubicBezTo>
                  <a:cubicBezTo>
                    <a:pt x="51" y="57"/>
                    <a:pt x="52" y="56"/>
                    <a:pt x="52" y="56"/>
                  </a:cubicBezTo>
                  <a:cubicBezTo>
                    <a:pt x="53" y="55"/>
                    <a:pt x="54" y="55"/>
                    <a:pt x="55" y="54"/>
                  </a:cubicBezTo>
                  <a:cubicBezTo>
                    <a:pt x="58" y="51"/>
                    <a:pt x="61" y="54"/>
                    <a:pt x="65" y="53"/>
                  </a:cubicBezTo>
                  <a:cubicBezTo>
                    <a:pt x="67" y="53"/>
                    <a:pt x="68" y="52"/>
                    <a:pt x="70" y="52"/>
                  </a:cubicBezTo>
                  <a:cubicBezTo>
                    <a:pt x="73" y="52"/>
                    <a:pt x="76" y="52"/>
                    <a:pt x="78" y="51"/>
                  </a:cubicBezTo>
                  <a:cubicBezTo>
                    <a:pt x="84" y="49"/>
                    <a:pt x="82" y="36"/>
                    <a:pt x="82" y="31"/>
                  </a:cubicBezTo>
                  <a:cubicBezTo>
                    <a:pt x="81" y="32"/>
                    <a:pt x="78" y="34"/>
                    <a:pt x="77" y="32"/>
                  </a:cubicBezTo>
                  <a:cubicBezTo>
                    <a:pt x="76" y="31"/>
                    <a:pt x="78" y="29"/>
                    <a:pt x="77" y="28"/>
                  </a:cubicBezTo>
                  <a:cubicBezTo>
                    <a:pt x="76" y="26"/>
                    <a:pt x="72" y="27"/>
                    <a:pt x="70" y="26"/>
                  </a:cubicBezTo>
                  <a:cubicBezTo>
                    <a:pt x="68" y="26"/>
                    <a:pt x="67" y="23"/>
                    <a:pt x="66" y="22"/>
                  </a:cubicBezTo>
                  <a:cubicBezTo>
                    <a:pt x="66" y="21"/>
                    <a:pt x="65" y="20"/>
                    <a:pt x="63" y="20"/>
                  </a:cubicBezTo>
                  <a:cubicBezTo>
                    <a:pt x="61" y="18"/>
                    <a:pt x="58" y="16"/>
                    <a:pt x="56" y="14"/>
                  </a:cubicBezTo>
                  <a:cubicBezTo>
                    <a:pt x="50" y="11"/>
                    <a:pt x="44" y="7"/>
                    <a:pt x="39" y="3"/>
                  </a:cubicBezTo>
                  <a:cubicBezTo>
                    <a:pt x="38" y="3"/>
                    <a:pt x="36" y="1"/>
                    <a:pt x="35" y="1"/>
                  </a:cubicBezTo>
                  <a:cubicBezTo>
                    <a:pt x="33" y="0"/>
                    <a:pt x="30" y="1"/>
                    <a:pt x="27" y="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82" name="Freeform 770">
              <a:extLst>
                <a:ext uri="{FF2B5EF4-FFF2-40B4-BE49-F238E27FC236}">
                  <a16:creationId xmlns:a16="http://schemas.microsoft.com/office/drawing/2014/main" id="{BA4FE9C3-0B58-6A4B-B1B2-7D083447F90C}"/>
                </a:ext>
              </a:extLst>
            </p:cNvPr>
            <p:cNvSpPr>
              <a:spLocks/>
            </p:cNvSpPr>
            <p:nvPr/>
          </p:nvSpPr>
          <p:spPr bwMode="auto">
            <a:xfrm>
              <a:off x="12814866" y="7500813"/>
              <a:ext cx="515924" cy="503317"/>
            </a:xfrm>
            <a:custGeom>
              <a:avLst/>
              <a:gdLst>
                <a:gd name="T0" fmla="*/ 45 w 55"/>
                <a:gd name="T1" fmla="*/ 54 h 54"/>
                <a:gd name="T2" fmla="*/ 48 w 55"/>
                <a:gd name="T3" fmla="*/ 51 h 54"/>
                <a:gd name="T4" fmla="*/ 51 w 55"/>
                <a:gd name="T5" fmla="*/ 48 h 54"/>
                <a:gd name="T6" fmla="*/ 54 w 55"/>
                <a:gd name="T7" fmla="*/ 44 h 54"/>
                <a:gd name="T8" fmla="*/ 55 w 55"/>
                <a:gd name="T9" fmla="*/ 42 h 54"/>
                <a:gd name="T10" fmla="*/ 50 w 55"/>
                <a:gd name="T11" fmla="*/ 36 h 54"/>
                <a:gd name="T12" fmla="*/ 45 w 55"/>
                <a:gd name="T13" fmla="*/ 25 h 54"/>
                <a:gd name="T14" fmla="*/ 40 w 55"/>
                <a:gd name="T15" fmla="*/ 16 h 54"/>
                <a:gd name="T16" fmla="*/ 38 w 55"/>
                <a:gd name="T17" fmla="*/ 8 h 54"/>
                <a:gd name="T18" fmla="*/ 47 w 55"/>
                <a:gd name="T19" fmla="*/ 22 h 54"/>
                <a:gd name="T20" fmla="*/ 49 w 55"/>
                <a:gd name="T21" fmla="*/ 19 h 54"/>
                <a:gd name="T22" fmla="*/ 48 w 55"/>
                <a:gd name="T23" fmla="*/ 14 h 54"/>
                <a:gd name="T24" fmla="*/ 47 w 55"/>
                <a:gd name="T25" fmla="*/ 2 h 54"/>
                <a:gd name="T26" fmla="*/ 38 w 55"/>
                <a:gd name="T27" fmla="*/ 2 h 54"/>
                <a:gd name="T28" fmla="*/ 25 w 55"/>
                <a:gd name="T29" fmla="*/ 3 h 54"/>
                <a:gd name="T30" fmla="*/ 16 w 55"/>
                <a:gd name="T31" fmla="*/ 3 h 54"/>
                <a:gd name="T32" fmla="*/ 4 w 55"/>
                <a:gd name="T33" fmla="*/ 1 h 54"/>
                <a:gd name="T34" fmla="*/ 3 w 55"/>
                <a:gd name="T35" fmla="*/ 0 h 54"/>
                <a:gd name="T36" fmla="*/ 1 w 55"/>
                <a:gd name="T37" fmla="*/ 3 h 54"/>
                <a:gd name="T38" fmla="*/ 2 w 55"/>
                <a:gd name="T39" fmla="*/ 7 h 54"/>
                <a:gd name="T40" fmla="*/ 1 w 55"/>
                <a:gd name="T41" fmla="*/ 11 h 54"/>
                <a:gd name="T42" fmla="*/ 2 w 55"/>
                <a:gd name="T43" fmla="*/ 13 h 54"/>
                <a:gd name="T44" fmla="*/ 2 w 55"/>
                <a:gd name="T45" fmla="*/ 25 h 54"/>
                <a:gd name="T46" fmla="*/ 2 w 55"/>
                <a:gd name="T47" fmla="*/ 52 h 54"/>
                <a:gd name="T48" fmla="*/ 34 w 55"/>
                <a:gd name="T49" fmla="*/ 52 h 54"/>
                <a:gd name="T50" fmla="*/ 40 w 55"/>
                <a:gd name="T51" fmla="*/ 52 h 54"/>
                <a:gd name="T52" fmla="*/ 45 w 55"/>
                <a:gd name="T5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4">
                  <a:moveTo>
                    <a:pt x="45" y="54"/>
                  </a:moveTo>
                  <a:cubicBezTo>
                    <a:pt x="46" y="54"/>
                    <a:pt x="46" y="51"/>
                    <a:pt x="48" y="51"/>
                  </a:cubicBezTo>
                  <a:cubicBezTo>
                    <a:pt x="51" y="51"/>
                    <a:pt x="49" y="49"/>
                    <a:pt x="51" y="48"/>
                  </a:cubicBezTo>
                  <a:cubicBezTo>
                    <a:pt x="54" y="47"/>
                    <a:pt x="54" y="47"/>
                    <a:pt x="54" y="44"/>
                  </a:cubicBezTo>
                  <a:cubicBezTo>
                    <a:pt x="53" y="42"/>
                    <a:pt x="53" y="42"/>
                    <a:pt x="55" y="42"/>
                  </a:cubicBezTo>
                  <a:cubicBezTo>
                    <a:pt x="54" y="42"/>
                    <a:pt x="51" y="37"/>
                    <a:pt x="50" y="36"/>
                  </a:cubicBezTo>
                  <a:cubicBezTo>
                    <a:pt x="49" y="32"/>
                    <a:pt x="47" y="28"/>
                    <a:pt x="45" y="25"/>
                  </a:cubicBezTo>
                  <a:cubicBezTo>
                    <a:pt x="43" y="22"/>
                    <a:pt x="42" y="18"/>
                    <a:pt x="40" y="16"/>
                  </a:cubicBezTo>
                  <a:cubicBezTo>
                    <a:pt x="39" y="15"/>
                    <a:pt x="37" y="9"/>
                    <a:pt x="38" y="8"/>
                  </a:cubicBezTo>
                  <a:cubicBezTo>
                    <a:pt x="38" y="8"/>
                    <a:pt x="46" y="22"/>
                    <a:pt x="47" y="22"/>
                  </a:cubicBezTo>
                  <a:cubicBezTo>
                    <a:pt x="48" y="22"/>
                    <a:pt x="49" y="19"/>
                    <a:pt x="49" y="19"/>
                  </a:cubicBezTo>
                  <a:cubicBezTo>
                    <a:pt x="49" y="17"/>
                    <a:pt x="49" y="15"/>
                    <a:pt x="48" y="14"/>
                  </a:cubicBezTo>
                  <a:cubicBezTo>
                    <a:pt x="48" y="10"/>
                    <a:pt x="47" y="6"/>
                    <a:pt x="47" y="2"/>
                  </a:cubicBezTo>
                  <a:cubicBezTo>
                    <a:pt x="45" y="4"/>
                    <a:pt x="40" y="4"/>
                    <a:pt x="38" y="2"/>
                  </a:cubicBezTo>
                  <a:cubicBezTo>
                    <a:pt x="34" y="0"/>
                    <a:pt x="29" y="1"/>
                    <a:pt x="25" y="3"/>
                  </a:cubicBezTo>
                  <a:cubicBezTo>
                    <a:pt x="22" y="5"/>
                    <a:pt x="19" y="4"/>
                    <a:pt x="16" y="3"/>
                  </a:cubicBezTo>
                  <a:cubicBezTo>
                    <a:pt x="12" y="2"/>
                    <a:pt x="8" y="2"/>
                    <a:pt x="4" y="1"/>
                  </a:cubicBezTo>
                  <a:cubicBezTo>
                    <a:pt x="4" y="1"/>
                    <a:pt x="3" y="0"/>
                    <a:pt x="3" y="0"/>
                  </a:cubicBezTo>
                  <a:cubicBezTo>
                    <a:pt x="2" y="1"/>
                    <a:pt x="2" y="2"/>
                    <a:pt x="1" y="3"/>
                  </a:cubicBezTo>
                  <a:cubicBezTo>
                    <a:pt x="0" y="4"/>
                    <a:pt x="3" y="5"/>
                    <a:pt x="2" y="7"/>
                  </a:cubicBezTo>
                  <a:cubicBezTo>
                    <a:pt x="1" y="8"/>
                    <a:pt x="1" y="9"/>
                    <a:pt x="1" y="11"/>
                  </a:cubicBezTo>
                  <a:cubicBezTo>
                    <a:pt x="2" y="11"/>
                    <a:pt x="2" y="12"/>
                    <a:pt x="2" y="13"/>
                  </a:cubicBezTo>
                  <a:cubicBezTo>
                    <a:pt x="2" y="17"/>
                    <a:pt x="2" y="21"/>
                    <a:pt x="2" y="25"/>
                  </a:cubicBezTo>
                  <a:cubicBezTo>
                    <a:pt x="2" y="28"/>
                    <a:pt x="2" y="52"/>
                    <a:pt x="2" y="52"/>
                  </a:cubicBezTo>
                  <a:cubicBezTo>
                    <a:pt x="13" y="52"/>
                    <a:pt x="23" y="52"/>
                    <a:pt x="34" y="52"/>
                  </a:cubicBezTo>
                  <a:cubicBezTo>
                    <a:pt x="36" y="52"/>
                    <a:pt x="38" y="52"/>
                    <a:pt x="40" y="52"/>
                  </a:cubicBezTo>
                  <a:cubicBezTo>
                    <a:pt x="42" y="52"/>
                    <a:pt x="43" y="54"/>
                    <a:pt x="45" y="54"/>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83" name="Freeform 771">
              <a:extLst>
                <a:ext uri="{FF2B5EF4-FFF2-40B4-BE49-F238E27FC236}">
                  <a16:creationId xmlns:a16="http://schemas.microsoft.com/office/drawing/2014/main" id="{15058AFC-7B9E-734A-9DC1-1DD43A737B0D}"/>
                </a:ext>
              </a:extLst>
            </p:cNvPr>
            <p:cNvSpPr>
              <a:spLocks/>
            </p:cNvSpPr>
            <p:nvPr/>
          </p:nvSpPr>
          <p:spPr bwMode="auto">
            <a:xfrm>
              <a:off x="12050531" y="7210931"/>
              <a:ext cx="187902" cy="363153"/>
            </a:xfrm>
            <a:custGeom>
              <a:avLst/>
              <a:gdLst>
                <a:gd name="T0" fmla="*/ 14 w 20"/>
                <a:gd name="T1" fmla="*/ 34 h 39"/>
                <a:gd name="T2" fmla="*/ 17 w 20"/>
                <a:gd name="T3" fmla="*/ 30 h 39"/>
                <a:gd name="T4" fmla="*/ 20 w 20"/>
                <a:gd name="T5" fmla="*/ 27 h 39"/>
                <a:gd name="T6" fmla="*/ 20 w 20"/>
                <a:gd name="T7" fmla="*/ 24 h 39"/>
                <a:gd name="T8" fmla="*/ 19 w 20"/>
                <a:gd name="T9" fmla="*/ 23 h 39"/>
                <a:gd name="T10" fmla="*/ 17 w 20"/>
                <a:gd name="T11" fmla="*/ 20 h 39"/>
                <a:gd name="T12" fmla="*/ 14 w 20"/>
                <a:gd name="T13" fmla="*/ 20 h 39"/>
                <a:gd name="T14" fmla="*/ 16 w 20"/>
                <a:gd name="T15" fmla="*/ 16 h 39"/>
                <a:gd name="T16" fmla="*/ 17 w 20"/>
                <a:gd name="T17" fmla="*/ 10 h 39"/>
                <a:gd name="T18" fmla="*/ 15 w 20"/>
                <a:gd name="T19" fmla="*/ 6 h 39"/>
                <a:gd name="T20" fmla="*/ 18 w 20"/>
                <a:gd name="T21" fmla="*/ 4 h 39"/>
                <a:gd name="T22" fmla="*/ 18 w 20"/>
                <a:gd name="T23" fmla="*/ 1 h 39"/>
                <a:gd name="T24" fmla="*/ 15 w 20"/>
                <a:gd name="T25" fmla="*/ 3 h 39"/>
                <a:gd name="T26" fmla="*/ 14 w 20"/>
                <a:gd name="T27" fmla="*/ 2 h 39"/>
                <a:gd name="T28" fmla="*/ 11 w 20"/>
                <a:gd name="T29" fmla="*/ 0 h 39"/>
                <a:gd name="T30" fmla="*/ 5 w 20"/>
                <a:gd name="T31" fmla="*/ 4 h 39"/>
                <a:gd name="T32" fmla="*/ 2 w 20"/>
                <a:gd name="T33" fmla="*/ 17 h 39"/>
                <a:gd name="T34" fmla="*/ 1 w 20"/>
                <a:gd name="T35" fmla="*/ 21 h 39"/>
                <a:gd name="T36" fmla="*/ 4 w 20"/>
                <a:gd name="T37" fmla="*/ 26 h 39"/>
                <a:gd name="T38" fmla="*/ 8 w 20"/>
                <a:gd name="T39" fmla="*/ 30 h 39"/>
                <a:gd name="T40" fmla="*/ 10 w 20"/>
                <a:gd name="T41" fmla="*/ 39 h 39"/>
                <a:gd name="T42" fmla="*/ 14 w 20"/>
                <a:gd name="T43" fmla="*/ 34 h 39"/>
                <a:gd name="T44" fmla="*/ 14 w 20"/>
                <a:gd name="T45"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39">
                  <a:moveTo>
                    <a:pt x="14" y="34"/>
                  </a:moveTo>
                  <a:cubicBezTo>
                    <a:pt x="12" y="32"/>
                    <a:pt x="16" y="30"/>
                    <a:pt x="17" y="30"/>
                  </a:cubicBezTo>
                  <a:cubicBezTo>
                    <a:pt x="19" y="29"/>
                    <a:pt x="20" y="28"/>
                    <a:pt x="20" y="27"/>
                  </a:cubicBezTo>
                  <a:cubicBezTo>
                    <a:pt x="20" y="26"/>
                    <a:pt x="20" y="25"/>
                    <a:pt x="20" y="24"/>
                  </a:cubicBezTo>
                  <a:cubicBezTo>
                    <a:pt x="20" y="23"/>
                    <a:pt x="19" y="23"/>
                    <a:pt x="19" y="23"/>
                  </a:cubicBezTo>
                  <a:cubicBezTo>
                    <a:pt x="18" y="22"/>
                    <a:pt x="18" y="21"/>
                    <a:pt x="17" y="20"/>
                  </a:cubicBezTo>
                  <a:cubicBezTo>
                    <a:pt x="16" y="20"/>
                    <a:pt x="15" y="21"/>
                    <a:pt x="14" y="20"/>
                  </a:cubicBezTo>
                  <a:cubicBezTo>
                    <a:pt x="11" y="18"/>
                    <a:pt x="14" y="17"/>
                    <a:pt x="16" y="16"/>
                  </a:cubicBezTo>
                  <a:cubicBezTo>
                    <a:pt x="18" y="15"/>
                    <a:pt x="19" y="12"/>
                    <a:pt x="17" y="10"/>
                  </a:cubicBezTo>
                  <a:cubicBezTo>
                    <a:pt x="17" y="9"/>
                    <a:pt x="14" y="7"/>
                    <a:pt x="15" y="6"/>
                  </a:cubicBezTo>
                  <a:cubicBezTo>
                    <a:pt x="16" y="5"/>
                    <a:pt x="17" y="5"/>
                    <a:pt x="18" y="4"/>
                  </a:cubicBezTo>
                  <a:cubicBezTo>
                    <a:pt x="18" y="4"/>
                    <a:pt x="18" y="1"/>
                    <a:pt x="18" y="1"/>
                  </a:cubicBezTo>
                  <a:cubicBezTo>
                    <a:pt x="17" y="1"/>
                    <a:pt x="16" y="4"/>
                    <a:pt x="15" y="3"/>
                  </a:cubicBezTo>
                  <a:cubicBezTo>
                    <a:pt x="15" y="3"/>
                    <a:pt x="14" y="2"/>
                    <a:pt x="14" y="2"/>
                  </a:cubicBezTo>
                  <a:cubicBezTo>
                    <a:pt x="13" y="1"/>
                    <a:pt x="12" y="0"/>
                    <a:pt x="11" y="0"/>
                  </a:cubicBezTo>
                  <a:cubicBezTo>
                    <a:pt x="9" y="1"/>
                    <a:pt x="6" y="2"/>
                    <a:pt x="5" y="4"/>
                  </a:cubicBezTo>
                  <a:cubicBezTo>
                    <a:pt x="3" y="8"/>
                    <a:pt x="5" y="14"/>
                    <a:pt x="2" y="17"/>
                  </a:cubicBezTo>
                  <a:cubicBezTo>
                    <a:pt x="0" y="19"/>
                    <a:pt x="0" y="19"/>
                    <a:pt x="1" y="21"/>
                  </a:cubicBezTo>
                  <a:cubicBezTo>
                    <a:pt x="1" y="23"/>
                    <a:pt x="4" y="24"/>
                    <a:pt x="4" y="26"/>
                  </a:cubicBezTo>
                  <a:cubicBezTo>
                    <a:pt x="5" y="28"/>
                    <a:pt x="8" y="29"/>
                    <a:pt x="8" y="30"/>
                  </a:cubicBezTo>
                  <a:cubicBezTo>
                    <a:pt x="9" y="33"/>
                    <a:pt x="10" y="37"/>
                    <a:pt x="10" y="39"/>
                  </a:cubicBezTo>
                  <a:cubicBezTo>
                    <a:pt x="12" y="39"/>
                    <a:pt x="16" y="37"/>
                    <a:pt x="14" y="34"/>
                  </a:cubicBezTo>
                  <a:cubicBezTo>
                    <a:pt x="13" y="33"/>
                    <a:pt x="15" y="35"/>
                    <a:pt x="14" y="34"/>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84" name="Freeform 772">
              <a:extLst>
                <a:ext uri="{FF2B5EF4-FFF2-40B4-BE49-F238E27FC236}">
                  <a16:creationId xmlns:a16="http://schemas.microsoft.com/office/drawing/2014/main" id="{BCA017B4-436C-AF49-B120-BF666FACE35C}"/>
                </a:ext>
              </a:extLst>
            </p:cNvPr>
            <p:cNvSpPr>
              <a:spLocks/>
            </p:cNvSpPr>
            <p:nvPr/>
          </p:nvSpPr>
          <p:spPr bwMode="auto">
            <a:xfrm>
              <a:off x="12133338" y="7424361"/>
              <a:ext cx="710195" cy="684894"/>
            </a:xfrm>
            <a:custGeom>
              <a:avLst/>
              <a:gdLst>
                <a:gd name="T0" fmla="*/ 21 w 76"/>
                <a:gd name="T1" fmla="*/ 55 h 73"/>
                <a:gd name="T2" fmla="*/ 25 w 76"/>
                <a:gd name="T3" fmla="*/ 57 h 73"/>
                <a:gd name="T4" fmla="*/ 28 w 76"/>
                <a:gd name="T5" fmla="*/ 55 h 73"/>
                <a:gd name="T6" fmla="*/ 33 w 76"/>
                <a:gd name="T7" fmla="*/ 53 h 73"/>
                <a:gd name="T8" fmla="*/ 44 w 76"/>
                <a:gd name="T9" fmla="*/ 59 h 73"/>
                <a:gd name="T10" fmla="*/ 70 w 76"/>
                <a:gd name="T11" fmla="*/ 73 h 73"/>
                <a:gd name="T12" fmla="*/ 71 w 76"/>
                <a:gd name="T13" fmla="*/ 71 h 73"/>
                <a:gd name="T14" fmla="*/ 75 w 76"/>
                <a:gd name="T15" fmla="*/ 71 h 73"/>
                <a:gd name="T16" fmla="*/ 75 w 76"/>
                <a:gd name="T17" fmla="*/ 66 h 73"/>
                <a:gd name="T18" fmla="*/ 75 w 76"/>
                <a:gd name="T19" fmla="*/ 44 h 73"/>
                <a:gd name="T20" fmla="*/ 75 w 76"/>
                <a:gd name="T21" fmla="*/ 24 h 73"/>
                <a:gd name="T22" fmla="*/ 75 w 76"/>
                <a:gd name="T23" fmla="*/ 20 h 73"/>
                <a:gd name="T24" fmla="*/ 74 w 76"/>
                <a:gd name="T25" fmla="*/ 17 h 73"/>
                <a:gd name="T26" fmla="*/ 76 w 76"/>
                <a:gd name="T27" fmla="*/ 14 h 73"/>
                <a:gd name="T28" fmla="*/ 74 w 76"/>
                <a:gd name="T29" fmla="*/ 11 h 73"/>
                <a:gd name="T30" fmla="*/ 76 w 76"/>
                <a:gd name="T31" fmla="*/ 8 h 73"/>
                <a:gd name="T32" fmla="*/ 67 w 76"/>
                <a:gd name="T33" fmla="*/ 5 h 73"/>
                <a:gd name="T34" fmla="*/ 61 w 76"/>
                <a:gd name="T35" fmla="*/ 2 h 73"/>
                <a:gd name="T36" fmla="*/ 51 w 76"/>
                <a:gd name="T37" fmla="*/ 6 h 73"/>
                <a:gd name="T38" fmla="*/ 51 w 76"/>
                <a:gd name="T39" fmla="*/ 9 h 73"/>
                <a:gd name="T40" fmla="*/ 50 w 76"/>
                <a:gd name="T41" fmla="*/ 14 h 73"/>
                <a:gd name="T42" fmla="*/ 41 w 76"/>
                <a:gd name="T43" fmla="*/ 13 h 73"/>
                <a:gd name="T44" fmla="*/ 36 w 76"/>
                <a:gd name="T45" fmla="*/ 12 h 73"/>
                <a:gd name="T46" fmla="*/ 31 w 76"/>
                <a:gd name="T47" fmla="*/ 10 h 73"/>
                <a:gd name="T48" fmla="*/ 29 w 76"/>
                <a:gd name="T49" fmla="*/ 6 h 73"/>
                <a:gd name="T50" fmla="*/ 23 w 76"/>
                <a:gd name="T51" fmla="*/ 3 h 73"/>
                <a:gd name="T52" fmla="*/ 17 w 76"/>
                <a:gd name="T53" fmla="*/ 2 h 73"/>
                <a:gd name="T54" fmla="*/ 11 w 76"/>
                <a:gd name="T55" fmla="*/ 0 h 73"/>
                <a:gd name="T56" fmla="*/ 11 w 76"/>
                <a:gd name="T57" fmla="*/ 4 h 73"/>
                <a:gd name="T58" fmla="*/ 9 w 76"/>
                <a:gd name="T59" fmla="*/ 6 h 73"/>
                <a:gd name="T60" fmla="*/ 5 w 76"/>
                <a:gd name="T61" fmla="*/ 8 h 73"/>
                <a:gd name="T62" fmla="*/ 5 w 76"/>
                <a:gd name="T63" fmla="*/ 14 h 73"/>
                <a:gd name="T64" fmla="*/ 1 w 76"/>
                <a:gd name="T65" fmla="*/ 17 h 73"/>
                <a:gd name="T66" fmla="*/ 3 w 76"/>
                <a:gd name="T67" fmla="*/ 21 h 73"/>
                <a:gd name="T68" fmla="*/ 3 w 76"/>
                <a:gd name="T69" fmla="*/ 26 h 73"/>
                <a:gd name="T70" fmla="*/ 3 w 76"/>
                <a:gd name="T71" fmla="*/ 31 h 73"/>
                <a:gd name="T72" fmla="*/ 3 w 76"/>
                <a:gd name="T73" fmla="*/ 34 h 73"/>
                <a:gd name="T74" fmla="*/ 3 w 76"/>
                <a:gd name="T75" fmla="*/ 37 h 73"/>
                <a:gd name="T76" fmla="*/ 1 w 76"/>
                <a:gd name="T77" fmla="*/ 40 h 73"/>
                <a:gd name="T78" fmla="*/ 4 w 76"/>
                <a:gd name="T79" fmla="*/ 46 h 73"/>
                <a:gd name="T80" fmla="*/ 7 w 76"/>
                <a:gd name="T81" fmla="*/ 48 h 73"/>
                <a:gd name="T82" fmla="*/ 11 w 76"/>
                <a:gd name="T83" fmla="*/ 49 h 73"/>
                <a:gd name="T84" fmla="*/ 14 w 76"/>
                <a:gd name="T85" fmla="*/ 53 h 73"/>
                <a:gd name="T86" fmla="*/ 21 w 76"/>
                <a:gd name="T87" fmla="*/ 55 h 73"/>
                <a:gd name="T88" fmla="*/ 21 w 76"/>
                <a:gd name="T89" fmla="*/ 5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 h="73">
                  <a:moveTo>
                    <a:pt x="21" y="55"/>
                  </a:moveTo>
                  <a:cubicBezTo>
                    <a:pt x="21" y="56"/>
                    <a:pt x="24" y="58"/>
                    <a:pt x="25" y="57"/>
                  </a:cubicBezTo>
                  <a:cubicBezTo>
                    <a:pt x="26" y="56"/>
                    <a:pt x="27" y="56"/>
                    <a:pt x="28" y="55"/>
                  </a:cubicBezTo>
                  <a:cubicBezTo>
                    <a:pt x="29" y="55"/>
                    <a:pt x="32" y="53"/>
                    <a:pt x="33" y="53"/>
                  </a:cubicBezTo>
                  <a:cubicBezTo>
                    <a:pt x="37" y="55"/>
                    <a:pt x="40" y="57"/>
                    <a:pt x="44" y="59"/>
                  </a:cubicBezTo>
                  <a:cubicBezTo>
                    <a:pt x="53" y="64"/>
                    <a:pt x="61" y="69"/>
                    <a:pt x="70" y="73"/>
                  </a:cubicBezTo>
                  <a:cubicBezTo>
                    <a:pt x="70" y="71"/>
                    <a:pt x="69" y="71"/>
                    <a:pt x="71" y="71"/>
                  </a:cubicBezTo>
                  <a:cubicBezTo>
                    <a:pt x="71" y="71"/>
                    <a:pt x="75" y="71"/>
                    <a:pt x="75" y="71"/>
                  </a:cubicBezTo>
                  <a:cubicBezTo>
                    <a:pt x="75" y="69"/>
                    <a:pt x="75" y="68"/>
                    <a:pt x="75" y="66"/>
                  </a:cubicBezTo>
                  <a:cubicBezTo>
                    <a:pt x="75" y="59"/>
                    <a:pt x="75" y="52"/>
                    <a:pt x="75" y="44"/>
                  </a:cubicBezTo>
                  <a:cubicBezTo>
                    <a:pt x="75" y="37"/>
                    <a:pt x="75" y="30"/>
                    <a:pt x="75" y="24"/>
                  </a:cubicBezTo>
                  <a:cubicBezTo>
                    <a:pt x="75" y="22"/>
                    <a:pt x="75" y="21"/>
                    <a:pt x="75" y="20"/>
                  </a:cubicBezTo>
                  <a:cubicBezTo>
                    <a:pt x="74" y="19"/>
                    <a:pt x="74" y="18"/>
                    <a:pt x="74" y="17"/>
                  </a:cubicBezTo>
                  <a:cubicBezTo>
                    <a:pt x="74" y="16"/>
                    <a:pt x="76" y="15"/>
                    <a:pt x="76" y="14"/>
                  </a:cubicBezTo>
                  <a:cubicBezTo>
                    <a:pt x="76" y="13"/>
                    <a:pt x="74" y="12"/>
                    <a:pt x="74" y="11"/>
                  </a:cubicBezTo>
                  <a:cubicBezTo>
                    <a:pt x="74" y="10"/>
                    <a:pt x="75" y="9"/>
                    <a:pt x="76" y="8"/>
                  </a:cubicBezTo>
                  <a:cubicBezTo>
                    <a:pt x="73" y="6"/>
                    <a:pt x="70" y="7"/>
                    <a:pt x="67" y="5"/>
                  </a:cubicBezTo>
                  <a:cubicBezTo>
                    <a:pt x="65" y="4"/>
                    <a:pt x="64" y="2"/>
                    <a:pt x="61" y="2"/>
                  </a:cubicBezTo>
                  <a:cubicBezTo>
                    <a:pt x="57" y="2"/>
                    <a:pt x="53" y="3"/>
                    <a:pt x="51" y="6"/>
                  </a:cubicBezTo>
                  <a:cubicBezTo>
                    <a:pt x="50" y="7"/>
                    <a:pt x="50" y="8"/>
                    <a:pt x="51" y="9"/>
                  </a:cubicBezTo>
                  <a:cubicBezTo>
                    <a:pt x="52" y="11"/>
                    <a:pt x="51" y="12"/>
                    <a:pt x="50" y="14"/>
                  </a:cubicBezTo>
                  <a:cubicBezTo>
                    <a:pt x="48" y="17"/>
                    <a:pt x="44" y="15"/>
                    <a:pt x="41" y="13"/>
                  </a:cubicBezTo>
                  <a:cubicBezTo>
                    <a:pt x="39" y="13"/>
                    <a:pt x="38" y="12"/>
                    <a:pt x="36" y="12"/>
                  </a:cubicBezTo>
                  <a:cubicBezTo>
                    <a:pt x="34" y="11"/>
                    <a:pt x="32" y="12"/>
                    <a:pt x="31" y="10"/>
                  </a:cubicBezTo>
                  <a:cubicBezTo>
                    <a:pt x="30" y="9"/>
                    <a:pt x="30" y="7"/>
                    <a:pt x="29" y="6"/>
                  </a:cubicBezTo>
                  <a:cubicBezTo>
                    <a:pt x="28" y="4"/>
                    <a:pt x="25" y="4"/>
                    <a:pt x="23" y="3"/>
                  </a:cubicBezTo>
                  <a:cubicBezTo>
                    <a:pt x="21" y="2"/>
                    <a:pt x="19" y="2"/>
                    <a:pt x="17" y="2"/>
                  </a:cubicBezTo>
                  <a:cubicBezTo>
                    <a:pt x="15" y="2"/>
                    <a:pt x="14" y="1"/>
                    <a:pt x="11" y="0"/>
                  </a:cubicBezTo>
                  <a:cubicBezTo>
                    <a:pt x="11" y="1"/>
                    <a:pt x="11" y="2"/>
                    <a:pt x="11" y="4"/>
                  </a:cubicBezTo>
                  <a:cubicBezTo>
                    <a:pt x="11" y="5"/>
                    <a:pt x="11" y="4"/>
                    <a:pt x="9" y="6"/>
                  </a:cubicBezTo>
                  <a:cubicBezTo>
                    <a:pt x="8" y="7"/>
                    <a:pt x="7" y="7"/>
                    <a:pt x="5" y="8"/>
                  </a:cubicBezTo>
                  <a:cubicBezTo>
                    <a:pt x="3" y="10"/>
                    <a:pt x="6" y="12"/>
                    <a:pt x="5" y="14"/>
                  </a:cubicBezTo>
                  <a:cubicBezTo>
                    <a:pt x="4" y="16"/>
                    <a:pt x="1" y="16"/>
                    <a:pt x="1" y="17"/>
                  </a:cubicBezTo>
                  <a:cubicBezTo>
                    <a:pt x="1" y="19"/>
                    <a:pt x="2" y="20"/>
                    <a:pt x="3" y="21"/>
                  </a:cubicBezTo>
                  <a:cubicBezTo>
                    <a:pt x="3" y="23"/>
                    <a:pt x="3" y="25"/>
                    <a:pt x="3" y="26"/>
                  </a:cubicBezTo>
                  <a:cubicBezTo>
                    <a:pt x="3" y="28"/>
                    <a:pt x="4" y="29"/>
                    <a:pt x="3" y="31"/>
                  </a:cubicBezTo>
                  <a:cubicBezTo>
                    <a:pt x="3" y="32"/>
                    <a:pt x="3" y="33"/>
                    <a:pt x="3" y="34"/>
                  </a:cubicBezTo>
                  <a:cubicBezTo>
                    <a:pt x="3" y="35"/>
                    <a:pt x="4" y="36"/>
                    <a:pt x="3" y="37"/>
                  </a:cubicBezTo>
                  <a:cubicBezTo>
                    <a:pt x="3" y="38"/>
                    <a:pt x="0" y="38"/>
                    <a:pt x="1" y="40"/>
                  </a:cubicBezTo>
                  <a:cubicBezTo>
                    <a:pt x="3" y="42"/>
                    <a:pt x="4" y="43"/>
                    <a:pt x="4" y="46"/>
                  </a:cubicBezTo>
                  <a:cubicBezTo>
                    <a:pt x="4" y="48"/>
                    <a:pt x="6" y="47"/>
                    <a:pt x="7" y="48"/>
                  </a:cubicBezTo>
                  <a:cubicBezTo>
                    <a:pt x="9" y="48"/>
                    <a:pt x="10" y="48"/>
                    <a:pt x="11" y="49"/>
                  </a:cubicBezTo>
                  <a:cubicBezTo>
                    <a:pt x="12" y="50"/>
                    <a:pt x="13" y="52"/>
                    <a:pt x="14" y="53"/>
                  </a:cubicBezTo>
                  <a:cubicBezTo>
                    <a:pt x="16" y="54"/>
                    <a:pt x="19" y="53"/>
                    <a:pt x="21" y="55"/>
                  </a:cubicBezTo>
                  <a:cubicBezTo>
                    <a:pt x="22" y="56"/>
                    <a:pt x="20" y="54"/>
                    <a:pt x="21" y="55"/>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85" name="Freeform 773">
              <a:extLst>
                <a:ext uri="{FF2B5EF4-FFF2-40B4-BE49-F238E27FC236}">
                  <a16:creationId xmlns:a16="http://schemas.microsoft.com/office/drawing/2014/main" id="{08F56340-C6B7-954E-8A00-B939CB457256}"/>
                </a:ext>
              </a:extLst>
            </p:cNvPr>
            <p:cNvSpPr>
              <a:spLocks/>
            </p:cNvSpPr>
            <p:nvPr/>
          </p:nvSpPr>
          <p:spPr bwMode="auto">
            <a:xfrm>
              <a:off x="10910402" y="7714248"/>
              <a:ext cx="391722" cy="318556"/>
            </a:xfrm>
            <a:custGeom>
              <a:avLst/>
              <a:gdLst>
                <a:gd name="T0" fmla="*/ 19 w 42"/>
                <a:gd name="T1" fmla="*/ 34 h 34"/>
                <a:gd name="T2" fmla="*/ 20 w 42"/>
                <a:gd name="T3" fmla="*/ 25 h 34"/>
                <a:gd name="T4" fmla="*/ 24 w 42"/>
                <a:gd name="T5" fmla="*/ 22 h 34"/>
                <a:gd name="T6" fmla="*/ 25 w 42"/>
                <a:gd name="T7" fmla="*/ 20 h 34"/>
                <a:gd name="T8" fmla="*/ 25 w 42"/>
                <a:gd name="T9" fmla="*/ 9 h 34"/>
                <a:gd name="T10" fmla="*/ 32 w 42"/>
                <a:gd name="T11" fmla="*/ 9 h 34"/>
                <a:gd name="T12" fmla="*/ 41 w 42"/>
                <a:gd name="T13" fmla="*/ 9 h 34"/>
                <a:gd name="T14" fmla="*/ 42 w 42"/>
                <a:gd name="T15" fmla="*/ 2 h 34"/>
                <a:gd name="T16" fmla="*/ 40 w 42"/>
                <a:gd name="T17" fmla="*/ 0 h 34"/>
                <a:gd name="T18" fmla="*/ 20 w 42"/>
                <a:gd name="T19" fmla="*/ 0 h 34"/>
                <a:gd name="T20" fmla="*/ 15 w 42"/>
                <a:gd name="T21" fmla="*/ 6 h 34"/>
                <a:gd name="T22" fmla="*/ 10 w 42"/>
                <a:gd name="T23" fmla="*/ 17 h 34"/>
                <a:gd name="T24" fmla="*/ 8 w 42"/>
                <a:gd name="T25" fmla="*/ 18 h 34"/>
                <a:gd name="T26" fmla="*/ 4 w 42"/>
                <a:gd name="T27" fmla="*/ 25 h 34"/>
                <a:gd name="T28" fmla="*/ 0 w 42"/>
                <a:gd name="T29" fmla="*/ 34 h 34"/>
                <a:gd name="T30" fmla="*/ 19 w 42"/>
                <a:gd name="T3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34">
                  <a:moveTo>
                    <a:pt x="19" y="34"/>
                  </a:moveTo>
                  <a:cubicBezTo>
                    <a:pt x="19" y="31"/>
                    <a:pt x="18" y="26"/>
                    <a:pt x="20" y="25"/>
                  </a:cubicBezTo>
                  <a:cubicBezTo>
                    <a:pt x="21" y="24"/>
                    <a:pt x="23" y="23"/>
                    <a:pt x="24" y="22"/>
                  </a:cubicBezTo>
                  <a:cubicBezTo>
                    <a:pt x="25" y="22"/>
                    <a:pt x="25" y="20"/>
                    <a:pt x="25" y="20"/>
                  </a:cubicBezTo>
                  <a:cubicBezTo>
                    <a:pt x="25" y="16"/>
                    <a:pt x="25" y="13"/>
                    <a:pt x="25" y="9"/>
                  </a:cubicBezTo>
                  <a:cubicBezTo>
                    <a:pt x="25" y="9"/>
                    <a:pt x="31" y="9"/>
                    <a:pt x="32" y="9"/>
                  </a:cubicBezTo>
                  <a:cubicBezTo>
                    <a:pt x="35" y="9"/>
                    <a:pt x="38" y="9"/>
                    <a:pt x="41" y="9"/>
                  </a:cubicBezTo>
                  <a:cubicBezTo>
                    <a:pt x="42" y="9"/>
                    <a:pt x="42" y="3"/>
                    <a:pt x="42" y="2"/>
                  </a:cubicBezTo>
                  <a:cubicBezTo>
                    <a:pt x="42" y="0"/>
                    <a:pt x="42" y="0"/>
                    <a:pt x="40" y="0"/>
                  </a:cubicBezTo>
                  <a:cubicBezTo>
                    <a:pt x="33" y="0"/>
                    <a:pt x="27" y="0"/>
                    <a:pt x="20" y="0"/>
                  </a:cubicBezTo>
                  <a:cubicBezTo>
                    <a:pt x="18" y="2"/>
                    <a:pt x="17" y="4"/>
                    <a:pt x="15" y="6"/>
                  </a:cubicBezTo>
                  <a:cubicBezTo>
                    <a:pt x="11" y="9"/>
                    <a:pt x="11" y="12"/>
                    <a:pt x="10" y="17"/>
                  </a:cubicBezTo>
                  <a:cubicBezTo>
                    <a:pt x="10" y="17"/>
                    <a:pt x="9" y="18"/>
                    <a:pt x="8" y="18"/>
                  </a:cubicBezTo>
                  <a:cubicBezTo>
                    <a:pt x="6" y="20"/>
                    <a:pt x="5" y="22"/>
                    <a:pt x="4" y="25"/>
                  </a:cubicBezTo>
                  <a:cubicBezTo>
                    <a:pt x="2" y="28"/>
                    <a:pt x="0" y="30"/>
                    <a:pt x="0" y="34"/>
                  </a:cubicBezTo>
                  <a:cubicBezTo>
                    <a:pt x="6" y="34"/>
                    <a:pt x="13" y="34"/>
                    <a:pt x="19" y="34"/>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86" name="Freeform 774">
              <a:extLst>
                <a:ext uri="{FF2B5EF4-FFF2-40B4-BE49-F238E27FC236}">
                  <a16:creationId xmlns:a16="http://schemas.microsoft.com/office/drawing/2014/main" id="{74A2815F-8F2F-2E42-8833-C5B8EC8A507C}"/>
                </a:ext>
              </a:extLst>
            </p:cNvPr>
            <p:cNvSpPr>
              <a:spLocks/>
            </p:cNvSpPr>
            <p:nvPr/>
          </p:nvSpPr>
          <p:spPr bwMode="auto">
            <a:xfrm>
              <a:off x="11098300" y="7265084"/>
              <a:ext cx="560510" cy="449162"/>
            </a:xfrm>
            <a:custGeom>
              <a:avLst/>
              <a:gdLst>
                <a:gd name="T0" fmla="*/ 22 w 60"/>
                <a:gd name="T1" fmla="*/ 48 h 48"/>
                <a:gd name="T2" fmla="*/ 23 w 60"/>
                <a:gd name="T3" fmla="*/ 41 h 48"/>
                <a:gd name="T4" fmla="*/ 29 w 60"/>
                <a:gd name="T5" fmla="*/ 37 h 48"/>
                <a:gd name="T6" fmla="*/ 33 w 60"/>
                <a:gd name="T7" fmla="*/ 37 h 48"/>
                <a:gd name="T8" fmla="*/ 38 w 60"/>
                <a:gd name="T9" fmla="*/ 35 h 48"/>
                <a:gd name="T10" fmla="*/ 40 w 60"/>
                <a:gd name="T11" fmla="*/ 32 h 48"/>
                <a:gd name="T12" fmla="*/ 45 w 60"/>
                <a:gd name="T13" fmla="*/ 31 h 48"/>
                <a:gd name="T14" fmla="*/ 46 w 60"/>
                <a:gd name="T15" fmla="*/ 28 h 48"/>
                <a:gd name="T16" fmla="*/ 50 w 60"/>
                <a:gd name="T17" fmla="*/ 25 h 48"/>
                <a:gd name="T18" fmla="*/ 53 w 60"/>
                <a:gd name="T19" fmla="*/ 23 h 48"/>
                <a:gd name="T20" fmla="*/ 58 w 60"/>
                <a:gd name="T21" fmla="*/ 24 h 48"/>
                <a:gd name="T22" fmla="*/ 56 w 60"/>
                <a:gd name="T23" fmla="*/ 16 h 48"/>
                <a:gd name="T24" fmla="*/ 56 w 60"/>
                <a:gd name="T25" fmla="*/ 10 h 48"/>
                <a:gd name="T26" fmla="*/ 55 w 60"/>
                <a:gd name="T27" fmla="*/ 7 h 48"/>
                <a:gd name="T28" fmla="*/ 51 w 60"/>
                <a:gd name="T29" fmla="*/ 6 h 48"/>
                <a:gd name="T30" fmla="*/ 47 w 60"/>
                <a:gd name="T31" fmla="*/ 6 h 48"/>
                <a:gd name="T32" fmla="*/ 42 w 60"/>
                <a:gd name="T33" fmla="*/ 6 h 48"/>
                <a:gd name="T34" fmla="*/ 35 w 60"/>
                <a:gd name="T35" fmla="*/ 4 h 48"/>
                <a:gd name="T36" fmla="*/ 30 w 60"/>
                <a:gd name="T37" fmla="*/ 13 h 48"/>
                <a:gd name="T38" fmla="*/ 20 w 60"/>
                <a:gd name="T39" fmla="*/ 19 h 48"/>
                <a:gd name="T40" fmla="*/ 16 w 60"/>
                <a:gd name="T41" fmla="*/ 27 h 48"/>
                <a:gd name="T42" fmla="*/ 16 w 60"/>
                <a:gd name="T43" fmla="*/ 35 h 48"/>
                <a:gd name="T44" fmla="*/ 14 w 60"/>
                <a:gd name="T45" fmla="*/ 39 h 48"/>
                <a:gd name="T46" fmla="*/ 9 w 60"/>
                <a:gd name="T47" fmla="*/ 42 h 48"/>
                <a:gd name="T48" fmla="*/ 5 w 60"/>
                <a:gd name="T49" fmla="*/ 45 h 48"/>
                <a:gd name="T50" fmla="*/ 0 w 60"/>
                <a:gd name="T51" fmla="*/ 48 h 48"/>
                <a:gd name="T52" fmla="*/ 22 w 60"/>
                <a:gd name="T5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48">
                  <a:moveTo>
                    <a:pt x="22" y="48"/>
                  </a:moveTo>
                  <a:cubicBezTo>
                    <a:pt x="22" y="45"/>
                    <a:pt x="21" y="43"/>
                    <a:pt x="23" y="41"/>
                  </a:cubicBezTo>
                  <a:cubicBezTo>
                    <a:pt x="25" y="40"/>
                    <a:pt x="28" y="39"/>
                    <a:pt x="29" y="37"/>
                  </a:cubicBezTo>
                  <a:cubicBezTo>
                    <a:pt x="30" y="37"/>
                    <a:pt x="32" y="37"/>
                    <a:pt x="33" y="37"/>
                  </a:cubicBezTo>
                  <a:cubicBezTo>
                    <a:pt x="34" y="36"/>
                    <a:pt x="36" y="36"/>
                    <a:pt x="38" y="35"/>
                  </a:cubicBezTo>
                  <a:cubicBezTo>
                    <a:pt x="39" y="34"/>
                    <a:pt x="39" y="33"/>
                    <a:pt x="40" y="32"/>
                  </a:cubicBezTo>
                  <a:cubicBezTo>
                    <a:pt x="41" y="31"/>
                    <a:pt x="44" y="32"/>
                    <a:pt x="45" y="31"/>
                  </a:cubicBezTo>
                  <a:cubicBezTo>
                    <a:pt x="46" y="30"/>
                    <a:pt x="46" y="29"/>
                    <a:pt x="46" y="28"/>
                  </a:cubicBezTo>
                  <a:cubicBezTo>
                    <a:pt x="46" y="26"/>
                    <a:pt x="49" y="26"/>
                    <a:pt x="50" y="25"/>
                  </a:cubicBezTo>
                  <a:cubicBezTo>
                    <a:pt x="51" y="24"/>
                    <a:pt x="51" y="23"/>
                    <a:pt x="53" y="23"/>
                  </a:cubicBezTo>
                  <a:cubicBezTo>
                    <a:pt x="54" y="23"/>
                    <a:pt x="57" y="24"/>
                    <a:pt x="58" y="24"/>
                  </a:cubicBezTo>
                  <a:cubicBezTo>
                    <a:pt x="60" y="23"/>
                    <a:pt x="56" y="17"/>
                    <a:pt x="56" y="16"/>
                  </a:cubicBezTo>
                  <a:cubicBezTo>
                    <a:pt x="56" y="14"/>
                    <a:pt x="56" y="12"/>
                    <a:pt x="56" y="10"/>
                  </a:cubicBezTo>
                  <a:cubicBezTo>
                    <a:pt x="55" y="9"/>
                    <a:pt x="55" y="8"/>
                    <a:pt x="55" y="7"/>
                  </a:cubicBezTo>
                  <a:cubicBezTo>
                    <a:pt x="53" y="7"/>
                    <a:pt x="52" y="6"/>
                    <a:pt x="51" y="6"/>
                  </a:cubicBezTo>
                  <a:cubicBezTo>
                    <a:pt x="50" y="5"/>
                    <a:pt x="48" y="6"/>
                    <a:pt x="47" y="6"/>
                  </a:cubicBezTo>
                  <a:cubicBezTo>
                    <a:pt x="46" y="5"/>
                    <a:pt x="44" y="6"/>
                    <a:pt x="42" y="6"/>
                  </a:cubicBezTo>
                  <a:cubicBezTo>
                    <a:pt x="40" y="6"/>
                    <a:pt x="36" y="0"/>
                    <a:pt x="35" y="4"/>
                  </a:cubicBezTo>
                  <a:cubicBezTo>
                    <a:pt x="34" y="7"/>
                    <a:pt x="33" y="10"/>
                    <a:pt x="30" y="13"/>
                  </a:cubicBezTo>
                  <a:cubicBezTo>
                    <a:pt x="27" y="16"/>
                    <a:pt x="23" y="16"/>
                    <a:pt x="20" y="19"/>
                  </a:cubicBezTo>
                  <a:cubicBezTo>
                    <a:pt x="18" y="21"/>
                    <a:pt x="17" y="24"/>
                    <a:pt x="16" y="27"/>
                  </a:cubicBezTo>
                  <a:cubicBezTo>
                    <a:pt x="16" y="29"/>
                    <a:pt x="17" y="32"/>
                    <a:pt x="16" y="35"/>
                  </a:cubicBezTo>
                  <a:cubicBezTo>
                    <a:pt x="15" y="36"/>
                    <a:pt x="14" y="38"/>
                    <a:pt x="14" y="39"/>
                  </a:cubicBezTo>
                  <a:cubicBezTo>
                    <a:pt x="13" y="41"/>
                    <a:pt x="11" y="41"/>
                    <a:pt x="9" y="42"/>
                  </a:cubicBezTo>
                  <a:cubicBezTo>
                    <a:pt x="8" y="43"/>
                    <a:pt x="7" y="44"/>
                    <a:pt x="5" y="45"/>
                  </a:cubicBezTo>
                  <a:cubicBezTo>
                    <a:pt x="4" y="46"/>
                    <a:pt x="2" y="46"/>
                    <a:pt x="0" y="48"/>
                  </a:cubicBezTo>
                  <a:lnTo>
                    <a:pt x="22" y="48"/>
                  </a:ln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87" name="Freeform 775">
              <a:extLst>
                <a:ext uri="{FF2B5EF4-FFF2-40B4-BE49-F238E27FC236}">
                  <a16:creationId xmlns:a16="http://schemas.microsoft.com/office/drawing/2014/main" id="{359602FD-EA05-3646-851D-A95C7099F8DE}"/>
                </a:ext>
              </a:extLst>
            </p:cNvPr>
            <p:cNvSpPr>
              <a:spLocks/>
            </p:cNvSpPr>
            <p:nvPr/>
          </p:nvSpPr>
          <p:spPr bwMode="auto">
            <a:xfrm>
              <a:off x="11295755" y="7220487"/>
              <a:ext cx="968156" cy="923807"/>
            </a:xfrm>
            <a:custGeom>
              <a:avLst/>
              <a:gdLst>
                <a:gd name="T0" fmla="*/ 35 w 104"/>
                <a:gd name="T1" fmla="*/ 22 h 99"/>
                <a:gd name="T2" fmla="*/ 36 w 104"/>
                <a:gd name="T3" fmla="*/ 29 h 99"/>
                <a:gd name="T4" fmla="*/ 31 w 104"/>
                <a:gd name="T5" fmla="*/ 28 h 99"/>
                <a:gd name="T6" fmla="*/ 29 w 104"/>
                <a:gd name="T7" fmla="*/ 30 h 99"/>
                <a:gd name="T8" fmla="*/ 26 w 104"/>
                <a:gd name="T9" fmla="*/ 31 h 99"/>
                <a:gd name="T10" fmla="*/ 24 w 104"/>
                <a:gd name="T11" fmla="*/ 35 h 99"/>
                <a:gd name="T12" fmla="*/ 20 w 104"/>
                <a:gd name="T13" fmla="*/ 37 h 99"/>
                <a:gd name="T14" fmla="*/ 17 w 104"/>
                <a:gd name="T15" fmla="*/ 40 h 99"/>
                <a:gd name="T16" fmla="*/ 11 w 104"/>
                <a:gd name="T17" fmla="*/ 42 h 99"/>
                <a:gd name="T18" fmla="*/ 8 w 104"/>
                <a:gd name="T19" fmla="*/ 43 h 99"/>
                <a:gd name="T20" fmla="*/ 4 w 104"/>
                <a:gd name="T21" fmla="*/ 45 h 99"/>
                <a:gd name="T22" fmla="*/ 1 w 104"/>
                <a:gd name="T23" fmla="*/ 52 h 99"/>
                <a:gd name="T24" fmla="*/ 2 w 104"/>
                <a:gd name="T25" fmla="*/ 56 h 99"/>
                <a:gd name="T26" fmla="*/ 6 w 104"/>
                <a:gd name="T27" fmla="*/ 59 h 99"/>
                <a:gd name="T28" fmla="*/ 37 w 104"/>
                <a:gd name="T29" fmla="*/ 79 h 99"/>
                <a:gd name="T30" fmla="*/ 48 w 104"/>
                <a:gd name="T31" fmla="*/ 86 h 99"/>
                <a:gd name="T32" fmla="*/ 49 w 104"/>
                <a:gd name="T33" fmla="*/ 87 h 99"/>
                <a:gd name="T34" fmla="*/ 58 w 104"/>
                <a:gd name="T35" fmla="*/ 93 h 99"/>
                <a:gd name="T36" fmla="*/ 61 w 104"/>
                <a:gd name="T37" fmla="*/ 99 h 99"/>
                <a:gd name="T38" fmla="*/ 67 w 104"/>
                <a:gd name="T39" fmla="*/ 97 h 99"/>
                <a:gd name="T40" fmla="*/ 72 w 104"/>
                <a:gd name="T41" fmla="*/ 96 h 99"/>
                <a:gd name="T42" fmla="*/ 85 w 104"/>
                <a:gd name="T43" fmla="*/ 87 h 99"/>
                <a:gd name="T44" fmla="*/ 100 w 104"/>
                <a:gd name="T45" fmla="*/ 77 h 99"/>
                <a:gd name="T46" fmla="*/ 104 w 104"/>
                <a:gd name="T47" fmla="*/ 75 h 99"/>
                <a:gd name="T48" fmla="*/ 97 w 104"/>
                <a:gd name="T49" fmla="*/ 69 h 99"/>
                <a:gd name="T50" fmla="*/ 94 w 104"/>
                <a:gd name="T51" fmla="*/ 69 h 99"/>
                <a:gd name="T52" fmla="*/ 92 w 104"/>
                <a:gd name="T53" fmla="*/ 63 h 99"/>
                <a:gd name="T54" fmla="*/ 92 w 104"/>
                <a:gd name="T55" fmla="*/ 60 h 99"/>
                <a:gd name="T56" fmla="*/ 93 w 104"/>
                <a:gd name="T57" fmla="*/ 55 h 99"/>
                <a:gd name="T58" fmla="*/ 93 w 104"/>
                <a:gd name="T59" fmla="*/ 50 h 99"/>
                <a:gd name="T60" fmla="*/ 93 w 104"/>
                <a:gd name="T61" fmla="*/ 46 h 99"/>
                <a:gd name="T62" fmla="*/ 92 w 104"/>
                <a:gd name="T63" fmla="*/ 42 h 99"/>
                <a:gd name="T64" fmla="*/ 91 w 104"/>
                <a:gd name="T65" fmla="*/ 37 h 99"/>
                <a:gd name="T66" fmla="*/ 87 w 104"/>
                <a:gd name="T67" fmla="*/ 27 h 99"/>
                <a:gd name="T68" fmla="*/ 82 w 104"/>
                <a:gd name="T69" fmla="*/ 20 h 99"/>
                <a:gd name="T70" fmla="*/ 85 w 104"/>
                <a:gd name="T71" fmla="*/ 13 h 99"/>
                <a:gd name="T72" fmla="*/ 86 w 104"/>
                <a:gd name="T73" fmla="*/ 2 h 99"/>
                <a:gd name="T74" fmla="*/ 84 w 104"/>
                <a:gd name="T75" fmla="*/ 1 h 99"/>
                <a:gd name="T76" fmla="*/ 81 w 104"/>
                <a:gd name="T77" fmla="*/ 0 h 99"/>
                <a:gd name="T78" fmla="*/ 79 w 104"/>
                <a:gd name="T79" fmla="*/ 1 h 99"/>
                <a:gd name="T80" fmla="*/ 75 w 104"/>
                <a:gd name="T81" fmla="*/ 0 h 99"/>
                <a:gd name="T82" fmla="*/ 72 w 104"/>
                <a:gd name="T83" fmla="*/ 2 h 99"/>
                <a:gd name="T84" fmla="*/ 68 w 104"/>
                <a:gd name="T85" fmla="*/ 1 h 99"/>
                <a:gd name="T86" fmla="*/ 61 w 104"/>
                <a:gd name="T87" fmla="*/ 2 h 99"/>
                <a:gd name="T88" fmla="*/ 46 w 104"/>
                <a:gd name="T89" fmla="*/ 5 h 99"/>
                <a:gd name="T90" fmla="*/ 43 w 104"/>
                <a:gd name="T91" fmla="*/ 7 h 99"/>
                <a:gd name="T92" fmla="*/ 39 w 104"/>
                <a:gd name="T93" fmla="*/ 8 h 99"/>
                <a:gd name="T94" fmla="*/ 34 w 104"/>
                <a:gd name="T95" fmla="*/ 12 h 99"/>
                <a:gd name="T96" fmla="*/ 35 w 104"/>
                <a:gd name="T97" fmla="*/ 22 h 99"/>
                <a:gd name="T98" fmla="*/ 35 w 104"/>
                <a:gd name="T99" fmla="*/ 2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4" h="99">
                  <a:moveTo>
                    <a:pt x="35" y="22"/>
                  </a:moveTo>
                  <a:cubicBezTo>
                    <a:pt x="36" y="23"/>
                    <a:pt x="40" y="29"/>
                    <a:pt x="36" y="29"/>
                  </a:cubicBezTo>
                  <a:cubicBezTo>
                    <a:pt x="35" y="28"/>
                    <a:pt x="32" y="27"/>
                    <a:pt x="31" y="28"/>
                  </a:cubicBezTo>
                  <a:cubicBezTo>
                    <a:pt x="30" y="29"/>
                    <a:pt x="30" y="29"/>
                    <a:pt x="29" y="30"/>
                  </a:cubicBezTo>
                  <a:cubicBezTo>
                    <a:pt x="28" y="31"/>
                    <a:pt x="27" y="31"/>
                    <a:pt x="26" y="31"/>
                  </a:cubicBezTo>
                  <a:cubicBezTo>
                    <a:pt x="24" y="32"/>
                    <a:pt x="25" y="34"/>
                    <a:pt x="24" y="35"/>
                  </a:cubicBezTo>
                  <a:cubicBezTo>
                    <a:pt x="24" y="37"/>
                    <a:pt x="21" y="36"/>
                    <a:pt x="20" y="37"/>
                  </a:cubicBezTo>
                  <a:cubicBezTo>
                    <a:pt x="18" y="37"/>
                    <a:pt x="18" y="39"/>
                    <a:pt x="17" y="40"/>
                  </a:cubicBezTo>
                  <a:cubicBezTo>
                    <a:pt x="15" y="42"/>
                    <a:pt x="13" y="41"/>
                    <a:pt x="11" y="42"/>
                  </a:cubicBezTo>
                  <a:cubicBezTo>
                    <a:pt x="10" y="42"/>
                    <a:pt x="9" y="42"/>
                    <a:pt x="8" y="43"/>
                  </a:cubicBezTo>
                  <a:cubicBezTo>
                    <a:pt x="7" y="43"/>
                    <a:pt x="5" y="44"/>
                    <a:pt x="4" y="45"/>
                  </a:cubicBezTo>
                  <a:cubicBezTo>
                    <a:pt x="0" y="47"/>
                    <a:pt x="1" y="48"/>
                    <a:pt x="1" y="52"/>
                  </a:cubicBezTo>
                  <a:cubicBezTo>
                    <a:pt x="1" y="55"/>
                    <a:pt x="0" y="55"/>
                    <a:pt x="2" y="56"/>
                  </a:cubicBezTo>
                  <a:cubicBezTo>
                    <a:pt x="3" y="57"/>
                    <a:pt x="5" y="58"/>
                    <a:pt x="6" y="59"/>
                  </a:cubicBezTo>
                  <a:cubicBezTo>
                    <a:pt x="16" y="66"/>
                    <a:pt x="26" y="72"/>
                    <a:pt x="37" y="79"/>
                  </a:cubicBezTo>
                  <a:cubicBezTo>
                    <a:pt x="40" y="81"/>
                    <a:pt x="44" y="84"/>
                    <a:pt x="48" y="86"/>
                  </a:cubicBezTo>
                  <a:cubicBezTo>
                    <a:pt x="48" y="87"/>
                    <a:pt x="49" y="87"/>
                    <a:pt x="49" y="87"/>
                  </a:cubicBezTo>
                  <a:cubicBezTo>
                    <a:pt x="52" y="92"/>
                    <a:pt x="54" y="92"/>
                    <a:pt x="58" y="93"/>
                  </a:cubicBezTo>
                  <a:cubicBezTo>
                    <a:pt x="61" y="94"/>
                    <a:pt x="58" y="98"/>
                    <a:pt x="61" y="99"/>
                  </a:cubicBezTo>
                  <a:cubicBezTo>
                    <a:pt x="62" y="99"/>
                    <a:pt x="65" y="98"/>
                    <a:pt x="67" y="97"/>
                  </a:cubicBezTo>
                  <a:cubicBezTo>
                    <a:pt x="68" y="97"/>
                    <a:pt x="71" y="97"/>
                    <a:pt x="72" y="96"/>
                  </a:cubicBezTo>
                  <a:cubicBezTo>
                    <a:pt x="76" y="93"/>
                    <a:pt x="80" y="90"/>
                    <a:pt x="85" y="87"/>
                  </a:cubicBezTo>
                  <a:cubicBezTo>
                    <a:pt x="90" y="84"/>
                    <a:pt x="95" y="80"/>
                    <a:pt x="100" y="77"/>
                  </a:cubicBezTo>
                  <a:cubicBezTo>
                    <a:pt x="101" y="77"/>
                    <a:pt x="102" y="76"/>
                    <a:pt x="104" y="75"/>
                  </a:cubicBezTo>
                  <a:cubicBezTo>
                    <a:pt x="102" y="71"/>
                    <a:pt x="101" y="70"/>
                    <a:pt x="97" y="69"/>
                  </a:cubicBezTo>
                  <a:cubicBezTo>
                    <a:pt x="96" y="69"/>
                    <a:pt x="94" y="69"/>
                    <a:pt x="94" y="69"/>
                  </a:cubicBezTo>
                  <a:cubicBezTo>
                    <a:pt x="94" y="66"/>
                    <a:pt x="94" y="65"/>
                    <a:pt x="92" y="63"/>
                  </a:cubicBezTo>
                  <a:cubicBezTo>
                    <a:pt x="91" y="61"/>
                    <a:pt x="91" y="61"/>
                    <a:pt x="92" y="60"/>
                  </a:cubicBezTo>
                  <a:cubicBezTo>
                    <a:pt x="94" y="58"/>
                    <a:pt x="93" y="57"/>
                    <a:pt x="93" y="55"/>
                  </a:cubicBezTo>
                  <a:cubicBezTo>
                    <a:pt x="93" y="53"/>
                    <a:pt x="94" y="52"/>
                    <a:pt x="93" y="50"/>
                  </a:cubicBezTo>
                  <a:cubicBezTo>
                    <a:pt x="93" y="49"/>
                    <a:pt x="93" y="48"/>
                    <a:pt x="93" y="46"/>
                  </a:cubicBezTo>
                  <a:cubicBezTo>
                    <a:pt x="93" y="45"/>
                    <a:pt x="93" y="43"/>
                    <a:pt x="92" y="42"/>
                  </a:cubicBezTo>
                  <a:cubicBezTo>
                    <a:pt x="91" y="41"/>
                    <a:pt x="91" y="39"/>
                    <a:pt x="91" y="37"/>
                  </a:cubicBezTo>
                  <a:cubicBezTo>
                    <a:pt x="91" y="34"/>
                    <a:pt x="90" y="30"/>
                    <a:pt x="87" y="27"/>
                  </a:cubicBezTo>
                  <a:cubicBezTo>
                    <a:pt x="85" y="25"/>
                    <a:pt x="83" y="23"/>
                    <a:pt x="82" y="20"/>
                  </a:cubicBezTo>
                  <a:cubicBezTo>
                    <a:pt x="80" y="16"/>
                    <a:pt x="84" y="17"/>
                    <a:pt x="85" y="13"/>
                  </a:cubicBezTo>
                  <a:cubicBezTo>
                    <a:pt x="85" y="9"/>
                    <a:pt x="85" y="6"/>
                    <a:pt x="86" y="2"/>
                  </a:cubicBezTo>
                  <a:cubicBezTo>
                    <a:pt x="85" y="2"/>
                    <a:pt x="85" y="1"/>
                    <a:pt x="84" y="1"/>
                  </a:cubicBezTo>
                  <a:cubicBezTo>
                    <a:pt x="82" y="2"/>
                    <a:pt x="82" y="0"/>
                    <a:pt x="81" y="0"/>
                  </a:cubicBezTo>
                  <a:cubicBezTo>
                    <a:pt x="80" y="0"/>
                    <a:pt x="80" y="1"/>
                    <a:pt x="79" y="1"/>
                  </a:cubicBezTo>
                  <a:cubicBezTo>
                    <a:pt x="77" y="1"/>
                    <a:pt x="77" y="0"/>
                    <a:pt x="75" y="0"/>
                  </a:cubicBezTo>
                  <a:cubicBezTo>
                    <a:pt x="74" y="1"/>
                    <a:pt x="73" y="1"/>
                    <a:pt x="72" y="2"/>
                  </a:cubicBezTo>
                  <a:cubicBezTo>
                    <a:pt x="70" y="3"/>
                    <a:pt x="70" y="2"/>
                    <a:pt x="68" y="1"/>
                  </a:cubicBezTo>
                  <a:cubicBezTo>
                    <a:pt x="66" y="1"/>
                    <a:pt x="63" y="1"/>
                    <a:pt x="61" y="2"/>
                  </a:cubicBezTo>
                  <a:cubicBezTo>
                    <a:pt x="56" y="3"/>
                    <a:pt x="51" y="3"/>
                    <a:pt x="46" y="5"/>
                  </a:cubicBezTo>
                  <a:cubicBezTo>
                    <a:pt x="45" y="6"/>
                    <a:pt x="44" y="7"/>
                    <a:pt x="43" y="7"/>
                  </a:cubicBezTo>
                  <a:cubicBezTo>
                    <a:pt x="42" y="8"/>
                    <a:pt x="40" y="8"/>
                    <a:pt x="39" y="8"/>
                  </a:cubicBezTo>
                  <a:cubicBezTo>
                    <a:pt x="37" y="9"/>
                    <a:pt x="37" y="12"/>
                    <a:pt x="34" y="12"/>
                  </a:cubicBezTo>
                  <a:cubicBezTo>
                    <a:pt x="35" y="15"/>
                    <a:pt x="35" y="18"/>
                    <a:pt x="35" y="22"/>
                  </a:cubicBezTo>
                  <a:cubicBezTo>
                    <a:pt x="36" y="23"/>
                    <a:pt x="35" y="20"/>
                    <a:pt x="35" y="22"/>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88" name="Freeform 776">
              <a:extLst>
                <a:ext uri="{FF2B5EF4-FFF2-40B4-BE49-F238E27FC236}">
                  <a16:creationId xmlns:a16="http://schemas.microsoft.com/office/drawing/2014/main" id="{44E29F6B-9AD3-A749-B1A1-22E573361882}"/>
                </a:ext>
              </a:extLst>
            </p:cNvPr>
            <p:cNvSpPr>
              <a:spLocks/>
            </p:cNvSpPr>
            <p:nvPr/>
          </p:nvSpPr>
          <p:spPr bwMode="auto">
            <a:xfrm>
              <a:off x="8295746" y="3719577"/>
              <a:ext cx="2850327" cy="2124757"/>
            </a:xfrm>
            <a:custGeom>
              <a:avLst/>
              <a:gdLst>
                <a:gd name="T0" fmla="*/ 33 w 305"/>
                <a:gd name="T1" fmla="*/ 54 h 227"/>
                <a:gd name="T2" fmla="*/ 1 w 305"/>
                <a:gd name="T3" fmla="*/ 63 h 227"/>
                <a:gd name="T4" fmla="*/ 19 w 305"/>
                <a:gd name="T5" fmla="*/ 72 h 227"/>
                <a:gd name="T6" fmla="*/ 24 w 305"/>
                <a:gd name="T7" fmla="*/ 75 h 227"/>
                <a:gd name="T8" fmla="*/ 20 w 305"/>
                <a:gd name="T9" fmla="*/ 81 h 227"/>
                <a:gd name="T10" fmla="*/ 36 w 305"/>
                <a:gd name="T11" fmla="*/ 86 h 227"/>
                <a:gd name="T12" fmla="*/ 73 w 305"/>
                <a:gd name="T13" fmla="*/ 93 h 227"/>
                <a:gd name="T14" fmla="*/ 87 w 305"/>
                <a:gd name="T15" fmla="*/ 112 h 227"/>
                <a:gd name="T16" fmla="*/ 88 w 305"/>
                <a:gd name="T17" fmla="*/ 122 h 227"/>
                <a:gd name="T18" fmla="*/ 89 w 305"/>
                <a:gd name="T19" fmla="*/ 131 h 227"/>
                <a:gd name="T20" fmla="*/ 104 w 305"/>
                <a:gd name="T21" fmla="*/ 129 h 227"/>
                <a:gd name="T22" fmla="*/ 106 w 305"/>
                <a:gd name="T23" fmla="*/ 135 h 227"/>
                <a:gd name="T24" fmla="*/ 106 w 305"/>
                <a:gd name="T25" fmla="*/ 144 h 227"/>
                <a:gd name="T26" fmla="*/ 109 w 305"/>
                <a:gd name="T27" fmla="*/ 155 h 227"/>
                <a:gd name="T28" fmla="*/ 106 w 305"/>
                <a:gd name="T29" fmla="*/ 160 h 227"/>
                <a:gd name="T30" fmla="*/ 100 w 305"/>
                <a:gd name="T31" fmla="*/ 162 h 227"/>
                <a:gd name="T32" fmla="*/ 112 w 305"/>
                <a:gd name="T33" fmla="*/ 165 h 227"/>
                <a:gd name="T34" fmla="*/ 112 w 305"/>
                <a:gd name="T35" fmla="*/ 169 h 227"/>
                <a:gd name="T36" fmla="*/ 107 w 305"/>
                <a:gd name="T37" fmla="*/ 172 h 227"/>
                <a:gd name="T38" fmla="*/ 107 w 305"/>
                <a:gd name="T39" fmla="*/ 180 h 227"/>
                <a:gd name="T40" fmla="*/ 110 w 305"/>
                <a:gd name="T41" fmla="*/ 192 h 227"/>
                <a:gd name="T42" fmla="*/ 114 w 305"/>
                <a:gd name="T43" fmla="*/ 193 h 227"/>
                <a:gd name="T44" fmla="*/ 120 w 305"/>
                <a:gd name="T45" fmla="*/ 210 h 227"/>
                <a:gd name="T46" fmla="*/ 138 w 305"/>
                <a:gd name="T47" fmla="*/ 219 h 227"/>
                <a:gd name="T48" fmla="*/ 142 w 305"/>
                <a:gd name="T49" fmla="*/ 224 h 227"/>
                <a:gd name="T50" fmla="*/ 151 w 305"/>
                <a:gd name="T51" fmla="*/ 214 h 227"/>
                <a:gd name="T52" fmla="*/ 156 w 305"/>
                <a:gd name="T53" fmla="*/ 200 h 227"/>
                <a:gd name="T54" fmla="*/ 163 w 305"/>
                <a:gd name="T55" fmla="*/ 192 h 227"/>
                <a:gd name="T56" fmla="*/ 173 w 305"/>
                <a:gd name="T57" fmla="*/ 179 h 227"/>
                <a:gd name="T58" fmla="*/ 193 w 305"/>
                <a:gd name="T59" fmla="*/ 173 h 227"/>
                <a:gd name="T60" fmla="*/ 216 w 305"/>
                <a:gd name="T61" fmla="*/ 160 h 227"/>
                <a:gd name="T62" fmla="*/ 232 w 305"/>
                <a:gd name="T63" fmla="*/ 142 h 227"/>
                <a:gd name="T64" fmla="*/ 234 w 305"/>
                <a:gd name="T65" fmla="*/ 130 h 227"/>
                <a:gd name="T66" fmla="*/ 253 w 305"/>
                <a:gd name="T67" fmla="*/ 129 h 227"/>
                <a:gd name="T68" fmla="*/ 233 w 305"/>
                <a:gd name="T69" fmla="*/ 119 h 227"/>
                <a:gd name="T70" fmla="*/ 238 w 305"/>
                <a:gd name="T71" fmla="*/ 113 h 227"/>
                <a:gd name="T72" fmla="*/ 262 w 305"/>
                <a:gd name="T73" fmla="*/ 112 h 227"/>
                <a:gd name="T74" fmla="*/ 258 w 305"/>
                <a:gd name="T75" fmla="*/ 106 h 227"/>
                <a:gd name="T76" fmla="*/ 266 w 305"/>
                <a:gd name="T77" fmla="*/ 95 h 227"/>
                <a:gd name="T78" fmla="*/ 253 w 305"/>
                <a:gd name="T79" fmla="*/ 80 h 227"/>
                <a:gd name="T80" fmla="*/ 263 w 305"/>
                <a:gd name="T81" fmla="*/ 66 h 227"/>
                <a:gd name="T82" fmla="*/ 268 w 305"/>
                <a:gd name="T83" fmla="*/ 51 h 227"/>
                <a:gd name="T84" fmla="*/ 283 w 305"/>
                <a:gd name="T85" fmla="*/ 38 h 227"/>
                <a:gd name="T86" fmla="*/ 291 w 305"/>
                <a:gd name="T87" fmla="*/ 33 h 227"/>
                <a:gd name="T88" fmla="*/ 259 w 305"/>
                <a:gd name="T89" fmla="*/ 28 h 227"/>
                <a:gd name="T90" fmla="*/ 238 w 305"/>
                <a:gd name="T91" fmla="*/ 21 h 227"/>
                <a:gd name="T92" fmla="*/ 256 w 305"/>
                <a:gd name="T93" fmla="*/ 14 h 227"/>
                <a:gd name="T94" fmla="*/ 206 w 305"/>
                <a:gd name="T95" fmla="*/ 8 h 227"/>
                <a:gd name="T96" fmla="*/ 213 w 305"/>
                <a:gd name="T97" fmla="*/ 0 h 227"/>
                <a:gd name="T98" fmla="*/ 173 w 305"/>
                <a:gd name="T99" fmla="*/ 8 h 227"/>
                <a:gd name="T100" fmla="*/ 155 w 305"/>
                <a:gd name="T101" fmla="*/ 10 h 227"/>
                <a:gd name="T102" fmla="*/ 154 w 305"/>
                <a:gd name="T103" fmla="*/ 11 h 227"/>
                <a:gd name="T104" fmla="*/ 140 w 305"/>
                <a:gd name="T105" fmla="*/ 14 h 227"/>
                <a:gd name="T106" fmla="*/ 111 w 305"/>
                <a:gd name="T107" fmla="*/ 14 h 227"/>
                <a:gd name="T108" fmla="*/ 98 w 305"/>
                <a:gd name="T109" fmla="*/ 23 h 227"/>
                <a:gd name="T110" fmla="*/ 73 w 305"/>
                <a:gd name="T111" fmla="*/ 21 h 227"/>
                <a:gd name="T112" fmla="*/ 55 w 305"/>
                <a:gd name="T113" fmla="*/ 3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5" h="227">
                  <a:moveTo>
                    <a:pt x="32" y="37"/>
                  </a:moveTo>
                  <a:cubicBezTo>
                    <a:pt x="31" y="38"/>
                    <a:pt x="26" y="40"/>
                    <a:pt x="27" y="41"/>
                  </a:cubicBezTo>
                  <a:cubicBezTo>
                    <a:pt x="28" y="42"/>
                    <a:pt x="30" y="42"/>
                    <a:pt x="32" y="43"/>
                  </a:cubicBezTo>
                  <a:cubicBezTo>
                    <a:pt x="34" y="43"/>
                    <a:pt x="36" y="43"/>
                    <a:pt x="39" y="43"/>
                  </a:cubicBezTo>
                  <a:cubicBezTo>
                    <a:pt x="39" y="43"/>
                    <a:pt x="44" y="42"/>
                    <a:pt x="45" y="42"/>
                  </a:cubicBezTo>
                  <a:cubicBezTo>
                    <a:pt x="44" y="42"/>
                    <a:pt x="42" y="43"/>
                    <a:pt x="41" y="44"/>
                  </a:cubicBezTo>
                  <a:cubicBezTo>
                    <a:pt x="40" y="45"/>
                    <a:pt x="39" y="46"/>
                    <a:pt x="40" y="48"/>
                  </a:cubicBezTo>
                  <a:cubicBezTo>
                    <a:pt x="42" y="50"/>
                    <a:pt x="36" y="55"/>
                    <a:pt x="33" y="54"/>
                  </a:cubicBezTo>
                  <a:cubicBezTo>
                    <a:pt x="32" y="53"/>
                    <a:pt x="30" y="54"/>
                    <a:pt x="28" y="54"/>
                  </a:cubicBezTo>
                  <a:cubicBezTo>
                    <a:pt x="27" y="53"/>
                    <a:pt x="25" y="54"/>
                    <a:pt x="24" y="54"/>
                  </a:cubicBezTo>
                  <a:cubicBezTo>
                    <a:pt x="23" y="54"/>
                    <a:pt x="21" y="54"/>
                    <a:pt x="20" y="56"/>
                  </a:cubicBezTo>
                  <a:cubicBezTo>
                    <a:pt x="19" y="57"/>
                    <a:pt x="18" y="57"/>
                    <a:pt x="16" y="57"/>
                  </a:cubicBezTo>
                  <a:cubicBezTo>
                    <a:pt x="13" y="58"/>
                    <a:pt x="10" y="59"/>
                    <a:pt x="7" y="59"/>
                  </a:cubicBezTo>
                  <a:cubicBezTo>
                    <a:pt x="6" y="59"/>
                    <a:pt x="4" y="58"/>
                    <a:pt x="4" y="59"/>
                  </a:cubicBezTo>
                  <a:cubicBezTo>
                    <a:pt x="3" y="60"/>
                    <a:pt x="0" y="60"/>
                    <a:pt x="0" y="62"/>
                  </a:cubicBezTo>
                  <a:cubicBezTo>
                    <a:pt x="0" y="63"/>
                    <a:pt x="1" y="62"/>
                    <a:pt x="1" y="63"/>
                  </a:cubicBezTo>
                  <a:cubicBezTo>
                    <a:pt x="1" y="63"/>
                    <a:pt x="0" y="64"/>
                    <a:pt x="0" y="64"/>
                  </a:cubicBezTo>
                  <a:cubicBezTo>
                    <a:pt x="0" y="65"/>
                    <a:pt x="2" y="67"/>
                    <a:pt x="3" y="68"/>
                  </a:cubicBezTo>
                  <a:cubicBezTo>
                    <a:pt x="3" y="68"/>
                    <a:pt x="4" y="67"/>
                    <a:pt x="4" y="67"/>
                  </a:cubicBezTo>
                  <a:cubicBezTo>
                    <a:pt x="5" y="66"/>
                    <a:pt x="6" y="67"/>
                    <a:pt x="7" y="68"/>
                  </a:cubicBezTo>
                  <a:cubicBezTo>
                    <a:pt x="8" y="68"/>
                    <a:pt x="13" y="69"/>
                    <a:pt x="13" y="67"/>
                  </a:cubicBezTo>
                  <a:cubicBezTo>
                    <a:pt x="13" y="68"/>
                    <a:pt x="12" y="68"/>
                    <a:pt x="13" y="69"/>
                  </a:cubicBezTo>
                  <a:cubicBezTo>
                    <a:pt x="13" y="70"/>
                    <a:pt x="15" y="71"/>
                    <a:pt x="16" y="71"/>
                  </a:cubicBezTo>
                  <a:cubicBezTo>
                    <a:pt x="17" y="72"/>
                    <a:pt x="18" y="72"/>
                    <a:pt x="19" y="72"/>
                  </a:cubicBezTo>
                  <a:cubicBezTo>
                    <a:pt x="21" y="72"/>
                    <a:pt x="21" y="70"/>
                    <a:pt x="22" y="71"/>
                  </a:cubicBezTo>
                  <a:cubicBezTo>
                    <a:pt x="24" y="71"/>
                    <a:pt x="27" y="71"/>
                    <a:pt x="28" y="71"/>
                  </a:cubicBezTo>
                  <a:cubicBezTo>
                    <a:pt x="29" y="71"/>
                    <a:pt x="29" y="70"/>
                    <a:pt x="30" y="69"/>
                  </a:cubicBezTo>
                  <a:cubicBezTo>
                    <a:pt x="31" y="69"/>
                    <a:pt x="34" y="71"/>
                    <a:pt x="34" y="72"/>
                  </a:cubicBezTo>
                  <a:cubicBezTo>
                    <a:pt x="34" y="73"/>
                    <a:pt x="24" y="72"/>
                    <a:pt x="22" y="73"/>
                  </a:cubicBezTo>
                  <a:cubicBezTo>
                    <a:pt x="20" y="73"/>
                    <a:pt x="23" y="74"/>
                    <a:pt x="24" y="74"/>
                  </a:cubicBezTo>
                  <a:cubicBezTo>
                    <a:pt x="26" y="75"/>
                    <a:pt x="27" y="74"/>
                    <a:pt x="29" y="75"/>
                  </a:cubicBezTo>
                  <a:cubicBezTo>
                    <a:pt x="28" y="74"/>
                    <a:pt x="26" y="75"/>
                    <a:pt x="24" y="75"/>
                  </a:cubicBezTo>
                  <a:cubicBezTo>
                    <a:pt x="21" y="75"/>
                    <a:pt x="18" y="74"/>
                    <a:pt x="15" y="74"/>
                  </a:cubicBezTo>
                  <a:cubicBezTo>
                    <a:pt x="13" y="74"/>
                    <a:pt x="9" y="74"/>
                    <a:pt x="9" y="76"/>
                  </a:cubicBezTo>
                  <a:cubicBezTo>
                    <a:pt x="8" y="77"/>
                    <a:pt x="11" y="78"/>
                    <a:pt x="12" y="78"/>
                  </a:cubicBezTo>
                  <a:cubicBezTo>
                    <a:pt x="13" y="78"/>
                    <a:pt x="15" y="77"/>
                    <a:pt x="15" y="77"/>
                  </a:cubicBezTo>
                  <a:cubicBezTo>
                    <a:pt x="16" y="78"/>
                    <a:pt x="15" y="78"/>
                    <a:pt x="15" y="79"/>
                  </a:cubicBezTo>
                  <a:cubicBezTo>
                    <a:pt x="16" y="80"/>
                    <a:pt x="18" y="80"/>
                    <a:pt x="19" y="80"/>
                  </a:cubicBezTo>
                  <a:cubicBezTo>
                    <a:pt x="21" y="80"/>
                    <a:pt x="23" y="80"/>
                    <a:pt x="25" y="80"/>
                  </a:cubicBezTo>
                  <a:cubicBezTo>
                    <a:pt x="25" y="80"/>
                    <a:pt x="21" y="81"/>
                    <a:pt x="20" y="81"/>
                  </a:cubicBezTo>
                  <a:cubicBezTo>
                    <a:pt x="16" y="82"/>
                    <a:pt x="19" y="84"/>
                    <a:pt x="21" y="85"/>
                  </a:cubicBezTo>
                  <a:cubicBezTo>
                    <a:pt x="23" y="86"/>
                    <a:pt x="25" y="86"/>
                    <a:pt x="27" y="87"/>
                  </a:cubicBezTo>
                  <a:cubicBezTo>
                    <a:pt x="27" y="87"/>
                    <a:pt x="31" y="87"/>
                    <a:pt x="31" y="87"/>
                  </a:cubicBezTo>
                  <a:cubicBezTo>
                    <a:pt x="31" y="87"/>
                    <a:pt x="29" y="86"/>
                    <a:pt x="29" y="85"/>
                  </a:cubicBezTo>
                  <a:cubicBezTo>
                    <a:pt x="29" y="84"/>
                    <a:pt x="31" y="85"/>
                    <a:pt x="31" y="85"/>
                  </a:cubicBezTo>
                  <a:cubicBezTo>
                    <a:pt x="32" y="86"/>
                    <a:pt x="33" y="85"/>
                    <a:pt x="34" y="84"/>
                  </a:cubicBezTo>
                  <a:cubicBezTo>
                    <a:pt x="34" y="84"/>
                    <a:pt x="35" y="83"/>
                    <a:pt x="36" y="83"/>
                  </a:cubicBezTo>
                  <a:cubicBezTo>
                    <a:pt x="37" y="84"/>
                    <a:pt x="36" y="86"/>
                    <a:pt x="36" y="86"/>
                  </a:cubicBezTo>
                  <a:cubicBezTo>
                    <a:pt x="37" y="87"/>
                    <a:pt x="40" y="85"/>
                    <a:pt x="41" y="85"/>
                  </a:cubicBezTo>
                  <a:cubicBezTo>
                    <a:pt x="43" y="84"/>
                    <a:pt x="43" y="84"/>
                    <a:pt x="44" y="85"/>
                  </a:cubicBezTo>
                  <a:cubicBezTo>
                    <a:pt x="45" y="86"/>
                    <a:pt x="46" y="84"/>
                    <a:pt x="47" y="84"/>
                  </a:cubicBezTo>
                  <a:cubicBezTo>
                    <a:pt x="48" y="83"/>
                    <a:pt x="50" y="84"/>
                    <a:pt x="51" y="84"/>
                  </a:cubicBezTo>
                  <a:cubicBezTo>
                    <a:pt x="54" y="84"/>
                    <a:pt x="58" y="85"/>
                    <a:pt x="61" y="86"/>
                  </a:cubicBezTo>
                  <a:cubicBezTo>
                    <a:pt x="63" y="86"/>
                    <a:pt x="65" y="88"/>
                    <a:pt x="67" y="88"/>
                  </a:cubicBezTo>
                  <a:cubicBezTo>
                    <a:pt x="69" y="88"/>
                    <a:pt x="71" y="89"/>
                    <a:pt x="72" y="90"/>
                  </a:cubicBezTo>
                  <a:cubicBezTo>
                    <a:pt x="74" y="91"/>
                    <a:pt x="73" y="92"/>
                    <a:pt x="73" y="93"/>
                  </a:cubicBezTo>
                  <a:cubicBezTo>
                    <a:pt x="73" y="94"/>
                    <a:pt x="75" y="96"/>
                    <a:pt x="76" y="96"/>
                  </a:cubicBezTo>
                  <a:cubicBezTo>
                    <a:pt x="77" y="97"/>
                    <a:pt x="79" y="96"/>
                    <a:pt x="80" y="97"/>
                  </a:cubicBezTo>
                  <a:cubicBezTo>
                    <a:pt x="80" y="99"/>
                    <a:pt x="82" y="100"/>
                    <a:pt x="83" y="101"/>
                  </a:cubicBezTo>
                  <a:cubicBezTo>
                    <a:pt x="84" y="102"/>
                    <a:pt x="83" y="104"/>
                    <a:pt x="84" y="105"/>
                  </a:cubicBezTo>
                  <a:cubicBezTo>
                    <a:pt x="84" y="106"/>
                    <a:pt x="86" y="107"/>
                    <a:pt x="86" y="109"/>
                  </a:cubicBezTo>
                  <a:cubicBezTo>
                    <a:pt x="86" y="110"/>
                    <a:pt x="85" y="110"/>
                    <a:pt x="86" y="111"/>
                  </a:cubicBezTo>
                  <a:cubicBezTo>
                    <a:pt x="86" y="111"/>
                    <a:pt x="87" y="112"/>
                    <a:pt x="87" y="112"/>
                  </a:cubicBezTo>
                  <a:cubicBezTo>
                    <a:pt x="87" y="112"/>
                    <a:pt x="87" y="112"/>
                    <a:pt x="87" y="112"/>
                  </a:cubicBezTo>
                  <a:cubicBezTo>
                    <a:pt x="88" y="111"/>
                    <a:pt x="90" y="113"/>
                    <a:pt x="89" y="114"/>
                  </a:cubicBezTo>
                  <a:cubicBezTo>
                    <a:pt x="88" y="115"/>
                    <a:pt x="88" y="115"/>
                    <a:pt x="88" y="117"/>
                  </a:cubicBezTo>
                  <a:cubicBezTo>
                    <a:pt x="88" y="116"/>
                    <a:pt x="90" y="115"/>
                    <a:pt x="91" y="117"/>
                  </a:cubicBezTo>
                  <a:cubicBezTo>
                    <a:pt x="91" y="118"/>
                    <a:pt x="91" y="118"/>
                    <a:pt x="91" y="119"/>
                  </a:cubicBezTo>
                  <a:cubicBezTo>
                    <a:pt x="91" y="119"/>
                    <a:pt x="91" y="121"/>
                    <a:pt x="91" y="120"/>
                  </a:cubicBezTo>
                  <a:cubicBezTo>
                    <a:pt x="91" y="121"/>
                    <a:pt x="93" y="121"/>
                    <a:pt x="93" y="121"/>
                  </a:cubicBezTo>
                  <a:cubicBezTo>
                    <a:pt x="92" y="120"/>
                    <a:pt x="89" y="126"/>
                    <a:pt x="90" y="122"/>
                  </a:cubicBezTo>
                  <a:cubicBezTo>
                    <a:pt x="90" y="122"/>
                    <a:pt x="88" y="121"/>
                    <a:pt x="88" y="122"/>
                  </a:cubicBezTo>
                  <a:cubicBezTo>
                    <a:pt x="88" y="122"/>
                    <a:pt x="89" y="122"/>
                    <a:pt x="89" y="122"/>
                  </a:cubicBezTo>
                  <a:cubicBezTo>
                    <a:pt x="89" y="123"/>
                    <a:pt x="86" y="123"/>
                    <a:pt x="87" y="124"/>
                  </a:cubicBezTo>
                  <a:cubicBezTo>
                    <a:pt x="87" y="124"/>
                    <a:pt x="90" y="125"/>
                    <a:pt x="89" y="125"/>
                  </a:cubicBezTo>
                  <a:cubicBezTo>
                    <a:pt x="87" y="127"/>
                    <a:pt x="91" y="127"/>
                    <a:pt x="92" y="126"/>
                  </a:cubicBezTo>
                  <a:cubicBezTo>
                    <a:pt x="91" y="127"/>
                    <a:pt x="90" y="127"/>
                    <a:pt x="88" y="127"/>
                  </a:cubicBezTo>
                  <a:cubicBezTo>
                    <a:pt x="88" y="127"/>
                    <a:pt x="86" y="129"/>
                    <a:pt x="86" y="129"/>
                  </a:cubicBezTo>
                  <a:cubicBezTo>
                    <a:pt x="86" y="129"/>
                    <a:pt x="87" y="130"/>
                    <a:pt x="87" y="130"/>
                  </a:cubicBezTo>
                  <a:cubicBezTo>
                    <a:pt x="89" y="131"/>
                    <a:pt x="88" y="131"/>
                    <a:pt x="89" y="131"/>
                  </a:cubicBezTo>
                  <a:cubicBezTo>
                    <a:pt x="90" y="131"/>
                    <a:pt x="94" y="133"/>
                    <a:pt x="95" y="131"/>
                  </a:cubicBezTo>
                  <a:cubicBezTo>
                    <a:pt x="95" y="128"/>
                    <a:pt x="97" y="129"/>
                    <a:pt x="98" y="128"/>
                  </a:cubicBezTo>
                  <a:cubicBezTo>
                    <a:pt x="98" y="128"/>
                    <a:pt x="96" y="122"/>
                    <a:pt x="96" y="122"/>
                  </a:cubicBezTo>
                  <a:cubicBezTo>
                    <a:pt x="96" y="123"/>
                    <a:pt x="98" y="126"/>
                    <a:pt x="98" y="126"/>
                  </a:cubicBezTo>
                  <a:cubicBezTo>
                    <a:pt x="99" y="128"/>
                    <a:pt x="100" y="126"/>
                    <a:pt x="101" y="126"/>
                  </a:cubicBezTo>
                  <a:cubicBezTo>
                    <a:pt x="101" y="126"/>
                    <a:pt x="98" y="130"/>
                    <a:pt x="98" y="130"/>
                  </a:cubicBezTo>
                  <a:cubicBezTo>
                    <a:pt x="98" y="130"/>
                    <a:pt x="102" y="129"/>
                    <a:pt x="102" y="129"/>
                  </a:cubicBezTo>
                  <a:cubicBezTo>
                    <a:pt x="103" y="129"/>
                    <a:pt x="104" y="129"/>
                    <a:pt x="104" y="129"/>
                  </a:cubicBezTo>
                  <a:cubicBezTo>
                    <a:pt x="105" y="129"/>
                    <a:pt x="106" y="128"/>
                    <a:pt x="107" y="128"/>
                  </a:cubicBezTo>
                  <a:cubicBezTo>
                    <a:pt x="107" y="129"/>
                    <a:pt x="106" y="130"/>
                    <a:pt x="105" y="130"/>
                  </a:cubicBezTo>
                  <a:cubicBezTo>
                    <a:pt x="104" y="130"/>
                    <a:pt x="102" y="130"/>
                    <a:pt x="101" y="131"/>
                  </a:cubicBezTo>
                  <a:cubicBezTo>
                    <a:pt x="100" y="132"/>
                    <a:pt x="103" y="131"/>
                    <a:pt x="103" y="131"/>
                  </a:cubicBezTo>
                  <a:cubicBezTo>
                    <a:pt x="105" y="131"/>
                    <a:pt x="107" y="131"/>
                    <a:pt x="109" y="131"/>
                  </a:cubicBezTo>
                  <a:cubicBezTo>
                    <a:pt x="108" y="131"/>
                    <a:pt x="104" y="131"/>
                    <a:pt x="104" y="132"/>
                  </a:cubicBezTo>
                  <a:cubicBezTo>
                    <a:pt x="104" y="132"/>
                    <a:pt x="106" y="133"/>
                    <a:pt x="106" y="134"/>
                  </a:cubicBezTo>
                  <a:cubicBezTo>
                    <a:pt x="106" y="134"/>
                    <a:pt x="106" y="135"/>
                    <a:pt x="106" y="135"/>
                  </a:cubicBezTo>
                  <a:cubicBezTo>
                    <a:pt x="106" y="136"/>
                    <a:pt x="105" y="136"/>
                    <a:pt x="106" y="137"/>
                  </a:cubicBezTo>
                  <a:cubicBezTo>
                    <a:pt x="106" y="137"/>
                    <a:pt x="108" y="136"/>
                    <a:pt x="109" y="136"/>
                  </a:cubicBezTo>
                  <a:cubicBezTo>
                    <a:pt x="110" y="136"/>
                    <a:pt x="109" y="136"/>
                    <a:pt x="110" y="137"/>
                  </a:cubicBezTo>
                  <a:cubicBezTo>
                    <a:pt x="111" y="138"/>
                    <a:pt x="111" y="139"/>
                    <a:pt x="112" y="140"/>
                  </a:cubicBezTo>
                  <a:cubicBezTo>
                    <a:pt x="112" y="141"/>
                    <a:pt x="109" y="141"/>
                    <a:pt x="109" y="141"/>
                  </a:cubicBezTo>
                  <a:cubicBezTo>
                    <a:pt x="105" y="138"/>
                    <a:pt x="99" y="136"/>
                    <a:pt x="95" y="137"/>
                  </a:cubicBezTo>
                  <a:cubicBezTo>
                    <a:pt x="91" y="137"/>
                    <a:pt x="96" y="140"/>
                    <a:pt x="98" y="140"/>
                  </a:cubicBezTo>
                  <a:cubicBezTo>
                    <a:pt x="101" y="141"/>
                    <a:pt x="103" y="144"/>
                    <a:pt x="106" y="144"/>
                  </a:cubicBezTo>
                  <a:cubicBezTo>
                    <a:pt x="107" y="144"/>
                    <a:pt x="108" y="143"/>
                    <a:pt x="110" y="143"/>
                  </a:cubicBezTo>
                  <a:cubicBezTo>
                    <a:pt x="110" y="144"/>
                    <a:pt x="113" y="144"/>
                    <a:pt x="113" y="144"/>
                  </a:cubicBezTo>
                  <a:cubicBezTo>
                    <a:pt x="114" y="145"/>
                    <a:pt x="113" y="146"/>
                    <a:pt x="113" y="146"/>
                  </a:cubicBezTo>
                  <a:cubicBezTo>
                    <a:pt x="110" y="147"/>
                    <a:pt x="114" y="148"/>
                    <a:pt x="113" y="149"/>
                  </a:cubicBezTo>
                  <a:cubicBezTo>
                    <a:pt x="113" y="150"/>
                    <a:pt x="111" y="149"/>
                    <a:pt x="111" y="151"/>
                  </a:cubicBezTo>
                  <a:cubicBezTo>
                    <a:pt x="111" y="152"/>
                    <a:pt x="113" y="152"/>
                    <a:pt x="113" y="152"/>
                  </a:cubicBezTo>
                  <a:cubicBezTo>
                    <a:pt x="112" y="153"/>
                    <a:pt x="110" y="151"/>
                    <a:pt x="110" y="152"/>
                  </a:cubicBezTo>
                  <a:cubicBezTo>
                    <a:pt x="109" y="153"/>
                    <a:pt x="109" y="154"/>
                    <a:pt x="109" y="155"/>
                  </a:cubicBezTo>
                  <a:cubicBezTo>
                    <a:pt x="109" y="155"/>
                    <a:pt x="111" y="155"/>
                    <a:pt x="111" y="155"/>
                  </a:cubicBezTo>
                  <a:cubicBezTo>
                    <a:pt x="111" y="156"/>
                    <a:pt x="109" y="157"/>
                    <a:pt x="108" y="157"/>
                  </a:cubicBezTo>
                  <a:cubicBezTo>
                    <a:pt x="107" y="157"/>
                    <a:pt x="106" y="157"/>
                    <a:pt x="105" y="157"/>
                  </a:cubicBezTo>
                  <a:cubicBezTo>
                    <a:pt x="104" y="156"/>
                    <a:pt x="103" y="156"/>
                    <a:pt x="102" y="157"/>
                  </a:cubicBezTo>
                  <a:cubicBezTo>
                    <a:pt x="101" y="158"/>
                    <a:pt x="101" y="157"/>
                    <a:pt x="100" y="158"/>
                  </a:cubicBezTo>
                  <a:cubicBezTo>
                    <a:pt x="100" y="158"/>
                    <a:pt x="103" y="161"/>
                    <a:pt x="104" y="161"/>
                  </a:cubicBezTo>
                  <a:cubicBezTo>
                    <a:pt x="104" y="160"/>
                    <a:pt x="104" y="160"/>
                    <a:pt x="103" y="160"/>
                  </a:cubicBezTo>
                  <a:cubicBezTo>
                    <a:pt x="103" y="160"/>
                    <a:pt x="106" y="160"/>
                    <a:pt x="106" y="160"/>
                  </a:cubicBezTo>
                  <a:cubicBezTo>
                    <a:pt x="106" y="160"/>
                    <a:pt x="111" y="158"/>
                    <a:pt x="111" y="159"/>
                  </a:cubicBezTo>
                  <a:cubicBezTo>
                    <a:pt x="110" y="159"/>
                    <a:pt x="109" y="159"/>
                    <a:pt x="108" y="160"/>
                  </a:cubicBezTo>
                  <a:cubicBezTo>
                    <a:pt x="109" y="159"/>
                    <a:pt x="111" y="161"/>
                    <a:pt x="110" y="161"/>
                  </a:cubicBezTo>
                  <a:cubicBezTo>
                    <a:pt x="111" y="161"/>
                    <a:pt x="114" y="162"/>
                    <a:pt x="115" y="162"/>
                  </a:cubicBezTo>
                  <a:cubicBezTo>
                    <a:pt x="114" y="162"/>
                    <a:pt x="112" y="162"/>
                    <a:pt x="112" y="162"/>
                  </a:cubicBezTo>
                  <a:cubicBezTo>
                    <a:pt x="112" y="162"/>
                    <a:pt x="116" y="165"/>
                    <a:pt x="116" y="165"/>
                  </a:cubicBezTo>
                  <a:cubicBezTo>
                    <a:pt x="113" y="165"/>
                    <a:pt x="111" y="161"/>
                    <a:pt x="108" y="161"/>
                  </a:cubicBezTo>
                  <a:cubicBezTo>
                    <a:pt x="106" y="161"/>
                    <a:pt x="101" y="160"/>
                    <a:pt x="100" y="162"/>
                  </a:cubicBezTo>
                  <a:cubicBezTo>
                    <a:pt x="100" y="163"/>
                    <a:pt x="99" y="163"/>
                    <a:pt x="98" y="164"/>
                  </a:cubicBezTo>
                  <a:cubicBezTo>
                    <a:pt x="97" y="164"/>
                    <a:pt x="97" y="166"/>
                    <a:pt x="98" y="165"/>
                  </a:cubicBezTo>
                  <a:cubicBezTo>
                    <a:pt x="100" y="165"/>
                    <a:pt x="102" y="164"/>
                    <a:pt x="103" y="162"/>
                  </a:cubicBezTo>
                  <a:cubicBezTo>
                    <a:pt x="103" y="163"/>
                    <a:pt x="105" y="163"/>
                    <a:pt x="105" y="163"/>
                  </a:cubicBezTo>
                  <a:cubicBezTo>
                    <a:pt x="106" y="163"/>
                    <a:pt x="108" y="166"/>
                    <a:pt x="108" y="163"/>
                  </a:cubicBezTo>
                  <a:cubicBezTo>
                    <a:pt x="108" y="162"/>
                    <a:pt x="110" y="164"/>
                    <a:pt x="110" y="164"/>
                  </a:cubicBezTo>
                  <a:cubicBezTo>
                    <a:pt x="110" y="164"/>
                    <a:pt x="114" y="164"/>
                    <a:pt x="113" y="165"/>
                  </a:cubicBezTo>
                  <a:cubicBezTo>
                    <a:pt x="113" y="165"/>
                    <a:pt x="112" y="165"/>
                    <a:pt x="112" y="165"/>
                  </a:cubicBezTo>
                  <a:cubicBezTo>
                    <a:pt x="112" y="165"/>
                    <a:pt x="114" y="166"/>
                    <a:pt x="114" y="166"/>
                  </a:cubicBezTo>
                  <a:cubicBezTo>
                    <a:pt x="113" y="166"/>
                    <a:pt x="111" y="166"/>
                    <a:pt x="110" y="165"/>
                  </a:cubicBezTo>
                  <a:cubicBezTo>
                    <a:pt x="109" y="164"/>
                    <a:pt x="109" y="165"/>
                    <a:pt x="109" y="166"/>
                  </a:cubicBezTo>
                  <a:cubicBezTo>
                    <a:pt x="109" y="165"/>
                    <a:pt x="103" y="164"/>
                    <a:pt x="102" y="164"/>
                  </a:cubicBezTo>
                  <a:cubicBezTo>
                    <a:pt x="101" y="164"/>
                    <a:pt x="95" y="166"/>
                    <a:pt x="96" y="168"/>
                  </a:cubicBezTo>
                  <a:cubicBezTo>
                    <a:pt x="97" y="169"/>
                    <a:pt x="103" y="167"/>
                    <a:pt x="104" y="167"/>
                  </a:cubicBezTo>
                  <a:cubicBezTo>
                    <a:pt x="105" y="167"/>
                    <a:pt x="107" y="167"/>
                    <a:pt x="108" y="168"/>
                  </a:cubicBezTo>
                  <a:cubicBezTo>
                    <a:pt x="108" y="168"/>
                    <a:pt x="112" y="169"/>
                    <a:pt x="112" y="169"/>
                  </a:cubicBezTo>
                  <a:cubicBezTo>
                    <a:pt x="112" y="170"/>
                    <a:pt x="107" y="168"/>
                    <a:pt x="107" y="168"/>
                  </a:cubicBezTo>
                  <a:cubicBezTo>
                    <a:pt x="105" y="167"/>
                    <a:pt x="102" y="168"/>
                    <a:pt x="100" y="168"/>
                  </a:cubicBezTo>
                  <a:cubicBezTo>
                    <a:pt x="93" y="170"/>
                    <a:pt x="101" y="172"/>
                    <a:pt x="103" y="171"/>
                  </a:cubicBezTo>
                  <a:cubicBezTo>
                    <a:pt x="102" y="172"/>
                    <a:pt x="101" y="173"/>
                    <a:pt x="99" y="173"/>
                  </a:cubicBezTo>
                  <a:cubicBezTo>
                    <a:pt x="96" y="174"/>
                    <a:pt x="101" y="175"/>
                    <a:pt x="101" y="175"/>
                  </a:cubicBezTo>
                  <a:cubicBezTo>
                    <a:pt x="101" y="175"/>
                    <a:pt x="97" y="174"/>
                    <a:pt x="97" y="176"/>
                  </a:cubicBezTo>
                  <a:cubicBezTo>
                    <a:pt x="97" y="179"/>
                    <a:pt x="99" y="177"/>
                    <a:pt x="101" y="176"/>
                  </a:cubicBezTo>
                  <a:cubicBezTo>
                    <a:pt x="103" y="175"/>
                    <a:pt x="105" y="173"/>
                    <a:pt x="107" y="172"/>
                  </a:cubicBezTo>
                  <a:cubicBezTo>
                    <a:pt x="108" y="172"/>
                    <a:pt x="114" y="169"/>
                    <a:pt x="114" y="171"/>
                  </a:cubicBezTo>
                  <a:cubicBezTo>
                    <a:pt x="114" y="171"/>
                    <a:pt x="111" y="171"/>
                    <a:pt x="111" y="171"/>
                  </a:cubicBezTo>
                  <a:cubicBezTo>
                    <a:pt x="111" y="171"/>
                    <a:pt x="113" y="171"/>
                    <a:pt x="114" y="172"/>
                  </a:cubicBezTo>
                  <a:cubicBezTo>
                    <a:pt x="111" y="170"/>
                    <a:pt x="98" y="178"/>
                    <a:pt x="99" y="179"/>
                  </a:cubicBezTo>
                  <a:cubicBezTo>
                    <a:pt x="99" y="180"/>
                    <a:pt x="105" y="178"/>
                    <a:pt x="106" y="178"/>
                  </a:cubicBezTo>
                  <a:cubicBezTo>
                    <a:pt x="106" y="178"/>
                    <a:pt x="102" y="179"/>
                    <a:pt x="101" y="180"/>
                  </a:cubicBezTo>
                  <a:cubicBezTo>
                    <a:pt x="101" y="180"/>
                    <a:pt x="103" y="184"/>
                    <a:pt x="104" y="183"/>
                  </a:cubicBezTo>
                  <a:cubicBezTo>
                    <a:pt x="105" y="182"/>
                    <a:pt x="106" y="180"/>
                    <a:pt x="107" y="180"/>
                  </a:cubicBezTo>
                  <a:cubicBezTo>
                    <a:pt x="108" y="180"/>
                    <a:pt x="112" y="181"/>
                    <a:pt x="112" y="181"/>
                  </a:cubicBezTo>
                  <a:cubicBezTo>
                    <a:pt x="112" y="181"/>
                    <a:pt x="108" y="181"/>
                    <a:pt x="108" y="181"/>
                  </a:cubicBezTo>
                  <a:cubicBezTo>
                    <a:pt x="106" y="181"/>
                    <a:pt x="105" y="182"/>
                    <a:pt x="104" y="183"/>
                  </a:cubicBezTo>
                  <a:cubicBezTo>
                    <a:pt x="104" y="184"/>
                    <a:pt x="104" y="185"/>
                    <a:pt x="104" y="186"/>
                  </a:cubicBezTo>
                  <a:cubicBezTo>
                    <a:pt x="105" y="189"/>
                    <a:pt x="105" y="188"/>
                    <a:pt x="107" y="187"/>
                  </a:cubicBezTo>
                  <a:cubicBezTo>
                    <a:pt x="106" y="188"/>
                    <a:pt x="105" y="192"/>
                    <a:pt x="106" y="193"/>
                  </a:cubicBezTo>
                  <a:cubicBezTo>
                    <a:pt x="106" y="193"/>
                    <a:pt x="109" y="189"/>
                    <a:pt x="110" y="189"/>
                  </a:cubicBezTo>
                  <a:cubicBezTo>
                    <a:pt x="110" y="190"/>
                    <a:pt x="109" y="191"/>
                    <a:pt x="110" y="192"/>
                  </a:cubicBezTo>
                  <a:cubicBezTo>
                    <a:pt x="110" y="193"/>
                    <a:pt x="111" y="191"/>
                    <a:pt x="112" y="191"/>
                  </a:cubicBezTo>
                  <a:cubicBezTo>
                    <a:pt x="114" y="189"/>
                    <a:pt x="110" y="187"/>
                    <a:pt x="110" y="186"/>
                  </a:cubicBezTo>
                  <a:cubicBezTo>
                    <a:pt x="110" y="186"/>
                    <a:pt x="112" y="189"/>
                    <a:pt x="113" y="189"/>
                  </a:cubicBezTo>
                  <a:cubicBezTo>
                    <a:pt x="114" y="190"/>
                    <a:pt x="114" y="189"/>
                    <a:pt x="115" y="188"/>
                  </a:cubicBezTo>
                  <a:cubicBezTo>
                    <a:pt x="114" y="188"/>
                    <a:pt x="117" y="191"/>
                    <a:pt x="116" y="192"/>
                  </a:cubicBezTo>
                  <a:cubicBezTo>
                    <a:pt x="117" y="191"/>
                    <a:pt x="114" y="189"/>
                    <a:pt x="114" y="191"/>
                  </a:cubicBezTo>
                  <a:cubicBezTo>
                    <a:pt x="114" y="193"/>
                    <a:pt x="116" y="195"/>
                    <a:pt x="114" y="196"/>
                  </a:cubicBezTo>
                  <a:cubicBezTo>
                    <a:pt x="114" y="196"/>
                    <a:pt x="114" y="193"/>
                    <a:pt x="114" y="193"/>
                  </a:cubicBezTo>
                  <a:cubicBezTo>
                    <a:pt x="114" y="192"/>
                    <a:pt x="112" y="194"/>
                    <a:pt x="111" y="194"/>
                  </a:cubicBezTo>
                  <a:cubicBezTo>
                    <a:pt x="110" y="194"/>
                    <a:pt x="109" y="196"/>
                    <a:pt x="109" y="197"/>
                  </a:cubicBezTo>
                  <a:cubicBezTo>
                    <a:pt x="108" y="199"/>
                    <a:pt x="111" y="197"/>
                    <a:pt x="111" y="198"/>
                  </a:cubicBezTo>
                  <a:cubicBezTo>
                    <a:pt x="112" y="199"/>
                    <a:pt x="110" y="200"/>
                    <a:pt x="110" y="200"/>
                  </a:cubicBezTo>
                  <a:cubicBezTo>
                    <a:pt x="110" y="200"/>
                    <a:pt x="112" y="199"/>
                    <a:pt x="113" y="201"/>
                  </a:cubicBezTo>
                  <a:cubicBezTo>
                    <a:pt x="113" y="203"/>
                    <a:pt x="115" y="204"/>
                    <a:pt x="115" y="205"/>
                  </a:cubicBezTo>
                  <a:cubicBezTo>
                    <a:pt x="114" y="207"/>
                    <a:pt x="115" y="207"/>
                    <a:pt x="117" y="209"/>
                  </a:cubicBezTo>
                  <a:cubicBezTo>
                    <a:pt x="118" y="210"/>
                    <a:pt x="119" y="212"/>
                    <a:pt x="120" y="210"/>
                  </a:cubicBezTo>
                  <a:cubicBezTo>
                    <a:pt x="120" y="210"/>
                    <a:pt x="121" y="215"/>
                    <a:pt x="122" y="215"/>
                  </a:cubicBezTo>
                  <a:cubicBezTo>
                    <a:pt x="123" y="216"/>
                    <a:pt x="122" y="215"/>
                    <a:pt x="123" y="215"/>
                  </a:cubicBezTo>
                  <a:cubicBezTo>
                    <a:pt x="124" y="216"/>
                    <a:pt x="125" y="217"/>
                    <a:pt x="126" y="218"/>
                  </a:cubicBezTo>
                  <a:cubicBezTo>
                    <a:pt x="128" y="219"/>
                    <a:pt x="130" y="220"/>
                    <a:pt x="132" y="219"/>
                  </a:cubicBezTo>
                  <a:cubicBezTo>
                    <a:pt x="133" y="219"/>
                    <a:pt x="136" y="219"/>
                    <a:pt x="136" y="218"/>
                  </a:cubicBezTo>
                  <a:cubicBezTo>
                    <a:pt x="136" y="218"/>
                    <a:pt x="136" y="221"/>
                    <a:pt x="136" y="221"/>
                  </a:cubicBezTo>
                  <a:cubicBezTo>
                    <a:pt x="136" y="221"/>
                    <a:pt x="138" y="217"/>
                    <a:pt x="138" y="218"/>
                  </a:cubicBezTo>
                  <a:cubicBezTo>
                    <a:pt x="139" y="218"/>
                    <a:pt x="138" y="219"/>
                    <a:pt x="138" y="219"/>
                  </a:cubicBezTo>
                  <a:cubicBezTo>
                    <a:pt x="138" y="220"/>
                    <a:pt x="139" y="220"/>
                    <a:pt x="139" y="220"/>
                  </a:cubicBezTo>
                  <a:cubicBezTo>
                    <a:pt x="139" y="220"/>
                    <a:pt x="136" y="221"/>
                    <a:pt x="137" y="222"/>
                  </a:cubicBezTo>
                  <a:cubicBezTo>
                    <a:pt x="138" y="222"/>
                    <a:pt x="138" y="222"/>
                    <a:pt x="139" y="221"/>
                  </a:cubicBezTo>
                  <a:cubicBezTo>
                    <a:pt x="140" y="222"/>
                    <a:pt x="139" y="223"/>
                    <a:pt x="139" y="223"/>
                  </a:cubicBezTo>
                  <a:cubicBezTo>
                    <a:pt x="139" y="224"/>
                    <a:pt x="142" y="221"/>
                    <a:pt x="142" y="222"/>
                  </a:cubicBezTo>
                  <a:cubicBezTo>
                    <a:pt x="142" y="223"/>
                    <a:pt x="140" y="224"/>
                    <a:pt x="140" y="225"/>
                  </a:cubicBezTo>
                  <a:cubicBezTo>
                    <a:pt x="140" y="224"/>
                    <a:pt x="143" y="223"/>
                    <a:pt x="142" y="225"/>
                  </a:cubicBezTo>
                  <a:cubicBezTo>
                    <a:pt x="142" y="225"/>
                    <a:pt x="142" y="225"/>
                    <a:pt x="142" y="224"/>
                  </a:cubicBezTo>
                  <a:cubicBezTo>
                    <a:pt x="142" y="226"/>
                    <a:pt x="145" y="223"/>
                    <a:pt x="145" y="223"/>
                  </a:cubicBezTo>
                  <a:cubicBezTo>
                    <a:pt x="146" y="224"/>
                    <a:pt x="145" y="226"/>
                    <a:pt x="145" y="227"/>
                  </a:cubicBezTo>
                  <a:cubicBezTo>
                    <a:pt x="144" y="225"/>
                    <a:pt x="153" y="225"/>
                    <a:pt x="147" y="222"/>
                  </a:cubicBezTo>
                  <a:cubicBezTo>
                    <a:pt x="148" y="222"/>
                    <a:pt x="153" y="222"/>
                    <a:pt x="150" y="221"/>
                  </a:cubicBezTo>
                  <a:cubicBezTo>
                    <a:pt x="147" y="219"/>
                    <a:pt x="151" y="220"/>
                    <a:pt x="152" y="218"/>
                  </a:cubicBezTo>
                  <a:cubicBezTo>
                    <a:pt x="152" y="218"/>
                    <a:pt x="149" y="218"/>
                    <a:pt x="149" y="218"/>
                  </a:cubicBezTo>
                  <a:cubicBezTo>
                    <a:pt x="150" y="217"/>
                    <a:pt x="151" y="216"/>
                    <a:pt x="152" y="216"/>
                  </a:cubicBezTo>
                  <a:cubicBezTo>
                    <a:pt x="154" y="214"/>
                    <a:pt x="151" y="215"/>
                    <a:pt x="151" y="214"/>
                  </a:cubicBezTo>
                  <a:cubicBezTo>
                    <a:pt x="151" y="214"/>
                    <a:pt x="154" y="213"/>
                    <a:pt x="154" y="212"/>
                  </a:cubicBezTo>
                  <a:cubicBezTo>
                    <a:pt x="154" y="211"/>
                    <a:pt x="154" y="209"/>
                    <a:pt x="153" y="208"/>
                  </a:cubicBezTo>
                  <a:cubicBezTo>
                    <a:pt x="152" y="208"/>
                    <a:pt x="154" y="207"/>
                    <a:pt x="153" y="206"/>
                  </a:cubicBezTo>
                  <a:cubicBezTo>
                    <a:pt x="153" y="206"/>
                    <a:pt x="151" y="205"/>
                    <a:pt x="151" y="205"/>
                  </a:cubicBezTo>
                  <a:cubicBezTo>
                    <a:pt x="151" y="205"/>
                    <a:pt x="155" y="204"/>
                    <a:pt x="156" y="204"/>
                  </a:cubicBezTo>
                  <a:cubicBezTo>
                    <a:pt x="159" y="204"/>
                    <a:pt x="156" y="203"/>
                    <a:pt x="155" y="202"/>
                  </a:cubicBezTo>
                  <a:cubicBezTo>
                    <a:pt x="155" y="202"/>
                    <a:pt x="160" y="202"/>
                    <a:pt x="160" y="202"/>
                  </a:cubicBezTo>
                  <a:cubicBezTo>
                    <a:pt x="159" y="201"/>
                    <a:pt x="157" y="201"/>
                    <a:pt x="156" y="200"/>
                  </a:cubicBezTo>
                  <a:cubicBezTo>
                    <a:pt x="156" y="200"/>
                    <a:pt x="160" y="201"/>
                    <a:pt x="160" y="200"/>
                  </a:cubicBezTo>
                  <a:cubicBezTo>
                    <a:pt x="161" y="200"/>
                    <a:pt x="160" y="200"/>
                    <a:pt x="160" y="199"/>
                  </a:cubicBezTo>
                  <a:cubicBezTo>
                    <a:pt x="161" y="199"/>
                    <a:pt x="161" y="199"/>
                    <a:pt x="161" y="199"/>
                  </a:cubicBezTo>
                  <a:cubicBezTo>
                    <a:pt x="162" y="198"/>
                    <a:pt x="158" y="197"/>
                    <a:pt x="158" y="197"/>
                  </a:cubicBezTo>
                  <a:cubicBezTo>
                    <a:pt x="158" y="197"/>
                    <a:pt x="163" y="197"/>
                    <a:pt x="162" y="196"/>
                  </a:cubicBezTo>
                  <a:cubicBezTo>
                    <a:pt x="162" y="195"/>
                    <a:pt x="163" y="195"/>
                    <a:pt x="161" y="194"/>
                  </a:cubicBezTo>
                  <a:cubicBezTo>
                    <a:pt x="161" y="194"/>
                    <a:pt x="158" y="194"/>
                    <a:pt x="158" y="193"/>
                  </a:cubicBezTo>
                  <a:cubicBezTo>
                    <a:pt x="158" y="193"/>
                    <a:pt x="163" y="192"/>
                    <a:pt x="163" y="192"/>
                  </a:cubicBezTo>
                  <a:cubicBezTo>
                    <a:pt x="165" y="192"/>
                    <a:pt x="164" y="189"/>
                    <a:pt x="162" y="189"/>
                  </a:cubicBezTo>
                  <a:cubicBezTo>
                    <a:pt x="161" y="188"/>
                    <a:pt x="158" y="187"/>
                    <a:pt x="161" y="186"/>
                  </a:cubicBezTo>
                  <a:cubicBezTo>
                    <a:pt x="163" y="186"/>
                    <a:pt x="166" y="187"/>
                    <a:pt x="167" y="185"/>
                  </a:cubicBezTo>
                  <a:cubicBezTo>
                    <a:pt x="167" y="185"/>
                    <a:pt x="165" y="183"/>
                    <a:pt x="165" y="183"/>
                  </a:cubicBezTo>
                  <a:cubicBezTo>
                    <a:pt x="165" y="182"/>
                    <a:pt x="167" y="182"/>
                    <a:pt x="167" y="182"/>
                  </a:cubicBezTo>
                  <a:cubicBezTo>
                    <a:pt x="168" y="181"/>
                    <a:pt x="170" y="181"/>
                    <a:pt x="172" y="182"/>
                  </a:cubicBezTo>
                  <a:cubicBezTo>
                    <a:pt x="172" y="182"/>
                    <a:pt x="174" y="182"/>
                    <a:pt x="174" y="182"/>
                  </a:cubicBezTo>
                  <a:cubicBezTo>
                    <a:pt x="175" y="181"/>
                    <a:pt x="173" y="180"/>
                    <a:pt x="173" y="179"/>
                  </a:cubicBezTo>
                  <a:cubicBezTo>
                    <a:pt x="174" y="178"/>
                    <a:pt x="177" y="174"/>
                    <a:pt x="179" y="176"/>
                  </a:cubicBezTo>
                  <a:cubicBezTo>
                    <a:pt x="178" y="175"/>
                    <a:pt x="175" y="181"/>
                    <a:pt x="176" y="181"/>
                  </a:cubicBezTo>
                  <a:cubicBezTo>
                    <a:pt x="177" y="182"/>
                    <a:pt x="179" y="179"/>
                    <a:pt x="181" y="179"/>
                  </a:cubicBezTo>
                  <a:cubicBezTo>
                    <a:pt x="181" y="179"/>
                    <a:pt x="183" y="180"/>
                    <a:pt x="183" y="180"/>
                  </a:cubicBezTo>
                  <a:cubicBezTo>
                    <a:pt x="183" y="180"/>
                    <a:pt x="183" y="178"/>
                    <a:pt x="183" y="178"/>
                  </a:cubicBezTo>
                  <a:cubicBezTo>
                    <a:pt x="186" y="179"/>
                    <a:pt x="186" y="178"/>
                    <a:pt x="187" y="177"/>
                  </a:cubicBezTo>
                  <a:cubicBezTo>
                    <a:pt x="188" y="176"/>
                    <a:pt x="189" y="176"/>
                    <a:pt x="190" y="176"/>
                  </a:cubicBezTo>
                  <a:cubicBezTo>
                    <a:pt x="192" y="175"/>
                    <a:pt x="192" y="174"/>
                    <a:pt x="193" y="173"/>
                  </a:cubicBezTo>
                  <a:cubicBezTo>
                    <a:pt x="194" y="172"/>
                    <a:pt x="196" y="170"/>
                    <a:pt x="197" y="168"/>
                  </a:cubicBezTo>
                  <a:cubicBezTo>
                    <a:pt x="199" y="166"/>
                    <a:pt x="199" y="165"/>
                    <a:pt x="201" y="165"/>
                  </a:cubicBezTo>
                  <a:cubicBezTo>
                    <a:pt x="202" y="164"/>
                    <a:pt x="205" y="164"/>
                    <a:pt x="205" y="162"/>
                  </a:cubicBezTo>
                  <a:cubicBezTo>
                    <a:pt x="204" y="162"/>
                    <a:pt x="203" y="157"/>
                    <a:pt x="203" y="157"/>
                  </a:cubicBezTo>
                  <a:cubicBezTo>
                    <a:pt x="204" y="157"/>
                    <a:pt x="207" y="160"/>
                    <a:pt x="208" y="160"/>
                  </a:cubicBezTo>
                  <a:cubicBezTo>
                    <a:pt x="209" y="161"/>
                    <a:pt x="210" y="161"/>
                    <a:pt x="211" y="161"/>
                  </a:cubicBezTo>
                  <a:cubicBezTo>
                    <a:pt x="211" y="161"/>
                    <a:pt x="213" y="160"/>
                    <a:pt x="213" y="160"/>
                  </a:cubicBezTo>
                  <a:cubicBezTo>
                    <a:pt x="214" y="160"/>
                    <a:pt x="215" y="161"/>
                    <a:pt x="216" y="160"/>
                  </a:cubicBezTo>
                  <a:cubicBezTo>
                    <a:pt x="216" y="160"/>
                    <a:pt x="214" y="158"/>
                    <a:pt x="217" y="159"/>
                  </a:cubicBezTo>
                  <a:cubicBezTo>
                    <a:pt x="219" y="159"/>
                    <a:pt x="221" y="159"/>
                    <a:pt x="223" y="158"/>
                  </a:cubicBezTo>
                  <a:cubicBezTo>
                    <a:pt x="228" y="157"/>
                    <a:pt x="232" y="156"/>
                    <a:pt x="237" y="154"/>
                  </a:cubicBezTo>
                  <a:cubicBezTo>
                    <a:pt x="238" y="153"/>
                    <a:pt x="254" y="143"/>
                    <a:pt x="255" y="143"/>
                  </a:cubicBezTo>
                  <a:cubicBezTo>
                    <a:pt x="254" y="143"/>
                    <a:pt x="247" y="143"/>
                    <a:pt x="246" y="143"/>
                  </a:cubicBezTo>
                  <a:cubicBezTo>
                    <a:pt x="244" y="142"/>
                    <a:pt x="242" y="141"/>
                    <a:pt x="240" y="141"/>
                  </a:cubicBezTo>
                  <a:cubicBezTo>
                    <a:pt x="238" y="141"/>
                    <a:pt x="236" y="142"/>
                    <a:pt x="235" y="142"/>
                  </a:cubicBezTo>
                  <a:cubicBezTo>
                    <a:pt x="233" y="143"/>
                    <a:pt x="233" y="141"/>
                    <a:pt x="232" y="142"/>
                  </a:cubicBezTo>
                  <a:cubicBezTo>
                    <a:pt x="231" y="142"/>
                    <a:pt x="230" y="144"/>
                    <a:pt x="229" y="144"/>
                  </a:cubicBezTo>
                  <a:cubicBezTo>
                    <a:pt x="225" y="144"/>
                    <a:pt x="232" y="140"/>
                    <a:pt x="233" y="141"/>
                  </a:cubicBezTo>
                  <a:cubicBezTo>
                    <a:pt x="232" y="140"/>
                    <a:pt x="229" y="141"/>
                    <a:pt x="228" y="141"/>
                  </a:cubicBezTo>
                  <a:cubicBezTo>
                    <a:pt x="225" y="141"/>
                    <a:pt x="223" y="140"/>
                    <a:pt x="221" y="140"/>
                  </a:cubicBezTo>
                  <a:cubicBezTo>
                    <a:pt x="222" y="140"/>
                    <a:pt x="225" y="138"/>
                    <a:pt x="226" y="137"/>
                  </a:cubicBezTo>
                  <a:cubicBezTo>
                    <a:pt x="226" y="134"/>
                    <a:pt x="228" y="135"/>
                    <a:pt x="229" y="136"/>
                  </a:cubicBezTo>
                  <a:cubicBezTo>
                    <a:pt x="231" y="136"/>
                    <a:pt x="239" y="134"/>
                    <a:pt x="240" y="133"/>
                  </a:cubicBezTo>
                  <a:cubicBezTo>
                    <a:pt x="240" y="132"/>
                    <a:pt x="235" y="131"/>
                    <a:pt x="234" y="130"/>
                  </a:cubicBezTo>
                  <a:cubicBezTo>
                    <a:pt x="235" y="131"/>
                    <a:pt x="239" y="132"/>
                    <a:pt x="240" y="132"/>
                  </a:cubicBezTo>
                  <a:cubicBezTo>
                    <a:pt x="241" y="133"/>
                    <a:pt x="245" y="133"/>
                    <a:pt x="245" y="135"/>
                  </a:cubicBezTo>
                  <a:cubicBezTo>
                    <a:pt x="244" y="138"/>
                    <a:pt x="246" y="139"/>
                    <a:pt x="248" y="139"/>
                  </a:cubicBezTo>
                  <a:cubicBezTo>
                    <a:pt x="248" y="139"/>
                    <a:pt x="254" y="139"/>
                    <a:pt x="253" y="138"/>
                  </a:cubicBezTo>
                  <a:cubicBezTo>
                    <a:pt x="253" y="138"/>
                    <a:pt x="253" y="140"/>
                    <a:pt x="254" y="140"/>
                  </a:cubicBezTo>
                  <a:cubicBezTo>
                    <a:pt x="256" y="139"/>
                    <a:pt x="257" y="136"/>
                    <a:pt x="257" y="134"/>
                  </a:cubicBezTo>
                  <a:cubicBezTo>
                    <a:pt x="257" y="133"/>
                    <a:pt x="257" y="129"/>
                    <a:pt x="255" y="130"/>
                  </a:cubicBezTo>
                  <a:cubicBezTo>
                    <a:pt x="253" y="132"/>
                    <a:pt x="254" y="130"/>
                    <a:pt x="253" y="129"/>
                  </a:cubicBezTo>
                  <a:cubicBezTo>
                    <a:pt x="251" y="127"/>
                    <a:pt x="248" y="126"/>
                    <a:pt x="245" y="124"/>
                  </a:cubicBezTo>
                  <a:cubicBezTo>
                    <a:pt x="244" y="123"/>
                    <a:pt x="243" y="123"/>
                    <a:pt x="242" y="122"/>
                  </a:cubicBezTo>
                  <a:cubicBezTo>
                    <a:pt x="242" y="122"/>
                    <a:pt x="238" y="123"/>
                    <a:pt x="238" y="124"/>
                  </a:cubicBezTo>
                  <a:cubicBezTo>
                    <a:pt x="238" y="124"/>
                    <a:pt x="239" y="123"/>
                    <a:pt x="238" y="123"/>
                  </a:cubicBezTo>
                  <a:cubicBezTo>
                    <a:pt x="238" y="123"/>
                    <a:pt x="237" y="122"/>
                    <a:pt x="237" y="122"/>
                  </a:cubicBezTo>
                  <a:cubicBezTo>
                    <a:pt x="237" y="121"/>
                    <a:pt x="241" y="122"/>
                    <a:pt x="241" y="121"/>
                  </a:cubicBezTo>
                  <a:cubicBezTo>
                    <a:pt x="241" y="119"/>
                    <a:pt x="241" y="118"/>
                    <a:pt x="238" y="118"/>
                  </a:cubicBezTo>
                  <a:cubicBezTo>
                    <a:pt x="236" y="119"/>
                    <a:pt x="235" y="121"/>
                    <a:pt x="233" y="119"/>
                  </a:cubicBezTo>
                  <a:cubicBezTo>
                    <a:pt x="233" y="119"/>
                    <a:pt x="229" y="119"/>
                    <a:pt x="229" y="118"/>
                  </a:cubicBezTo>
                  <a:cubicBezTo>
                    <a:pt x="229" y="116"/>
                    <a:pt x="234" y="119"/>
                    <a:pt x="234" y="119"/>
                  </a:cubicBezTo>
                  <a:cubicBezTo>
                    <a:pt x="235" y="119"/>
                    <a:pt x="240" y="118"/>
                    <a:pt x="240" y="117"/>
                  </a:cubicBezTo>
                  <a:cubicBezTo>
                    <a:pt x="241" y="117"/>
                    <a:pt x="236" y="115"/>
                    <a:pt x="235" y="115"/>
                  </a:cubicBezTo>
                  <a:cubicBezTo>
                    <a:pt x="233" y="115"/>
                    <a:pt x="230" y="115"/>
                    <a:pt x="228" y="116"/>
                  </a:cubicBezTo>
                  <a:cubicBezTo>
                    <a:pt x="229" y="116"/>
                    <a:pt x="233" y="113"/>
                    <a:pt x="233" y="114"/>
                  </a:cubicBezTo>
                  <a:cubicBezTo>
                    <a:pt x="233" y="113"/>
                    <a:pt x="229" y="113"/>
                    <a:pt x="229" y="112"/>
                  </a:cubicBezTo>
                  <a:cubicBezTo>
                    <a:pt x="232" y="113"/>
                    <a:pt x="235" y="115"/>
                    <a:pt x="238" y="113"/>
                  </a:cubicBezTo>
                  <a:cubicBezTo>
                    <a:pt x="238" y="113"/>
                    <a:pt x="241" y="112"/>
                    <a:pt x="241" y="111"/>
                  </a:cubicBezTo>
                  <a:cubicBezTo>
                    <a:pt x="240" y="110"/>
                    <a:pt x="238" y="109"/>
                    <a:pt x="238" y="108"/>
                  </a:cubicBezTo>
                  <a:cubicBezTo>
                    <a:pt x="238" y="109"/>
                    <a:pt x="241" y="110"/>
                    <a:pt x="242" y="110"/>
                  </a:cubicBezTo>
                  <a:cubicBezTo>
                    <a:pt x="244" y="111"/>
                    <a:pt x="243" y="109"/>
                    <a:pt x="245" y="109"/>
                  </a:cubicBezTo>
                  <a:cubicBezTo>
                    <a:pt x="246" y="109"/>
                    <a:pt x="254" y="111"/>
                    <a:pt x="254" y="111"/>
                  </a:cubicBezTo>
                  <a:cubicBezTo>
                    <a:pt x="253" y="111"/>
                    <a:pt x="246" y="110"/>
                    <a:pt x="246" y="110"/>
                  </a:cubicBezTo>
                  <a:cubicBezTo>
                    <a:pt x="248" y="114"/>
                    <a:pt x="254" y="113"/>
                    <a:pt x="257" y="113"/>
                  </a:cubicBezTo>
                  <a:cubicBezTo>
                    <a:pt x="258" y="112"/>
                    <a:pt x="261" y="113"/>
                    <a:pt x="262" y="112"/>
                  </a:cubicBezTo>
                  <a:cubicBezTo>
                    <a:pt x="265" y="111"/>
                    <a:pt x="264" y="109"/>
                    <a:pt x="262" y="108"/>
                  </a:cubicBezTo>
                  <a:cubicBezTo>
                    <a:pt x="261" y="107"/>
                    <a:pt x="258" y="106"/>
                    <a:pt x="257" y="106"/>
                  </a:cubicBezTo>
                  <a:cubicBezTo>
                    <a:pt x="256" y="106"/>
                    <a:pt x="257" y="109"/>
                    <a:pt x="257" y="110"/>
                  </a:cubicBezTo>
                  <a:cubicBezTo>
                    <a:pt x="256" y="109"/>
                    <a:pt x="256" y="108"/>
                    <a:pt x="255" y="107"/>
                  </a:cubicBezTo>
                  <a:cubicBezTo>
                    <a:pt x="255" y="106"/>
                    <a:pt x="254" y="107"/>
                    <a:pt x="253" y="106"/>
                  </a:cubicBezTo>
                  <a:cubicBezTo>
                    <a:pt x="254" y="107"/>
                    <a:pt x="256" y="101"/>
                    <a:pt x="256" y="100"/>
                  </a:cubicBezTo>
                  <a:cubicBezTo>
                    <a:pt x="256" y="100"/>
                    <a:pt x="257" y="103"/>
                    <a:pt x="257" y="103"/>
                  </a:cubicBezTo>
                  <a:cubicBezTo>
                    <a:pt x="257" y="105"/>
                    <a:pt x="257" y="106"/>
                    <a:pt x="258" y="106"/>
                  </a:cubicBezTo>
                  <a:cubicBezTo>
                    <a:pt x="261" y="106"/>
                    <a:pt x="263" y="105"/>
                    <a:pt x="265" y="105"/>
                  </a:cubicBezTo>
                  <a:cubicBezTo>
                    <a:pt x="266" y="105"/>
                    <a:pt x="272" y="103"/>
                    <a:pt x="270" y="101"/>
                  </a:cubicBezTo>
                  <a:cubicBezTo>
                    <a:pt x="268" y="100"/>
                    <a:pt x="267" y="102"/>
                    <a:pt x="266" y="101"/>
                  </a:cubicBezTo>
                  <a:cubicBezTo>
                    <a:pt x="266" y="100"/>
                    <a:pt x="266" y="100"/>
                    <a:pt x="266" y="99"/>
                  </a:cubicBezTo>
                  <a:cubicBezTo>
                    <a:pt x="267" y="98"/>
                    <a:pt x="266" y="97"/>
                    <a:pt x="265" y="97"/>
                  </a:cubicBezTo>
                  <a:cubicBezTo>
                    <a:pt x="265" y="96"/>
                    <a:pt x="262" y="96"/>
                    <a:pt x="261" y="96"/>
                  </a:cubicBezTo>
                  <a:cubicBezTo>
                    <a:pt x="259" y="96"/>
                    <a:pt x="258" y="98"/>
                    <a:pt x="256" y="96"/>
                  </a:cubicBezTo>
                  <a:cubicBezTo>
                    <a:pt x="260" y="99"/>
                    <a:pt x="262" y="91"/>
                    <a:pt x="266" y="95"/>
                  </a:cubicBezTo>
                  <a:cubicBezTo>
                    <a:pt x="267" y="97"/>
                    <a:pt x="269" y="94"/>
                    <a:pt x="269" y="92"/>
                  </a:cubicBezTo>
                  <a:cubicBezTo>
                    <a:pt x="269" y="91"/>
                    <a:pt x="266" y="88"/>
                    <a:pt x="266" y="88"/>
                  </a:cubicBezTo>
                  <a:cubicBezTo>
                    <a:pt x="266" y="87"/>
                    <a:pt x="269" y="90"/>
                    <a:pt x="269" y="91"/>
                  </a:cubicBezTo>
                  <a:cubicBezTo>
                    <a:pt x="269" y="92"/>
                    <a:pt x="271" y="90"/>
                    <a:pt x="270" y="88"/>
                  </a:cubicBezTo>
                  <a:cubicBezTo>
                    <a:pt x="269" y="87"/>
                    <a:pt x="267" y="85"/>
                    <a:pt x="266" y="84"/>
                  </a:cubicBezTo>
                  <a:cubicBezTo>
                    <a:pt x="264" y="84"/>
                    <a:pt x="261" y="85"/>
                    <a:pt x="259" y="84"/>
                  </a:cubicBezTo>
                  <a:cubicBezTo>
                    <a:pt x="258" y="83"/>
                    <a:pt x="258" y="81"/>
                    <a:pt x="256" y="81"/>
                  </a:cubicBezTo>
                  <a:cubicBezTo>
                    <a:pt x="256" y="80"/>
                    <a:pt x="252" y="81"/>
                    <a:pt x="253" y="80"/>
                  </a:cubicBezTo>
                  <a:cubicBezTo>
                    <a:pt x="254" y="78"/>
                    <a:pt x="254" y="77"/>
                    <a:pt x="256" y="79"/>
                  </a:cubicBezTo>
                  <a:cubicBezTo>
                    <a:pt x="258" y="81"/>
                    <a:pt x="260" y="78"/>
                    <a:pt x="262" y="77"/>
                  </a:cubicBezTo>
                  <a:cubicBezTo>
                    <a:pt x="265" y="75"/>
                    <a:pt x="271" y="81"/>
                    <a:pt x="274" y="78"/>
                  </a:cubicBezTo>
                  <a:cubicBezTo>
                    <a:pt x="275" y="77"/>
                    <a:pt x="275" y="72"/>
                    <a:pt x="272" y="73"/>
                  </a:cubicBezTo>
                  <a:cubicBezTo>
                    <a:pt x="271" y="73"/>
                    <a:pt x="270" y="74"/>
                    <a:pt x="269" y="73"/>
                  </a:cubicBezTo>
                  <a:cubicBezTo>
                    <a:pt x="267" y="73"/>
                    <a:pt x="265" y="72"/>
                    <a:pt x="263" y="70"/>
                  </a:cubicBezTo>
                  <a:cubicBezTo>
                    <a:pt x="260" y="68"/>
                    <a:pt x="271" y="71"/>
                    <a:pt x="271" y="70"/>
                  </a:cubicBezTo>
                  <a:cubicBezTo>
                    <a:pt x="270" y="68"/>
                    <a:pt x="265" y="67"/>
                    <a:pt x="263" y="66"/>
                  </a:cubicBezTo>
                  <a:cubicBezTo>
                    <a:pt x="260" y="65"/>
                    <a:pt x="260" y="66"/>
                    <a:pt x="259" y="68"/>
                  </a:cubicBezTo>
                  <a:cubicBezTo>
                    <a:pt x="259" y="69"/>
                    <a:pt x="257" y="70"/>
                    <a:pt x="256" y="69"/>
                  </a:cubicBezTo>
                  <a:cubicBezTo>
                    <a:pt x="255" y="69"/>
                    <a:pt x="258" y="65"/>
                    <a:pt x="258" y="64"/>
                  </a:cubicBezTo>
                  <a:cubicBezTo>
                    <a:pt x="258" y="63"/>
                    <a:pt x="259" y="61"/>
                    <a:pt x="260" y="60"/>
                  </a:cubicBezTo>
                  <a:cubicBezTo>
                    <a:pt x="260" y="59"/>
                    <a:pt x="260" y="57"/>
                    <a:pt x="261" y="57"/>
                  </a:cubicBezTo>
                  <a:cubicBezTo>
                    <a:pt x="262" y="57"/>
                    <a:pt x="264" y="57"/>
                    <a:pt x="265" y="56"/>
                  </a:cubicBezTo>
                  <a:cubicBezTo>
                    <a:pt x="265" y="56"/>
                    <a:pt x="270" y="51"/>
                    <a:pt x="270" y="52"/>
                  </a:cubicBezTo>
                  <a:cubicBezTo>
                    <a:pt x="270" y="52"/>
                    <a:pt x="268" y="51"/>
                    <a:pt x="268" y="51"/>
                  </a:cubicBezTo>
                  <a:cubicBezTo>
                    <a:pt x="268" y="50"/>
                    <a:pt x="268" y="49"/>
                    <a:pt x="268" y="48"/>
                  </a:cubicBezTo>
                  <a:cubicBezTo>
                    <a:pt x="268" y="46"/>
                    <a:pt x="269" y="46"/>
                    <a:pt x="271" y="46"/>
                  </a:cubicBezTo>
                  <a:cubicBezTo>
                    <a:pt x="273" y="46"/>
                    <a:pt x="281" y="43"/>
                    <a:pt x="276" y="43"/>
                  </a:cubicBezTo>
                  <a:cubicBezTo>
                    <a:pt x="273" y="43"/>
                    <a:pt x="268" y="42"/>
                    <a:pt x="266" y="44"/>
                  </a:cubicBezTo>
                  <a:cubicBezTo>
                    <a:pt x="265" y="45"/>
                    <a:pt x="265" y="47"/>
                    <a:pt x="263" y="46"/>
                  </a:cubicBezTo>
                  <a:cubicBezTo>
                    <a:pt x="261" y="45"/>
                    <a:pt x="263" y="43"/>
                    <a:pt x="264" y="42"/>
                  </a:cubicBezTo>
                  <a:cubicBezTo>
                    <a:pt x="266" y="39"/>
                    <a:pt x="270" y="41"/>
                    <a:pt x="273" y="41"/>
                  </a:cubicBezTo>
                  <a:cubicBezTo>
                    <a:pt x="277" y="41"/>
                    <a:pt x="281" y="42"/>
                    <a:pt x="283" y="38"/>
                  </a:cubicBezTo>
                  <a:cubicBezTo>
                    <a:pt x="284" y="38"/>
                    <a:pt x="280" y="37"/>
                    <a:pt x="280" y="37"/>
                  </a:cubicBezTo>
                  <a:cubicBezTo>
                    <a:pt x="278" y="36"/>
                    <a:pt x="276" y="37"/>
                    <a:pt x="274" y="37"/>
                  </a:cubicBezTo>
                  <a:cubicBezTo>
                    <a:pt x="272" y="37"/>
                    <a:pt x="271" y="36"/>
                    <a:pt x="269" y="36"/>
                  </a:cubicBezTo>
                  <a:cubicBezTo>
                    <a:pt x="268" y="36"/>
                    <a:pt x="266" y="36"/>
                    <a:pt x="265" y="36"/>
                  </a:cubicBezTo>
                  <a:cubicBezTo>
                    <a:pt x="266" y="37"/>
                    <a:pt x="269" y="36"/>
                    <a:pt x="271" y="36"/>
                  </a:cubicBezTo>
                  <a:cubicBezTo>
                    <a:pt x="274" y="36"/>
                    <a:pt x="276" y="35"/>
                    <a:pt x="279" y="35"/>
                  </a:cubicBezTo>
                  <a:cubicBezTo>
                    <a:pt x="283" y="36"/>
                    <a:pt x="285" y="34"/>
                    <a:pt x="288" y="34"/>
                  </a:cubicBezTo>
                  <a:cubicBezTo>
                    <a:pt x="289" y="34"/>
                    <a:pt x="291" y="34"/>
                    <a:pt x="291" y="33"/>
                  </a:cubicBezTo>
                  <a:cubicBezTo>
                    <a:pt x="291" y="33"/>
                    <a:pt x="289" y="31"/>
                    <a:pt x="290" y="31"/>
                  </a:cubicBezTo>
                  <a:cubicBezTo>
                    <a:pt x="295" y="30"/>
                    <a:pt x="300" y="29"/>
                    <a:pt x="304" y="26"/>
                  </a:cubicBezTo>
                  <a:cubicBezTo>
                    <a:pt x="305" y="25"/>
                    <a:pt x="301" y="24"/>
                    <a:pt x="301" y="24"/>
                  </a:cubicBezTo>
                  <a:cubicBezTo>
                    <a:pt x="298" y="23"/>
                    <a:pt x="295" y="22"/>
                    <a:pt x="293" y="22"/>
                  </a:cubicBezTo>
                  <a:cubicBezTo>
                    <a:pt x="287" y="21"/>
                    <a:pt x="282" y="20"/>
                    <a:pt x="277" y="25"/>
                  </a:cubicBezTo>
                  <a:cubicBezTo>
                    <a:pt x="275" y="28"/>
                    <a:pt x="273" y="26"/>
                    <a:pt x="269" y="26"/>
                  </a:cubicBezTo>
                  <a:cubicBezTo>
                    <a:pt x="268" y="26"/>
                    <a:pt x="264" y="29"/>
                    <a:pt x="265" y="26"/>
                  </a:cubicBezTo>
                  <a:cubicBezTo>
                    <a:pt x="265" y="24"/>
                    <a:pt x="260" y="27"/>
                    <a:pt x="259" y="28"/>
                  </a:cubicBezTo>
                  <a:cubicBezTo>
                    <a:pt x="257" y="29"/>
                    <a:pt x="255" y="30"/>
                    <a:pt x="253" y="31"/>
                  </a:cubicBezTo>
                  <a:cubicBezTo>
                    <a:pt x="252" y="31"/>
                    <a:pt x="244" y="37"/>
                    <a:pt x="244" y="37"/>
                  </a:cubicBezTo>
                  <a:cubicBezTo>
                    <a:pt x="242" y="35"/>
                    <a:pt x="264" y="22"/>
                    <a:pt x="251" y="19"/>
                  </a:cubicBezTo>
                  <a:cubicBezTo>
                    <a:pt x="246" y="19"/>
                    <a:pt x="247" y="22"/>
                    <a:pt x="243" y="24"/>
                  </a:cubicBezTo>
                  <a:cubicBezTo>
                    <a:pt x="240" y="25"/>
                    <a:pt x="238" y="25"/>
                    <a:pt x="235" y="26"/>
                  </a:cubicBezTo>
                  <a:cubicBezTo>
                    <a:pt x="234" y="26"/>
                    <a:pt x="229" y="28"/>
                    <a:pt x="228" y="28"/>
                  </a:cubicBezTo>
                  <a:cubicBezTo>
                    <a:pt x="226" y="25"/>
                    <a:pt x="233" y="24"/>
                    <a:pt x="235" y="24"/>
                  </a:cubicBezTo>
                  <a:cubicBezTo>
                    <a:pt x="235" y="23"/>
                    <a:pt x="241" y="22"/>
                    <a:pt x="238" y="21"/>
                  </a:cubicBezTo>
                  <a:cubicBezTo>
                    <a:pt x="235" y="20"/>
                    <a:pt x="232" y="20"/>
                    <a:pt x="229" y="20"/>
                  </a:cubicBezTo>
                  <a:cubicBezTo>
                    <a:pt x="221" y="20"/>
                    <a:pt x="213" y="21"/>
                    <a:pt x="205" y="23"/>
                  </a:cubicBezTo>
                  <a:cubicBezTo>
                    <a:pt x="205" y="23"/>
                    <a:pt x="202" y="25"/>
                    <a:pt x="201" y="24"/>
                  </a:cubicBezTo>
                  <a:cubicBezTo>
                    <a:pt x="201" y="22"/>
                    <a:pt x="200" y="22"/>
                    <a:pt x="202" y="22"/>
                  </a:cubicBezTo>
                  <a:cubicBezTo>
                    <a:pt x="206" y="20"/>
                    <a:pt x="210" y="19"/>
                    <a:pt x="214" y="18"/>
                  </a:cubicBezTo>
                  <a:cubicBezTo>
                    <a:pt x="221" y="17"/>
                    <a:pt x="229" y="18"/>
                    <a:pt x="237" y="18"/>
                  </a:cubicBezTo>
                  <a:cubicBezTo>
                    <a:pt x="239" y="18"/>
                    <a:pt x="241" y="18"/>
                    <a:pt x="243" y="18"/>
                  </a:cubicBezTo>
                  <a:cubicBezTo>
                    <a:pt x="247" y="16"/>
                    <a:pt x="252" y="16"/>
                    <a:pt x="256" y="14"/>
                  </a:cubicBezTo>
                  <a:cubicBezTo>
                    <a:pt x="258" y="14"/>
                    <a:pt x="259" y="13"/>
                    <a:pt x="256" y="12"/>
                  </a:cubicBezTo>
                  <a:cubicBezTo>
                    <a:pt x="254" y="11"/>
                    <a:pt x="250" y="10"/>
                    <a:pt x="248" y="11"/>
                  </a:cubicBezTo>
                  <a:cubicBezTo>
                    <a:pt x="246" y="11"/>
                    <a:pt x="246" y="10"/>
                    <a:pt x="244" y="9"/>
                  </a:cubicBezTo>
                  <a:cubicBezTo>
                    <a:pt x="242" y="9"/>
                    <a:pt x="240" y="11"/>
                    <a:pt x="238" y="11"/>
                  </a:cubicBezTo>
                  <a:cubicBezTo>
                    <a:pt x="238" y="11"/>
                    <a:pt x="240" y="8"/>
                    <a:pt x="241" y="8"/>
                  </a:cubicBezTo>
                  <a:cubicBezTo>
                    <a:pt x="242" y="6"/>
                    <a:pt x="238" y="6"/>
                    <a:pt x="237" y="6"/>
                  </a:cubicBezTo>
                  <a:cubicBezTo>
                    <a:pt x="231" y="7"/>
                    <a:pt x="226" y="7"/>
                    <a:pt x="220" y="6"/>
                  </a:cubicBezTo>
                  <a:cubicBezTo>
                    <a:pt x="215" y="6"/>
                    <a:pt x="211" y="8"/>
                    <a:pt x="206" y="8"/>
                  </a:cubicBezTo>
                  <a:cubicBezTo>
                    <a:pt x="204" y="8"/>
                    <a:pt x="201" y="8"/>
                    <a:pt x="199" y="8"/>
                  </a:cubicBezTo>
                  <a:cubicBezTo>
                    <a:pt x="197" y="9"/>
                    <a:pt x="194" y="8"/>
                    <a:pt x="193" y="9"/>
                  </a:cubicBezTo>
                  <a:cubicBezTo>
                    <a:pt x="196" y="8"/>
                    <a:pt x="199" y="8"/>
                    <a:pt x="202" y="7"/>
                  </a:cubicBezTo>
                  <a:cubicBezTo>
                    <a:pt x="207" y="7"/>
                    <a:pt x="211" y="6"/>
                    <a:pt x="215" y="6"/>
                  </a:cubicBezTo>
                  <a:cubicBezTo>
                    <a:pt x="217" y="6"/>
                    <a:pt x="237" y="6"/>
                    <a:pt x="237" y="4"/>
                  </a:cubicBezTo>
                  <a:cubicBezTo>
                    <a:pt x="236" y="4"/>
                    <a:pt x="233" y="3"/>
                    <a:pt x="232" y="2"/>
                  </a:cubicBezTo>
                  <a:cubicBezTo>
                    <a:pt x="229" y="2"/>
                    <a:pt x="227" y="2"/>
                    <a:pt x="224" y="2"/>
                  </a:cubicBezTo>
                  <a:cubicBezTo>
                    <a:pt x="220" y="2"/>
                    <a:pt x="216" y="1"/>
                    <a:pt x="213" y="0"/>
                  </a:cubicBezTo>
                  <a:cubicBezTo>
                    <a:pt x="206" y="0"/>
                    <a:pt x="200" y="0"/>
                    <a:pt x="194" y="0"/>
                  </a:cubicBezTo>
                  <a:cubicBezTo>
                    <a:pt x="191" y="1"/>
                    <a:pt x="188" y="1"/>
                    <a:pt x="185" y="1"/>
                  </a:cubicBezTo>
                  <a:cubicBezTo>
                    <a:pt x="184" y="1"/>
                    <a:pt x="183" y="3"/>
                    <a:pt x="183" y="3"/>
                  </a:cubicBezTo>
                  <a:cubicBezTo>
                    <a:pt x="181" y="3"/>
                    <a:pt x="179" y="2"/>
                    <a:pt x="177" y="2"/>
                  </a:cubicBezTo>
                  <a:cubicBezTo>
                    <a:pt x="176" y="2"/>
                    <a:pt x="175" y="3"/>
                    <a:pt x="173" y="3"/>
                  </a:cubicBezTo>
                  <a:cubicBezTo>
                    <a:pt x="171" y="3"/>
                    <a:pt x="171" y="4"/>
                    <a:pt x="173" y="4"/>
                  </a:cubicBezTo>
                  <a:cubicBezTo>
                    <a:pt x="176" y="5"/>
                    <a:pt x="179" y="5"/>
                    <a:pt x="181" y="6"/>
                  </a:cubicBezTo>
                  <a:cubicBezTo>
                    <a:pt x="180" y="5"/>
                    <a:pt x="174" y="7"/>
                    <a:pt x="173" y="8"/>
                  </a:cubicBezTo>
                  <a:cubicBezTo>
                    <a:pt x="173" y="8"/>
                    <a:pt x="170" y="8"/>
                    <a:pt x="170" y="8"/>
                  </a:cubicBezTo>
                  <a:cubicBezTo>
                    <a:pt x="170" y="8"/>
                    <a:pt x="172" y="10"/>
                    <a:pt x="172" y="10"/>
                  </a:cubicBezTo>
                  <a:cubicBezTo>
                    <a:pt x="171" y="10"/>
                    <a:pt x="169" y="9"/>
                    <a:pt x="168" y="8"/>
                  </a:cubicBezTo>
                  <a:cubicBezTo>
                    <a:pt x="167" y="7"/>
                    <a:pt x="164" y="8"/>
                    <a:pt x="163" y="8"/>
                  </a:cubicBezTo>
                  <a:cubicBezTo>
                    <a:pt x="160" y="7"/>
                    <a:pt x="157" y="6"/>
                    <a:pt x="154" y="5"/>
                  </a:cubicBezTo>
                  <a:cubicBezTo>
                    <a:pt x="152" y="4"/>
                    <a:pt x="150" y="6"/>
                    <a:pt x="147" y="6"/>
                  </a:cubicBezTo>
                  <a:cubicBezTo>
                    <a:pt x="146" y="6"/>
                    <a:pt x="140" y="5"/>
                    <a:pt x="140" y="7"/>
                  </a:cubicBezTo>
                  <a:cubicBezTo>
                    <a:pt x="139" y="7"/>
                    <a:pt x="153" y="9"/>
                    <a:pt x="155" y="10"/>
                  </a:cubicBezTo>
                  <a:cubicBezTo>
                    <a:pt x="158" y="10"/>
                    <a:pt x="161" y="10"/>
                    <a:pt x="163" y="11"/>
                  </a:cubicBezTo>
                  <a:cubicBezTo>
                    <a:pt x="164" y="11"/>
                    <a:pt x="165" y="11"/>
                    <a:pt x="166" y="12"/>
                  </a:cubicBezTo>
                  <a:cubicBezTo>
                    <a:pt x="166" y="12"/>
                    <a:pt x="166" y="15"/>
                    <a:pt x="166" y="15"/>
                  </a:cubicBezTo>
                  <a:cubicBezTo>
                    <a:pt x="166" y="16"/>
                    <a:pt x="165" y="14"/>
                    <a:pt x="165" y="13"/>
                  </a:cubicBezTo>
                  <a:cubicBezTo>
                    <a:pt x="164" y="12"/>
                    <a:pt x="161" y="12"/>
                    <a:pt x="160" y="11"/>
                  </a:cubicBezTo>
                  <a:cubicBezTo>
                    <a:pt x="160" y="11"/>
                    <a:pt x="157" y="11"/>
                    <a:pt x="157" y="11"/>
                  </a:cubicBezTo>
                  <a:cubicBezTo>
                    <a:pt x="157" y="12"/>
                    <a:pt x="158" y="14"/>
                    <a:pt x="158" y="14"/>
                  </a:cubicBezTo>
                  <a:cubicBezTo>
                    <a:pt x="156" y="14"/>
                    <a:pt x="155" y="11"/>
                    <a:pt x="154" y="11"/>
                  </a:cubicBezTo>
                  <a:cubicBezTo>
                    <a:pt x="152" y="11"/>
                    <a:pt x="150" y="11"/>
                    <a:pt x="148" y="10"/>
                  </a:cubicBezTo>
                  <a:cubicBezTo>
                    <a:pt x="147" y="10"/>
                    <a:pt x="139" y="10"/>
                    <a:pt x="139" y="10"/>
                  </a:cubicBezTo>
                  <a:cubicBezTo>
                    <a:pt x="138" y="12"/>
                    <a:pt x="151" y="17"/>
                    <a:pt x="151" y="17"/>
                  </a:cubicBezTo>
                  <a:cubicBezTo>
                    <a:pt x="151" y="18"/>
                    <a:pt x="146" y="17"/>
                    <a:pt x="146" y="17"/>
                  </a:cubicBezTo>
                  <a:cubicBezTo>
                    <a:pt x="143" y="17"/>
                    <a:pt x="142" y="16"/>
                    <a:pt x="143" y="19"/>
                  </a:cubicBezTo>
                  <a:cubicBezTo>
                    <a:pt x="142" y="19"/>
                    <a:pt x="141" y="18"/>
                    <a:pt x="140" y="17"/>
                  </a:cubicBezTo>
                  <a:cubicBezTo>
                    <a:pt x="140" y="16"/>
                    <a:pt x="142" y="17"/>
                    <a:pt x="143" y="16"/>
                  </a:cubicBezTo>
                  <a:cubicBezTo>
                    <a:pt x="143" y="16"/>
                    <a:pt x="141" y="14"/>
                    <a:pt x="140" y="14"/>
                  </a:cubicBezTo>
                  <a:cubicBezTo>
                    <a:pt x="138" y="13"/>
                    <a:pt x="136" y="12"/>
                    <a:pt x="133" y="12"/>
                  </a:cubicBezTo>
                  <a:cubicBezTo>
                    <a:pt x="132" y="12"/>
                    <a:pt x="130" y="11"/>
                    <a:pt x="129" y="12"/>
                  </a:cubicBezTo>
                  <a:cubicBezTo>
                    <a:pt x="128" y="12"/>
                    <a:pt x="131" y="15"/>
                    <a:pt x="131" y="15"/>
                  </a:cubicBezTo>
                  <a:cubicBezTo>
                    <a:pt x="134" y="17"/>
                    <a:pt x="138" y="17"/>
                    <a:pt x="142" y="20"/>
                  </a:cubicBezTo>
                  <a:cubicBezTo>
                    <a:pt x="143" y="20"/>
                    <a:pt x="144" y="21"/>
                    <a:pt x="143" y="22"/>
                  </a:cubicBezTo>
                  <a:cubicBezTo>
                    <a:pt x="141" y="24"/>
                    <a:pt x="139" y="22"/>
                    <a:pt x="137" y="21"/>
                  </a:cubicBezTo>
                  <a:cubicBezTo>
                    <a:pt x="132" y="18"/>
                    <a:pt x="126" y="16"/>
                    <a:pt x="120" y="15"/>
                  </a:cubicBezTo>
                  <a:cubicBezTo>
                    <a:pt x="117" y="14"/>
                    <a:pt x="114" y="13"/>
                    <a:pt x="111" y="14"/>
                  </a:cubicBezTo>
                  <a:cubicBezTo>
                    <a:pt x="110" y="14"/>
                    <a:pt x="113" y="17"/>
                    <a:pt x="113" y="18"/>
                  </a:cubicBezTo>
                  <a:cubicBezTo>
                    <a:pt x="113" y="18"/>
                    <a:pt x="117" y="21"/>
                    <a:pt x="117" y="21"/>
                  </a:cubicBezTo>
                  <a:cubicBezTo>
                    <a:pt x="117" y="22"/>
                    <a:pt x="111" y="21"/>
                    <a:pt x="111" y="21"/>
                  </a:cubicBezTo>
                  <a:cubicBezTo>
                    <a:pt x="111" y="23"/>
                    <a:pt x="115" y="22"/>
                    <a:pt x="115" y="24"/>
                  </a:cubicBezTo>
                  <a:cubicBezTo>
                    <a:pt x="115" y="24"/>
                    <a:pt x="111" y="23"/>
                    <a:pt x="110" y="22"/>
                  </a:cubicBezTo>
                  <a:cubicBezTo>
                    <a:pt x="108" y="21"/>
                    <a:pt x="106" y="21"/>
                    <a:pt x="103" y="20"/>
                  </a:cubicBezTo>
                  <a:cubicBezTo>
                    <a:pt x="101" y="19"/>
                    <a:pt x="101" y="20"/>
                    <a:pt x="101" y="22"/>
                  </a:cubicBezTo>
                  <a:cubicBezTo>
                    <a:pt x="100" y="23"/>
                    <a:pt x="99" y="23"/>
                    <a:pt x="98" y="23"/>
                  </a:cubicBezTo>
                  <a:cubicBezTo>
                    <a:pt x="98" y="24"/>
                    <a:pt x="98" y="26"/>
                    <a:pt x="97" y="26"/>
                  </a:cubicBezTo>
                  <a:cubicBezTo>
                    <a:pt x="97" y="27"/>
                    <a:pt x="97" y="24"/>
                    <a:pt x="97" y="23"/>
                  </a:cubicBezTo>
                  <a:cubicBezTo>
                    <a:pt x="97" y="22"/>
                    <a:pt x="98" y="21"/>
                    <a:pt x="98" y="20"/>
                  </a:cubicBezTo>
                  <a:cubicBezTo>
                    <a:pt x="97" y="16"/>
                    <a:pt x="93" y="16"/>
                    <a:pt x="90" y="16"/>
                  </a:cubicBezTo>
                  <a:cubicBezTo>
                    <a:pt x="86" y="17"/>
                    <a:pt x="82" y="18"/>
                    <a:pt x="78" y="18"/>
                  </a:cubicBezTo>
                  <a:cubicBezTo>
                    <a:pt x="77" y="19"/>
                    <a:pt x="75" y="19"/>
                    <a:pt x="74" y="19"/>
                  </a:cubicBezTo>
                  <a:cubicBezTo>
                    <a:pt x="74" y="19"/>
                    <a:pt x="69" y="20"/>
                    <a:pt x="69" y="20"/>
                  </a:cubicBezTo>
                  <a:cubicBezTo>
                    <a:pt x="70" y="21"/>
                    <a:pt x="72" y="21"/>
                    <a:pt x="73" y="21"/>
                  </a:cubicBezTo>
                  <a:cubicBezTo>
                    <a:pt x="74" y="22"/>
                    <a:pt x="75" y="23"/>
                    <a:pt x="77" y="24"/>
                  </a:cubicBezTo>
                  <a:cubicBezTo>
                    <a:pt x="77" y="24"/>
                    <a:pt x="81" y="27"/>
                    <a:pt x="81" y="27"/>
                  </a:cubicBezTo>
                  <a:cubicBezTo>
                    <a:pt x="80" y="27"/>
                    <a:pt x="76" y="25"/>
                    <a:pt x="75" y="25"/>
                  </a:cubicBezTo>
                  <a:cubicBezTo>
                    <a:pt x="73" y="24"/>
                    <a:pt x="72" y="22"/>
                    <a:pt x="70" y="22"/>
                  </a:cubicBezTo>
                  <a:cubicBezTo>
                    <a:pt x="67" y="21"/>
                    <a:pt x="64" y="22"/>
                    <a:pt x="61" y="22"/>
                  </a:cubicBezTo>
                  <a:cubicBezTo>
                    <a:pt x="58" y="23"/>
                    <a:pt x="58" y="22"/>
                    <a:pt x="60" y="25"/>
                  </a:cubicBezTo>
                  <a:cubicBezTo>
                    <a:pt x="60" y="26"/>
                    <a:pt x="60" y="29"/>
                    <a:pt x="60" y="30"/>
                  </a:cubicBezTo>
                  <a:cubicBezTo>
                    <a:pt x="60" y="32"/>
                    <a:pt x="56" y="30"/>
                    <a:pt x="55" y="30"/>
                  </a:cubicBezTo>
                  <a:cubicBezTo>
                    <a:pt x="54" y="30"/>
                    <a:pt x="51" y="28"/>
                    <a:pt x="50" y="30"/>
                  </a:cubicBezTo>
                  <a:cubicBezTo>
                    <a:pt x="49" y="31"/>
                    <a:pt x="50" y="34"/>
                    <a:pt x="50" y="34"/>
                  </a:cubicBezTo>
                  <a:cubicBezTo>
                    <a:pt x="49" y="35"/>
                    <a:pt x="48" y="33"/>
                    <a:pt x="47" y="32"/>
                  </a:cubicBezTo>
                  <a:cubicBezTo>
                    <a:pt x="45" y="31"/>
                    <a:pt x="43" y="31"/>
                    <a:pt x="42" y="32"/>
                  </a:cubicBezTo>
                  <a:cubicBezTo>
                    <a:pt x="39" y="34"/>
                    <a:pt x="36" y="36"/>
                    <a:pt x="32" y="37"/>
                  </a:cubicBezTo>
                  <a:cubicBezTo>
                    <a:pt x="31" y="38"/>
                    <a:pt x="34" y="37"/>
                    <a:pt x="32" y="37"/>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89" name="Freeform 777">
              <a:extLst>
                <a:ext uri="{FF2B5EF4-FFF2-40B4-BE49-F238E27FC236}">
                  <a16:creationId xmlns:a16="http://schemas.microsoft.com/office/drawing/2014/main" id="{838A2FC4-89A6-0841-B8C5-EF2E68CE5E11}"/>
                </a:ext>
              </a:extLst>
            </p:cNvPr>
            <p:cNvSpPr>
              <a:spLocks/>
            </p:cNvSpPr>
            <p:nvPr/>
          </p:nvSpPr>
          <p:spPr bwMode="auto">
            <a:xfrm>
              <a:off x="9136513" y="5038392"/>
              <a:ext cx="149682" cy="105124"/>
            </a:xfrm>
            <a:custGeom>
              <a:avLst/>
              <a:gdLst>
                <a:gd name="T0" fmla="*/ 16 w 16"/>
                <a:gd name="T1" fmla="*/ 6 h 11"/>
                <a:gd name="T2" fmla="*/ 11 w 16"/>
                <a:gd name="T3" fmla="*/ 3 h 11"/>
                <a:gd name="T4" fmla="*/ 5 w 16"/>
                <a:gd name="T5" fmla="*/ 1 h 11"/>
                <a:gd name="T6" fmla="*/ 1 w 16"/>
                <a:gd name="T7" fmla="*/ 1 h 11"/>
                <a:gd name="T8" fmla="*/ 3 w 16"/>
                <a:gd name="T9" fmla="*/ 3 h 11"/>
                <a:gd name="T10" fmla="*/ 1 w 16"/>
                <a:gd name="T11" fmla="*/ 7 h 11"/>
                <a:gd name="T12" fmla="*/ 5 w 16"/>
                <a:gd name="T13" fmla="*/ 7 h 11"/>
                <a:gd name="T14" fmla="*/ 5 w 16"/>
                <a:gd name="T15" fmla="*/ 9 h 11"/>
                <a:gd name="T16" fmla="*/ 16 w 16"/>
                <a:gd name="T17" fmla="*/ 6 h 11"/>
                <a:gd name="T18" fmla="*/ 16 w 16"/>
                <a:gd name="T19"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1">
                  <a:moveTo>
                    <a:pt x="16" y="6"/>
                  </a:moveTo>
                  <a:cubicBezTo>
                    <a:pt x="15" y="5"/>
                    <a:pt x="11" y="3"/>
                    <a:pt x="11" y="3"/>
                  </a:cubicBezTo>
                  <a:cubicBezTo>
                    <a:pt x="9" y="2"/>
                    <a:pt x="7" y="1"/>
                    <a:pt x="5" y="1"/>
                  </a:cubicBezTo>
                  <a:cubicBezTo>
                    <a:pt x="4" y="1"/>
                    <a:pt x="2" y="0"/>
                    <a:pt x="1" y="1"/>
                  </a:cubicBezTo>
                  <a:cubicBezTo>
                    <a:pt x="0" y="2"/>
                    <a:pt x="3" y="3"/>
                    <a:pt x="3" y="3"/>
                  </a:cubicBezTo>
                  <a:cubicBezTo>
                    <a:pt x="2" y="3"/>
                    <a:pt x="0" y="6"/>
                    <a:pt x="1" y="7"/>
                  </a:cubicBezTo>
                  <a:cubicBezTo>
                    <a:pt x="2" y="7"/>
                    <a:pt x="4" y="6"/>
                    <a:pt x="5" y="7"/>
                  </a:cubicBezTo>
                  <a:cubicBezTo>
                    <a:pt x="7" y="8"/>
                    <a:pt x="5" y="8"/>
                    <a:pt x="5" y="9"/>
                  </a:cubicBezTo>
                  <a:cubicBezTo>
                    <a:pt x="5" y="11"/>
                    <a:pt x="16" y="8"/>
                    <a:pt x="16" y="6"/>
                  </a:cubicBezTo>
                  <a:cubicBezTo>
                    <a:pt x="15" y="5"/>
                    <a:pt x="16" y="7"/>
                    <a:pt x="16" y="6"/>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90" name="Freeform 778">
              <a:extLst>
                <a:ext uri="{FF2B5EF4-FFF2-40B4-BE49-F238E27FC236}">
                  <a16:creationId xmlns:a16="http://schemas.microsoft.com/office/drawing/2014/main" id="{05038819-FF70-4142-B0F6-B048EA2956A8}"/>
                </a:ext>
              </a:extLst>
            </p:cNvPr>
            <p:cNvSpPr>
              <a:spLocks/>
            </p:cNvSpPr>
            <p:nvPr/>
          </p:nvSpPr>
          <p:spPr bwMode="auto">
            <a:xfrm>
              <a:off x="9184286" y="4965123"/>
              <a:ext cx="38217" cy="19114"/>
            </a:xfrm>
            <a:custGeom>
              <a:avLst/>
              <a:gdLst>
                <a:gd name="T0" fmla="*/ 2 w 4"/>
                <a:gd name="T1" fmla="*/ 2 h 2"/>
                <a:gd name="T2" fmla="*/ 2 w 4"/>
                <a:gd name="T3" fmla="*/ 0 h 2"/>
                <a:gd name="T4" fmla="*/ 2 w 4"/>
                <a:gd name="T5" fmla="*/ 2 h 2"/>
              </a:gdLst>
              <a:ahLst/>
              <a:cxnLst>
                <a:cxn ang="0">
                  <a:pos x="T0" y="T1"/>
                </a:cxn>
                <a:cxn ang="0">
                  <a:pos x="T2" y="T3"/>
                </a:cxn>
                <a:cxn ang="0">
                  <a:pos x="T4" y="T5"/>
                </a:cxn>
              </a:cxnLst>
              <a:rect l="0" t="0" r="r" b="b"/>
              <a:pathLst>
                <a:path w="4" h="2">
                  <a:moveTo>
                    <a:pt x="2" y="2"/>
                  </a:moveTo>
                  <a:cubicBezTo>
                    <a:pt x="0" y="2"/>
                    <a:pt x="1" y="0"/>
                    <a:pt x="2" y="0"/>
                  </a:cubicBezTo>
                  <a:cubicBezTo>
                    <a:pt x="3" y="0"/>
                    <a:pt x="4" y="2"/>
                    <a:pt x="2" y="2"/>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91" name="Freeform 779">
              <a:extLst>
                <a:ext uri="{FF2B5EF4-FFF2-40B4-BE49-F238E27FC236}">
                  <a16:creationId xmlns:a16="http://schemas.microsoft.com/office/drawing/2014/main" id="{470E166D-A72B-A94A-A115-F82F2D34A215}"/>
                </a:ext>
              </a:extLst>
            </p:cNvPr>
            <p:cNvSpPr>
              <a:spLocks/>
            </p:cNvSpPr>
            <p:nvPr/>
          </p:nvSpPr>
          <p:spPr bwMode="auto">
            <a:xfrm>
              <a:off x="9212948" y="3859740"/>
              <a:ext cx="101909" cy="57338"/>
            </a:xfrm>
            <a:custGeom>
              <a:avLst/>
              <a:gdLst>
                <a:gd name="T0" fmla="*/ 9 w 11"/>
                <a:gd name="T1" fmla="*/ 4 h 6"/>
                <a:gd name="T2" fmla="*/ 9 w 11"/>
                <a:gd name="T3" fmla="*/ 5 h 6"/>
                <a:gd name="T4" fmla="*/ 3 w 11"/>
                <a:gd name="T5" fmla="*/ 4 h 6"/>
                <a:gd name="T6" fmla="*/ 2 w 11"/>
                <a:gd name="T7" fmla="*/ 1 h 6"/>
                <a:gd name="T8" fmla="*/ 9 w 11"/>
                <a:gd name="T9" fmla="*/ 4 h 6"/>
                <a:gd name="T10" fmla="*/ 9 w 11"/>
                <a:gd name="T11" fmla="*/ 4 h 6"/>
              </a:gdLst>
              <a:ahLst/>
              <a:cxnLst>
                <a:cxn ang="0">
                  <a:pos x="T0" y="T1"/>
                </a:cxn>
                <a:cxn ang="0">
                  <a:pos x="T2" y="T3"/>
                </a:cxn>
                <a:cxn ang="0">
                  <a:pos x="T4" y="T5"/>
                </a:cxn>
                <a:cxn ang="0">
                  <a:pos x="T6" y="T7"/>
                </a:cxn>
                <a:cxn ang="0">
                  <a:pos x="T8" y="T9"/>
                </a:cxn>
                <a:cxn ang="0">
                  <a:pos x="T10" y="T11"/>
                </a:cxn>
              </a:cxnLst>
              <a:rect l="0" t="0" r="r" b="b"/>
              <a:pathLst>
                <a:path w="11" h="6">
                  <a:moveTo>
                    <a:pt x="9" y="4"/>
                  </a:moveTo>
                  <a:cubicBezTo>
                    <a:pt x="11" y="5"/>
                    <a:pt x="11" y="6"/>
                    <a:pt x="9" y="5"/>
                  </a:cubicBezTo>
                  <a:cubicBezTo>
                    <a:pt x="7" y="5"/>
                    <a:pt x="4" y="4"/>
                    <a:pt x="3" y="4"/>
                  </a:cubicBezTo>
                  <a:cubicBezTo>
                    <a:pt x="2" y="3"/>
                    <a:pt x="0" y="0"/>
                    <a:pt x="2" y="1"/>
                  </a:cubicBezTo>
                  <a:cubicBezTo>
                    <a:pt x="4" y="2"/>
                    <a:pt x="7" y="3"/>
                    <a:pt x="9" y="4"/>
                  </a:cubicBezTo>
                  <a:cubicBezTo>
                    <a:pt x="11" y="5"/>
                    <a:pt x="7" y="3"/>
                    <a:pt x="9" y="4"/>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92" name="Freeform 780">
              <a:extLst>
                <a:ext uri="{FF2B5EF4-FFF2-40B4-BE49-F238E27FC236}">
                  <a16:creationId xmlns:a16="http://schemas.microsoft.com/office/drawing/2014/main" id="{8DAE56C9-4FD7-2D47-9C7C-50D150942531}"/>
                </a:ext>
              </a:extLst>
            </p:cNvPr>
            <p:cNvSpPr>
              <a:spLocks/>
            </p:cNvSpPr>
            <p:nvPr/>
          </p:nvSpPr>
          <p:spPr bwMode="auto">
            <a:xfrm>
              <a:off x="9528235" y="3776913"/>
              <a:ext cx="76432" cy="44598"/>
            </a:xfrm>
            <a:custGeom>
              <a:avLst/>
              <a:gdLst>
                <a:gd name="T0" fmla="*/ 8 w 8"/>
                <a:gd name="T1" fmla="*/ 3 h 5"/>
                <a:gd name="T2" fmla="*/ 0 w 8"/>
                <a:gd name="T3" fmla="*/ 2 h 5"/>
                <a:gd name="T4" fmla="*/ 8 w 8"/>
                <a:gd name="T5" fmla="*/ 3 h 5"/>
              </a:gdLst>
              <a:ahLst/>
              <a:cxnLst>
                <a:cxn ang="0">
                  <a:pos x="T0" y="T1"/>
                </a:cxn>
                <a:cxn ang="0">
                  <a:pos x="T2" y="T3"/>
                </a:cxn>
                <a:cxn ang="0">
                  <a:pos x="T4" y="T5"/>
                </a:cxn>
              </a:cxnLst>
              <a:rect l="0" t="0" r="r" b="b"/>
              <a:pathLst>
                <a:path w="8" h="5">
                  <a:moveTo>
                    <a:pt x="8" y="3"/>
                  </a:moveTo>
                  <a:cubicBezTo>
                    <a:pt x="8" y="5"/>
                    <a:pt x="0" y="4"/>
                    <a:pt x="0" y="2"/>
                  </a:cubicBezTo>
                  <a:cubicBezTo>
                    <a:pt x="0" y="0"/>
                    <a:pt x="8" y="1"/>
                    <a:pt x="8" y="3"/>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93" name="Freeform 782">
              <a:extLst>
                <a:ext uri="{FF2B5EF4-FFF2-40B4-BE49-F238E27FC236}">
                  <a16:creationId xmlns:a16="http://schemas.microsoft.com/office/drawing/2014/main" id="{12399C30-CDEE-9D4C-B8E1-175BA5DB92D1}"/>
                </a:ext>
              </a:extLst>
            </p:cNvPr>
            <p:cNvSpPr>
              <a:spLocks/>
            </p:cNvSpPr>
            <p:nvPr/>
          </p:nvSpPr>
          <p:spPr bwMode="auto">
            <a:xfrm>
              <a:off x="10735243" y="3897968"/>
              <a:ext cx="54142" cy="38227"/>
            </a:xfrm>
            <a:custGeom>
              <a:avLst/>
              <a:gdLst>
                <a:gd name="T0" fmla="*/ 5 w 6"/>
                <a:gd name="T1" fmla="*/ 3 h 4"/>
                <a:gd name="T2" fmla="*/ 1 w 6"/>
                <a:gd name="T3" fmla="*/ 0 h 4"/>
                <a:gd name="T4" fmla="*/ 5 w 6"/>
                <a:gd name="T5" fmla="*/ 3 h 4"/>
              </a:gdLst>
              <a:ahLst/>
              <a:cxnLst>
                <a:cxn ang="0">
                  <a:pos x="T0" y="T1"/>
                </a:cxn>
                <a:cxn ang="0">
                  <a:pos x="T2" y="T3"/>
                </a:cxn>
                <a:cxn ang="0">
                  <a:pos x="T4" y="T5"/>
                </a:cxn>
              </a:cxnLst>
              <a:rect l="0" t="0" r="r" b="b"/>
              <a:pathLst>
                <a:path w="6" h="4">
                  <a:moveTo>
                    <a:pt x="5" y="3"/>
                  </a:moveTo>
                  <a:cubicBezTo>
                    <a:pt x="4" y="4"/>
                    <a:pt x="0" y="0"/>
                    <a:pt x="1" y="0"/>
                  </a:cubicBezTo>
                  <a:cubicBezTo>
                    <a:pt x="2" y="0"/>
                    <a:pt x="6" y="2"/>
                    <a:pt x="5" y="3"/>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94" name="Freeform 783">
              <a:extLst>
                <a:ext uri="{FF2B5EF4-FFF2-40B4-BE49-F238E27FC236}">
                  <a16:creationId xmlns:a16="http://schemas.microsoft.com/office/drawing/2014/main" id="{534FEF27-C9BF-E14E-902D-C74A4F8858E7}"/>
                </a:ext>
              </a:extLst>
            </p:cNvPr>
            <p:cNvSpPr>
              <a:spLocks/>
            </p:cNvSpPr>
            <p:nvPr/>
          </p:nvSpPr>
          <p:spPr bwMode="auto">
            <a:xfrm>
              <a:off x="10808494" y="3936193"/>
              <a:ext cx="47770" cy="9558"/>
            </a:xfrm>
            <a:custGeom>
              <a:avLst/>
              <a:gdLst>
                <a:gd name="T0" fmla="*/ 4 w 5"/>
                <a:gd name="T1" fmla="*/ 1 h 1"/>
                <a:gd name="T2" fmla="*/ 2 w 5"/>
                <a:gd name="T3" fmla="*/ 0 h 1"/>
                <a:gd name="T4" fmla="*/ 4 w 5"/>
                <a:gd name="T5" fmla="*/ 1 h 1"/>
              </a:gdLst>
              <a:ahLst/>
              <a:cxnLst>
                <a:cxn ang="0">
                  <a:pos x="T0" y="T1"/>
                </a:cxn>
                <a:cxn ang="0">
                  <a:pos x="T2" y="T3"/>
                </a:cxn>
                <a:cxn ang="0">
                  <a:pos x="T4" y="T5"/>
                </a:cxn>
              </a:cxnLst>
              <a:rect l="0" t="0" r="r" b="b"/>
              <a:pathLst>
                <a:path w="5" h="1">
                  <a:moveTo>
                    <a:pt x="4" y="1"/>
                  </a:moveTo>
                  <a:cubicBezTo>
                    <a:pt x="2" y="1"/>
                    <a:pt x="0" y="0"/>
                    <a:pt x="2" y="0"/>
                  </a:cubicBezTo>
                  <a:cubicBezTo>
                    <a:pt x="3" y="0"/>
                    <a:pt x="5" y="1"/>
                    <a:pt x="4" y="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95" name="Freeform 784">
              <a:extLst>
                <a:ext uri="{FF2B5EF4-FFF2-40B4-BE49-F238E27FC236}">
                  <a16:creationId xmlns:a16="http://schemas.microsoft.com/office/drawing/2014/main" id="{C939150C-CDD1-CD4A-BA59-9FA9D2AEE4FE}"/>
                </a:ext>
              </a:extLst>
            </p:cNvPr>
            <p:cNvSpPr>
              <a:spLocks/>
            </p:cNvSpPr>
            <p:nvPr/>
          </p:nvSpPr>
          <p:spPr bwMode="auto">
            <a:xfrm>
              <a:off x="10808494" y="4468178"/>
              <a:ext cx="38217" cy="66896"/>
            </a:xfrm>
            <a:custGeom>
              <a:avLst/>
              <a:gdLst>
                <a:gd name="T0" fmla="*/ 2 w 4"/>
                <a:gd name="T1" fmla="*/ 0 h 7"/>
                <a:gd name="T2" fmla="*/ 4 w 4"/>
                <a:gd name="T3" fmla="*/ 7 h 7"/>
                <a:gd name="T4" fmla="*/ 2 w 4"/>
                <a:gd name="T5" fmla="*/ 0 h 7"/>
              </a:gdLst>
              <a:ahLst/>
              <a:cxnLst>
                <a:cxn ang="0">
                  <a:pos x="T0" y="T1"/>
                </a:cxn>
                <a:cxn ang="0">
                  <a:pos x="T2" y="T3"/>
                </a:cxn>
                <a:cxn ang="0">
                  <a:pos x="T4" y="T5"/>
                </a:cxn>
              </a:cxnLst>
              <a:rect l="0" t="0" r="r" b="b"/>
              <a:pathLst>
                <a:path w="4" h="7">
                  <a:moveTo>
                    <a:pt x="2" y="0"/>
                  </a:moveTo>
                  <a:cubicBezTo>
                    <a:pt x="0" y="0"/>
                    <a:pt x="3" y="7"/>
                    <a:pt x="4" y="7"/>
                  </a:cubicBezTo>
                  <a:cubicBezTo>
                    <a:pt x="4" y="7"/>
                    <a:pt x="3" y="0"/>
                    <a:pt x="2" y="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96" name="Freeform 785">
              <a:extLst>
                <a:ext uri="{FF2B5EF4-FFF2-40B4-BE49-F238E27FC236}">
                  <a16:creationId xmlns:a16="http://schemas.microsoft.com/office/drawing/2014/main" id="{9ABBA5C0-A35A-8D46-932C-CAB6F4324B37}"/>
                </a:ext>
              </a:extLst>
            </p:cNvPr>
            <p:cNvSpPr>
              <a:spLocks/>
            </p:cNvSpPr>
            <p:nvPr/>
          </p:nvSpPr>
          <p:spPr bwMode="auto">
            <a:xfrm>
              <a:off x="10827602" y="4589227"/>
              <a:ext cx="63695" cy="38227"/>
            </a:xfrm>
            <a:custGeom>
              <a:avLst/>
              <a:gdLst>
                <a:gd name="T0" fmla="*/ 1 w 7"/>
                <a:gd name="T1" fmla="*/ 0 h 4"/>
                <a:gd name="T2" fmla="*/ 1 w 7"/>
                <a:gd name="T3" fmla="*/ 4 h 4"/>
                <a:gd name="T4" fmla="*/ 5 w 7"/>
                <a:gd name="T5" fmla="*/ 4 h 4"/>
                <a:gd name="T6" fmla="*/ 1 w 7"/>
                <a:gd name="T7" fmla="*/ 0 h 4"/>
                <a:gd name="T8" fmla="*/ 1 w 7"/>
                <a:gd name="T9" fmla="*/ 0 h 4"/>
              </a:gdLst>
              <a:ahLst/>
              <a:cxnLst>
                <a:cxn ang="0">
                  <a:pos x="T0" y="T1"/>
                </a:cxn>
                <a:cxn ang="0">
                  <a:pos x="T2" y="T3"/>
                </a:cxn>
                <a:cxn ang="0">
                  <a:pos x="T4" y="T5"/>
                </a:cxn>
                <a:cxn ang="0">
                  <a:pos x="T6" y="T7"/>
                </a:cxn>
                <a:cxn ang="0">
                  <a:pos x="T8" y="T9"/>
                </a:cxn>
              </a:cxnLst>
              <a:rect l="0" t="0" r="r" b="b"/>
              <a:pathLst>
                <a:path w="7" h="4">
                  <a:moveTo>
                    <a:pt x="1" y="0"/>
                  </a:moveTo>
                  <a:cubicBezTo>
                    <a:pt x="0" y="1"/>
                    <a:pt x="0" y="3"/>
                    <a:pt x="1" y="4"/>
                  </a:cubicBezTo>
                  <a:cubicBezTo>
                    <a:pt x="2" y="4"/>
                    <a:pt x="3" y="4"/>
                    <a:pt x="5" y="4"/>
                  </a:cubicBezTo>
                  <a:cubicBezTo>
                    <a:pt x="7" y="4"/>
                    <a:pt x="1" y="0"/>
                    <a:pt x="1" y="0"/>
                  </a:cubicBezTo>
                  <a:cubicBezTo>
                    <a:pt x="0" y="1"/>
                    <a:pt x="1" y="0"/>
                    <a:pt x="1" y="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97" name="Freeform 786">
              <a:extLst>
                <a:ext uri="{FF2B5EF4-FFF2-40B4-BE49-F238E27FC236}">
                  <a16:creationId xmlns:a16="http://schemas.microsoft.com/office/drawing/2014/main" id="{B696CDA0-131A-F144-9140-4545A63DF450}"/>
                </a:ext>
              </a:extLst>
            </p:cNvPr>
            <p:cNvSpPr>
              <a:spLocks/>
            </p:cNvSpPr>
            <p:nvPr/>
          </p:nvSpPr>
          <p:spPr bwMode="auto">
            <a:xfrm>
              <a:off x="10566452" y="4796289"/>
              <a:ext cx="159235" cy="92380"/>
            </a:xfrm>
            <a:custGeom>
              <a:avLst/>
              <a:gdLst>
                <a:gd name="T0" fmla="*/ 0 w 17"/>
                <a:gd name="T1" fmla="*/ 4 h 10"/>
                <a:gd name="T2" fmla="*/ 10 w 17"/>
                <a:gd name="T3" fmla="*/ 2 h 10"/>
                <a:gd name="T4" fmla="*/ 8 w 17"/>
                <a:gd name="T5" fmla="*/ 4 h 10"/>
                <a:gd name="T6" fmla="*/ 12 w 17"/>
                <a:gd name="T7" fmla="*/ 7 h 10"/>
                <a:gd name="T8" fmla="*/ 9 w 17"/>
                <a:gd name="T9" fmla="*/ 7 h 10"/>
                <a:gd name="T10" fmla="*/ 11 w 17"/>
                <a:gd name="T11" fmla="*/ 10 h 10"/>
                <a:gd name="T12" fmla="*/ 8 w 17"/>
                <a:gd name="T13" fmla="*/ 9 h 10"/>
                <a:gd name="T14" fmla="*/ 0 w 17"/>
                <a:gd name="T15" fmla="*/ 4 h 10"/>
                <a:gd name="T16" fmla="*/ 0 w 17"/>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0" y="4"/>
                  </a:moveTo>
                  <a:cubicBezTo>
                    <a:pt x="1" y="0"/>
                    <a:pt x="7" y="2"/>
                    <a:pt x="10" y="2"/>
                  </a:cubicBezTo>
                  <a:cubicBezTo>
                    <a:pt x="17" y="3"/>
                    <a:pt x="8" y="4"/>
                    <a:pt x="8" y="4"/>
                  </a:cubicBezTo>
                  <a:cubicBezTo>
                    <a:pt x="8" y="6"/>
                    <a:pt x="12" y="5"/>
                    <a:pt x="12" y="7"/>
                  </a:cubicBezTo>
                  <a:cubicBezTo>
                    <a:pt x="12" y="7"/>
                    <a:pt x="10" y="6"/>
                    <a:pt x="9" y="7"/>
                  </a:cubicBezTo>
                  <a:cubicBezTo>
                    <a:pt x="9" y="7"/>
                    <a:pt x="12" y="10"/>
                    <a:pt x="11" y="10"/>
                  </a:cubicBezTo>
                  <a:cubicBezTo>
                    <a:pt x="10" y="10"/>
                    <a:pt x="9" y="9"/>
                    <a:pt x="8" y="9"/>
                  </a:cubicBezTo>
                  <a:cubicBezTo>
                    <a:pt x="6" y="8"/>
                    <a:pt x="0" y="7"/>
                    <a:pt x="0" y="4"/>
                  </a:cubicBezTo>
                  <a:cubicBezTo>
                    <a:pt x="0" y="3"/>
                    <a:pt x="0" y="7"/>
                    <a:pt x="0" y="4"/>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98" name="Freeform 787">
              <a:extLst>
                <a:ext uri="{FF2B5EF4-FFF2-40B4-BE49-F238E27FC236}">
                  <a16:creationId xmlns:a16="http://schemas.microsoft.com/office/drawing/2014/main" id="{7B6A2A51-78BB-C64F-8D6D-A888B847B23B}"/>
                </a:ext>
              </a:extLst>
            </p:cNvPr>
            <p:cNvSpPr>
              <a:spLocks/>
            </p:cNvSpPr>
            <p:nvPr/>
          </p:nvSpPr>
          <p:spPr bwMode="auto">
            <a:xfrm>
              <a:off x="10537792" y="4777177"/>
              <a:ext cx="82803" cy="28672"/>
            </a:xfrm>
            <a:custGeom>
              <a:avLst/>
              <a:gdLst>
                <a:gd name="T0" fmla="*/ 8 w 9"/>
                <a:gd name="T1" fmla="*/ 1 h 3"/>
                <a:gd name="T2" fmla="*/ 5 w 9"/>
                <a:gd name="T3" fmla="*/ 0 h 3"/>
                <a:gd name="T4" fmla="*/ 0 w 9"/>
                <a:gd name="T5" fmla="*/ 0 h 3"/>
                <a:gd name="T6" fmla="*/ 8 w 9"/>
                <a:gd name="T7" fmla="*/ 1 h 3"/>
                <a:gd name="T8" fmla="*/ 8 w 9"/>
                <a:gd name="T9" fmla="*/ 1 h 3"/>
              </a:gdLst>
              <a:ahLst/>
              <a:cxnLst>
                <a:cxn ang="0">
                  <a:pos x="T0" y="T1"/>
                </a:cxn>
                <a:cxn ang="0">
                  <a:pos x="T2" y="T3"/>
                </a:cxn>
                <a:cxn ang="0">
                  <a:pos x="T4" y="T5"/>
                </a:cxn>
                <a:cxn ang="0">
                  <a:pos x="T6" y="T7"/>
                </a:cxn>
                <a:cxn ang="0">
                  <a:pos x="T8" y="T9"/>
                </a:cxn>
              </a:cxnLst>
              <a:rect l="0" t="0" r="r" b="b"/>
              <a:pathLst>
                <a:path w="9" h="3">
                  <a:moveTo>
                    <a:pt x="8" y="1"/>
                  </a:moveTo>
                  <a:cubicBezTo>
                    <a:pt x="9" y="1"/>
                    <a:pt x="5" y="0"/>
                    <a:pt x="5" y="0"/>
                  </a:cubicBezTo>
                  <a:cubicBezTo>
                    <a:pt x="3" y="0"/>
                    <a:pt x="1" y="0"/>
                    <a:pt x="0" y="0"/>
                  </a:cubicBezTo>
                  <a:cubicBezTo>
                    <a:pt x="2" y="0"/>
                    <a:pt x="6" y="3"/>
                    <a:pt x="8" y="1"/>
                  </a:cubicBezTo>
                  <a:cubicBezTo>
                    <a:pt x="9" y="1"/>
                    <a:pt x="7" y="2"/>
                    <a:pt x="8" y="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399" name="Freeform 788">
              <a:extLst>
                <a:ext uri="{FF2B5EF4-FFF2-40B4-BE49-F238E27FC236}">
                  <a16:creationId xmlns:a16="http://schemas.microsoft.com/office/drawing/2014/main" id="{F19BBF69-2FA8-C64E-B396-A27A8335CB2C}"/>
                </a:ext>
              </a:extLst>
            </p:cNvPr>
            <p:cNvSpPr>
              <a:spLocks/>
            </p:cNvSpPr>
            <p:nvPr/>
          </p:nvSpPr>
          <p:spPr bwMode="auto">
            <a:xfrm>
              <a:off x="10407219" y="4974679"/>
              <a:ext cx="121018" cy="63711"/>
            </a:xfrm>
            <a:custGeom>
              <a:avLst/>
              <a:gdLst>
                <a:gd name="T0" fmla="*/ 12 w 13"/>
                <a:gd name="T1" fmla="*/ 4 h 7"/>
                <a:gd name="T2" fmla="*/ 12 w 13"/>
                <a:gd name="T3" fmla="*/ 1 h 7"/>
                <a:gd name="T4" fmla="*/ 7 w 13"/>
                <a:gd name="T5" fmla="*/ 2 h 7"/>
                <a:gd name="T6" fmla="*/ 3 w 13"/>
                <a:gd name="T7" fmla="*/ 3 h 7"/>
                <a:gd name="T8" fmla="*/ 0 w 13"/>
                <a:gd name="T9" fmla="*/ 5 h 7"/>
                <a:gd name="T10" fmla="*/ 12 w 13"/>
                <a:gd name="T11" fmla="*/ 4 h 7"/>
                <a:gd name="T12" fmla="*/ 12 w 13"/>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2" y="4"/>
                  </a:moveTo>
                  <a:cubicBezTo>
                    <a:pt x="13" y="3"/>
                    <a:pt x="13" y="2"/>
                    <a:pt x="12" y="1"/>
                  </a:cubicBezTo>
                  <a:cubicBezTo>
                    <a:pt x="11" y="0"/>
                    <a:pt x="8" y="1"/>
                    <a:pt x="7" y="2"/>
                  </a:cubicBezTo>
                  <a:cubicBezTo>
                    <a:pt x="6" y="2"/>
                    <a:pt x="4" y="2"/>
                    <a:pt x="3" y="3"/>
                  </a:cubicBezTo>
                  <a:cubicBezTo>
                    <a:pt x="3" y="3"/>
                    <a:pt x="0" y="5"/>
                    <a:pt x="0" y="5"/>
                  </a:cubicBezTo>
                  <a:cubicBezTo>
                    <a:pt x="3" y="7"/>
                    <a:pt x="10" y="6"/>
                    <a:pt x="12" y="4"/>
                  </a:cubicBezTo>
                  <a:cubicBezTo>
                    <a:pt x="13" y="3"/>
                    <a:pt x="9" y="6"/>
                    <a:pt x="12" y="4"/>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400" name="Freeform 789">
              <a:extLst>
                <a:ext uri="{FF2B5EF4-FFF2-40B4-BE49-F238E27FC236}">
                  <a16:creationId xmlns:a16="http://schemas.microsoft.com/office/drawing/2014/main" id="{A1D5E1C7-419E-AF4E-BE48-57E862AB7CE1}"/>
                </a:ext>
              </a:extLst>
            </p:cNvPr>
            <p:cNvSpPr>
              <a:spLocks/>
            </p:cNvSpPr>
            <p:nvPr/>
          </p:nvSpPr>
          <p:spPr bwMode="auto">
            <a:xfrm>
              <a:off x="9305304" y="5067061"/>
              <a:ext cx="38217" cy="57338"/>
            </a:xfrm>
            <a:custGeom>
              <a:avLst/>
              <a:gdLst>
                <a:gd name="T0" fmla="*/ 3 w 4"/>
                <a:gd name="T1" fmla="*/ 2 h 6"/>
                <a:gd name="T2" fmla="*/ 1 w 4"/>
                <a:gd name="T3" fmla="*/ 3 h 6"/>
                <a:gd name="T4" fmla="*/ 3 w 4"/>
                <a:gd name="T5" fmla="*/ 2 h 6"/>
                <a:gd name="T6" fmla="*/ 3 w 4"/>
                <a:gd name="T7" fmla="*/ 2 h 6"/>
              </a:gdLst>
              <a:ahLst/>
              <a:cxnLst>
                <a:cxn ang="0">
                  <a:pos x="T0" y="T1"/>
                </a:cxn>
                <a:cxn ang="0">
                  <a:pos x="T2" y="T3"/>
                </a:cxn>
                <a:cxn ang="0">
                  <a:pos x="T4" y="T5"/>
                </a:cxn>
                <a:cxn ang="0">
                  <a:pos x="T6" y="T7"/>
                </a:cxn>
              </a:cxnLst>
              <a:rect l="0" t="0" r="r" b="b"/>
              <a:pathLst>
                <a:path w="4" h="6">
                  <a:moveTo>
                    <a:pt x="3" y="2"/>
                  </a:moveTo>
                  <a:cubicBezTo>
                    <a:pt x="2" y="0"/>
                    <a:pt x="1" y="1"/>
                    <a:pt x="1" y="3"/>
                  </a:cubicBezTo>
                  <a:cubicBezTo>
                    <a:pt x="0" y="6"/>
                    <a:pt x="4" y="4"/>
                    <a:pt x="3" y="2"/>
                  </a:cubicBezTo>
                  <a:cubicBezTo>
                    <a:pt x="3" y="2"/>
                    <a:pt x="4" y="3"/>
                    <a:pt x="3" y="2"/>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401" name="Freeform 790">
              <a:extLst>
                <a:ext uri="{FF2B5EF4-FFF2-40B4-BE49-F238E27FC236}">
                  <a16:creationId xmlns:a16="http://schemas.microsoft.com/office/drawing/2014/main" id="{7E1D2AFA-8360-3940-B3BA-5EFA3EE13E6F}"/>
                </a:ext>
              </a:extLst>
            </p:cNvPr>
            <p:cNvSpPr>
              <a:spLocks/>
            </p:cNvSpPr>
            <p:nvPr/>
          </p:nvSpPr>
          <p:spPr bwMode="auto">
            <a:xfrm>
              <a:off x="9222501" y="4946010"/>
              <a:ext cx="35033" cy="38227"/>
            </a:xfrm>
            <a:custGeom>
              <a:avLst/>
              <a:gdLst>
                <a:gd name="T0" fmla="*/ 4 w 4"/>
                <a:gd name="T1" fmla="*/ 2 h 4"/>
                <a:gd name="T2" fmla="*/ 1 w 4"/>
                <a:gd name="T3" fmla="*/ 1 h 4"/>
                <a:gd name="T4" fmla="*/ 4 w 4"/>
                <a:gd name="T5" fmla="*/ 2 h 4"/>
                <a:gd name="T6" fmla="*/ 4 w 4"/>
                <a:gd name="T7" fmla="*/ 2 h 4"/>
              </a:gdLst>
              <a:ahLst/>
              <a:cxnLst>
                <a:cxn ang="0">
                  <a:pos x="T0" y="T1"/>
                </a:cxn>
                <a:cxn ang="0">
                  <a:pos x="T2" y="T3"/>
                </a:cxn>
                <a:cxn ang="0">
                  <a:pos x="T4" y="T5"/>
                </a:cxn>
                <a:cxn ang="0">
                  <a:pos x="T6" y="T7"/>
                </a:cxn>
              </a:cxnLst>
              <a:rect l="0" t="0" r="r" b="b"/>
              <a:pathLst>
                <a:path w="4" h="4">
                  <a:moveTo>
                    <a:pt x="4" y="2"/>
                  </a:moveTo>
                  <a:cubicBezTo>
                    <a:pt x="3" y="2"/>
                    <a:pt x="1" y="0"/>
                    <a:pt x="1" y="1"/>
                  </a:cubicBezTo>
                  <a:cubicBezTo>
                    <a:pt x="0" y="4"/>
                    <a:pt x="4" y="2"/>
                    <a:pt x="4" y="2"/>
                  </a:cubicBezTo>
                  <a:cubicBezTo>
                    <a:pt x="3" y="2"/>
                    <a:pt x="4" y="2"/>
                    <a:pt x="4" y="2"/>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402" name="Freeform 791">
              <a:extLst>
                <a:ext uri="{FF2B5EF4-FFF2-40B4-BE49-F238E27FC236}">
                  <a16:creationId xmlns:a16="http://schemas.microsoft.com/office/drawing/2014/main" id="{FA496DE1-BC63-C44B-A5C7-CFBA0722E1C1}"/>
                </a:ext>
              </a:extLst>
            </p:cNvPr>
            <p:cNvSpPr>
              <a:spLocks/>
            </p:cNvSpPr>
            <p:nvPr/>
          </p:nvSpPr>
          <p:spPr bwMode="auto">
            <a:xfrm>
              <a:off x="10865817" y="4347128"/>
              <a:ext cx="19109" cy="19114"/>
            </a:xfrm>
            <a:custGeom>
              <a:avLst/>
              <a:gdLst>
                <a:gd name="T0" fmla="*/ 2 w 2"/>
                <a:gd name="T1" fmla="*/ 1 h 2"/>
                <a:gd name="T2" fmla="*/ 0 w 2"/>
                <a:gd name="T3" fmla="*/ 2 h 2"/>
                <a:gd name="T4" fmla="*/ 2 w 2"/>
                <a:gd name="T5" fmla="*/ 1 h 2"/>
              </a:gdLst>
              <a:ahLst/>
              <a:cxnLst>
                <a:cxn ang="0">
                  <a:pos x="T0" y="T1"/>
                </a:cxn>
                <a:cxn ang="0">
                  <a:pos x="T2" y="T3"/>
                </a:cxn>
                <a:cxn ang="0">
                  <a:pos x="T4" y="T5"/>
                </a:cxn>
              </a:cxnLst>
              <a:rect l="0" t="0" r="r" b="b"/>
              <a:pathLst>
                <a:path w="2" h="2">
                  <a:moveTo>
                    <a:pt x="2" y="1"/>
                  </a:moveTo>
                  <a:cubicBezTo>
                    <a:pt x="2" y="0"/>
                    <a:pt x="0" y="1"/>
                    <a:pt x="0" y="2"/>
                  </a:cubicBezTo>
                  <a:cubicBezTo>
                    <a:pt x="1" y="2"/>
                    <a:pt x="2" y="2"/>
                    <a:pt x="2" y="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403" name="Freeform 792">
              <a:extLst>
                <a:ext uri="{FF2B5EF4-FFF2-40B4-BE49-F238E27FC236}">
                  <a16:creationId xmlns:a16="http://schemas.microsoft.com/office/drawing/2014/main" id="{4187387A-C48B-5C45-B356-313EA7F0932F}"/>
                </a:ext>
              </a:extLst>
            </p:cNvPr>
            <p:cNvSpPr>
              <a:spLocks/>
            </p:cNvSpPr>
            <p:nvPr/>
          </p:nvSpPr>
          <p:spPr bwMode="auto">
            <a:xfrm>
              <a:off x="10789385" y="4245190"/>
              <a:ext cx="28664" cy="15928"/>
            </a:xfrm>
            <a:custGeom>
              <a:avLst/>
              <a:gdLst>
                <a:gd name="T0" fmla="*/ 2 w 3"/>
                <a:gd name="T1" fmla="*/ 0 h 2"/>
                <a:gd name="T2" fmla="*/ 1 w 3"/>
                <a:gd name="T3" fmla="*/ 1 h 2"/>
                <a:gd name="T4" fmla="*/ 2 w 3"/>
                <a:gd name="T5" fmla="*/ 0 h 2"/>
              </a:gdLst>
              <a:ahLst/>
              <a:cxnLst>
                <a:cxn ang="0">
                  <a:pos x="T0" y="T1"/>
                </a:cxn>
                <a:cxn ang="0">
                  <a:pos x="T2" y="T3"/>
                </a:cxn>
                <a:cxn ang="0">
                  <a:pos x="T4" y="T5"/>
                </a:cxn>
              </a:cxnLst>
              <a:rect l="0" t="0" r="r" b="b"/>
              <a:pathLst>
                <a:path w="3" h="2">
                  <a:moveTo>
                    <a:pt x="2" y="0"/>
                  </a:moveTo>
                  <a:cubicBezTo>
                    <a:pt x="1" y="0"/>
                    <a:pt x="0" y="1"/>
                    <a:pt x="1" y="1"/>
                  </a:cubicBezTo>
                  <a:cubicBezTo>
                    <a:pt x="2" y="2"/>
                    <a:pt x="3" y="1"/>
                    <a:pt x="2" y="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404" name="Freeform 793">
              <a:extLst>
                <a:ext uri="{FF2B5EF4-FFF2-40B4-BE49-F238E27FC236}">
                  <a16:creationId xmlns:a16="http://schemas.microsoft.com/office/drawing/2014/main" id="{765B8137-9EEB-8F45-BF8E-6AC9E9AC606F}"/>
                </a:ext>
              </a:extLst>
            </p:cNvPr>
            <p:cNvSpPr>
              <a:spLocks/>
            </p:cNvSpPr>
            <p:nvPr/>
          </p:nvSpPr>
          <p:spPr bwMode="auto">
            <a:xfrm>
              <a:off x="10865817" y="4206964"/>
              <a:ext cx="25477" cy="28672"/>
            </a:xfrm>
            <a:custGeom>
              <a:avLst/>
              <a:gdLst>
                <a:gd name="T0" fmla="*/ 2 w 3"/>
                <a:gd name="T1" fmla="*/ 1 h 3"/>
                <a:gd name="T2" fmla="*/ 1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1"/>
                    <a:pt x="1" y="2"/>
                  </a:cubicBezTo>
                  <a:cubicBezTo>
                    <a:pt x="1" y="3"/>
                    <a:pt x="3" y="1"/>
                    <a:pt x="2" y="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405" name="Freeform 794">
              <a:extLst>
                <a:ext uri="{FF2B5EF4-FFF2-40B4-BE49-F238E27FC236}">
                  <a16:creationId xmlns:a16="http://schemas.microsoft.com/office/drawing/2014/main" id="{477DBA79-0667-3641-BD01-553939CA2198}"/>
                </a:ext>
              </a:extLst>
            </p:cNvPr>
            <p:cNvSpPr>
              <a:spLocks/>
            </p:cNvSpPr>
            <p:nvPr/>
          </p:nvSpPr>
          <p:spPr bwMode="auto">
            <a:xfrm>
              <a:off x="8314856" y="4394911"/>
              <a:ext cx="47770" cy="6370"/>
            </a:xfrm>
            <a:custGeom>
              <a:avLst/>
              <a:gdLst>
                <a:gd name="T0" fmla="*/ 5 w 5"/>
                <a:gd name="T1" fmla="*/ 1 h 1"/>
                <a:gd name="T2" fmla="*/ 1 w 5"/>
                <a:gd name="T3" fmla="*/ 0 h 1"/>
                <a:gd name="T4" fmla="*/ 5 w 5"/>
                <a:gd name="T5" fmla="*/ 1 h 1"/>
              </a:gdLst>
              <a:ahLst/>
              <a:cxnLst>
                <a:cxn ang="0">
                  <a:pos x="T0" y="T1"/>
                </a:cxn>
                <a:cxn ang="0">
                  <a:pos x="T2" y="T3"/>
                </a:cxn>
                <a:cxn ang="0">
                  <a:pos x="T4" y="T5"/>
                </a:cxn>
              </a:cxnLst>
              <a:rect l="0" t="0" r="r" b="b"/>
              <a:pathLst>
                <a:path w="5" h="1">
                  <a:moveTo>
                    <a:pt x="5" y="1"/>
                  </a:moveTo>
                  <a:cubicBezTo>
                    <a:pt x="4" y="0"/>
                    <a:pt x="0" y="0"/>
                    <a:pt x="1" y="0"/>
                  </a:cubicBezTo>
                  <a:cubicBezTo>
                    <a:pt x="2" y="1"/>
                    <a:pt x="5" y="1"/>
                    <a:pt x="5" y="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406" name="Freeform 795">
              <a:extLst>
                <a:ext uri="{FF2B5EF4-FFF2-40B4-BE49-F238E27FC236}">
                  <a16:creationId xmlns:a16="http://schemas.microsoft.com/office/drawing/2014/main" id="{13A3BF58-9677-EE49-B900-292EE268C5A3}"/>
                </a:ext>
              </a:extLst>
            </p:cNvPr>
            <p:cNvSpPr>
              <a:spLocks/>
            </p:cNvSpPr>
            <p:nvPr/>
          </p:nvSpPr>
          <p:spPr bwMode="auto">
            <a:xfrm>
              <a:off x="8372178" y="4394911"/>
              <a:ext cx="57323" cy="0"/>
            </a:xfrm>
            <a:custGeom>
              <a:avLst/>
              <a:gdLst>
                <a:gd name="T0" fmla="*/ 5 w 6"/>
                <a:gd name="T1" fmla="*/ 1 w 6"/>
                <a:gd name="T2" fmla="*/ 5 w 6"/>
              </a:gdLst>
              <a:ahLst/>
              <a:cxnLst>
                <a:cxn ang="0">
                  <a:pos x="T0" y="0"/>
                </a:cxn>
                <a:cxn ang="0">
                  <a:pos x="T1" y="0"/>
                </a:cxn>
                <a:cxn ang="0">
                  <a:pos x="T2" y="0"/>
                </a:cxn>
              </a:cxnLst>
              <a:rect l="0" t="0" r="r" b="b"/>
              <a:pathLst>
                <a:path w="6">
                  <a:moveTo>
                    <a:pt x="5" y="0"/>
                  </a:moveTo>
                  <a:cubicBezTo>
                    <a:pt x="4" y="0"/>
                    <a:pt x="0" y="0"/>
                    <a:pt x="1" y="0"/>
                  </a:cubicBezTo>
                  <a:cubicBezTo>
                    <a:pt x="2" y="0"/>
                    <a:pt x="6" y="0"/>
                    <a:pt x="5" y="0"/>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407" name="Freeform 796">
              <a:extLst>
                <a:ext uri="{FF2B5EF4-FFF2-40B4-BE49-F238E27FC236}">
                  <a16:creationId xmlns:a16="http://schemas.microsoft.com/office/drawing/2014/main" id="{2DB4C4E3-9FF8-5A48-B1B2-AFE7B8EABD2B}"/>
                </a:ext>
              </a:extLst>
            </p:cNvPr>
            <p:cNvSpPr>
              <a:spLocks/>
            </p:cNvSpPr>
            <p:nvPr/>
          </p:nvSpPr>
          <p:spPr bwMode="auto">
            <a:xfrm>
              <a:off x="9445433" y="3802402"/>
              <a:ext cx="38217" cy="19114"/>
            </a:xfrm>
            <a:custGeom>
              <a:avLst/>
              <a:gdLst>
                <a:gd name="T0" fmla="*/ 3 w 4"/>
                <a:gd name="T1" fmla="*/ 2 h 2"/>
                <a:gd name="T2" fmla="*/ 2 w 4"/>
                <a:gd name="T3" fmla="*/ 0 h 2"/>
                <a:gd name="T4" fmla="*/ 3 w 4"/>
                <a:gd name="T5" fmla="*/ 2 h 2"/>
              </a:gdLst>
              <a:ahLst/>
              <a:cxnLst>
                <a:cxn ang="0">
                  <a:pos x="T0" y="T1"/>
                </a:cxn>
                <a:cxn ang="0">
                  <a:pos x="T2" y="T3"/>
                </a:cxn>
                <a:cxn ang="0">
                  <a:pos x="T4" y="T5"/>
                </a:cxn>
              </a:cxnLst>
              <a:rect l="0" t="0" r="r" b="b"/>
              <a:pathLst>
                <a:path w="4" h="2">
                  <a:moveTo>
                    <a:pt x="3" y="2"/>
                  </a:moveTo>
                  <a:cubicBezTo>
                    <a:pt x="1" y="2"/>
                    <a:pt x="0" y="0"/>
                    <a:pt x="2" y="0"/>
                  </a:cubicBezTo>
                  <a:cubicBezTo>
                    <a:pt x="3" y="0"/>
                    <a:pt x="4" y="2"/>
                    <a:pt x="3" y="2"/>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sp>
          <p:nvSpPr>
            <p:cNvPr id="408" name="Freeform 797">
              <a:extLst>
                <a:ext uri="{FF2B5EF4-FFF2-40B4-BE49-F238E27FC236}">
                  <a16:creationId xmlns:a16="http://schemas.microsoft.com/office/drawing/2014/main" id="{68539D86-3CF9-8240-8249-E1911A1E8653}"/>
                </a:ext>
              </a:extLst>
            </p:cNvPr>
            <p:cNvSpPr>
              <a:spLocks/>
            </p:cNvSpPr>
            <p:nvPr/>
          </p:nvSpPr>
          <p:spPr bwMode="auto">
            <a:xfrm>
              <a:off x="5467694" y="6086410"/>
              <a:ext cx="85988" cy="111494"/>
            </a:xfrm>
            <a:custGeom>
              <a:avLst/>
              <a:gdLst>
                <a:gd name="T0" fmla="*/ 9 w 9"/>
                <a:gd name="T1" fmla="*/ 11 h 12"/>
                <a:gd name="T2" fmla="*/ 5 w 9"/>
                <a:gd name="T3" fmla="*/ 2 h 12"/>
                <a:gd name="T4" fmla="*/ 2 w 9"/>
                <a:gd name="T5" fmla="*/ 2 h 12"/>
                <a:gd name="T6" fmla="*/ 0 w 9"/>
                <a:gd name="T7" fmla="*/ 3 h 12"/>
                <a:gd name="T8" fmla="*/ 3 w 9"/>
                <a:gd name="T9" fmla="*/ 5 h 12"/>
                <a:gd name="T10" fmla="*/ 3 w 9"/>
                <a:gd name="T11" fmla="*/ 7 h 12"/>
                <a:gd name="T12" fmla="*/ 4 w 9"/>
                <a:gd name="T13" fmla="*/ 7 h 12"/>
                <a:gd name="T14" fmla="*/ 3 w 9"/>
                <a:gd name="T15" fmla="*/ 8 h 12"/>
                <a:gd name="T16" fmla="*/ 6 w 9"/>
                <a:gd name="T17" fmla="*/ 11 h 12"/>
                <a:gd name="T18" fmla="*/ 6 w 9"/>
                <a:gd name="T19" fmla="*/ 9 h 12"/>
                <a:gd name="T20" fmla="*/ 9 w 9"/>
                <a:gd name="T21" fmla="*/ 11 h 12"/>
                <a:gd name="T22" fmla="*/ 9 w 9"/>
                <a:gd name="T23"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2">
                  <a:moveTo>
                    <a:pt x="9" y="11"/>
                  </a:moveTo>
                  <a:cubicBezTo>
                    <a:pt x="8" y="8"/>
                    <a:pt x="7" y="4"/>
                    <a:pt x="5" y="2"/>
                  </a:cubicBezTo>
                  <a:cubicBezTo>
                    <a:pt x="4" y="1"/>
                    <a:pt x="3" y="0"/>
                    <a:pt x="2" y="2"/>
                  </a:cubicBezTo>
                  <a:cubicBezTo>
                    <a:pt x="2" y="2"/>
                    <a:pt x="0" y="2"/>
                    <a:pt x="0" y="3"/>
                  </a:cubicBezTo>
                  <a:cubicBezTo>
                    <a:pt x="1" y="4"/>
                    <a:pt x="3" y="3"/>
                    <a:pt x="3" y="5"/>
                  </a:cubicBezTo>
                  <a:cubicBezTo>
                    <a:pt x="3" y="6"/>
                    <a:pt x="3" y="6"/>
                    <a:pt x="3" y="7"/>
                  </a:cubicBezTo>
                  <a:cubicBezTo>
                    <a:pt x="3" y="8"/>
                    <a:pt x="4" y="7"/>
                    <a:pt x="4" y="7"/>
                  </a:cubicBezTo>
                  <a:cubicBezTo>
                    <a:pt x="5" y="8"/>
                    <a:pt x="3" y="8"/>
                    <a:pt x="3" y="8"/>
                  </a:cubicBezTo>
                  <a:cubicBezTo>
                    <a:pt x="3" y="9"/>
                    <a:pt x="5" y="11"/>
                    <a:pt x="6" y="11"/>
                  </a:cubicBezTo>
                  <a:cubicBezTo>
                    <a:pt x="6" y="11"/>
                    <a:pt x="2" y="7"/>
                    <a:pt x="6" y="9"/>
                  </a:cubicBezTo>
                  <a:cubicBezTo>
                    <a:pt x="7" y="9"/>
                    <a:pt x="9" y="12"/>
                    <a:pt x="9" y="11"/>
                  </a:cubicBezTo>
                  <a:cubicBezTo>
                    <a:pt x="8" y="10"/>
                    <a:pt x="9" y="12"/>
                    <a:pt x="9" y="11"/>
                  </a:cubicBezTo>
                  <a:close/>
                </a:path>
              </a:pathLst>
            </a:custGeom>
            <a:grpFill/>
            <a:ln w="4763" cap="flat">
              <a:no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ndParaRPr>
            </a:p>
          </p:txBody>
        </p:sp>
      </p:grpSp>
      <p:sp>
        <p:nvSpPr>
          <p:cNvPr id="412" name="TextBox 411">
            <a:extLst>
              <a:ext uri="{FF2B5EF4-FFF2-40B4-BE49-F238E27FC236}">
                <a16:creationId xmlns:a16="http://schemas.microsoft.com/office/drawing/2014/main" id="{5DBDACC7-60C0-3F40-9FBF-287F964FA480}"/>
              </a:ext>
            </a:extLst>
          </p:cNvPr>
          <p:cNvSpPr txBox="1"/>
          <p:nvPr/>
        </p:nvSpPr>
        <p:spPr>
          <a:xfrm>
            <a:off x="1836331" y="1677273"/>
            <a:ext cx="7844547" cy="4247317"/>
          </a:xfrm>
          <a:prstGeom prst="rect">
            <a:avLst/>
          </a:prstGeom>
          <a:noFill/>
        </p:spPr>
        <p:txBody>
          <a:bodyPr wrap="square" rtlCol="0">
            <a:spAutoFit/>
          </a:bodyPr>
          <a:lstStyle/>
          <a:p>
            <a:r>
              <a:rPr lang="en-US" sz="5400" b="1" spc="300" dirty="0">
                <a:solidFill>
                  <a:schemeClr val="tx2"/>
                </a:solidFill>
                <a:latin typeface="Arial" panose="020B0604020202020204" pitchFamily="34" charset="0"/>
                <a:ea typeface="Montserrat" charset="0"/>
                <a:cs typeface="Arial" panose="020B0604020202020204" pitchFamily="34" charset="0"/>
              </a:rPr>
              <a:t>EXPORT – FURTHER GROWTH IN THE EU AND MILD RECOVERY IN OTHER MARKETS</a:t>
            </a:r>
          </a:p>
        </p:txBody>
      </p:sp>
      <p:graphicFrame>
        <p:nvGraphicFramePr>
          <p:cNvPr id="411" name="Table 3">
            <a:extLst>
              <a:ext uri="{FF2B5EF4-FFF2-40B4-BE49-F238E27FC236}">
                <a16:creationId xmlns:a16="http://schemas.microsoft.com/office/drawing/2014/main" id="{0E6E003F-B024-C848-B55A-E6C2BBB428AD}"/>
              </a:ext>
            </a:extLst>
          </p:cNvPr>
          <p:cNvGraphicFramePr>
            <a:graphicFrameLocks noGrp="1"/>
          </p:cNvGraphicFramePr>
          <p:nvPr>
            <p:extLst>
              <p:ext uri="{D42A27DB-BD31-4B8C-83A1-F6EECF244321}">
                <p14:modId xmlns:p14="http://schemas.microsoft.com/office/powerpoint/2010/main" val="2488362935"/>
              </p:ext>
            </p:extLst>
          </p:nvPr>
        </p:nvGraphicFramePr>
        <p:xfrm>
          <a:off x="12634353" y="1677273"/>
          <a:ext cx="10108415" cy="1908000"/>
        </p:xfrm>
        <a:graphic>
          <a:graphicData uri="http://schemas.openxmlformats.org/drawingml/2006/table">
            <a:tbl>
              <a:tblPr firstRow="1" bandRow="1">
                <a:tableStyleId>{5C22544A-7EE6-4342-B048-85BDC9FD1C3A}</a:tableStyleId>
              </a:tblPr>
              <a:tblGrid>
                <a:gridCol w="4578498">
                  <a:extLst>
                    <a:ext uri="{9D8B030D-6E8A-4147-A177-3AD203B41FA5}">
                      <a16:colId xmlns:a16="http://schemas.microsoft.com/office/drawing/2014/main" val="1336770101"/>
                    </a:ext>
                  </a:extLst>
                </a:gridCol>
                <a:gridCol w="2912108">
                  <a:extLst>
                    <a:ext uri="{9D8B030D-6E8A-4147-A177-3AD203B41FA5}">
                      <a16:colId xmlns:a16="http://schemas.microsoft.com/office/drawing/2014/main" val="3962305974"/>
                    </a:ext>
                  </a:extLst>
                </a:gridCol>
                <a:gridCol w="2617809">
                  <a:extLst>
                    <a:ext uri="{9D8B030D-6E8A-4147-A177-3AD203B41FA5}">
                      <a16:colId xmlns:a16="http://schemas.microsoft.com/office/drawing/2014/main" val="214963821"/>
                    </a:ext>
                  </a:extLst>
                </a:gridCol>
              </a:tblGrid>
              <a:tr h="477000">
                <a:tc>
                  <a:txBody>
                    <a:bodyPr/>
                    <a:lstStyle/>
                    <a:p>
                      <a:pPr marL="108000"/>
                      <a:r>
                        <a:rPr lang="hr-HR" sz="1600" b="1" dirty="0">
                          <a:solidFill>
                            <a:schemeClr val="bg1"/>
                          </a:solidFill>
                          <a:latin typeface="Arial" panose="020B0604020202020204" pitchFamily="34" charset="0"/>
                          <a:cs typeface="Arial" panose="020B0604020202020204" pitchFamily="34" charset="0"/>
                        </a:rPr>
                        <a:t>EU </a:t>
                      </a:r>
                      <a:r>
                        <a:rPr lang="hr-HR" sz="1600" b="1" dirty="0" err="1">
                          <a:solidFill>
                            <a:schemeClr val="bg1"/>
                          </a:solidFill>
                          <a:latin typeface="Arial" panose="020B0604020202020204" pitchFamily="34" charset="0"/>
                          <a:cs typeface="Arial" panose="020B0604020202020204" pitchFamily="34" charset="0"/>
                        </a:rPr>
                        <a:t>countries</a:t>
                      </a:r>
                      <a:endParaRPr lang="hr-HR" sz="1600" b="1" dirty="0">
                        <a:solidFill>
                          <a:schemeClr val="bg1"/>
                        </a:solidFill>
                        <a:latin typeface="Arial" panose="020B0604020202020204" pitchFamily="34" charset="0"/>
                        <a:cs typeface="Arial" panose="020B0604020202020204" pitchFamily="34" charset="0"/>
                      </a:endParaRP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4E3"/>
                    </a:solidFill>
                  </a:tcPr>
                </a:tc>
                <a:tc>
                  <a:txBody>
                    <a:bodyPr/>
                    <a:lstStyle/>
                    <a:p>
                      <a:pPr algn="ctr"/>
                      <a:r>
                        <a:rPr lang="hr-HR" sz="1400" dirty="0">
                          <a:latin typeface="Arial" panose="020B0604020202020204" pitchFamily="34" charset="0"/>
                          <a:cs typeface="Arial" panose="020B0604020202020204" pitchFamily="34" charset="0"/>
                        </a:rPr>
                        <a:t>EUR million</a:t>
                      </a:r>
                      <a:endParaRPr lang="x-none" sz="1400" dirty="0">
                        <a:latin typeface="Arial" panose="020B0604020202020204" pitchFamily="34" charset="0"/>
                        <a:cs typeface="Arial" panose="020B0604020202020204" pitchFamily="34" charset="0"/>
                      </a:endParaRP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4E3"/>
                    </a:solidFill>
                  </a:tcPr>
                </a:tc>
                <a:tc>
                  <a:txBody>
                    <a:bodyPr/>
                    <a:lstStyle/>
                    <a:p>
                      <a:pPr algn="ctr"/>
                      <a:r>
                        <a:rPr lang="hr-HR" sz="1600" b="1" dirty="0">
                          <a:solidFill>
                            <a:schemeClr val="bg1"/>
                          </a:solidFill>
                          <a:latin typeface="Arial" panose="020B0604020202020204" pitchFamily="34" charset="0"/>
                          <a:cs typeface="Arial" panose="020B0604020202020204" pitchFamily="34" charset="0"/>
                        </a:rPr>
                        <a:t>+31%</a:t>
                      </a: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4E3"/>
                    </a:solidFill>
                  </a:tcPr>
                </a:tc>
                <a:extLst>
                  <a:ext uri="{0D108BD9-81ED-4DB2-BD59-A6C34878D82A}">
                    <a16:rowId xmlns:a16="http://schemas.microsoft.com/office/drawing/2014/main" val="788435693"/>
                  </a:ext>
                </a:extLst>
              </a:tr>
              <a:tr h="477000">
                <a:tc>
                  <a:txBody>
                    <a:bodyPr/>
                    <a:lstStyle/>
                    <a:p>
                      <a:pPr marL="108000"/>
                      <a:r>
                        <a:rPr lang="hr-HR" sz="1600" dirty="0" err="1">
                          <a:solidFill>
                            <a:schemeClr val="tx2"/>
                          </a:solidFill>
                          <a:latin typeface="Arial" panose="020B0604020202020204" pitchFamily="34" charset="0"/>
                          <a:cs typeface="Arial" panose="020B0604020202020204" pitchFamily="34" charset="0"/>
                        </a:rPr>
                        <a:t>Germany</a:t>
                      </a:r>
                      <a:endParaRPr lang="x-none" sz="1600" b="0">
                        <a:solidFill>
                          <a:schemeClr val="tx2"/>
                        </a:solidFill>
                        <a:latin typeface="Arial" panose="020B0604020202020204" pitchFamily="34" charset="0"/>
                        <a:cs typeface="Arial" panose="020B0604020202020204" pitchFamily="34" charset="0"/>
                      </a:endParaRP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hr-HR" sz="1600" b="1" dirty="0">
                          <a:solidFill>
                            <a:schemeClr val="tx2"/>
                          </a:solidFill>
                          <a:latin typeface="Arial" panose="020B0604020202020204" pitchFamily="34" charset="0"/>
                          <a:cs typeface="Arial" panose="020B0604020202020204" pitchFamily="34" charset="0"/>
                        </a:rPr>
                        <a:t>39,3</a:t>
                      </a:r>
                      <a:endParaRPr lang="x-none" sz="1600" b="1" dirty="0">
                        <a:solidFill>
                          <a:schemeClr val="tx2"/>
                        </a:solidFill>
                        <a:latin typeface="Arial" panose="020B0604020202020204" pitchFamily="34" charset="0"/>
                        <a:cs typeface="Arial" panose="020B0604020202020204" pitchFamily="34" charset="0"/>
                      </a:endParaRP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hr-HR" sz="1600" b="1" dirty="0">
                          <a:solidFill>
                            <a:schemeClr val="tx2"/>
                          </a:solidFill>
                          <a:latin typeface="Arial" panose="020B0604020202020204" pitchFamily="34" charset="0"/>
                          <a:cs typeface="Arial" panose="020B0604020202020204" pitchFamily="34" charset="0"/>
                        </a:rPr>
                        <a:t>+82.1%</a:t>
                      </a: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0920989"/>
                  </a:ext>
                </a:extLst>
              </a:tr>
              <a:tr h="477000">
                <a:tc>
                  <a:txBody>
                    <a:bodyPr/>
                    <a:lstStyle/>
                    <a:p>
                      <a:pPr marL="108000"/>
                      <a:r>
                        <a:rPr lang="hr-HR" sz="1600" dirty="0" err="1">
                          <a:solidFill>
                            <a:schemeClr val="tx2"/>
                          </a:solidFill>
                          <a:latin typeface="Arial" panose="020B0604020202020204" pitchFamily="34" charset="0"/>
                          <a:cs typeface="Arial" panose="020B0604020202020204" pitchFamily="34" charset="0"/>
                        </a:rPr>
                        <a:t>Sweden</a:t>
                      </a:r>
                      <a:endParaRPr lang="x-none" sz="1600" b="0">
                        <a:solidFill>
                          <a:schemeClr val="tx2"/>
                        </a:solidFill>
                        <a:latin typeface="Arial" panose="020B0604020202020204" pitchFamily="34" charset="0"/>
                        <a:cs typeface="Arial" panose="020B0604020202020204" pitchFamily="34" charset="0"/>
                      </a:endParaRP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hr-HR" sz="1600" b="1" dirty="0">
                          <a:solidFill>
                            <a:schemeClr val="tx2"/>
                          </a:solidFill>
                          <a:latin typeface="Arial" panose="020B0604020202020204" pitchFamily="34" charset="0"/>
                          <a:cs typeface="Arial" panose="020B0604020202020204" pitchFamily="34" charset="0"/>
                        </a:rPr>
                        <a:t>28,2</a:t>
                      </a:r>
                      <a:endParaRPr lang="x-none" sz="1600" b="1" dirty="0">
                        <a:solidFill>
                          <a:schemeClr val="tx2"/>
                        </a:solidFill>
                        <a:latin typeface="Arial" panose="020B0604020202020204" pitchFamily="34" charset="0"/>
                        <a:cs typeface="Arial" panose="020B0604020202020204" pitchFamily="34" charset="0"/>
                      </a:endParaRP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r-HR" sz="1600" b="1" dirty="0">
                          <a:solidFill>
                            <a:schemeClr val="tx2"/>
                          </a:solidFill>
                          <a:latin typeface="Arial" panose="020B0604020202020204" pitchFamily="34" charset="0"/>
                          <a:cs typeface="Arial" panose="020B0604020202020204" pitchFamily="34" charset="0"/>
                        </a:rPr>
                        <a:t>+15.1%</a:t>
                      </a: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5736365"/>
                  </a:ext>
                </a:extLst>
              </a:tr>
              <a:tr h="477000">
                <a:tc>
                  <a:txBody>
                    <a:bodyPr/>
                    <a:lstStyle/>
                    <a:p>
                      <a:pPr marL="108000"/>
                      <a:r>
                        <a:rPr lang="hr-HR" sz="1600" dirty="0" err="1">
                          <a:solidFill>
                            <a:schemeClr val="tx2"/>
                          </a:solidFill>
                          <a:latin typeface="Arial" panose="020B0604020202020204" pitchFamily="34" charset="0"/>
                          <a:cs typeface="Arial" panose="020B0604020202020204" pitchFamily="34" charset="0"/>
                        </a:rPr>
                        <a:t>Austria</a:t>
                      </a:r>
                      <a:endParaRPr lang="x-none" sz="1600" b="0">
                        <a:solidFill>
                          <a:schemeClr val="tx2"/>
                        </a:solidFill>
                        <a:latin typeface="Arial" panose="020B0604020202020204" pitchFamily="34" charset="0"/>
                        <a:cs typeface="Arial" panose="020B0604020202020204" pitchFamily="34" charset="0"/>
                      </a:endParaRP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hr-HR" sz="1600" b="1" dirty="0">
                          <a:solidFill>
                            <a:schemeClr val="tx2"/>
                          </a:solidFill>
                          <a:latin typeface="Arial" panose="020B0604020202020204" pitchFamily="34" charset="0"/>
                          <a:cs typeface="Arial" panose="020B0604020202020204" pitchFamily="34" charset="0"/>
                        </a:rPr>
                        <a:t>14,3</a:t>
                      </a:r>
                      <a:endParaRPr lang="x-none" sz="1600" b="1" dirty="0">
                        <a:solidFill>
                          <a:schemeClr val="tx2"/>
                        </a:solidFill>
                        <a:latin typeface="Arial" panose="020B0604020202020204" pitchFamily="34" charset="0"/>
                        <a:cs typeface="Arial" panose="020B0604020202020204" pitchFamily="34" charset="0"/>
                      </a:endParaRP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r-HR" sz="1600" b="1" dirty="0">
                          <a:solidFill>
                            <a:schemeClr val="tx2"/>
                          </a:solidFill>
                          <a:latin typeface="Arial" panose="020B0604020202020204" pitchFamily="34" charset="0"/>
                          <a:cs typeface="Arial" panose="020B0604020202020204" pitchFamily="34" charset="0"/>
                        </a:rPr>
                        <a:t>2%</a:t>
                      </a: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83230674"/>
                  </a:ext>
                </a:extLst>
              </a:tr>
            </a:tbl>
          </a:graphicData>
        </a:graphic>
      </p:graphicFrame>
      <p:graphicFrame>
        <p:nvGraphicFramePr>
          <p:cNvPr id="413" name="Table 3">
            <a:extLst>
              <a:ext uri="{FF2B5EF4-FFF2-40B4-BE49-F238E27FC236}">
                <a16:creationId xmlns:a16="http://schemas.microsoft.com/office/drawing/2014/main" id="{D7FAC2B0-52AD-A34C-829C-67AB62375F94}"/>
              </a:ext>
            </a:extLst>
          </p:cNvPr>
          <p:cNvGraphicFramePr>
            <a:graphicFrameLocks noGrp="1"/>
          </p:cNvGraphicFramePr>
          <p:nvPr>
            <p:extLst>
              <p:ext uri="{D42A27DB-BD31-4B8C-83A1-F6EECF244321}">
                <p14:modId xmlns:p14="http://schemas.microsoft.com/office/powerpoint/2010/main" val="1054369260"/>
              </p:ext>
            </p:extLst>
          </p:nvPr>
        </p:nvGraphicFramePr>
        <p:xfrm>
          <a:off x="12634353" y="3888509"/>
          <a:ext cx="10108415" cy="1908000"/>
        </p:xfrm>
        <a:graphic>
          <a:graphicData uri="http://schemas.openxmlformats.org/drawingml/2006/table">
            <a:tbl>
              <a:tblPr firstRow="1" bandRow="1">
                <a:tableStyleId>{5C22544A-7EE6-4342-B048-85BDC9FD1C3A}</a:tableStyleId>
              </a:tblPr>
              <a:tblGrid>
                <a:gridCol w="4578498">
                  <a:extLst>
                    <a:ext uri="{9D8B030D-6E8A-4147-A177-3AD203B41FA5}">
                      <a16:colId xmlns:a16="http://schemas.microsoft.com/office/drawing/2014/main" val="1336770101"/>
                    </a:ext>
                  </a:extLst>
                </a:gridCol>
                <a:gridCol w="2912108">
                  <a:extLst>
                    <a:ext uri="{9D8B030D-6E8A-4147-A177-3AD203B41FA5}">
                      <a16:colId xmlns:a16="http://schemas.microsoft.com/office/drawing/2014/main" val="3962305974"/>
                    </a:ext>
                  </a:extLst>
                </a:gridCol>
                <a:gridCol w="2617809">
                  <a:extLst>
                    <a:ext uri="{9D8B030D-6E8A-4147-A177-3AD203B41FA5}">
                      <a16:colId xmlns:a16="http://schemas.microsoft.com/office/drawing/2014/main" val="214963821"/>
                    </a:ext>
                  </a:extLst>
                </a:gridCol>
              </a:tblGrid>
              <a:tr h="477000">
                <a:tc>
                  <a:txBody>
                    <a:bodyPr/>
                    <a:lstStyle/>
                    <a:p>
                      <a:pPr marL="108000"/>
                      <a:r>
                        <a:rPr lang="hr-HR" sz="1600" b="1" dirty="0" err="1">
                          <a:solidFill>
                            <a:schemeClr val="bg1"/>
                          </a:solidFill>
                          <a:latin typeface="Arial" panose="020B0604020202020204" pitchFamily="34" charset="0"/>
                          <a:cs typeface="Arial" panose="020B0604020202020204" pitchFamily="34" charset="0"/>
                        </a:rPr>
                        <a:t>Non</a:t>
                      </a:r>
                      <a:r>
                        <a:rPr lang="hr-HR" sz="1600" b="1" dirty="0">
                          <a:solidFill>
                            <a:schemeClr val="bg1"/>
                          </a:solidFill>
                          <a:latin typeface="Arial" panose="020B0604020202020204" pitchFamily="34" charset="0"/>
                          <a:cs typeface="Arial" panose="020B0604020202020204" pitchFamily="34" charset="0"/>
                        </a:rPr>
                        <a:t>-EU European  </a:t>
                      </a:r>
                      <a:r>
                        <a:rPr lang="hr-HR" sz="1600" b="1" dirty="0" err="1">
                          <a:solidFill>
                            <a:schemeClr val="bg1"/>
                          </a:solidFill>
                          <a:latin typeface="Arial" panose="020B0604020202020204" pitchFamily="34" charset="0"/>
                          <a:cs typeface="Arial" panose="020B0604020202020204" pitchFamily="34" charset="0"/>
                        </a:rPr>
                        <a:t>countries</a:t>
                      </a:r>
                      <a:endParaRPr lang="hr-HR" sz="1600" b="1" dirty="0">
                        <a:solidFill>
                          <a:schemeClr val="bg1"/>
                        </a:solidFill>
                        <a:latin typeface="Arial" panose="020B0604020202020204" pitchFamily="34" charset="0"/>
                        <a:cs typeface="Arial" panose="020B0604020202020204" pitchFamily="34" charset="0"/>
                      </a:endParaRP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4E3"/>
                    </a:solidFill>
                  </a:tcPr>
                </a:tc>
                <a:tc>
                  <a:txBody>
                    <a:bodyPr/>
                    <a:lstStyle/>
                    <a:p>
                      <a:pPr algn="ctr"/>
                      <a:r>
                        <a:rPr lang="hr-HR" sz="1400" dirty="0">
                          <a:latin typeface="Arial" panose="020B0604020202020204" pitchFamily="34" charset="0"/>
                          <a:cs typeface="Arial" panose="020B0604020202020204" pitchFamily="34" charset="0"/>
                        </a:rPr>
                        <a:t>EUR million</a:t>
                      </a: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4E3"/>
                    </a:solidFill>
                  </a:tcPr>
                </a:tc>
                <a:tc>
                  <a:txBody>
                    <a:bodyPr/>
                    <a:lstStyle/>
                    <a:p>
                      <a:pPr algn="ctr"/>
                      <a:r>
                        <a:rPr lang="hr-HR" sz="1600" b="1" dirty="0">
                          <a:solidFill>
                            <a:schemeClr val="bg1"/>
                          </a:solidFill>
                          <a:latin typeface="Arial" panose="020B0604020202020204" pitchFamily="34" charset="0"/>
                          <a:cs typeface="Arial" panose="020B0604020202020204" pitchFamily="34" charset="0"/>
                        </a:rPr>
                        <a:t>-0.6%</a:t>
                      </a: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4E3"/>
                    </a:solidFill>
                  </a:tcPr>
                </a:tc>
                <a:extLst>
                  <a:ext uri="{0D108BD9-81ED-4DB2-BD59-A6C34878D82A}">
                    <a16:rowId xmlns:a16="http://schemas.microsoft.com/office/drawing/2014/main" val="788435693"/>
                  </a:ext>
                </a:extLst>
              </a:tr>
              <a:tr h="477000">
                <a:tc>
                  <a:txBody>
                    <a:bodyPr/>
                    <a:lstStyle/>
                    <a:p>
                      <a:pPr marL="108000"/>
                      <a:r>
                        <a:rPr lang="hr-HR" sz="1600" dirty="0" err="1">
                          <a:solidFill>
                            <a:schemeClr val="tx2"/>
                          </a:solidFill>
                          <a:latin typeface="Arial" panose="020B0604020202020204" pitchFamily="34" charset="0"/>
                          <a:cs typeface="Arial" panose="020B0604020202020204" pitchFamily="34" charset="0"/>
                        </a:rPr>
                        <a:t>Norway</a:t>
                      </a:r>
                      <a:endParaRPr lang="x-none" sz="1600" b="0">
                        <a:solidFill>
                          <a:schemeClr val="tx2"/>
                        </a:solidFill>
                        <a:latin typeface="Arial" panose="020B0604020202020204" pitchFamily="34" charset="0"/>
                        <a:cs typeface="Arial" panose="020B0604020202020204" pitchFamily="34" charset="0"/>
                      </a:endParaRP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5000"/>
                      </a:schemeClr>
                    </a:solidFill>
                  </a:tcPr>
                </a:tc>
                <a:tc>
                  <a:txBody>
                    <a:bodyPr/>
                    <a:lstStyle/>
                    <a:p>
                      <a:pPr algn="ctr"/>
                      <a:r>
                        <a:rPr lang="hr-HR" sz="1600" b="1" dirty="0">
                          <a:solidFill>
                            <a:schemeClr val="tx2"/>
                          </a:solidFill>
                          <a:latin typeface="Arial" panose="020B0604020202020204" pitchFamily="34" charset="0"/>
                          <a:cs typeface="Arial" panose="020B0604020202020204" pitchFamily="34" charset="0"/>
                        </a:rPr>
                        <a:t>5,2</a:t>
                      </a:r>
                      <a:endParaRPr lang="x-none" sz="1600" b="1" dirty="0">
                        <a:solidFill>
                          <a:schemeClr val="tx2"/>
                        </a:solidFill>
                        <a:latin typeface="Arial" panose="020B0604020202020204" pitchFamily="34" charset="0"/>
                        <a:cs typeface="Arial" panose="020B0604020202020204" pitchFamily="34" charset="0"/>
                      </a:endParaRP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5000"/>
                      </a:schemeClr>
                    </a:solidFill>
                  </a:tcPr>
                </a:tc>
                <a:tc>
                  <a:txBody>
                    <a:bodyPr/>
                    <a:lstStyle/>
                    <a:p>
                      <a:pPr algn="ctr"/>
                      <a:r>
                        <a:rPr lang="hr-HR" sz="1600" b="1" dirty="0">
                          <a:solidFill>
                            <a:schemeClr val="tx2"/>
                          </a:solidFill>
                          <a:latin typeface="Arial" panose="020B0604020202020204" pitchFamily="34" charset="0"/>
                          <a:cs typeface="Arial" panose="020B0604020202020204" pitchFamily="34" charset="0"/>
                        </a:rPr>
                        <a:t>+11.2%</a:t>
                      </a: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3220920989"/>
                  </a:ext>
                </a:extLst>
              </a:tr>
              <a:tr h="477000">
                <a:tc>
                  <a:txBody>
                    <a:bodyPr/>
                    <a:lstStyle/>
                    <a:p>
                      <a:pPr marL="108000"/>
                      <a:r>
                        <a:rPr lang="hr-HR" sz="1600" b="0" dirty="0">
                          <a:solidFill>
                            <a:schemeClr val="tx2"/>
                          </a:solidFill>
                          <a:latin typeface="Arial" panose="020B0604020202020204" pitchFamily="34" charset="0"/>
                          <a:cs typeface="Arial" panose="020B0604020202020204" pitchFamily="34" charset="0"/>
                        </a:rPr>
                        <a:t>UK</a:t>
                      </a:r>
                      <a:endParaRPr lang="x-none" sz="1600" b="0" dirty="0">
                        <a:solidFill>
                          <a:schemeClr val="tx2"/>
                        </a:solidFill>
                        <a:latin typeface="Arial" panose="020B0604020202020204" pitchFamily="34" charset="0"/>
                        <a:cs typeface="Arial" panose="020B0604020202020204" pitchFamily="34" charset="0"/>
                      </a:endParaRP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5000"/>
                      </a:schemeClr>
                    </a:solidFill>
                  </a:tcPr>
                </a:tc>
                <a:tc>
                  <a:txBody>
                    <a:bodyPr/>
                    <a:lstStyle/>
                    <a:p>
                      <a:pPr algn="ctr"/>
                      <a:r>
                        <a:rPr lang="hr-HR" sz="1600" b="1" dirty="0">
                          <a:solidFill>
                            <a:schemeClr val="tx2"/>
                          </a:solidFill>
                          <a:latin typeface="Arial" panose="020B0604020202020204" pitchFamily="34" charset="0"/>
                          <a:cs typeface="Arial" panose="020B0604020202020204" pitchFamily="34" charset="0"/>
                        </a:rPr>
                        <a:t>3,4</a:t>
                      </a:r>
                      <a:endParaRPr lang="x-none" sz="1600" b="1" dirty="0">
                        <a:solidFill>
                          <a:schemeClr val="tx2"/>
                        </a:solidFill>
                        <a:latin typeface="Arial" panose="020B0604020202020204" pitchFamily="34" charset="0"/>
                        <a:cs typeface="Arial" panose="020B0604020202020204" pitchFamily="34" charset="0"/>
                      </a:endParaRP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r-HR" sz="1600" b="1" dirty="0">
                          <a:solidFill>
                            <a:schemeClr val="tx2"/>
                          </a:solidFill>
                          <a:latin typeface="Arial" panose="020B0604020202020204" pitchFamily="34" charset="0"/>
                          <a:cs typeface="Arial" panose="020B0604020202020204" pitchFamily="34" charset="0"/>
                        </a:rPr>
                        <a:t>-5.3%</a:t>
                      </a: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1195736365"/>
                  </a:ext>
                </a:extLst>
              </a:tr>
              <a:tr h="477000">
                <a:tc>
                  <a:txBody>
                    <a:bodyPr/>
                    <a:lstStyle/>
                    <a:p>
                      <a:pPr marL="108000"/>
                      <a:r>
                        <a:rPr lang="hr-HR" sz="1600" dirty="0" err="1">
                          <a:solidFill>
                            <a:schemeClr val="tx2"/>
                          </a:solidFill>
                          <a:latin typeface="Arial" panose="020B0604020202020204" pitchFamily="34" charset="0"/>
                          <a:cs typeface="Arial" panose="020B0604020202020204" pitchFamily="34" charset="0"/>
                        </a:rPr>
                        <a:t>Switzerland</a:t>
                      </a:r>
                      <a:endParaRPr lang="x-none" sz="1600" b="0">
                        <a:solidFill>
                          <a:schemeClr val="tx2"/>
                        </a:solidFill>
                        <a:latin typeface="Arial" panose="020B0604020202020204" pitchFamily="34" charset="0"/>
                        <a:cs typeface="Arial" panose="020B0604020202020204" pitchFamily="34" charset="0"/>
                      </a:endParaRP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5000"/>
                      </a:schemeClr>
                    </a:solidFill>
                  </a:tcPr>
                </a:tc>
                <a:tc>
                  <a:txBody>
                    <a:bodyPr/>
                    <a:lstStyle/>
                    <a:p>
                      <a:pPr algn="ctr"/>
                      <a:r>
                        <a:rPr lang="hr-HR" sz="1600" b="1" dirty="0">
                          <a:solidFill>
                            <a:schemeClr val="tx2"/>
                          </a:solidFill>
                          <a:latin typeface="Arial" panose="020B0604020202020204" pitchFamily="34" charset="0"/>
                          <a:cs typeface="Arial" panose="020B0604020202020204" pitchFamily="34" charset="0"/>
                        </a:rPr>
                        <a:t>2,3</a:t>
                      </a:r>
                      <a:endParaRPr lang="x-none" sz="1600" b="1" dirty="0">
                        <a:solidFill>
                          <a:schemeClr val="tx2"/>
                        </a:solidFill>
                        <a:latin typeface="Arial" panose="020B0604020202020204" pitchFamily="34" charset="0"/>
                        <a:cs typeface="Arial" panose="020B0604020202020204" pitchFamily="34" charset="0"/>
                      </a:endParaRP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r-HR" sz="1600" b="1" dirty="0">
                          <a:solidFill>
                            <a:schemeClr val="tx2"/>
                          </a:solidFill>
                          <a:latin typeface="Arial" panose="020B0604020202020204" pitchFamily="34" charset="0"/>
                          <a:cs typeface="Arial" panose="020B0604020202020204" pitchFamily="34" charset="0"/>
                        </a:rPr>
                        <a:t>-24.1%</a:t>
                      </a: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4183230674"/>
                  </a:ext>
                </a:extLst>
              </a:tr>
            </a:tbl>
          </a:graphicData>
        </a:graphic>
      </p:graphicFrame>
      <p:graphicFrame>
        <p:nvGraphicFramePr>
          <p:cNvPr id="414" name="Table 3">
            <a:extLst>
              <a:ext uri="{FF2B5EF4-FFF2-40B4-BE49-F238E27FC236}">
                <a16:creationId xmlns:a16="http://schemas.microsoft.com/office/drawing/2014/main" id="{874657A5-6989-7B44-81A3-9C27E1D27363}"/>
              </a:ext>
            </a:extLst>
          </p:cNvPr>
          <p:cNvGraphicFramePr>
            <a:graphicFrameLocks noGrp="1"/>
          </p:cNvGraphicFramePr>
          <p:nvPr>
            <p:extLst>
              <p:ext uri="{D42A27DB-BD31-4B8C-83A1-F6EECF244321}">
                <p14:modId xmlns:p14="http://schemas.microsoft.com/office/powerpoint/2010/main" val="165730967"/>
              </p:ext>
            </p:extLst>
          </p:nvPr>
        </p:nvGraphicFramePr>
        <p:xfrm>
          <a:off x="12634353" y="6099745"/>
          <a:ext cx="10108415" cy="1908000"/>
        </p:xfrm>
        <a:graphic>
          <a:graphicData uri="http://schemas.openxmlformats.org/drawingml/2006/table">
            <a:tbl>
              <a:tblPr firstRow="1" bandRow="1">
                <a:tableStyleId>{5C22544A-7EE6-4342-B048-85BDC9FD1C3A}</a:tableStyleId>
              </a:tblPr>
              <a:tblGrid>
                <a:gridCol w="4578498">
                  <a:extLst>
                    <a:ext uri="{9D8B030D-6E8A-4147-A177-3AD203B41FA5}">
                      <a16:colId xmlns:a16="http://schemas.microsoft.com/office/drawing/2014/main" val="1336770101"/>
                    </a:ext>
                  </a:extLst>
                </a:gridCol>
                <a:gridCol w="2912108">
                  <a:extLst>
                    <a:ext uri="{9D8B030D-6E8A-4147-A177-3AD203B41FA5}">
                      <a16:colId xmlns:a16="http://schemas.microsoft.com/office/drawing/2014/main" val="3962305974"/>
                    </a:ext>
                  </a:extLst>
                </a:gridCol>
                <a:gridCol w="2617809">
                  <a:extLst>
                    <a:ext uri="{9D8B030D-6E8A-4147-A177-3AD203B41FA5}">
                      <a16:colId xmlns:a16="http://schemas.microsoft.com/office/drawing/2014/main" val="214963821"/>
                    </a:ext>
                  </a:extLst>
                </a:gridCol>
              </a:tblGrid>
              <a:tr h="477000">
                <a:tc>
                  <a:txBody>
                    <a:bodyPr/>
                    <a:lstStyle/>
                    <a:p>
                      <a:pPr marL="108000"/>
                      <a:r>
                        <a:rPr lang="hr-HR" sz="1600" b="1" dirty="0">
                          <a:solidFill>
                            <a:schemeClr val="bg1"/>
                          </a:solidFill>
                          <a:latin typeface="Arial" panose="020B0604020202020204" pitchFamily="34" charset="0"/>
                          <a:cs typeface="Arial" panose="020B0604020202020204" pitchFamily="34" charset="0"/>
                        </a:rPr>
                        <a:t>America and Australia</a:t>
                      </a: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4E3"/>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hr-HR" sz="1400" dirty="0">
                          <a:latin typeface="Arial" panose="020B0604020202020204" pitchFamily="34" charset="0"/>
                          <a:cs typeface="Arial" panose="020B0604020202020204" pitchFamily="34" charset="0"/>
                        </a:rPr>
                        <a:t>EUR</a:t>
                      </a:r>
                      <a:r>
                        <a:rPr lang="ta-IN" sz="1400" dirty="0">
                          <a:latin typeface="Arial" panose="020B0604020202020204" pitchFamily="34" charset="0"/>
                          <a:cs typeface="Arial" panose="020B0604020202020204" pitchFamily="34" charset="0"/>
                        </a:rPr>
                        <a:t> </a:t>
                      </a:r>
                      <a:r>
                        <a:rPr lang="hr-HR" sz="1400" dirty="0">
                          <a:latin typeface="Arial" panose="020B0604020202020204" pitchFamily="34" charset="0"/>
                          <a:cs typeface="Arial" panose="020B0604020202020204" pitchFamily="34" charset="0"/>
                        </a:rPr>
                        <a:t>million</a:t>
                      </a: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4E3"/>
                    </a:solidFill>
                  </a:tcPr>
                </a:tc>
                <a:tc>
                  <a:txBody>
                    <a:bodyPr/>
                    <a:lstStyle/>
                    <a:p>
                      <a:pPr algn="ctr"/>
                      <a:r>
                        <a:rPr lang="hr-HR" sz="1600" b="1" dirty="0">
                          <a:solidFill>
                            <a:schemeClr val="bg1"/>
                          </a:solidFill>
                          <a:latin typeface="Arial" panose="020B0604020202020204" pitchFamily="34" charset="0"/>
                          <a:cs typeface="Arial" panose="020B0604020202020204" pitchFamily="34" charset="0"/>
                        </a:rPr>
                        <a:t>-36.7%</a:t>
                      </a: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4E3"/>
                    </a:solidFill>
                  </a:tcPr>
                </a:tc>
                <a:extLst>
                  <a:ext uri="{0D108BD9-81ED-4DB2-BD59-A6C34878D82A}">
                    <a16:rowId xmlns:a16="http://schemas.microsoft.com/office/drawing/2014/main" val="788435693"/>
                  </a:ext>
                </a:extLst>
              </a:tr>
              <a:tr h="477000">
                <a:tc>
                  <a:txBody>
                    <a:bodyPr/>
                    <a:lstStyle/>
                    <a:p>
                      <a:pPr marL="108000"/>
                      <a:r>
                        <a:rPr lang="hr-HR" sz="1600" dirty="0">
                          <a:solidFill>
                            <a:schemeClr val="tx2"/>
                          </a:solidFill>
                          <a:latin typeface="Arial" panose="020B0604020202020204" pitchFamily="34" charset="0"/>
                          <a:cs typeface="Arial" panose="020B0604020202020204" pitchFamily="34" charset="0"/>
                        </a:rPr>
                        <a:t>USA</a:t>
                      </a:r>
                      <a:endParaRPr lang="x-none" sz="1600" b="0">
                        <a:solidFill>
                          <a:schemeClr val="tx2"/>
                        </a:solidFill>
                        <a:latin typeface="Arial" panose="020B0604020202020204" pitchFamily="34" charset="0"/>
                        <a:cs typeface="Arial" panose="020B0604020202020204" pitchFamily="34" charset="0"/>
                      </a:endParaRP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5000"/>
                      </a:schemeClr>
                    </a:solidFill>
                  </a:tcPr>
                </a:tc>
                <a:tc>
                  <a:txBody>
                    <a:bodyPr/>
                    <a:lstStyle/>
                    <a:p>
                      <a:pPr algn="ctr"/>
                      <a:r>
                        <a:rPr lang="hr-HR" sz="1600" b="1" dirty="0">
                          <a:solidFill>
                            <a:schemeClr val="tx2"/>
                          </a:solidFill>
                          <a:latin typeface="Arial" panose="020B0604020202020204" pitchFamily="34" charset="0"/>
                          <a:cs typeface="Arial" panose="020B0604020202020204" pitchFamily="34" charset="0"/>
                        </a:rPr>
                        <a:t>2,2</a:t>
                      </a:r>
                      <a:endParaRPr lang="x-none" sz="1600" b="1" dirty="0">
                        <a:solidFill>
                          <a:schemeClr val="tx2"/>
                        </a:solidFill>
                        <a:latin typeface="Arial" panose="020B0604020202020204" pitchFamily="34" charset="0"/>
                        <a:cs typeface="Arial" panose="020B0604020202020204" pitchFamily="34" charset="0"/>
                      </a:endParaRP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5000"/>
                      </a:schemeClr>
                    </a:solidFill>
                  </a:tcPr>
                </a:tc>
                <a:tc>
                  <a:txBody>
                    <a:bodyPr/>
                    <a:lstStyle/>
                    <a:p>
                      <a:pPr algn="ctr"/>
                      <a:r>
                        <a:rPr lang="hr-HR" sz="1600" b="1" dirty="0">
                          <a:solidFill>
                            <a:schemeClr val="tx2"/>
                          </a:solidFill>
                          <a:latin typeface="Arial" panose="020B0604020202020204" pitchFamily="34" charset="0"/>
                          <a:cs typeface="Arial" panose="020B0604020202020204" pitchFamily="34" charset="0"/>
                        </a:rPr>
                        <a:t>-66.7%</a:t>
                      </a: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3220920989"/>
                  </a:ext>
                </a:extLst>
              </a:tr>
              <a:tr h="477000">
                <a:tc>
                  <a:txBody>
                    <a:bodyPr/>
                    <a:lstStyle/>
                    <a:p>
                      <a:pPr marL="108000"/>
                      <a:r>
                        <a:rPr lang="hr-HR" sz="1600" dirty="0">
                          <a:solidFill>
                            <a:schemeClr val="tx2"/>
                          </a:solidFill>
                          <a:latin typeface="Arial" panose="020B0604020202020204" pitchFamily="34" charset="0"/>
                          <a:cs typeface="Arial" panose="020B0604020202020204" pitchFamily="34" charset="0"/>
                        </a:rPr>
                        <a:t>Australia</a:t>
                      </a:r>
                      <a:endParaRPr lang="x-none" sz="1600" b="0">
                        <a:solidFill>
                          <a:schemeClr val="tx2"/>
                        </a:solidFill>
                        <a:latin typeface="Arial" panose="020B0604020202020204" pitchFamily="34" charset="0"/>
                        <a:cs typeface="Arial" panose="020B0604020202020204" pitchFamily="34" charset="0"/>
                      </a:endParaRP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5000"/>
                      </a:schemeClr>
                    </a:solidFill>
                  </a:tcPr>
                </a:tc>
                <a:tc>
                  <a:txBody>
                    <a:bodyPr/>
                    <a:lstStyle/>
                    <a:p>
                      <a:pPr algn="ctr"/>
                      <a:r>
                        <a:rPr lang="hr-HR" sz="1600" b="1" dirty="0">
                          <a:solidFill>
                            <a:schemeClr val="tx2"/>
                          </a:solidFill>
                          <a:latin typeface="Arial" panose="020B0604020202020204" pitchFamily="34" charset="0"/>
                          <a:cs typeface="Arial" panose="020B0604020202020204" pitchFamily="34" charset="0"/>
                        </a:rPr>
                        <a:t>1,9</a:t>
                      </a:r>
                      <a:endParaRPr lang="x-none" sz="1600" b="1" dirty="0">
                        <a:solidFill>
                          <a:schemeClr val="tx2"/>
                        </a:solidFill>
                        <a:latin typeface="Arial" panose="020B0604020202020204" pitchFamily="34" charset="0"/>
                        <a:cs typeface="Arial" panose="020B0604020202020204" pitchFamily="34" charset="0"/>
                      </a:endParaRP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r-HR" sz="1600" b="1" dirty="0">
                          <a:solidFill>
                            <a:schemeClr val="tx2"/>
                          </a:solidFill>
                          <a:latin typeface="Arial" panose="020B0604020202020204" pitchFamily="34" charset="0"/>
                          <a:cs typeface="Arial" panose="020B0604020202020204" pitchFamily="34" charset="0"/>
                        </a:rPr>
                        <a:t>-15%</a:t>
                      </a: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1195736365"/>
                  </a:ext>
                </a:extLst>
              </a:tr>
              <a:tr h="477000">
                <a:tc>
                  <a:txBody>
                    <a:bodyPr/>
                    <a:lstStyle/>
                    <a:p>
                      <a:pPr marL="108000"/>
                      <a:r>
                        <a:rPr lang="hr-HR" sz="1600" dirty="0">
                          <a:solidFill>
                            <a:schemeClr val="tx2"/>
                          </a:solidFill>
                          <a:latin typeface="Arial" panose="020B0604020202020204" pitchFamily="34" charset="0"/>
                          <a:cs typeface="Arial" panose="020B0604020202020204" pitchFamily="34" charset="0"/>
                        </a:rPr>
                        <a:t>Canada</a:t>
                      </a:r>
                      <a:endParaRPr lang="x-none" sz="1600" b="0">
                        <a:solidFill>
                          <a:schemeClr val="tx2"/>
                        </a:solidFill>
                        <a:latin typeface="Arial" panose="020B0604020202020204" pitchFamily="34" charset="0"/>
                        <a:cs typeface="Arial" panose="020B0604020202020204" pitchFamily="34" charset="0"/>
                      </a:endParaRP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5000"/>
                      </a:schemeClr>
                    </a:solidFill>
                  </a:tcPr>
                </a:tc>
                <a:tc>
                  <a:txBody>
                    <a:bodyPr/>
                    <a:lstStyle/>
                    <a:p>
                      <a:pPr algn="ctr"/>
                      <a:r>
                        <a:rPr lang="hr-HR" sz="1600" b="1" dirty="0">
                          <a:solidFill>
                            <a:schemeClr val="tx2"/>
                          </a:solidFill>
                          <a:latin typeface="Arial" panose="020B0604020202020204" pitchFamily="34" charset="0"/>
                          <a:cs typeface="Arial" panose="020B0604020202020204" pitchFamily="34" charset="0"/>
                        </a:rPr>
                        <a:t>1,6</a:t>
                      </a:r>
                      <a:endParaRPr lang="x-none" sz="1600" b="1" dirty="0">
                        <a:solidFill>
                          <a:schemeClr val="tx2"/>
                        </a:solidFill>
                        <a:latin typeface="Arial" panose="020B0604020202020204" pitchFamily="34" charset="0"/>
                        <a:cs typeface="Arial" panose="020B0604020202020204" pitchFamily="34" charset="0"/>
                      </a:endParaRP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r-HR" sz="1600" b="1" dirty="0">
                          <a:solidFill>
                            <a:schemeClr val="tx2"/>
                          </a:solidFill>
                          <a:latin typeface="Arial" panose="020B0604020202020204" pitchFamily="34" charset="0"/>
                          <a:cs typeface="Arial" panose="020B0604020202020204" pitchFamily="34" charset="0"/>
                        </a:rPr>
                        <a:t>+47.9%</a:t>
                      </a: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4183230674"/>
                  </a:ext>
                </a:extLst>
              </a:tr>
            </a:tbl>
          </a:graphicData>
        </a:graphic>
      </p:graphicFrame>
      <p:graphicFrame>
        <p:nvGraphicFramePr>
          <p:cNvPr id="417" name="Table 3">
            <a:extLst>
              <a:ext uri="{FF2B5EF4-FFF2-40B4-BE49-F238E27FC236}">
                <a16:creationId xmlns:a16="http://schemas.microsoft.com/office/drawing/2014/main" id="{4C502690-245D-FF45-BB75-0E738E12403D}"/>
              </a:ext>
            </a:extLst>
          </p:cNvPr>
          <p:cNvGraphicFramePr>
            <a:graphicFrameLocks noGrp="1"/>
          </p:cNvGraphicFramePr>
          <p:nvPr>
            <p:extLst>
              <p:ext uri="{D42A27DB-BD31-4B8C-83A1-F6EECF244321}">
                <p14:modId xmlns:p14="http://schemas.microsoft.com/office/powerpoint/2010/main" val="3926050191"/>
              </p:ext>
            </p:extLst>
          </p:nvPr>
        </p:nvGraphicFramePr>
        <p:xfrm>
          <a:off x="12634353" y="8310981"/>
          <a:ext cx="10108415" cy="1908000"/>
        </p:xfrm>
        <a:graphic>
          <a:graphicData uri="http://schemas.openxmlformats.org/drawingml/2006/table">
            <a:tbl>
              <a:tblPr firstRow="1" bandRow="1">
                <a:tableStyleId>{5C22544A-7EE6-4342-B048-85BDC9FD1C3A}</a:tableStyleId>
              </a:tblPr>
              <a:tblGrid>
                <a:gridCol w="4578498">
                  <a:extLst>
                    <a:ext uri="{9D8B030D-6E8A-4147-A177-3AD203B41FA5}">
                      <a16:colId xmlns:a16="http://schemas.microsoft.com/office/drawing/2014/main" val="1336770101"/>
                    </a:ext>
                  </a:extLst>
                </a:gridCol>
                <a:gridCol w="2912108">
                  <a:extLst>
                    <a:ext uri="{9D8B030D-6E8A-4147-A177-3AD203B41FA5}">
                      <a16:colId xmlns:a16="http://schemas.microsoft.com/office/drawing/2014/main" val="3962305974"/>
                    </a:ext>
                  </a:extLst>
                </a:gridCol>
                <a:gridCol w="2617809">
                  <a:extLst>
                    <a:ext uri="{9D8B030D-6E8A-4147-A177-3AD203B41FA5}">
                      <a16:colId xmlns:a16="http://schemas.microsoft.com/office/drawing/2014/main" val="214963821"/>
                    </a:ext>
                  </a:extLst>
                </a:gridCol>
              </a:tblGrid>
              <a:tr h="477000">
                <a:tc>
                  <a:txBody>
                    <a:bodyPr/>
                    <a:lstStyle/>
                    <a:p>
                      <a:pPr marL="108000"/>
                      <a:r>
                        <a:rPr lang="hr-HR" sz="1600" b="1" dirty="0" err="1">
                          <a:solidFill>
                            <a:schemeClr val="bg1"/>
                          </a:solidFill>
                          <a:latin typeface="Arial" panose="020B0604020202020204" pitchFamily="34" charset="0"/>
                          <a:cs typeface="Arial" panose="020B0604020202020204" pitchFamily="34" charset="0"/>
                        </a:rPr>
                        <a:t>Asia</a:t>
                      </a:r>
                      <a:r>
                        <a:rPr lang="hr-HR" sz="1600" b="1" dirty="0">
                          <a:solidFill>
                            <a:schemeClr val="bg1"/>
                          </a:solidFill>
                          <a:latin typeface="Arial" panose="020B0604020202020204" pitchFamily="34" charset="0"/>
                          <a:cs typeface="Arial" panose="020B0604020202020204" pitchFamily="34" charset="0"/>
                        </a:rPr>
                        <a:t> and </a:t>
                      </a:r>
                      <a:r>
                        <a:rPr lang="hr-HR" sz="1600" b="1" dirty="0" err="1">
                          <a:solidFill>
                            <a:schemeClr val="bg1"/>
                          </a:solidFill>
                          <a:latin typeface="Arial" panose="020B0604020202020204" pitchFamily="34" charset="0"/>
                          <a:cs typeface="Arial" panose="020B0604020202020204" pitchFamily="34" charset="0"/>
                        </a:rPr>
                        <a:t>Africa</a:t>
                      </a:r>
                      <a:endParaRPr lang="hr-HR" sz="1600" b="1" dirty="0">
                        <a:solidFill>
                          <a:schemeClr val="bg1"/>
                        </a:solidFill>
                        <a:latin typeface="Arial" panose="020B0604020202020204" pitchFamily="34" charset="0"/>
                        <a:cs typeface="Arial" panose="020B0604020202020204" pitchFamily="34" charset="0"/>
                      </a:endParaRP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4E3"/>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hr-HR" sz="1400" dirty="0">
                          <a:latin typeface="Arial" panose="020B0604020202020204" pitchFamily="34" charset="0"/>
                          <a:cs typeface="Arial" panose="020B0604020202020204" pitchFamily="34" charset="0"/>
                        </a:rPr>
                        <a:t>EUR</a:t>
                      </a:r>
                      <a:r>
                        <a:rPr lang="ta-IN" sz="1400" dirty="0">
                          <a:latin typeface="Arial" panose="020B0604020202020204" pitchFamily="34" charset="0"/>
                          <a:cs typeface="Arial" panose="020B0604020202020204" pitchFamily="34" charset="0"/>
                        </a:rPr>
                        <a:t> </a:t>
                      </a:r>
                      <a:r>
                        <a:rPr lang="hr-HR" sz="1400" dirty="0">
                          <a:latin typeface="Arial" panose="020B0604020202020204" pitchFamily="34" charset="0"/>
                          <a:cs typeface="Arial" panose="020B0604020202020204" pitchFamily="34" charset="0"/>
                        </a:rPr>
                        <a:t>million</a:t>
                      </a: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4E3"/>
                    </a:solidFill>
                  </a:tcPr>
                </a:tc>
                <a:tc>
                  <a:txBody>
                    <a:bodyPr/>
                    <a:lstStyle/>
                    <a:p>
                      <a:pPr algn="ctr"/>
                      <a:r>
                        <a:rPr lang="hr-HR" sz="1600" b="1" dirty="0">
                          <a:solidFill>
                            <a:schemeClr val="bg1"/>
                          </a:solidFill>
                          <a:latin typeface="Arial" panose="020B0604020202020204" pitchFamily="34" charset="0"/>
                          <a:cs typeface="Arial" panose="020B0604020202020204" pitchFamily="34" charset="0"/>
                        </a:rPr>
                        <a:t>-40.3%</a:t>
                      </a: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4E3"/>
                    </a:solidFill>
                  </a:tcPr>
                </a:tc>
                <a:extLst>
                  <a:ext uri="{0D108BD9-81ED-4DB2-BD59-A6C34878D82A}">
                    <a16:rowId xmlns:a16="http://schemas.microsoft.com/office/drawing/2014/main" val="788435693"/>
                  </a:ext>
                </a:extLst>
              </a:tr>
              <a:tr h="477000">
                <a:tc>
                  <a:txBody>
                    <a:bodyPr/>
                    <a:lstStyle/>
                    <a:p>
                      <a:pPr marL="108000"/>
                      <a:r>
                        <a:rPr lang="hr-HR" sz="1600" dirty="0">
                          <a:solidFill>
                            <a:schemeClr val="tx2"/>
                          </a:solidFill>
                          <a:latin typeface="Arial" panose="020B0604020202020204" pitchFamily="34" charset="0"/>
                          <a:cs typeface="Arial" panose="020B0604020202020204" pitchFamily="34" charset="0"/>
                        </a:rPr>
                        <a:t>UAE</a:t>
                      </a:r>
                      <a:endParaRPr lang="x-none" sz="1600" b="0">
                        <a:solidFill>
                          <a:schemeClr val="tx2"/>
                        </a:solidFill>
                        <a:latin typeface="Arial" panose="020B0604020202020204" pitchFamily="34" charset="0"/>
                        <a:cs typeface="Arial" panose="020B0604020202020204" pitchFamily="34" charset="0"/>
                      </a:endParaRP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5000"/>
                      </a:schemeClr>
                    </a:solidFill>
                  </a:tcPr>
                </a:tc>
                <a:tc>
                  <a:txBody>
                    <a:bodyPr/>
                    <a:lstStyle/>
                    <a:p>
                      <a:pPr algn="ctr"/>
                      <a:r>
                        <a:rPr lang="hr-HR" sz="1600" b="1" dirty="0">
                          <a:solidFill>
                            <a:schemeClr val="tx2"/>
                          </a:solidFill>
                          <a:latin typeface="Arial" panose="020B0604020202020204" pitchFamily="34" charset="0"/>
                          <a:cs typeface="Arial" panose="020B0604020202020204" pitchFamily="34" charset="0"/>
                        </a:rPr>
                        <a:t>5,0</a:t>
                      </a:r>
                      <a:endParaRPr lang="x-none" sz="1600" b="1" dirty="0">
                        <a:solidFill>
                          <a:schemeClr val="tx2"/>
                        </a:solidFill>
                        <a:latin typeface="Arial" panose="020B0604020202020204" pitchFamily="34" charset="0"/>
                        <a:cs typeface="Arial" panose="020B0604020202020204" pitchFamily="34" charset="0"/>
                      </a:endParaRP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5000"/>
                      </a:schemeClr>
                    </a:solidFill>
                  </a:tcPr>
                </a:tc>
                <a:tc>
                  <a:txBody>
                    <a:bodyPr/>
                    <a:lstStyle/>
                    <a:p>
                      <a:pPr algn="ctr"/>
                      <a:r>
                        <a:rPr lang="hr-HR" sz="1600" b="1" dirty="0">
                          <a:solidFill>
                            <a:schemeClr val="tx2"/>
                          </a:solidFill>
                          <a:latin typeface="Arial" panose="020B0604020202020204" pitchFamily="34" charset="0"/>
                          <a:cs typeface="Arial" panose="020B0604020202020204" pitchFamily="34" charset="0"/>
                        </a:rPr>
                        <a:t>-18%</a:t>
                      </a: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3220920989"/>
                  </a:ext>
                </a:extLst>
              </a:tr>
              <a:tr h="477000">
                <a:tc>
                  <a:txBody>
                    <a:bodyPr/>
                    <a:lstStyle/>
                    <a:p>
                      <a:pPr marL="108000"/>
                      <a:r>
                        <a:rPr lang="hr-HR" sz="1600" dirty="0" err="1">
                          <a:solidFill>
                            <a:schemeClr val="tx2"/>
                          </a:solidFill>
                          <a:latin typeface="Arial" panose="020B0604020202020204" pitchFamily="34" charset="0"/>
                          <a:cs typeface="Arial" panose="020B0604020202020204" pitchFamily="34" charset="0"/>
                        </a:rPr>
                        <a:t>Philippines</a:t>
                      </a:r>
                      <a:endParaRPr lang="x-none" sz="1600" b="0">
                        <a:solidFill>
                          <a:schemeClr val="tx2"/>
                        </a:solidFill>
                        <a:latin typeface="Arial" panose="020B0604020202020204" pitchFamily="34" charset="0"/>
                        <a:cs typeface="Arial" panose="020B0604020202020204" pitchFamily="34" charset="0"/>
                      </a:endParaRP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5000"/>
                      </a:schemeClr>
                    </a:solidFill>
                  </a:tcPr>
                </a:tc>
                <a:tc>
                  <a:txBody>
                    <a:bodyPr/>
                    <a:lstStyle/>
                    <a:p>
                      <a:pPr algn="ctr"/>
                      <a:r>
                        <a:rPr lang="hr-HR" sz="1600" b="1" dirty="0">
                          <a:solidFill>
                            <a:schemeClr val="tx2"/>
                          </a:solidFill>
                          <a:latin typeface="Arial" panose="020B0604020202020204" pitchFamily="34" charset="0"/>
                          <a:cs typeface="Arial" panose="020B0604020202020204" pitchFamily="34" charset="0"/>
                        </a:rPr>
                        <a:t>1,6</a:t>
                      </a:r>
                      <a:endParaRPr lang="x-none" sz="1600" b="1" dirty="0">
                        <a:solidFill>
                          <a:schemeClr val="tx2"/>
                        </a:solidFill>
                        <a:latin typeface="Arial" panose="020B0604020202020204" pitchFamily="34" charset="0"/>
                        <a:cs typeface="Arial" panose="020B0604020202020204" pitchFamily="34" charset="0"/>
                      </a:endParaRP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r-HR" sz="1600" b="1" dirty="0">
                          <a:solidFill>
                            <a:schemeClr val="tx2"/>
                          </a:solidFill>
                          <a:latin typeface="Arial" panose="020B0604020202020204" pitchFamily="34" charset="0"/>
                          <a:cs typeface="Arial" panose="020B0604020202020204" pitchFamily="34" charset="0"/>
                        </a:rPr>
                        <a:t>+25.4%</a:t>
                      </a: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1195736365"/>
                  </a:ext>
                </a:extLst>
              </a:tr>
              <a:tr h="477000">
                <a:tc>
                  <a:txBody>
                    <a:bodyPr/>
                    <a:lstStyle/>
                    <a:p>
                      <a:pPr marL="108000"/>
                      <a:r>
                        <a:rPr lang="hr-HR" sz="1600" dirty="0" err="1">
                          <a:solidFill>
                            <a:schemeClr val="tx2"/>
                          </a:solidFill>
                          <a:latin typeface="Arial" panose="020B0604020202020204" pitchFamily="34" charset="0"/>
                          <a:cs typeface="Arial" panose="020B0604020202020204" pitchFamily="34" charset="0"/>
                        </a:rPr>
                        <a:t>Malesia</a:t>
                      </a:r>
                      <a:endParaRPr lang="x-none" sz="1600" b="0">
                        <a:solidFill>
                          <a:schemeClr val="tx2"/>
                        </a:solidFill>
                        <a:latin typeface="Arial" panose="020B0604020202020204" pitchFamily="34" charset="0"/>
                        <a:cs typeface="Arial" panose="020B0604020202020204" pitchFamily="34" charset="0"/>
                      </a:endParaRP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5000"/>
                      </a:schemeClr>
                    </a:solidFill>
                  </a:tcPr>
                </a:tc>
                <a:tc>
                  <a:txBody>
                    <a:bodyPr/>
                    <a:lstStyle/>
                    <a:p>
                      <a:pPr algn="ctr"/>
                      <a:r>
                        <a:rPr lang="hr-HR" sz="1600" b="1" dirty="0">
                          <a:solidFill>
                            <a:schemeClr val="tx2"/>
                          </a:solidFill>
                          <a:latin typeface="Arial" panose="020B0604020202020204" pitchFamily="34" charset="0"/>
                          <a:cs typeface="Arial" panose="020B0604020202020204" pitchFamily="34" charset="0"/>
                        </a:rPr>
                        <a:t>1,2</a:t>
                      </a:r>
                      <a:endParaRPr lang="x-none" sz="1600" b="1" dirty="0">
                        <a:solidFill>
                          <a:schemeClr val="tx2"/>
                        </a:solidFill>
                        <a:latin typeface="Arial" panose="020B0604020202020204" pitchFamily="34" charset="0"/>
                        <a:cs typeface="Arial" panose="020B0604020202020204" pitchFamily="34" charset="0"/>
                      </a:endParaRP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r-HR" sz="1600" b="1" dirty="0">
                          <a:solidFill>
                            <a:schemeClr val="tx2"/>
                          </a:solidFill>
                          <a:latin typeface="Arial" panose="020B0604020202020204" pitchFamily="34" charset="0"/>
                          <a:cs typeface="Arial" panose="020B0604020202020204" pitchFamily="34" charset="0"/>
                        </a:rPr>
                        <a:t>n/p</a:t>
                      </a: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4183230674"/>
                  </a:ext>
                </a:extLst>
              </a:tr>
            </a:tbl>
          </a:graphicData>
        </a:graphic>
      </p:graphicFrame>
      <p:graphicFrame>
        <p:nvGraphicFramePr>
          <p:cNvPr id="418" name="Table 3">
            <a:extLst>
              <a:ext uri="{FF2B5EF4-FFF2-40B4-BE49-F238E27FC236}">
                <a16:creationId xmlns:a16="http://schemas.microsoft.com/office/drawing/2014/main" id="{57917358-EA83-E743-8E97-AF2B376B3B5B}"/>
              </a:ext>
            </a:extLst>
          </p:cNvPr>
          <p:cNvGraphicFramePr>
            <a:graphicFrameLocks noGrp="1"/>
          </p:cNvGraphicFramePr>
          <p:nvPr>
            <p:extLst>
              <p:ext uri="{D42A27DB-BD31-4B8C-83A1-F6EECF244321}">
                <p14:modId xmlns:p14="http://schemas.microsoft.com/office/powerpoint/2010/main" val="679412138"/>
              </p:ext>
            </p:extLst>
          </p:nvPr>
        </p:nvGraphicFramePr>
        <p:xfrm>
          <a:off x="12634353" y="10439475"/>
          <a:ext cx="10108415" cy="1908000"/>
        </p:xfrm>
        <a:graphic>
          <a:graphicData uri="http://schemas.openxmlformats.org/drawingml/2006/table">
            <a:tbl>
              <a:tblPr firstRow="1" bandRow="1">
                <a:tableStyleId>{5C22544A-7EE6-4342-B048-85BDC9FD1C3A}</a:tableStyleId>
              </a:tblPr>
              <a:tblGrid>
                <a:gridCol w="4578498">
                  <a:extLst>
                    <a:ext uri="{9D8B030D-6E8A-4147-A177-3AD203B41FA5}">
                      <a16:colId xmlns:a16="http://schemas.microsoft.com/office/drawing/2014/main" val="1336770101"/>
                    </a:ext>
                  </a:extLst>
                </a:gridCol>
                <a:gridCol w="2912108">
                  <a:extLst>
                    <a:ext uri="{9D8B030D-6E8A-4147-A177-3AD203B41FA5}">
                      <a16:colId xmlns:a16="http://schemas.microsoft.com/office/drawing/2014/main" val="3962305974"/>
                    </a:ext>
                  </a:extLst>
                </a:gridCol>
                <a:gridCol w="2617809">
                  <a:extLst>
                    <a:ext uri="{9D8B030D-6E8A-4147-A177-3AD203B41FA5}">
                      <a16:colId xmlns:a16="http://schemas.microsoft.com/office/drawing/2014/main" val="214963821"/>
                    </a:ext>
                  </a:extLst>
                </a:gridCol>
              </a:tblGrid>
              <a:tr h="477000">
                <a:tc>
                  <a:txBody>
                    <a:bodyPr/>
                    <a:lstStyle/>
                    <a:p>
                      <a:pPr marL="108000"/>
                      <a:r>
                        <a:rPr lang="hr-HR" sz="1600" b="1" dirty="0">
                          <a:solidFill>
                            <a:schemeClr val="bg1"/>
                          </a:solidFill>
                          <a:latin typeface="Arial" panose="020B0604020202020204" pitchFamily="34" charset="0"/>
                          <a:cs typeface="Arial" panose="020B0604020202020204" pitchFamily="34" charset="0"/>
                        </a:rPr>
                        <a:t>Regional </a:t>
                      </a:r>
                      <a:r>
                        <a:rPr lang="hr-HR" sz="1600" b="1" dirty="0" err="1">
                          <a:solidFill>
                            <a:schemeClr val="bg1"/>
                          </a:solidFill>
                          <a:latin typeface="Arial" panose="020B0604020202020204" pitchFamily="34" charset="0"/>
                          <a:cs typeface="Arial" panose="020B0604020202020204" pitchFamily="34" charset="0"/>
                        </a:rPr>
                        <a:t>countries</a:t>
                      </a:r>
                      <a:endParaRPr lang="hr-HR" sz="1600" b="1" dirty="0">
                        <a:solidFill>
                          <a:schemeClr val="bg1"/>
                        </a:solidFill>
                        <a:latin typeface="Arial" panose="020B0604020202020204" pitchFamily="34" charset="0"/>
                        <a:cs typeface="Arial" panose="020B0604020202020204" pitchFamily="34" charset="0"/>
                      </a:endParaRP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4E3"/>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hr-HR" sz="1400" dirty="0">
                          <a:latin typeface="Arial" panose="020B0604020202020204" pitchFamily="34" charset="0"/>
                          <a:cs typeface="Arial" panose="020B0604020202020204" pitchFamily="34" charset="0"/>
                        </a:rPr>
                        <a:t>EUR</a:t>
                      </a:r>
                      <a:r>
                        <a:rPr lang="ta-IN" sz="1400" dirty="0">
                          <a:latin typeface="Arial" panose="020B0604020202020204" pitchFamily="34" charset="0"/>
                          <a:cs typeface="Arial" panose="020B0604020202020204" pitchFamily="34" charset="0"/>
                        </a:rPr>
                        <a:t> </a:t>
                      </a:r>
                      <a:r>
                        <a:rPr lang="hr-HR" sz="1400" dirty="0">
                          <a:latin typeface="Arial" panose="020B0604020202020204" pitchFamily="34" charset="0"/>
                          <a:cs typeface="Arial" panose="020B0604020202020204" pitchFamily="34" charset="0"/>
                        </a:rPr>
                        <a:t>million</a:t>
                      </a: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4E3"/>
                    </a:solidFill>
                  </a:tcPr>
                </a:tc>
                <a:tc>
                  <a:txBody>
                    <a:bodyPr/>
                    <a:lstStyle/>
                    <a:p>
                      <a:pPr algn="ctr"/>
                      <a:r>
                        <a:rPr lang="hr-HR" sz="1600" b="1" dirty="0">
                          <a:solidFill>
                            <a:schemeClr val="bg1"/>
                          </a:solidFill>
                          <a:latin typeface="Arial" panose="020B0604020202020204" pitchFamily="34" charset="0"/>
                          <a:cs typeface="Arial" panose="020B0604020202020204" pitchFamily="34" charset="0"/>
                        </a:rPr>
                        <a:t>-7.9%</a:t>
                      </a: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B4E3"/>
                    </a:solidFill>
                  </a:tcPr>
                </a:tc>
                <a:extLst>
                  <a:ext uri="{0D108BD9-81ED-4DB2-BD59-A6C34878D82A}">
                    <a16:rowId xmlns:a16="http://schemas.microsoft.com/office/drawing/2014/main" val="788435693"/>
                  </a:ext>
                </a:extLst>
              </a:tr>
              <a:tr h="477000">
                <a:tc>
                  <a:txBody>
                    <a:bodyPr/>
                    <a:lstStyle/>
                    <a:p>
                      <a:pPr marL="108000"/>
                      <a:r>
                        <a:rPr lang="hr-HR" sz="1600" dirty="0" err="1">
                          <a:solidFill>
                            <a:schemeClr val="tx2"/>
                          </a:solidFill>
                          <a:latin typeface="Arial" panose="020B0604020202020204" pitchFamily="34" charset="0"/>
                          <a:cs typeface="Arial" panose="020B0604020202020204" pitchFamily="34" charset="0"/>
                        </a:rPr>
                        <a:t>Bosnia</a:t>
                      </a:r>
                      <a:r>
                        <a:rPr lang="hr-HR" sz="1600" dirty="0">
                          <a:solidFill>
                            <a:schemeClr val="tx2"/>
                          </a:solidFill>
                          <a:latin typeface="Arial" panose="020B0604020202020204" pitchFamily="34" charset="0"/>
                          <a:cs typeface="Arial" panose="020B0604020202020204" pitchFamily="34" charset="0"/>
                        </a:rPr>
                        <a:t> and </a:t>
                      </a:r>
                      <a:r>
                        <a:rPr lang="hr-HR" sz="1600" dirty="0" err="1">
                          <a:solidFill>
                            <a:schemeClr val="tx2"/>
                          </a:solidFill>
                          <a:latin typeface="Arial" panose="020B0604020202020204" pitchFamily="34" charset="0"/>
                          <a:cs typeface="Arial" panose="020B0604020202020204" pitchFamily="34" charset="0"/>
                        </a:rPr>
                        <a:t>Herzegovina</a:t>
                      </a:r>
                      <a:endParaRPr lang="x-none" sz="1600" b="0" dirty="0">
                        <a:solidFill>
                          <a:schemeClr val="tx2"/>
                        </a:solidFill>
                        <a:latin typeface="Arial" panose="020B0604020202020204" pitchFamily="34" charset="0"/>
                        <a:cs typeface="Arial" panose="020B0604020202020204" pitchFamily="34" charset="0"/>
                      </a:endParaRP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5000"/>
                      </a:schemeClr>
                    </a:solidFill>
                  </a:tcPr>
                </a:tc>
                <a:tc>
                  <a:txBody>
                    <a:bodyPr/>
                    <a:lstStyle/>
                    <a:p>
                      <a:pPr algn="ctr"/>
                      <a:r>
                        <a:rPr lang="hr-HR" sz="1600" b="1" dirty="0">
                          <a:solidFill>
                            <a:schemeClr val="tx2"/>
                          </a:solidFill>
                          <a:latin typeface="Arial" panose="020B0604020202020204" pitchFamily="34" charset="0"/>
                          <a:cs typeface="Arial" panose="020B0604020202020204" pitchFamily="34" charset="0"/>
                        </a:rPr>
                        <a:t>4,1</a:t>
                      </a:r>
                      <a:endParaRPr lang="x-none" sz="1600" b="1" dirty="0">
                        <a:solidFill>
                          <a:schemeClr val="tx2"/>
                        </a:solidFill>
                        <a:latin typeface="Arial" panose="020B0604020202020204" pitchFamily="34" charset="0"/>
                        <a:cs typeface="Arial" panose="020B0604020202020204" pitchFamily="34" charset="0"/>
                      </a:endParaRP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5000"/>
                      </a:schemeClr>
                    </a:solidFill>
                  </a:tcPr>
                </a:tc>
                <a:tc>
                  <a:txBody>
                    <a:bodyPr/>
                    <a:lstStyle/>
                    <a:p>
                      <a:pPr algn="ctr"/>
                      <a:r>
                        <a:rPr lang="hr-HR" sz="1600" b="1" dirty="0">
                          <a:solidFill>
                            <a:schemeClr val="tx2"/>
                          </a:solidFill>
                          <a:latin typeface="Arial" panose="020B0604020202020204" pitchFamily="34" charset="0"/>
                          <a:cs typeface="Arial" panose="020B0604020202020204" pitchFamily="34" charset="0"/>
                        </a:rPr>
                        <a:t>+83.5%</a:t>
                      </a: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3220920989"/>
                  </a:ext>
                </a:extLst>
              </a:tr>
              <a:tr h="477000">
                <a:tc>
                  <a:txBody>
                    <a:bodyPr/>
                    <a:lstStyle/>
                    <a:p>
                      <a:pPr marL="108000"/>
                      <a:r>
                        <a:rPr lang="hr-HR" sz="1600" dirty="0">
                          <a:solidFill>
                            <a:schemeClr val="tx2"/>
                          </a:solidFill>
                          <a:latin typeface="Arial" panose="020B0604020202020204" pitchFamily="34" charset="0"/>
                          <a:cs typeface="Arial" panose="020B0604020202020204" pitchFamily="34" charset="0"/>
                        </a:rPr>
                        <a:t>North Macedonia</a:t>
                      </a:r>
                      <a:endParaRPr lang="x-none" sz="1600" b="0" dirty="0">
                        <a:solidFill>
                          <a:schemeClr val="tx2"/>
                        </a:solidFill>
                        <a:latin typeface="Arial" panose="020B0604020202020204" pitchFamily="34" charset="0"/>
                        <a:cs typeface="Arial" panose="020B0604020202020204" pitchFamily="34" charset="0"/>
                      </a:endParaRP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5000"/>
                      </a:schemeClr>
                    </a:solidFill>
                  </a:tcPr>
                </a:tc>
                <a:tc>
                  <a:txBody>
                    <a:bodyPr/>
                    <a:lstStyle/>
                    <a:p>
                      <a:pPr algn="ctr"/>
                      <a:r>
                        <a:rPr lang="hr-HR" sz="1600" b="1" dirty="0">
                          <a:solidFill>
                            <a:schemeClr val="tx2"/>
                          </a:solidFill>
                          <a:latin typeface="Arial" panose="020B0604020202020204" pitchFamily="34" charset="0"/>
                          <a:cs typeface="Arial" panose="020B0604020202020204" pitchFamily="34" charset="0"/>
                        </a:rPr>
                        <a:t>1,4</a:t>
                      </a:r>
                      <a:endParaRPr lang="x-none" sz="1600" b="1" dirty="0">
                        <a:solidFill>
                          <a:schemeClr val="tx2"/>
                        </a:solidFill>
                        <a:latin typeface="Arial" panose="020B0604020202020204" pitchFamily="34" charset="0"/>
                        <a:cs typeface="Arial" panose="020B0604020202020204" pitchFamily="34" charset="0"/>
                      </a:endParaRP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r-HR" sz="1600" b="1" dirty="0">
                          <a:solidFill>
                            <a:schemeClr val="tx2"/>
                          </a:solidFill>
                          <a:latin typeface="Arial" panose="020B0604020202020204" pitchFamily="34" charset="0"/>
                          <a:cs typeface="Arial" panose="020B0604020202020204" pitchFamily="34" charset="0"/>
                        </a:rPr>
                        <a:t>-42.7%</a:t>
                      </a: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1195736365"/>
                  </a:ext>
                </a:extLst>
              </a:tr>
              <a:tr h="477000">
                <a:tc>
                  <a:txBody>
                    <a:bodyPr/>
                    <a:lstStyle/>
                    <a:p>
                      <a:pPr marL="108000"/>
                      <a:r>
                        <a:rPr lang="hr-HR" sz="1600" dirty="0" err="1">
                          <a:solidFill>
                            <a:schemeClr val="tx2"/>
                          </a:solidFill>
                          <a:latin typeface="Arial" panose="020B0604020202020204" pitchFamily="34" charset="0"/>
                          <a:cs typeface="Arial" panose="020B0604020202020204" pitchFamily="34" charset="0"/>
                        </a:rPr>
                        <a:t>Serbia</a:t>
                      </a:r>
                      <a:endParaRPr lang="x-none" sz="1600" b="0">
                        <a:solidFill>
                          <a:schemeClr val="tx2"/>
                        </a:solidFill>
                        <a:latin typeface="Arial" panose="020B0604020202020204" pitchFamily="34" charset="0"/>
                        <a:cs typeface="Arial" panose="020B0604020202020204" pitchFamily="34" charset="0"/>
                      </a:endParaRP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5000"/>
                      </a:schemeClr>
                    </a:solidFill>
                  </a:tcPr>
                </a:tc>
                <a:tc>
                  <a:txBody>
                    <a:bodyPr/>
                    <a:lstStyle/>
                    <a:p>
                      <a:pPr algn="ctr"/>
                      <a:r>
                        <a:rPr lang="hr-HR" sz="1600" b="1" dirty="0">
                          <a:solidFill>
                            <a:schemeClr val="tx2"/>
                          </a:solidFill>
                          <a:latin typeface="Arial" panose="020B0604020202020204" pitchFamily="34" charset="0"/>
                          <a:cs typeface="Arial" panose="020B0604020202020204" pitchFamily="34" charset="0"/>
                        </a:rPr>
                        <a:t>0,8</a:t>
                      </a:r>
                      <a:endParaRPr lang="x-none" sz="1600" b="1" dirty="0">
                        <a:solidFill>
                          <a:schemeClr val="tx2"/>
                        </a:solidFill>
                        <a:latin typeface="Arial" panose="020B0604020202020204" pitchFamily="34" charset="0"/>
                        <a:cs typeface="Arial" panose="020B0604020202020204" pitchFamily="34" charset="0"/>
                      </a:endParaRP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r-HR" sz="1600" b="1" dirty="0">
                          <a:solidFill>
                            <a:schemeClr val="tx2"/>
                          </a:solidFill>
                          <a:latin typeface="Arial" panose="020B0604020202020204" pitchFamily="34" charset="0"/>
                          <a:cs typeface="Arial" panose="020B0604020202020204" pitchFamily="34" charset="0"/>
                        </a:rPr>
                        <a:t>+42.4%</a:t>
                      </a:r>
                    </a:p>
                  </a:txBody>
                  <a:tcPr marL="56723" marR="56723" marT="28361" marB="283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4183230674"/>
                  </a:ext>
                </a:extLst>
              </a:tr>
            </a:tbl>
          </a:graphicData>
        </a:graphic>
      </p:graphicFrame>
      <p:pic>
        <p:nvPicPr>
          <p:cNvPr id="416" name="Picture 415" descr="KONČAR_100godina_logo_SIVI.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58328" y="11948128"/>
            <a:ext cx="2682479" cy="1192779"/>
          </a:xfrm>
          <a:prstGeom prst="rect">
            <a:avLst/>
          </a:prstGeom>
        </p:spPr>
      </p:pic>
    </p:spTree>
    <p:extLst>
      <p:ext uri="{BB962C8B-B14F-4D97-AF65-F5344CB8AC3E}">
        <p14:creationId xmlns:p14="http://schemas.microsoft.com/office/powerpoint/2010/main" val="1412339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Timeline&#10;&#10;Description automatically generated">
            <a:extLst>
              <a:ext uri="{FF2B5EF4-FFF2-40B4-BE49-F238E27FC236}">
                <a16:creationId xmlns:a16="http://schemas.microsoft.com/office/drawing/2014/main" id="{724A10DF-1B86-3342-87FF-5A2D34CF3B51}"/>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66" t="1414" r="9133" b="17230"/>
          <a:stretch/>
        </p:blipFill>
        <p:spPr>
          <a:xfrm>
            <a:off x="0" y="0"/>
            <a:ext cx="9922929" cy="13716000"/>
          </a:xfrm>
        </p:spPr>
      </p:pic>
      <p:sp>
        <p:nvSpPr>
          <p:cNvPr id="30" name="TextBox 29">
            <a:extLst>
              <a:ext uri="{FF2B5EF4-FFF2-40B4-BE49-F238E27FC236}">
                <a16:creationId xmlns:a16="http://schemas.microsoft.com/office/drawing/2014/main" id="{3CD5171E-95A9-2443-B225-DC09BDD19344}"/>
              </a:ext>
            </a:extLst>
          </p:cNvPr>
          <p:cNvSpPr txBox="1"/>
          <p:nvPr/>
        </p:nvSpPr>
        <p:spPr>
          <a:xfrm>
            <a:off x="11103164" y="8774300"/>
            <a:ext cx="7424322" cy="3139321"/>
          </a:xfrm>
          <a:prstGeom prst="rect">
            <a:avLst/>
          </a:prstGeom>
          <a:noFill/>
        </p:spPr>
        <p:txBody>
          <a:bodyPr wrap="square" rtlCol="0">
            <a:spAutoFit/>
          </a:bodyPr>
          <a:lstStyle/>
          <a:p>
            <a:r>
              <a:rPr lang="en-US" sz="6600" b="1" spc="300" dirty="0">
                <a:solidFill>
                  <a:schemeClr val="tx2"/>
                </a:solidFill>
                <a:latin typeface="Arial" panose="020B0604020202020204" pitchFamily="34" charset="0"/>
                <a:ea typeface="Montserrat" charset="0"/>
                <a:cs typeface="Arial" panose="020B0604020202020204" pitchFamily="34" charset="0"/>
              </a:rPr>
              <a:t>KONČAR GROUP </a:t>
            </a:r>
            <a:r>
              <a:rPr lang="hr-HR" sz="6600" b="1" spc="300" dirty="0">
                <a:solidFill>
                  <a:schemeClr val="tx2"/>
                </a:solidFill>
                <a:latin typeface="Arial" panose="020B0604020202020204" pitchFamily="34" charset="0"/>
                <a:ea typeface="Montserrat" charset="0"/>
                <a:cs typeface="Arial" panose="020B0604020202020204" pitchFamily="34" charset="0"/>
              </a:rPr>
              <a:t>OVERVIEW</a:t>
            </a:r>
            <a:endParaRPr lang="en-US" sz="6600" b="1" spc="300" dirty="0">
              <a:solidFill>
                <a:schemeClr val="tx2"/>
              </a:solidFill>
              <a:latin typeface="Arial" panose="020B0604020202020204" pitchFamily="34" charset="0"/>
              <a:ea typeface="Montserrat" charset="0"/>
              <a:cs typeface="Arial" panose="020B0604020202020204" pitchFamily="34" charset="0"/>
            </a:endParaRPr>
          </a:p>
        </p:txBody>
      </p:sp>
      <p:sp>
        <p:nvSpPr>
          <p:cNvPr id="2" name="Rectangle 1">
            <a:extLst>
              <a:ext uri="{FF2B5EF4-FFF2-40B4-BE49-F238E27FC236}">
                <a16:creationId xmlns:a16="http://schemas.microsoft.com/office/drawing/2014/main" id="{E68C32F6-1470-914E-AF27-392B0B7F4497}"/>
              </a:ext>
            </a:extLst>
          </p:cNvPr>
          <p:cNvSpPr/>
          <p:nvPr/>
        </p:nvSpPr>
        <p:spPr>
          <a:xfrm>
            <a:off x="8344568" y="1693332"/>
            <a:ext cx="8757183" cy="5967857"/>
          </a:xfrm>
          <a:prstGeom prst="rect">
            <a:avLst/>
          </a:prstGeom>
          <a:solidFill>
            <a:srgbClr val="8EB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CECA7AA-FDA0-2449-9589-19A4893B496F}"/>
              </a:ext>
            </a:extLst>
          </p:cNvPr>
          <p:cNvSpPr txBox="1"/>
          <p:nvPr/>
        </p:nvSpPr>
        <p:spPr>
          <a:xfrm>
            <a:off x="8708754" y="3280866"/>
            <a:ext cx="8055917" cy="3847207"/>
          </a:xfrm>
          <a:prstGeom prst="rect">
            <a:avLst/>
          </a:prstGeom>
          <a:noFill/>
        </p:spPr>
        <p:txBody>
          <a:bodyPr wrap="square" rtlCol="0">
            <a:spAutoFit/>
          </a:bodyPr>
          <a:lstStyle/>
          <a:p>
            <a:pPr marL="457200" indent="-457200">
              <a:spcAft>
                <a:spcPts val="1200"/>
              </a:spcAft>
              <a:buFont typeface="Arial"/>
              <a:buChar char="•"/>
            </a:pPr>
            <a:r>
              <a:rPr lang="en-GB" sz="2800" dirty="0">
                <a:solidFill>
                  <a:schemeClr val="bg1"/>
                </a:solidFill>
                <a:latin typeface="Arial" panose="020B0604020202020204" pitchFamily="34" charset="0"/>
                <a:ea typeface="Lato Light" panose="020F0502020204030203" pitchFamily="34" charset="0"/>
                <a:cs typeface="Arial" panose="020B0604020202020204" pitchFamily="34" charset="0"/>
              </a:rPr>
              <a:t>A century of experience through deliveries of facilities, solutions and equipment for markets worldwide</a:t>
            </a:r>
          </a:p>
          <a:p>
            <a:pPr marL="457200" indent="-457200">
              <a:spcAft>
                <a:spcPts val="1200"/>
              </a:spcAft>
              <a:buFont typeface="Arial"/>
              <a:buChar char="•"/>
            </a:pP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First generator manufactured in 1948 for HPP </a:t>
            </a:r>
            <a:r>
              <a:rPr lang="hr-HR" sz="2800" dirty="0">
                <a:solidFill>
                  <a:schemeClr val="bg1"/>
                </a:solidFill>
                <a:latin typeface="Arial" panose="020B0604020202020204" pitchFamily="34" charset="0"/>
                <a:ea typeface="Lato Light" panose="020F0502020204030203" pitchFamily="34" charset="0"/>
                <a:cs typeface="Arial" panose="020B0604020202020204" pitchFamily="34" charset="0"/>
              </a:rPr>
              <a:t>Mariborski Otok</a:t>
            </a:r>
            <a:endPar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endParaRPr>
          </a:p>
          <a:p>
            <a:pPr marL="457200" indent="-457200">
              <a:spcAft>
                <a:spcPts val="1200"/>
              </a:spcAft>
              <a:buFont typeface="Arial"/>
              <a:buChar char="•"/>
            </a:pP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First export in 1952, </a:t>
            </a:r>
            <a:r>
              <a:rPr lang="hr-HR" sz="2800" dirty="0">
                <a:solidFill>
                  <a:schemeClr val="bg1"/>
                </a:solidFill>
                <a:latin typeface="Arial" panose="020B0604020202020204" pitchFamily="34" charset="0"/>
                <a:ea typeface="Lato Light" panose="020F0502020204030203" pitchFamily="34" charset="0"/>
                <a:cs typeface="Arial" panose="020B0604020202020204" pitchFamily="34" charset="0"/>
              </a:rPr>
              <a:t>since then </a:t>
            </a: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exported goods and services in </a:t>
            </a:r>
            <a:r>
              <a:rPr lang="hr-HR" sz="2800" dirty="0">
                <a:solidFill>
                  <a:schemeClr val="bg1"/>
                </a:solidFill>
                <a:latin typeface="Arial" panose="020B0604020202020204" pitchFamily="34" charset="0"/>
                <a:ea typeface="Lato Light" panose="020F0502020204030203" pitchFamily="34" charset="0"/>
                <a:cs typeface="Arial" panose="020B0604020202020204" pitchFamily="34" charset="0"/>
              </a:rPr>
              <a:t>excess of </a:t>
            </a: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USD 6,4 billion</a:t>
            </a:r>
          </a:p>
        </p:txBody>
      </p:sp>
      <p:sp>
        <p:nvSpPr>
          <p:cNvPr id="11" name="Rectangle 10">
            <a:extLst>
              <a:ext uri="{FF2B5EF4-FFF2-40B4-BE49-F238E27FC236}">
                <a16:creationId xmlns:a16="http://schemas.microsoft.com/office/drawing/2014/main" id="{E398FE00-84A1-6243-93FD-E10E5332DA55}"/>
              </a:ext>
            </a:extLst>
          </p:cNvPr>
          <p:cNvSpPr/>
          <p:nvPr/>
        </p:nvSpPr>
        <p:spPr>
          <a:xfrm>
            <a:off x="8708753" y="2582444"/>
            <a:ext cx="7821448" cy="584776"/>
          </a:xfrm>
          <a:prstGeom prst="rect">
            <a:avLst/>
          </a:prstGeom>
        </p:spPr>
        <p:txBody>
          <a:bodyPr wrap="square">
            <a:spAutoFit/>
          </a:bodyPr>
          <a:lstStyle/>
          <a:p>
            <a:r>
              <a:rPr lang="en-US" sz="3200" b="1" spc="300" dirty="0">
                <a:solidFill>
                  <a:schemeClr val="bg1"/>
                </a:solidFill>
                <a:latin typeface="Arial" panose="020B0604020202020204" pitchFamily="34" charset="0"/>
                <a:ea typeface="Montserrat" charset="0"/>
                <a:cs typeface="Arial" panose="020B0604020202020204" pitchFamily="34" charset="0"/>
              </a:rPr>
              <a:t>YEAR OF ESTABLISHMENT</a:t>
            </a:r>
            <a:r>
              <a:rPr lang="hr-HR" sz="3200" b="1" spc="300" dirty="0">
                <a:solidFill>
                  <a:schemeClr val="bg1"/>
                </a:solidFill>
                <a:latin typeface="Arial" panose="020B0604020202020204" pitchFamily="34" charset="0"/>
                <a:ea typeface="Montserrat" charset="0"/>
                <a:cs typeface="Arial" panose="020B0604020202020204" pitchFamily="34" charset="0"/>
              </a:rPr>
              <a:t>: 1921</a:t>
            </a:r>
            <a:endParaRPr lang="en-US" sz="4800" b="1" spc="300" dirty="0">
              <a:solidFill>
                <a:schemeClr val="bg1"/>
              </a:solidFill>
              <a:latin typeface="Arial" panose="020B0604020202020204" pitchFamily="34" charset="0"/>
              <a:ea typeface="Montserrat" charset="0"/>
              <a:cs typeface="Arial" panose="020B0604020202020204" pitchFamily="34" charset="0"/>
            </a:endParaRPr>
          </a:p>
        </p:txBody>
      </p:sp>
      <p:sp>
        <p:nvSpPr>
          <p:cNvPr id="3" name="Rectangle 1">
            <a:extLst>
              <a:ext uri="{FF2B5EF4-FFF2-40B4-BE49-F238E27FC236}">
                <a16:creationId xmlns:a16="http://schemas.microsoft.com/office/drawing/2014/main" id="{AECC5EF3-606E-4E15-96E4-FBBD3FFA7F81}"/>
              </a:ext>
            </a:extLst>
          </p:cNvPr>
          <p:cNvSpPr>
            <a:spLocks noChangeArrowheads="1"/>
          </p:cNvSpPr>
          <p:nvPr/>
        </p:nvSpPr>
        <p:spPr bwMode="auto">
          <a:xfrm>
            <a:off x="0" y="0"/>
            <a:ext cx="24377650" cy="457200"/>
          </a:xfrm>
          <a:prstGeom prst="rect">
            <a:avLst/>
          </a:prstGeom>
          <a:solidFill>
            <a:srgbClr val="F8F9FA"/>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14283" rIns="0" bIns="-14283"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rgbClr val="202124"/>
                </a:solidFill>
                <a:effectLst/>
                <a:latin typeface="inherit"/>
              </a:rPr>
              <a:t>in a hundred years exported</a:t>
            </a:r>
            <a:r>
              <a:rPr kumimoji="0" lang="en-US" altLang="en-US" sz="11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9" name="Picture 8" descr="KONČAR_100godina_logo_SIVI.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0523746" y="11948128"/>
            <a:ext cx="2682479" cy="1192779"/>
          </a:xfrm>
          <a:prstGeom prst="rect">
            <a:avLst/>
          </a:prstGeom>
        </p:spPr>
      </p:pic>
    </p:spTree>
    <p:extLst>
      <p:ext uri="{BB962C8B-B14F-4D97-AF65-F5344CB8AC3E}">
        <p14:creationId xmlns:p14="http://schemas.microsoft.com/office/powerpoint/2010/main" val="27446171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23284ABC-06E7-FA42-A553-FAD899580855}"/>
              </a:ext>
            </a:extLst>
          </p:cNvPr>
          <p:cNvGrpSpPr/>
          <p:nvPr/>
        </p:nvGrpSpPr>
        <p:grpSpPr>
          <a:xfrm>
            <a:off x="15739957" y="1664436"/>
            <a:ext cx="7839692" cy="7166596"/>
            <a:chOff x="1380491" y="1222102"/>
            <a:chExt cx="7839692" cy="7166596"/>
          </a:xfrm>
        </p:grpSpPr>
        <p:sp>
          <p:nvSpPr>
            <p:cNvPr id="36" name="TextBox 35">
              <a:extLst>
                <a:ext uri="{FF2B5EF4-FFF2-40B4-BE49-F238E27FC236}">
                  <a16:creationId xmlns:a16="http://schemas.microsoft.com/office/drawing/2014/main" id="{B38AE2BC-7B74-6A40-8D90-4C964B116C97}"/>
                </a:ext>
              </a:extLst>
            </p:cNvPr>
            <p:cNvSpPr txBox="1"/>
            <p:nvPr/>
          </p:nvSpPr>
          <p:spPr>
            <a:xfrm>
              <a:off x="1380491" y="5526376"/>
              <a:ext cx="7839692" cy="2862322"/>
            </a:xfrm>
            <a:prstGeom prst="rect">
              <a:avLst/>
            </a:prstGeom>
            <a:noFill/>
          </p:spPr>
          <p:txBody>
            <a:bodyPr wrap="square" rtlCol="0">
              <a:spAutoFit/>
            </a:bodyPr>
            <a:lstStyle/>
            <a:p>
              <a:pPr marL="457200" indent="-457200">
                <a:spcAft>
                  <a:spcPts val="1200"/>
                </a:spcAft>
                <a:buFont typeface="Arial"/>
                <a:buChar char="•"/>
              </a:pPr>
              <a:r>
                <a:rPr lang="en-US" sz="3200" dirty="0">
                  <a:solidFill>
                    <a:srgbClr val="363E48"/>
                  </a:solidFill>
                  <a:latin typeface="Arial" panose="020B0604020202020204" pitchFamily="34" charset="0"/>
                  <a:ea typeface="Lato Light" panose="020F0502020204030203" pitchFamily="34" charset="0"/>
                  <a:cs typeface="Arial" panose="020B0604020202020204" pitchFamily="34" charset="0"/>
                </a:rPr>
                <a:t>Backlog is 22</a:t>
              </a:r>
              <a:r>
                <a:rPr lang="hr-HR" sz="3200" dirty="0">
                  <a:solidFill>
                    <a:srgbClr val="363E48"/>
                  </a:solidFill>
                  <a:latin typeface="Arial" panose="020B0604020202020204" pitchFamily="34" charset="0"/>
                  <a:ea typeface="Lato Light" panose="020F0502020204030203" pitchFamily="34" charset="0"/>
                  <a:cs typeface="Arial" panose="020B0604020202020204" pitchFamily="34" charset="0"/>
                </a:rPr>
                <a:t>.</a:t>
              </a:r>
              <a:r>
                <a:rPr lang="en-US" sz="3200" dirty="0">
                  <a:solidFill>
                    <a:srgbClr val="363E48"/>
                  </a:solidFill>
                  <a:latin typeface="Arial" panose="020B0604020202020204" pitchFamily="34" charset="0"/>
                  <a:ea typeface="Lato Light" panose="020F0502020204030203" pitchFamily="34" charset="0"/>
                  <a:cs typeface="Arial" panose="020B0604020202020204" pitchFamily="34" charset="0"/>
                </a:rPr>
                <a:t>4% higher compared to the start of the year</a:t>
              </a:r>
            </a:p>
            <a:p>
              <a:pPr marL="457200" indent="-457200">
                <a:spcAft>
                  <a:spcPts val="1200"/>
                </a:spcAft>
                <a:buFont typeface="Arial"/>
                <a:buChar char="•"/>
              </a:pPr>
              <a:r>
                <a:rPr lang="en-US" sz="3200" dirty="0">
                  <a:solidFill>
                    <a:srgbClr val="363E48"/>
                  </a:solidFill>
                  <a:latin typeface="Arial" panose="020B0604020202020204" pitchFamily="34" charset="0"/>
                  <a:ea typeface="Lato Light" panose="020F0502020204030203" pitchFamily="34" charset="0"/>
                  <a:cs typeface="Arial" panose="020B0604020202020204" pitchFamily="34" charset="0"/>
                </a:rPr>
                <a:t>Domestic market </a:t>
              </a:r>
              <a:r>
                <a:rPr lang="hr-HR" sz="3200" dirty="0" err="1">
                  <a:solidFill>
                    <a:srgbClr val="363E48"/>
                  </a:solidFill>
                  <a:latin typeface="Arial" panose="020B0604020202020204" pitchFamily="34" charset="0"/>
                  <a:ea typeface="Lato Light" panose="020F0502020204030203" pitchFamily="34" charset="0"/>
                  <a:cs typeface="Arial" panose="020B0604020202020204" pitchFamily="34" charset="0"/>
                </a:rPr>
                <a:t>backlog</a:t>
              </a:r>
              <a:r>
                <a:rPr lang="hr-HR" sz="3200" dirty="0">
                  <a:solidFill>
                    <a:srgbClr val="363E48"/>
                  </a:solidFill>
                  <a:latin typeface="Arial" panose="020B0604020202020204" pitchFamily="34" charset="0"/>
                  <a:ea typeface="Lato Light" panose="020F0502020204030203" pitchFamily="34" charset="0"/>
                  <a:cs typeface="Arial" panose="020B0604020202020204" pitchFamily="34" charset="0"/>
                </a:rPr>
                <a:t> </a:t>
              </a:r>
              <a:r>
                <a:rPr lang="en-US" sz="3200" dirty="0">
                  <a:solidFill>
                    <a:srgbClr val="363E48"/>
                  </a:solidFill>
                  <a:latin typeface="Arial" panose="020B0604020202020204" pitchFamily="34" charset="0"/>
                  <a:ea typeface="Lato Light" panose="020F0502020204030203" pitchFamily="34" charset="0"/>
                  <a:cs typeface="Arial" panose="020B0604020202020204" pitchFamily="34" charset="0"/>
                </a:rPr>
                <a:t>is 17</a:t>
              </a:r>
              <a:r>
                <a:rPr lang="hr-HR" sz="3200" dirty="0">
                  <a:solidFill>
                    <a:srgbClr val="363E48"/>
                  </a:solidFill>
                  <a:latin typeface="Arial" panose="020B0604020202020204" pitchFamily="34" charset="0"/>
                  <a:ea typeface="Lato Light" panose="020F0502020204030203" pitchFamily="34" charset="0"/>
                  <a:cs typeface="Arial" panose="020B0604020202020204" pitchFamily="34" charset="0"/>
                </a:rPr>
                <a:t>.</a:t>
              </a:r>
              <a:r>
                <a:rPr lang="en-US" sz="3200" dirty="0">
                  <a:solidFill>
                    <a:srgbClr val="363E48"/>
                  </a:solidFill>
                  <a:latin typeface="Arial" panose="020B0604020202020204" pitchFamily="34" charset="0"/>
                  <a:ea typeface="Lato Light" panose="020F0502020204030203" pitchFamily="34" charset="0"/>
                  <a:cs typeface="Arial" panose="020B0604020202020204" pitchFamily="34" charset="0"/>
                </a:rPr>
                <a:t>9% higher</a:t>
              </a:r>
            </a:p>
            <a:p>
              <a:pPr marL="457200" indent="-457200">
                <a:spcAft>
                  <a:spcPts val="1200"/>
                </a:spcAft>
                <a:buFont typeface="Arial"/>
                <a:buChar char="•"/>
              </a:pPr>
              <a:r>
                <a:rPr lang="en-US" sz="3200" dirty="0">
                  <a:solidFill>
                    <a:srgbClr val="363E48"/>
                  </a:solidFill>
                  <a:latin typeface="Arial" panose="020B0604020202020204" pitchFamily="34" charset="0"/>
                  <a:ea typeface="Lato Light" panose="020F0502020204030203" pitchFamily="34" charset="0"/>
                  <a:cs typeface="Arial" panose="020B0604020202020204" pitchFamily="34" charset="0"/>
                </a:rPr>
                <a:t>Export </a:t>
              </a:r>
              <a:r>
                <a:rPr lang="hr-HR" sz="3200" dirty="0" err="1">
                  <a:solidFill>
                    <a:srgbClr val="363E48"/>
                  </a:solidFill>
                  <a:latin typeface="Arial" panose="020B0604020202020204" pitchFamily="34" charset="0"/>
                  <a:ea typeface="Lato Light" panose="020F0502020204030203" pitchFamily="34" charset="0"/>
                  <a:cs typeface="Arial" panose="020B0604020202020204" pitchFamily="34" charset="0"/>
                </a:rPr>
                <a:t>backlog</a:t>
              </a:r>
              <a:r>
                <a:rPr lang="hr-HR" sz="3200" dirty="0">
                  <a:solidFill>
                    <a:srgbClr val="363E48"/>
                  </a:solidFill>
                  <a:latin typeface="Arial" panose="020B0604020202020204" pitchFamily="34" charset="0"/>
                  <a:ea typeface="Lato Light" panose="020F0502020204030203" pitchFamily="34" charset="0"/>
                  <a:cs typeface="Arial" panose="020B0604020202020204" pitchFamily="34" charset="0"/>
                </a:rPr>
                <a:t> </a:t>
              </a:r>
              <a:r>
                <a:rPr lang="en-US" sz="3200" dirty="0">
                  <a:solidFill>
                    <a:srgbClr val="363E48"/>
                  </a:solidFill>
                  <a:latin typeface="Arial" panose="020B0604020202020204" pitchFamily="34" charset="0"/>
                  <a:ea typeface="Lato Light" panose="020F0502020204030203" pitchFamily="34" charset="0"/>
                  <a:cs typeface="Arial" panose="020B0604020202020204" pitchFamily="34" charset="0"/>
                </a:rPr>
                <a:t>is 28</a:t>
              </a:r>
              <a:r>
                <a:rPr lang="hr-HR" sz="3200" dirty="0">
                  <a:solidFill>
                    <a:srgbClr val="363E48"/>
                  </a:solidFill>
                  <a:latin typeface="Arial" panose="020B0604020202020204" pitchFamily="34" charset="0"/>
                  <a:ea typeface="Lato Light" panose="020F0502020204030203" pitchFamily="34" charset="0"/>
                  <a:cs typeface="Arial" panose="020B0604020202020204" pitchFamily="34" charset="0"/>
                </a:rPr>
                <a:t>.</a:t>
              </a:r>
              <a:r>
                <a:rPr lang="en-US" sz="3200" dirty="0">
                  <a:solidFill>
                    <a:srgbClr val="363E48"/>
                  </a:solidFill>
                  <a:latin typeface="Arial" panose="020B0604020202020204" pitchFamily="34" charset="0"/>
                  <a:ea typeface="Lato Light" panose="020F0502020204030203" pitchFamily="34" charset="0"/>
                  <a:cs typeface="Arial" panose="020B0604020202020204" pitchFamily="34" charset="0"/>
                </a:rPr>
                <a:t>2% </a:t>
              </a:r>
              <a:r>
                <a:rPr lang="hr-HR" sz="3200" dirty="0" err="1">
                  <a:solidFill>
                    <a:srgbClr val="363E48"/>
                  </a:solidFill>
                  <a:latin typeface="Arial" panose="020B0604020202020204" pitchFamily="34" charset="0"/>
                  <a:ea typeface="Lato Light" panose="020F0502020204030203" pitchFamily="34" charset="0"/>
                  <a:cs typeface="Arial" panose="020B0604020202020204" pitchFamily="34" charset="0"/>
                </a:rPr>
                <a:t>up</a:t>
              </a:r>
              <a:endParaRPr lang="en-US" sz="3200" dirty="0">
                <a:solidFill>
                  <a:srgbClr val="363E48"/>
                </a:solidFill>
                <a:latin typeface="Arial" panose="020B0604020202020204" pitchFamily="34" charset="0"/>
                <a:ea typeface="Lato Light" panose="020F0502020204030203" pitchFamily="34" charset="0"/>
                <a:cs typeface="Arial" panose="020B0604020202020204" pitchFamily="34" charset="0"/>
              </a:endParaRPr>
            </a:p>
          </p:txBody>
        </p:sp>
        <p:sp>
          <p:nvSpPr>
            <p:cNvPr id="38" name="TextBox 37">
              <a:extLst>
                <a:ext uri="{FF2B5EF4-FFF2-40B4-BE49-F238E27FC236}">
                  <a16:creationId xmlns:a16="http://schemas.microsoft.com/office/drawing/2014/main" id="{306D8F6C-2829-0F4B-8155-4571FF27BDB0}"/>
                </a:ext>
              </a:extLst>
            </p:cNvPr>
            <p:cNvSpPr txBox="1"/>
            <p:nvPr/>
          </p:nvSpPr>
          <p:spPr>
            <a:xfrm>
              <a:off x="1380491" y="1222102"/>
              <a:ext cx="5817716" cy="3139321"/>
            </a:xfrm>
            <a:prstGeom prst="rect">
              <a:avLst/>
            </a:prstGeom>
            <a:noFill/>
          </p:spPr>
          <p:txBody>
            <a:bodyPr wrap="square" rtlCol="0">
              <a:spAutoFit/>
            </a:bodyPr>
            <a:lstStyle/>
            <a:p>
              <a:r>
                <a:rPr lang="en-US" sz="6600" b="1" spc="300" dirty="0">
                  <a:solidFill>
                    <a:schemeClr val="tx2"/>
                  </a:solidFill>
                  <a:latin typeface="Arial" panose="020B0604020202020204" pitchFamily="34" charset="0"/>
                  <a:ea typeface="Montserrat" charset="0"/>
                  <a:cs typeface="Arial" panose="020B0604020202020204" pitchFamily="34" charset="0"/>
                </a:rPr>
                <a:t>MARKETS – BACKLOG 30 SEP 2021</a:t>
              </a:r>
            </a:p>
          </p:txBody>
        </p:sp>
      </p:grpSp>
      <p:graphicFrame>
        <p:nvGraphicFramePr>
          <p:cNvPr id="10" name="Chart 9">
            <a:extLst>
              <a:ext uri="{FF2B5EF4-FFF2-40B4-BE49-F238E27FC236}">
                <a16:creationId xmlns:a16="http://schemas.microsoft.com/office/drawing/2014/main" id="{50243F25-4BC3-43E6-A506-B4F767134AA3}"/>
              </a:ext>
            </a:extLst>
          </p:cNvPr>
          <p:cNvGraphicFramePr>
            <a:graphicFrameLocks/>
          </p:cNvGraphicFramePr>
          <p:nvPr>
            <p:extLst>
              <p:ext uri="{D42A27DB-BD31-4B8C-83A1-F6EECF244321}">
                <p14:modId xmlns:p14="http://schemas.microsoft.com/office/powerpoint/2010/main" val="3520872331"/>
              </p:ext>
            </p:extLst>
          </p:nvPr>
        </p:nvGraphicFramePr>
        <p:xfrm>
          <a:off x="1619249" y="2436844"/>
          <a:ext cx="11276793" cy="10203391"/>
        </p:xfrm>
        <a:graphic>
          <a:graphicData uri="http://schemas.openxmlformats.org/drawingml/2006/chart">
            <c:chart xmlns:c="http://schemas.openxmlformats.org/drawingml/2006/chart" xmlns:r="http://schemas.openxmlformats.org/officeDocument/2006/relationships" r:id="rId3"/>
          </a:graphicData>
        </a:graphic>
      </p:graphicFrame>
      <p:grpSp>
        <p:nvGrpSpPr>
          <p:cNvPr id="11" name="Group 10">
            <a:extLst>
              <a:ext uri="{FF2B5EF4-FFF2-40B4-BE49-F238E27FC236}">
                <a16:creationId xmlns:a16="http://schemas.microsoft.com/office/drawing/2014/main" id="{133C81AD-7D4A-DE4B-9F91-AFB972870682}"/>
              </a:ext>
            </a:extLst>
          </p:cNvPr>
          <p:cNvGrpSpPr/>
          <p:nvPr/>
        </p:nvGrpSpPr>
        <p:grpSpPr>
          <a:xfrm>
            <a:off x="13425424" y="10315599"/>
            <a:ext cx="2314533" cy="1227965"/>
            <a:chOff x="20388778" y="6902823"/>
            <a:chExt cx="2314533" cy="1227965"/>
          </a:xfrm>
        </p:grpSpPr>
        <p:sp>
          <p:nvSpPr>
            <p:cNvPr id="12" name="TextBox 11">
              <a:extLst>
                <a:ext uri="{FF2B5EF4-FFF2-40B4-BE49-F238E27FC236}">
                  <a16:creationId xmlns:a16="http://schemas.microsoft.com/office/drawing/2014/main" id="{87728D2F-9B6B-D149-A376-3C57329542BA}"/>
                </a:ext>
              </a:extLst>
            </p:cNvPr>
            <p:cNvSpPr txBox="1"/>
            <p:nvPr/>
          </p:nvSpPr>
          <p:spPr>
            <a:xfrm>
              <a:off x="20777143" y="6902823"/>
              <a:ext cx="1926168" cy="1227965"/>
            </a:xfrm>
            <a:prstGeom prst="rect">
              <a:avLst/>
            </a:prstGeom>
            <a:noFill/>
          </p:spPr>
          <p:txBody>
            <a:bodyPr wrap="square" rtlCol="0">
              <a:spAutoFit/>
            </a:bodyPr>
            <a:lstStyle/>
            <a:p>
              <a:pPr>
                <a:lnSpc>
                  <a:spcPct val="200000"/>
                </a:lnSpc>
              </a:pP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Croatia</a:t>
              </a:r>
              <a:endPar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endParaRPr>
            </a:p>
            <a:p>
              <a:pPr>
                <a:lnSpc>
                  <a:spcPct val="200000"/>
                </a:lnSpc>
              </a:pP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Export</a:t>
              </a:r>
              <a:endPar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endParaRPr>
            </a:p>
          </p:txBody>
        </p:sp>
        <p:sp>
          <p:nvSpPr>
            <p:cNvPr id="13" name="Rectangle 12">
              <a:extLst>
                <a:ext uri="{FF2B5EF4-FFF2-40B4-BE49-F238E27FC236}">
                  <a16:creationId xmlns:a16="http://schemas.microsoft.com/office/drawing/2014/main" id="{0017EEB1-9496-9A4A-AD81-E4C285B02F7E}"/>
                </a:ext>
              </a:extLst>
            </p:cNvPr>
            <p:cNvSpPr/>
            <p:nvPr/>
          </p:nvSpPr>
          <p:spPr>
            <a:xfrm>
              <a:off x="20388778" y="7156459"/>
              <a:ext cx="306387" cy="306387"/>
            </a:xfrm>
            <a:prstGeom prst="rect">
              <a:avLst/>
            </a:prstGeom>
            <a:solidFill>
              <a:srgbClr val="8EB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4" name="Rectangle 13">
              <a:extLst>
                <a:ext uri="{FF2B5EF4-FFF2-40B4-BE49-F238E27FC236}">
                  <a16:creationId xmlns:a16="http://schemas.microsoft.com/office/drawing/2014/main" id="{9BB055AA-0C38-764C-A1A3-A5F719FD51B8}"/>
                </a:ext>
              </a:extLst>
            </p:cNvPr>
            <p:cNvSpPr/>
            <p:nvPr/>
          </p:nvSpPr>
          <p:spPr>
            <a:xfrm>
              <a:off x="20388778" y="7780347"/>
              <a:ext cx="306387" cy="306387"/>
            </a:xfrm>
            <a:prstGeom prst="rect">
              <a:avLst/>
            </a:prstGeom>
            <a:solidFill>
              <a:srgbClr val="CFC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2" name="Rectangle 1">
            <a:extLst>
              <a:ext uri="{FF2B5EF4-FFF2-40B4-BE49-F238E27FC236}">
                <a16:creationId xmlns:a16="http://schemas.microsoft.com/office/drawing/2014/main" id="{DC871279-25BA-C345-8817-D7D5B93790ED}"/>
              </a:ext>
            </a:extLst>
          </p:cNvPr>
          <p:cNvSpPr/>
          <p:nvPr/>
        </p:nvSpPr>
        <p:spPr>
          <a:xfrm>
            <a:off x="16184486" y="9632978"/>
            <a:ext cx="4752065" cy="1754326"/>
          </a:xfrm>
          <a:prstGeom prst="rect">
            <a:avLst/>
          </a:prstGeom>
        </p:spPr>
        <p:txBody>
          <a:bodyPr wrap="square">
            <a:spAutoFit/>
          </a:bodyPr>
          <a:lstStyle/>
          <a:p>
            <a:r>
              <a:rPr lang="hr-HR" b="1" dirty="0">
                <a:solidFill>
                  <a:schemeClr val="tx2"/>
                </a:solidFill>
                <a:latin typeface="Arial" panose="020B0604020202020204" pitchFamily="34" charset="0"/>
                <a:cs typeface="Arial" panose="020B0604020202020204" pitchFamily="34" charset="0"/>
              </a:rPr>
              <a:t>EUR</a:t>
            </a:r>
            <a:r>
              <a:rPr lang="en-US" b="1" dirty="0">
                <a:solidFill>
                  <a:schemeClr val="tx2"/>
                </a:solidFill>
                <a:latin typeface="Arial" panose="020B0604020202020204" pitchFamily="34" charset="0"/>
                <a:cs typeface="Arial" panose="020B0604020202020204" pitchFamily="34" charset="0"/>
              </a:rPr>
              <a:t> </a:t>
            </a:r>
            <a:r>
              <a:rPr lang="hr-HR" b="1" dirty="0">
                <a:solidFill>
                  <a:schemeClr val="tx2"/>
                </a:solidFill>
                <a:latin typeface="Arial" panose="020B0604020202020204" pitchFamily="34" charset="0"/>
                <a:cs typeface="Arial" panose="020B0604020202020204" pitchFamily="34" charset="0"/>
              </a:rPr>
              <a:t>126,6</a:t>
            </a:r>
            <a:r>
              <a:rPr lang="en-US" b="1" dirty="0">
                <a:solidFill>
                  <a:schemeClr val="tx2"/>
                </a:solidFill>
                <a:latin typeface="Arial" panose="020B0604020202020204" pitchFamily="34" charset="0"/>
                <a:cs typeface="Arial" panose="020B0604020202020204" pitchFamily="34" charset="0"/>
              </a:rPr>
              <a:t> million </a:t>
            </a:r>
            <a:r>
              <a:rPr lang="hr-HR" b="1" dirty="0">
                <a:solidFill>
                  <a:schemeClr val="tx2"/>
                </a:solidFill>
                <a:latin typeface="Arial" panose="020B0604020202020204" pitchFamily="34" charset="0"/>
                <a:cs typeface="Arial" panose="020B0604020202020204" pitchFamily="34" charset="0"/>
              </a:rPr>
              <a:t>rise</a:t>
            </a:r>
            <a:r>
              <a:rPr lang="en-US" b="1" dirty="0">
                <a:solidFill>
                  <a:schemeClr val="tx2"/>
                </a:solidFill>
                <a:latin typeface="Arial" panose="020B0604020202020204" pitchFamily="34" charset="0"/>
                <a:cs typeface="Arial" panose="020B0604020202020204" pitchFamily="34" charset="0"/>
              </a:rPr>
              <a:t> compared to the start of the year</a:t>
            </a:r>
            <a:endParaRPr lang="hr-HR" b="1" dirty="0">
              <a:solidFill>
                <a:schemeClr val="tx2"/>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FC5AF00-9D38-BD44-B433-4AD5FC61A613}"/>
              </a:ext>
            </a:extLst>
          </p:cNvPr>
          <p:cNvSpPr txBox="1"/>
          <p:nvPr/>
        </p:nvSpPr>
        <p:spPr>
          <a:xfrm rot="16200000">
            <a:off x="141123" y="6397866"/>
            <a:ext cx="1926168" cy="612412"/>
          </a:xfrm>
          <a:prstGeom prst="rect">
            <a:avLst/>
          </a:prstGeom>
          <a:noFill/>
        </p:spPr>
        <p:txBody>
          <a:bodyPr wrap="square" rtlCol="0">
            <a:spAutoFit/>
          </a:bodyPr>
          <a:lstStyle/>
          <a:p>
            <a:pPr algn="ctr">
              <a:lnSpc>
                <a:spcPct val="200000"/>
              </a:lnSpc>
            </a:pP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EUR million</a:t>
            </a:r>
            <a:endPar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endParaRPr>
          </a:p>
        </p:txBody>
      </p:sp>
      <p:sp>
        <p:nvSpPr>
          <p:cNvPr id="17" name="TextBox 16">
            <a:extLst>
              <a:ext uri="{FF2B5EF4-FFF2-40B4-BE49-F238E27FC236}">
                <a16:creationId xmlns:a16="http://schemas.microsoft.com/office/drawing/2014/main" id="{54EF6A71-6F90-424F-A4AD-8190737187B8}"/>
              </a:ext>
            </a:extLst>
          </p:cNvPr>
          <p:cNvSpPr txBox="1"/>
          <p:nvPr/>
        </p:nvSpPr>
        <p:spPr>
          <a:xfrm>
            <a:off x="2825693" y="12334029"/>
            <a:ext cx="1926168" cy="612412"/>
          </a:xfrm>
          <a:prstGeom prst="rect">
            <a:avLst/>
          </a:prstGeom>
          <a:noFill/>
        </p:spPr>
        <p:txBody>
          <a:bodyPr wrap="square" rtlCol="0">
            <a:spAutoFit/>
          </a:bodyPr>
          <a:lstStyle/>
          <a:p>
            <a:pPr algn="ctr">
              <a:lnSpc>
                <a:spcPct val="200000"/>
              </a:lnSpc>
            </a:pP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31.12.2018</a:t>
            </a:r>
            <a:endPar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endParaRPr>
          </a:p>
        </p:txBody>
      </p:sp>
      <p:sp>
        <p:nvSpPr>
          <p:cNvPr id="18" name="TextBox 17">
            <a:extLst>
              <a:ext uri="{FF2B5EF4-FFF2-40B4-BE49-F238E27FC236}">
                <a16:creationId xmlns:a16="http://schemas.microsoft.com/office/drawing/2014/main" id="{CEAE4193-D032-5A41-BA30-022F2C92F285}"/>
              </a:ext>
            </a:extLst>
          </p:cNvPr>
          <p:cNvSpPr txBox="1"/>
          <p:nvPr/>
        </p:nvSpPr>
        <p:spPr>
          <a:xfrm>
            <a:off x="5426727" y="12334029"/>
            <a:ext cx="1926168" cy="612412"/>
          </a:xfrm>
          <a:prstGeom prst="rect">
            <a:avLst/>
          </a:prstGeom>
          <a:noFill/>
        </p:spPr>
        <p:txBody>
          <a:bodyPr wrap="square" rtlCol="0">
            <a:spAutoFit/>
          </a:bodyPr>
          <a:lstStyle/>
          <a:p>
            <a:pPr algn="ctr">
              <a:lnSpc>
                <a:spcPct val="200000"/>
              </a:lnSpc>
            </a:pP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31.12.2019</a:t>
            </a:r>
            <a:endPar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endParaRPr>
          </a:p>
        </p:txBody>
      </p:sp>
      <p:sp>
        <p:nvSpPr>
          <p:cNvPr id="19" name="TextBox 18">
            <a:extLst>
              <a:ext uri="{FF2B5EF4-FFF2-40B4-BE49-F238E27FC236}">
                <a16:creationId xmlns:a16="http://schemas.microsoft.com/office/drawing/2014/main" id="{8FD909D7-C4C0-734C-8A6B-4257EFA0E9AD}"/>
              </a:ext>
            </a:extLst>
          </p:cNvPr>
          <p:cNvSpPr txBox="1"/>
          <p:nvPr/>
        </p:nvSpPr>
        <p:spPr>
          <a:xfrm>
            <a:off x="7942246" y="12334029"/>
            <a:ext cx="1926168" cy="612412"/>
          </a:xfrm>
          <a:prstGeom prst="rect">
            <a:avLst/>
          </a:prstGeom>
          <a:noFill/>
        </p:spPr>
        <p:txBody>
          <a:bodyPr wrap="square" rtlCol="0">
            <a:spAutoFit/>
          </a:bodyPr>
          <a:lstStyle/>
          <a:p>
            <a:pPr algn="ctr">
              <a:lnSpc>
                <a:spcPct val="200000"/>
              </a:lnSpc>
            </a:pP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31.12.2020</a:t>
            </a:r>
            <a:endPar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endParaRPr>
          </a:p>
        </p:txBody>
      </p:sp>
      <p:sp>
        <p:nvSpPr>
          <p:cNvPr id="20" name="TextBox 19">
            <a:extLst>
              <a:ext uri="{FF2B5EF4-FFF2-40B4-BE49-F238E27FC236}">
                <a16:creationId xmlns:a16="http://schemas.microsoft.com/office/drawing/2014/main" id="{6C69A085-5C78-DA47-A75C-14957398FE2F}"/>
              </a:ext>
            </a:extLst>
          </p:cNvPr>
          <p:cNvSpPr txBox="1"/>
          <p:nvPr/>
        </p:nvSpPr>
        <p:spPr>
          <a:xfrm>
            <a:off x="10541864" y="12334029"/>
            <a:ext cx="1926168" cy="612412"/>
          </a:xfrm>
          <a:prstGeom prst="rect">
            <a:avLst/>
          </a:prstGeom>
          <a:noFill/>
        </p:spPr>
        <p:txBody>
          <a:bodyPr wrap="square" rtlCol="0">
            <a:spAutoFit/>
          </a:bodyPr>
          <a:lstStyle/>
          <a:p>
            <a:pPr algn="ctr">
              <a:lnSpc>
                <a:spcPct val="200000"/>
              </a:lnSpc>
            </a:pP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30.9.2021</a:t>
            </a:r>
            <a:endPar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endParaRPr>
          </a:p>
        </p:txBody>
      </p:sp>
      <p:pic>
        <p:nvPicPr>
          <p:cNvPr id="21" name="Picture 20" descr="KONČAR_100godina_logo_SIVI.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0523746" y="11948128"/>
            <a:ext cx="2682479" cy="1192779"/>
          </a:xfrm>
          <a:prstGeom prst="rect">
            <a:avLst/>
          </a:prstGeom>
        </p:spPr>
      </p:pic>
    </p:spTree>
    <p:extLst>
      <p:ext uri="{BB962C8B-B14F-4D97-AF65-F5344CB8AC3E}">
        <p14:creationId xmlns:p14="http://schemas.microsoft.com/office/powerpoint/2010/main" val="40239471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165E07CA-4886-F445-BCB8-150EAAF6513E}"/>
              </a:ext>
            </a:extLst>
          </p:cNvPr>
          <p:cNvGrpSpPr/>
          <p:nvPr/>
        </p:nvGrpSpPr>
        <p:grpSpPr>
          <a:xfrm>
            <a:off x="3364480" y="477078"/>
            <a:ext cx="13469533" cy="13099774"/>
            <a:chOff x="2799781" y="1033983"/>
            <a:chExt cx="4059908" cy="3948457"/>
          </a:xfrm>
          <a:solidFill>
            <a:srgbClr val="CFCFCF"/>
          </a:solidFill>
        </p:grpSpPr>
        <p:sp>
          <p:nvSpPr>
            <p:cNvPr id="47" name="任意多边形 64">
              <a:extLst>
                <a:ext uri="{FF2B5EF4-FFF2-40B4-BE49-F238E27FC236}">
                  <a16:creationId xmlns:a16="http://schemas.microsoft.com/office/drawing/2014/main" id="{5E523D2B-2A28-1042-8FE2-EB97FFE5B53B}"/>
                </a:ext>
              </a:extLst>
            </p:cNvPr>
            <p:cNvSpPr>
              <a:spLocks/>
            </p:cNvSpPr>
            <p:nvPr/>
          </p:nvSpPr>
          <p:spPr bwMode="auto">
            <a:xfrm>
              <a:off x="2799781" y="1033983"/>
              <a:ext cx="4059908" cy="3433768"/>
            </a:xfrm>
            <a:custGeom>
              <a:avLst/>
              <a:gdLst/>
              <a:ahLst/>
              <a:cxnLst/>
              <a:rect l="0" t="0" r="r" b="b"/>
              <a:pathLst>
                <a:path w="67110126" h="56772661">
                  <a:moveTo>
                    <a:pt x="26494892" y="20808304"/>
                  </a:moveTo>
                  <a:lnTo>
                    <a:pt x="26987988" y="20834298"/>
                  </a:lnTo>
                  <a:lnTo>
                    <a:pt x="27321824" y="20710104"/>
                  </a:lnTo>
                  <a:lnTo>
                    <a:pt x="27593817" y="20963733"/>
                  </a:lnTo>
                  <a:lnTo>
                    <a:pt x="28082900" y="20745877"/>
                  </a:lnTo>
                  <a:lnTo>
                    <a:pt x="28427668" y="20883978"/>
                  </a:lnTo>
                  <a:lnTo>
                    <a:pt x="28499208" y="21231721"/>
                  </a:lnTo>
                  <a:lnTo>
                    <a:pt x="28364083" y="21477133"/>
                  </a:lnTo>
                  <a:lnTo>
                    <a:pt x="28921468" y="21648029"/>
                  </a:lnTo>
                  <a:lnTo>
                    <a:pt x="29067525" y="22095127"/>
                  </a:lnTo>
                  <a:lnTo>
                    <a:pt x="29191719" y="22588927"/>
                  </a:lnTo>
                  <a:lnTo>
                    <a:pt x="29440107" y="22894949"/>
                  </a:lnTo>
                  <a:lnTo>
                    <a:pt x="29884229" y="22916812"/>
                  </a:lnTo>
                  <a:lnTo>
                    <a:pt x="30055125" y="23264555"/>
                  </a:lnTo>
                  <a:lnTo>
                    <a:pt x="30212114" y="23722584"/>
                  </a:lnTo>
                  <a:lnTo>
                    <a:pt x="30573764" y="23992836"/>
                  </a:lnTo>
                  <a:lnTo>
                    <a:pt x="31078496" y="24064376"/>
                  </a:lnTo>
                  <a:lnTo>
                    <a:pt x="31448102" y="24312764"/>
                  </a:lnTo>
                  <a:lnTo>
                    <a:pt x="31991580" y="24373373"/>
                  </a:lnTo>
                  <a:lnTo>
                    <a:pt x="32247924" y="24050469"/>
                  </a:lnTo>
                  <a:lnTo>
                    <a:pt x="32362222" y="23623229"/>
                  </a:lnTo>
                  <a:lnTo>
                    <a:pt x="32486416" y="23264555"/>
                  </a:lnTo>
                  <a:lnTo>
                    <a:pt x="32632473" y="22944626"/>
                  </a:lnTo>
                  <a:lnTo>
                    <a:pt x="32682150" y="22447851"/>
                  </a:lnTo>
                  <a:lnTo>
                    <a:pt x="33352797" y="22301794"/>
                  </a:lnTo>
                  <a:lnTo>
                    <a:pt x="33534625" y="21893441"/>
                  </a:lnTo>
                  <a:lnTo>
                    <a:pt x="33573371" y="21385734"/>
                  </a:lnTo>
                  <a:lnTo>
                    <a:pt x="33708497" y="21002221"/>
                  </a:lnTo>
                  <a:lnTo>
                    <a:pt x="34155595" y="20856164"/>
                  </a:lnTo>
                  <a:lnTo>
                    <a:pt x="34480504" y="20905841"/>
                  </a:lnTo>
                  <a:lnTo>
                    <a:pt x="34828247" y="20668385"/>
                  </a:lnTo>
                  <a:lnTo>
                    <a:pt x="35175990" y="20955519"/>
                  </a:lnTo>
                  <a:lnTo>
                    <a:pt x="35661834" y="21228745"/>
                  </a:lnTo>
                  <a:lnTo>
                    <a:pt x="36127820" y="21264516"/>
                  </a:lnTo>
                  <a:lnTo>
                    <a:pt x="36599757" y="21090644"/>
                  </a:lnTo>
                  <a:lnTo>
                    <a:pt x="37079650" y="21388709"/>
                  </a:lnTo>
                  <a:lnTo>
                    <a:pt x="37427393" y="21474157"/>
                  </a:lnTo>
                  <a:lnTo>
                    <a:pt x="37573450" y="21176092"/>
                  </a:lnTo>
                  <a:lnTo>
                    <a:pt x="37697644" y="20891934"/>
                  </a:lnTo>
                  <a:lnTo>
                    <a:pt x="38108971" y="20731970"/>
                  </a:lnTo>
                  <a:lnTo>
                    <a:pt x="38428900" y="20334549"/>
                  </a:lnTo>
                  <a:lnTo>
                    <a:pt x="38677288" y="19975874"/>
                  </a:lnTo>
                  <a:lnTo>
                    <a:pt x="38848184" y="20660428"/>
                  </a:lnTo>
                  <a:lnTo>
                    <a:pt x="39184995" y="20433904"/>
                  </a:lnTo>
                  <a:lnTo>
                    <a:pt x="39394637" y="20820392"/>
                  </a:lnTo>
                  <a:lnTo>
                    <a:pt x="39640049" y="20544190"/>
                  </a:lnTo>
                  <a:lnTo>
                    <a:pt x="39888437" y="20856163"/>
                  </a:lnTo>
                  <a:lnTo>
                    <a:pt x="39998724" y="21189999"/>
                  </a:lnTo>
                  <a:lnTo>
                    <a:pt x="40197434" y="21512903"/>
                  </a:lnTo>
                  <a:lnTo>
                    <a:pt x="40772158" y="21613553"/>
                  </a:lnTo>
                  <a:lnTo>
                    <a:pt x="41308582" y="21907350"/>
                  </a:lnTo>
                  <a:lnTo>
                    <a:pt x="41948763" y="21984518"/>
                  </a:lnTo>
                  <a:lnTo>
                    <a:pt x="42246505" y="21785808"/>
                  </a:lnTo>
                  <a:lnTo>
                    <a:pt x="42445215" y="21410574"/>
                  </a:lnTo>
                  <a:lnTo>
                    <a:pt x="43062886" y="21598353"/>
                  </a:lnTo>
                  <a:lnTo>
                    <a:pt x="43184427" y="22062010"/>
                  </a:lnTo>
                  <a:lnTo>
                    <a:pt x="43824285" y="22127923"/>
                  </a:lnTo>
                  <a:lnTo>
                    <a:pt x="44431347" y="21929213"/>
                  </a:lnTo>
                  <a:lnTo>
                    <a:pt x="44607547" y="22348820"/>
                  </a:lnTo>
                  <a:lnTo>
                    <a:pt x="44960594" y="22182905"/>
                  </a:lnTo>
                  <a:lnTo>
                    <a:pt x="45071205" y="22470039"/>
                  </a:lnTo>
                  <a:lnTo>
                    <a:pt x="45379878" y="22580325"/>
                  </a:lnTo>
                  <a:lnTo>
                    <a:pt x="45700130" y="22315379"/>
                  </a:lnTo>
                  <a:lnTo>
                    <a:pt x="46251888" y="22569394"/>
                  </a:lnTo>
                  <a:lnTo>
                    <a:pt x="46891745" y="22282260"/>
                  </a:lnTo>
                  <a:lnTo>
                    <a:pt x="47475974" y="22679681"/>
                  </a:lnTo>
                  <a:lnTo>
                    <a:pt x="48346690" y="23054914"/>
                  </a:lnTo>
                  <a:lnTo>
                    <a:pt x="48799092" y="23397029"/>
                  </a:lnTo>
                  <a:lnTo>
                    <a:pt x="49284613" y="23418892"/>
                  </a:lnTo>
                  <a:lnTo>
                    <a:pt x="49792320" y="23187063"/>
                  </a:lnTo>
                  <a:cubicBezTo>
                    <a:pt x="49792212" y="23039906"/>
                    <a:pt x="49792105" y="22892750"/>
                    <a:pt x="49791997" y="22745593"/>
                  </a:cubicBezTo>
                  <a:lnTo>
                    <a:pt x="50156299" y="22304123"/>
                  </a:lnTo>
                  <a:lnTo>
                    <a:pt x="50619633" y="22094481"/>
                  </a:lnTo>
                  <a:lnTo>
                    <a:pt x="51171713" y="21917957"/>
                  </a:lnTo>
                  <a:lnTo>
                    <a:pt x="51524760" y="22470038"/>
                  </a:lnTo>
                  <a:lnTo>
                    <a:pt x="51700961" y="22823085"/>
                  </a:lnTo>
                  <a:lnTo>
                    <a:pt x="52297091" y="22823085"/>
                  </a:lnTo>
                  <a:lnTo>
                    <a:pt x="52871035" y="22900253"/>
                  </a:lnTo>
                  <a:lnTo>
                    <a:pt x="53168777" y="22635306"/>
                  </a:lnTo>
                  <a:lnTo>
                    <a:pt x="53036304" y="22260073"/>
                  </a:lnTo>
                  <a:lnTo>
                    <a:pt x="53588385" y="21984194"/>
                  </a:lnTo>
                  <a:lnTo>
                    <a:pt x="53808958" y="22216023"/>
                  </a:lnTo>
                  <a:lnTo>
                    <a:pt x="54128887" y="22491901"/>
                  </a:lnTo>
                  <a:lnTo>
                    <a:pt x="54559426" y="22591256"/>
                  </a:lnTo>
                  <a:lnTo>
                    <a:pt x="55177420" y="22558138"/>
                  </a:lnTo>
                  <a:lnTo>
                    <a:pt x="55530467" y="22624375"/>
                  </a:lnTo>
                  <a:lnTo>
                    <a:pt x="55828532" y="22999608"/>
                  </a:lnTo>
                  <a:lnTo>
                    <a:pt x="56128149" y="23300326"/>
                  </a:lnTo>
                  <a:lnTo>
                    <a:pt x="56369358" y="23507315"/>
                  </a:lnTo>
                  <a:lnTo>
                    <a:pt x="56656168" y="23289511"/>
                  </a:lnTo>
                  <a:lnTo>
                    <a:pt x="56699895" y="23033373"/>
                  </a:lnTo>
                  <a:lnTo>
                    <a:pt x="57042333" y="23126453"/>
                  </a:lnTo>
                  <a:lnTo>
                    <a:pt x="57287746" y="22792617"/>
                  </a:lnTo>
                  <a:lnTo>
                    <a:pt x="57452884" y="23134733"/>
                  </a:lnTo>
                  <a:lnTo>
                    <a:pt x="57875920" y="22878065"/>
                  </a:lnTo>
                  <a:lnTo>
                    <a:pt x="57663303" y="23300325"/>
                  </a:lnTo>
                  <a:lnTo>
                    <a:pt x="57908715" y="23289393"/>
                  </a:lnTo>
                  <a:lnTo>
                    <a:pt x="58306136" y="22679355"/>
                  </a:lnTo>
                  <a:lnTo>
                    <a:pt x="58430330" y="22977420"/>
                  </a:lnTo>
                  <a:lnTo>
                    <a:pt x="58306136" y="23336095"/>
                  </a:lnTo>
                  <a:lnTo>
                    <a:pt x="58430330" y="23584483"/>
                  </a:lnTo>
                  <a:lnTo>
                    <a:pt x="58753234" y="23708677"/>
                  </a:lnTo>
                  <a:lnTo>
                    <a:pt x="58935061" y="23865666"/>
                  </a:lnTo>
                  <a:lnTo>
                    <a:pt x="59105957" y="24238247"/>
                  </a:lnTo>
                  <a:lnTo>
                    <a:pt x="59646269" y="24331328"/>
                  </a:lnTo>
                  <a:lnTo>
                    <a:pt x="59566963" y="24732047"/>
                  </a:lnTo>
                  <a:lnTo>
                    <a:pt x="59768648" y="25179145"/>
                  </a:lnTo>
                  <a:lnTo>
                    <a:pt x="59084094" y="25264593"/>
                  </a:lnTo>
                  <a:lnTo>
                    <a:pt x="59307643" y="25697784"/>
                  </a:lnTo>
                  <a:lnTo>
                    <a:pt x="59591801" y="25995850"/>
                  </a:lnTo>
                  <a:lnTo>
                    <a:pt x="59776604" y="26180653"/>
                  </a:lnTo>
                  <a:lnTo>
                    <a:pt x="60297249" y="26569147"/>
                  </a:lnTo>
                  <a:lnTo>
                    <a:pt x="60876497" y="26593986"/>
                  </a:lnTo>
                  <a:lnTo>
                    <a:pt x="61569007" y="26643663"/>
                  </a:lnTo>
                  <a:lnTo>
                    <a:pt x="62120762" y="26576649"/>
                  </a:lnTo>
                  <a:lnTo>
                    <a:pt x="61942108" y="26114354"/>
                  </a:lnTo>
                  <a:lnTo>
                    <a:pt x="61824123" y="25701282"/>
                  </a:lnTo>
                  <a:lnTo>
                    <a:pt x="62165654" y="25505547"/>
                  </a:lnTo>
                  <a:lnTo>
                    <a:pt x="62488559" y="25831685"/>
                  </a:lnTo>
                  <a:lnTo>
                    <a:pt x="62791349" y="25865708"/>
                  </a:lnTo>
                  <a:lnTo>
                    <a:pt x="63117484" y="25454383"/>
                  </a:lnTo>
                  <a:lnTo>
                    <a:pt x="63649772" y="25135938"/>
                  </a:lnTo>
                  <a:lnTo>
                    <a:pt x="63577003" y="24665491"/>
                  </a:lnTo>
                  <a:lnTo>
                    <a:pt x="63055389" y="24704236"/>
                  </a:lnTo>
                  <a:lnTo>
                    <a:pt x="62693739" y="24600159"/>
                  </a:lnTo>
                  <a:lnTo>
                    <a:pt x="62982361" y="24093941"/>
                  </a:lnTo>
                  <a:lnTo>
                    <a:pt x="63146788" y="23522390"/>
                  </a:lnTo>
                  <a:lnTo>
                    <a:pt x="63038248" y="22929235"/>
                  </a:lnTo>
                  <a:lnTo>
                    <a:pt x="62845747" y="22412085"/>
                  </a:lnTo>
                  <a:lnTo>
                    <a:pt x="63093683" y="21927728"/>
                  </a:lnTo>
                  <a:lnTo>
                    <a:pt x="63617496" y="22205416"/>
                  </a:lnTo>
                  <a:lnTo>
                    <a:pt x="64001010" y="21773714"/>
                  </a:lnTo>
                  <a:lnTo>
                    <a:pt x="63990602" y="21178358"/>
                  </a:lnTo>
                  <a:lnTo>
                    <a:pt x="64232515" y="21135602"/>
                  </a:lnTo>
                  <a:lnTo>
                    <a:pt x="64583491" y="21488067"/>
                  </a:lnTo>
                  <a:lnTo>
                    <a:pt x="65072572" y="21590398"/>
                  </a:lnTo>
                  <a:lnTo>
                    <a:pt x="65018429" y="20980360"/>
                  </a:lnTo>
                  <a:lnTo>
                    <a:pt x="65476198" y="20963477"/>
                  </a:lnTo>
                  <a:lnTo>
                    <a:pt x="65717149" y="21464717"/>
                  </a:lnTo>
                  <a:lnTo>
                    <a:pt x="66142642" y="21688264"/>
                  </a:lnTo>
                  <a:lnTo>
                    <a:pt x="66721890" y="21654243"/>
                  </a:lnTo>
                  <a:lnTo>
                    <a:pt x="67110126" y="21500485"/>
                  </a:lnTo>
                  <a:lnTo>
                    <a:pt x="66825968" y="20994267"/>
                  </a:lnTo>
                  <a:lnTo>
                    <a:pt x="66726354" y="20498981"/>
                  </a:lnTo>
                  <a:lnTo>
                    <a:pt x="66086758" y="20570263"/>
                  </a:lnTo>
                  <a:lnTo>
                    <a:pt x="65345227" y="20612371"/>
                  </a:lnTo>
                  <a:lnTo>
                    <a:pt x="64732524" y="20427440"/>
                  </a:lnTo>
                  <a:lnTo>
                    <a:pt x="64126950" y="20188236"/>
                  </a:lnTo>
                  <a:lnTo>
                    <a:pt x="63580237" y="19792305"/>
                  </a:lnTo>
                  <a:lnTo>
                    <a:pt x="63108302" y="19621406"/>
                  </a:lnTo>
                  <a:lnTo>
                    <a:pt x="62941868" y="19101281"/>
                  </a:lnTo>
                  <a:lnTo>
                    <a:pt x="62545934" y="18801471"/>
                  </a:lnTo>
                  <a:lnTo>
                    <a:pt x="61990038" y="18492474"/>
                  </a:lnTo>
                  <a:lnTo>
                    <a:pt x="61577482" y="18340205"/>
                  </a:lnTo>
                  <a:lnTo>
                    <a:pt x="61649994" y="17980044"/>
                  </a:lnTo>
                  <a:lnTo>
                    <a:pt x="62027295" y="17865035"/>
                  </a:lnTo>
                  <a:lnTo>
                    <a:pt x="62396643" y="17829264"/>
                  </a:lnTo>
                  <a:lnTo>
                    <a:pt x="62157701" y="17507847"/>
                  </a:lnTo>
                  <a:lnTo>
                    <a:pt x="61805882" y="17328671"/>
                  </a:lnTo>
                  <a:cubicBezTo>
                    <a:pt x="61806249" y="17187034"/>
                    <a:pt x="61806615" y="17045397"/>
                    <a:pt x="61806982" y="16903760"/>
                  </a:cubicBezTo>
                  <a:lnTo>
                    <a:pt x="62007179" y="16524969"/>
                  </a:lnTo>
                  <a:lnTo>
                    <a:pt x="62396904" y="16675488"/>
                  </a:lnTo>
                  <a:lnTo>
                    <a:pt x="62724528" y="16720446"/>
                  </a:lnTo>
                  <a:lnTo>
                    <a:pt x="63070785" y="16596249"/>
                  </a:lnTo>
                  <a:lnTo>
                    <a:pt x="63106555" y="16293464"/>
                  </a:lnTo>
                  <a:lnTo>
                    <a:pt x="63061081" y="15969071"/>
                  </a:lnTo>
                  <a:lnTo>
                    <a:pt x="62691994" y="15917649"/>
                  </a:lnTo>
                  <a:lnTo>
                    <a:pt x="62401624" y="15844619"/>
                  </a:lnTo>
                  <a:lnTo>
                    <a:pt x="62154464" y="15464339"/>
                  </a:lnTo>
                  <a:lnTo>
                    <a:pt x="61848704" y="15641186"/>
                  </a:lnTo>
                  <a:lnTo>
                    <a:pt x="61539706" y="15752962"/>
                  </a:lnTo>
                  <a:lnTo>
                    <a:pt x="61235429" y="15841385"/>
                  </a:lnTo>
                  <a:lnTo>
                    <a:pt x="61184007" y="15529413"/>
                  </a:lnTo>
                  <a:lnTo>
                    <a:pt x="60853405" y="15148875"/>
                  </a:lnTo>
                  <a:lnTo>
                    <a:pt x="61103282" y="14734311"/>
                  </a:lnTo>
                  <a:lnTo>
                    <a:pt x="61326779" y="14485018"/>
                  </a:lnTo>
                  <a:lnTo>
                    <a:pt x="61333298" y="14172206"/>
                  </a:lnTo>
                  <a:lnTo>
                    <a:pt x="61695999" y="13945291"/>
                  </a:lnTo>
                  <a:lnTo>
                    <a:pt x="61496238" y="13527629"/>
                  </a:lnTo>
                  <a:lnTo>
                    <a:pt x="61763256" y="13367662"/>
                  </a:lnTo>
                  <a:lnTo>
                    <a:pt x="61649733" y="13119274"/>
                  </a:lnTo>
                  <a:lnTo>
                    <a:pt x="60886200" y="12801093"/>
                  </a:lnTo>
                  <a:lnTo>
                    <a:pt x="61773926" y="12889258"/>
                  </a:lnTo>
                  <a:lnTo>
                    <a:pt x="61587637" y="12446880"/>
                  </a:lnTo>
                  <a:lnTo>
                    <a:pt x="60632832" y="12474697"/>
                  </a:lnTo>
                  <a:lnTo>
                    <a:pt x="60333280" y="12126693"/>
                  </a:lnTo>
                  <a:lnTo>
                    <a:pt x="60536452" y="11850491"/>
                  </a:lnTo>
                  <a:lnTo>
                    <a:pt x="60870288" y="12008711"/>
                  </a:lnTo>
                  <a:lnTo>
                    <a:pt x="61036464" y="11563099"/>
                  </a:lnTo>
                  <a:lnTo>
                    <a:pt x="60978827" y="11181075"/>
                  </a:lnTo>
                  <a:lnTo>
                    <a:pt x="60590852" y="11247893"/>
                  </a:lnTo>
                  <a:lnTo>
                    <a:pt x="60328557" y="11443370"/>
                  </a:lnTo>
                  <a:lnTo>
                    <a:pt x="60361094" y="10760302"/>
                  </a:lnTo>
                  <a:lnTo>
                    <a:pt x="60808192" y="10625177"/>
                  </a:lnTo>
                  <a:lnTo>
                    <a:pt x="60604759" y="10354925"/>
                  </a:lnTo>
                  <a:lnTo>
                    <a:pt x="60357545" y="10055501"/>
                  </a:lnTo>
                  <a:lnTo>
                    <a:pt x="59955715" y="9952785"/>
                  </a:lnTo>
                  <a:lnTo>
                    <a:pt x="59837472" y="10451044"/>
                  </a:lnTo>
                  <a:lnTo>
                    <a:pt x="59464890" y="10398394"/>
                  </a:lnTo>
                  <a:lnTo>
                    <a:pt x="58980277" y="10132863"/>
                  </a:lnTo>
                  <a:lnTo>
                    <a:pt x="58325284" y="9897154"/>
                  </a:lnTo>
                  <a:lnTo>
                    <a:pt x="58059495" y="10139074"/>
                  </a:lnTo>
                  <a:lnTo>
                    <a:pt x="57857551" y="10600338"/>
                  </a:lnTo>
                  <a:lnTo>
                    <a:pt x="57537622" y="11163932"/>
                  </a:lnTo>
                  <a:lnTo>
                    <a:pt x="56759664" y="11842535"/>
                  </a:lnTo>
                  <a:lnTo>
                    <a:pt x="56239536" y="11838073"/>
                  </a:lnTo>
                  <a:lnTo>
                    <a:pt x="55927305" y="12209168"/>
                  </a:lnTo>
                  <a:lnTo>
                    <a:pt x="55761132" y="12543004"/>
                  </a:lnTo>
                  <a:lnTo>
                    <a:pt x="55316748" y="12624958"/>
                  </a:lnTo>
                  <a:lnTo>
                    <a:pt x="54864930" y="12280709"/>
                  </a:lnTo>
                  <a:lnTo>
                    <a:pt x="54467507" y="12487115"/>
                  </a:lnTo>
                  <a:lnTo>
                    <a:pt x="53967498" y="12451344"/>
                  </a:lnTo>
                  <a:lnTo>
                    <a:pt x="53468978" y="12215375"/>
                  </a:lnTo>
                  <a:lnTo>
                    <a:pt x="53068321" y="11915823"/>
                  </a:lnTo>
                  <a:lnTo>
                    <a:pt x="52563589" y="12025852"/>
                  </a:lnTo>
                  <a:lnTo>
                    <a:pt x="52212613" y="11850491"/>
                  </a:lnTo>
                  <a:lnTo>
                    <a:pt x="51836798" y="12173137"/>
                  </a:lnTo>
                  <a:lnTo>
                    <a:pt x="51172101" y="12204446"/>
                  </a:lnTo>
                  <a:lnTo>
                    <a:pt x="50808707" y="11856703"/>
                  </a:lnTo>
                  <a:lnTo>
                    <a:pt x="50352163" y="11807025"/>
                  </a:lnTo>
                  <a:lnTo>
                    <a:pt x="49822851" y="11838070"/>
                  </a:lnTo>
                  <a:lnTo>
                    <a:pt x="49492058" y="12031802"/>
                  </a:lnTo>
                  <a:lnTo>
                    <a:pt x="49088103" y="12121970"/>
                  </a:lnTo>
                  <a:lnTo>
                    <a:pt x="48724445" y="11493306"/>
                  </a:lnTo>
                  <a:lnTo>
                    <a:pt x="47979282" y="11328619"/>
                  </a:lnTo>
                  <a:lnTo>
                    <a:pt x="47606442" y="11168654"/>
                  </a:lnTo>
                  <a:lnTo>
                    <a:pt x="46932819" y="11024086"/>
                  </a:lnTo>
                  <a:lnTo>
                    <a:pt x="46836181" y="10459001"/>
                  </a:lnTo>
                  <a:lnTo>
                    <a:pt x="46446459" y="9932666"/>
                  </a:lnTo>
                  <a:lnTo>
                    <a:pt x="46028403" y="9514869"/>
                  </a:lnTo>
                  <a:lnTo>
                    <a:pt x="45522443" y="9586152"/>
                  </a:lnTo>
                  <a:lnTo>
                    <a:pt x="44961822" y="9449537"/>
                  </a:lnTo>
                  <a:lnTo>
                    <a:pt x="44562657" y="9255552"/>
                  </a:lnTo>
                  <a:lnTo>
                    <a:pt x="44334385" y="9524056"/>
                  </a:lnTo>
                  <a:lnTo>
                    <a:pt x="44002688" y="9653489"/>
                  </a:lnTo>
                  <a:lnTo>
                    <a:pt x="43697762" y="9417003"/>
                  </a:lnTo>
                  <a:lnTo>
                    <a:pt x="43436956" y="9345462"/>
                  </a:lnTo>
                  <a:lnTo>
                    <a:pt x="43630943" y="8657674"/>
                  </a:lnTo>
                  <a:lnTo>
                    <a:pt x="43250405" y="8694934"/>
                  </a:lnTo>
                  <a:lnTo>
                    <a:pt x="42789400" y="8744350"/>
                  </a:lnTo>
                  <a:lnTo>
                    <a:pt x="42438424" y="8320605"/>
                  </a:lnTo>
                  <a:lnTo>
                    <a:pt x="42907124" y="8155918"/>
                  </a:lnTo>
                  <a:lnTo>
                    <a:pt x="42348253" y="7966392"/>
                  </a:lnTo>
                  <a:lnTo>
                    <a:pt x="42332599" y="7483524"/>
                  </a:lnTo>
                  <a:lnTo>
                    <a:pt x="42121468" y="7404285"/>
                  </a:lnTo>
                  <a:lnTo>
                    <a:pt x="41983367" y="7222715"/>
                  </a:lnTo>
                  <a:lnTo>
                    <a:pt x="41900894" y="6848386"/>
                  </a:lnTo>
                  <a:lnTo>
                    <a:pt x="41584202" y="6789266"/>
                  </a:lnTo>
                  <a:lnTo>
                    <a:pt x="41326369" y="6374705"/>
                  </a:lnTo>
                  <a:lnTo>
                    <a:pt x="41288854" y="5991192"/>
                  </a:lnTo>
                  <a:lnTo>
                    <a:pt x="40816917" y="5691379"/>
                  </a:lnTo>
                  <a:lnTo>
                    <a:pt x="40309210" y="5543835"/>
                  </a:lnTo>
                  <a:lnTo>
                    <a:pt x="39922460" y="5332705"/>
                  </a:lnTo>
                  <a:lnTo>
                    <a:pt x="39594833" y="5234838"/>
                  </a:lnTo>
                  <a:lnTo>
                    <a:pt x="39181761" y="4963101"/>
                  </a:lnTo>
                  <a:lnTo>
                    <a:pt x="38885182" y="4779784"/>
                  </a:lnTo>
                  <a:lnTo>
                    <a:pt x="38603999" y="4402480"/>
                  </a:lnTo>
                  <a:lnTo>
                    <a:pt x="38205092" y="4059199"/>
                  </a:lnTo>
                  <a:lnTo>
                    <a:pt x="38116411" y="3664754"/>
                  </a:lnTo>
                  <a:lnTo>
                    <a:pt x="38160398" y="3323609"/>
                  </a:lnTo>
                  <a:lnTo>
                    <a:pt x="37858578" y="2992362"/>
                  </a:lnTo>
                  <a:lnTo>
                    <a:pt x="37297959" y="2652317"/>
                  </a:lnTo>
                  <a:lnTo>
                    <a:pt x="36742063" y="2498562"/>
                  </a:lnTo>
                  <a:lnTo>
                    <a:pt x="36389598" y="2333875"/>
                  </a:lnTo>
                  <a:lnTo>
                    <a:pt x="36088041" y="1998420"/>
                  </a:lnTo>
                  <a:lnTo>
                    <a:pt x="35779041" y="1467493"/>
                  </a:lnTo>
                  <a:lnTo>
                    <a:pt x="35227865" y="1260827"/>
                  </a:lnTo>
                  <a:lnTo>
                    <a:pt x="34793707" y="1077901"/>
                  </a:lnTo>
                  <a:lnTo>
                    <a:pt x="34184509" y="656993"/>
                  </a:lnTo>
                  <a:lnTo>
                    <a:pt x="32921804" y="207897"/>
                  </a:lnTo>
                  <a:lnTo>
                    <a:pt x="32563130" y="0"/>
                  </a:lnTo>
                  <a:lnTo>
                    <a:pt x="31991580" y="181572"/>
                  </a:lnTo>
                  <a:lnTo>
                    <a:pt x="31895393" y="578599"/>
                  </a:lnTo>
                  <a:lnTo>
                    <a:pt x="31466732" y="500012"/>
                  </a:lnTo>
                  <a:lnTo>
                    <a:pt x="31111033" y="722074"/>
                  </a:lnTo>
                  <a:lnTo>
                    <a:pt x="31073773" y="1026349"/>
                  </a:lnTo>
                  <a:lnTo>
                    <a:pt x="31315952" y="1333857"/>
                  </a:lnTo>
                  <a:lnTo>
                    <a:pt x="31388982" y="1704952"/>
                  </a:lnTo>
                  <a:lnTo>
                    <a:pt x="31575271" y="2020158"/>
                  </a:lnTo>
                  <a:lnTo>
                    <a:pt x="31642220" y="2383683"/>
                  </a:lnTo>
                  <a:lnTo>
                    <a:pt x="31365629" y="2624245"/>
                  </a:lnTo>
                  <a:lnTo>
                    <a:pt x="31008444" y="2529612"/>
                  </a:lnTo>
                  <a:lnTo>
                    <a:pt x="30531784" y="2718880"/>
                  </a:lnTo>
                  <a:lnTo>
                    <a:pt x="30379518" y="2431744"/>
                  </a:lnTo>
                  <a:lnTo>
                    <a:pt x="29954025" y="2226827"/>
                  </a:lnTo>
                  <a:lnTo>
                    <a:pt x="29478855" y="2425535"/>
                  </a:lnTo>
                  <a:lnTo>
                    <a:pt x="28966683" y="2543778"/>
                  </a:lnTo>
                  <a:lnTo>
                    <a:pt x="29300000" y="3043529"/>
                  </a:lnTo>
                  <a:lnTo>
                    <a:pt x="29084407" y="3220634"/>
                  </a:lnTo>
                  <a:lnTo>
                    <a:pt x="28727222" y="3386810"/>
                  </a:lnTo>
                  <a:lnTo>
                    <a:pt x="28543905" y="3708225"/>
                  </a:lnTo>
                  <a:lnTo>
                    <a:pt x="28283099" y="3601172"/>
                  </a:lnTo>
                  <a:lnTo>
                    <a:pt x="27963168" y="3948915"/>
                  </a:lnTo>
                  <a:lnTo>
                    <a:pt x="27629332" y="4104159"/>
                  </a:lnTo>
                  <a:lnTo>
                    <a:pt x="27230036" y="4170132"/>
                  </a:lnTo>
                  <a:lnTo>
                    <a:pt x="26595032" y="4354291"/>
                  </a:lnTo>
                  <a:lnTo>
                    <a:pt x="26114748" y="4521369"/>
                  </a:lnTo>
                  <a:lnTo>
                    <a:pt x="26147676" y="4827975"/>
                  </a:lnTo>
                  <a:lnTo>
                    <a:pt x="25877422" y="5264142"/>
                  </a:lnTo>
                  <a:lnTo>
                    <a:pt x="25517261" y="5023710"/>
                  </a:lnTo>
                  <a:lnTo>
                    <a:pt x="24933293" y="5017501"/>
                  </a:lnTo>
                  <a:lnTo>
                    <a:pt x="24503333" y="5251982"/>
                  </a:lnTo>
                  <a:lnTo>
                    <a:pt x="24535291" y="5660660"/>
                  </a:lnTo>
                  <a:lnTo>
                    <a:pt x="24206180" y="5983561"/>
                  </a:lnTo>
                  <a:lnTo>
                    <a:pt x="24000090" y="6418176"/>
                  </a:lnTo>
                  <a:lnTo>
                    <a:pt x="24178682" y="6927370"/>
                  </a:lnTo>
                  <a:lnTo>
                    <a:pt x="24489168" y="7261463"/>
                  </a:lnTo>
                  <a:lnTo>
                    <a:pt x="24945711" y="7539413"/>
                  </a:lnTo>
                  <a:lnTo>
                    <a:pt x="25208006" y="7884180"/>
                  </a:lnTo>
                  <a:lnTo>
                    <a:pt x="25198821" y="8548876"/>
                  </a:lnTo>
                  <a:lnTo>
                    <a:pt x="25013499" y="9022302"/>
                  </a:lnTo>
                  <a:lnTo>
                    <a:pt x="25088535" y="9806728"/>
                  </a:lnTo>
                  <a:lnTo>
                    <a:pt x="24813819" y="10288110"/>
                  </a:lnTo>
                  <a:lnTo>
                    <a:pt x="24759419" y="10662438"/>
                  </a:lnTo>
                  <a:lnTo>
                    <a:pt x="25088274" y="11154491"/>
                  </a:lnTo>
                  <a:lnTo>
                    <a:pt x="24635225" y="11129911"/>
                  </a:lnTo>
                  <a:lnTo>
                    <a:pt x="24397511" y="11459024"/>
                  </a:lnTo>
                  <a:lnTo>
                    <a:pt x="24069884" y="11359669"/>
                  </a:lnTo>
                  <a:lnTo>
                    <a:pt x="23706489" y="11060115"/>
                  </a:lnTo>
                  <a:lnTo>
                    <a:pt x="23361722" y="11160959"/>
                  </a:lnTo>
                  <a:lnTo>
                    <a:pt x="22843080" y="11544472"/>
                  </a:lnTo>
                  <a:lnTo>
                    <a:pt x="22580785" y="11485610"/>
                  </a:lnTo>
                  <a:lnTo>
                    <a:pt x="22346046" y="12014922"/>
                  </a:lnTo>
                  <a:lnTo>
                    <a:pt x="21974046" y="12026629"/>
                  </a:lnTo>
                  <a:lnTo>
                    <a:pt x="21530831" y="12196750"/>
                  </a:lnTo>
                  <a:lnTo>
                    <a:pt x="21061158" y="12496563"/>
                  </a:lnTo>
                  <a:lnTo>
                    <a:pt x="20569556" y="12577288"/>
                  </a:lnTo>
                  <a:lnTo>
                    <a:pt x="20096133" y="12977942"/>
                  </a:lnTo>
                  <a:lnTo>
                    <a:pt x="20392451" y="13392506"/>
                  </a:lnTo>
                  <a:lnTo>
                    <a:pt x="20855203" y="13747944"/>
                  </a:lnTo>
                  <a:lnTo>
                    <a:pt x="20945371" y="13415853"/>
                  </a:lnTo>
                  <a:lnTo>
                    <a:pt x="21145571" y="13358480"/>
                  </a:lnTo>
                  <a:lnTo>
                    <a:pt x="21409613" y="13582029"/>
                  </a:lnTo>
                  <a:lnTo>
                    <a:pt x="21437685" y="13853766"/>
                  </a:lnTo>
                  <a:lnTo>
                    <a:pt x="21753861" y="14327453"/>
                  </a:lnTo>
                  <a:lnTo>
                    <a:pt x="21432965" y="14507531"/>
                  </a:lnTo>
                  <a:lnTo>
                    <a:pt x="21044726" y="14401967"/>
                  </a:lnTo>
                  <a:lnTo>
                    <a:pt x="20762315" y="14468785"/>
                  </a:lnTo>
                  <a:lnTo>
                    <a:pt x="20412828" y="14908188"/>
                  </a:lnTo>
                  <a:lnTo>
                    <a:pt x="20515156" y="15195579"/>
                  </a:lnTo>
                  <a:lnTo>
                    <a:pt x="20583463" y="15633493"/>
                  </a:lnTo>
                  <a:lnTo>
                    <a:pt x="20687541" y="16023215"/>
                  </a:lnTo>
                  <a:lnTo>
                    <a:pt x="20870858" y="16358540"/>
                  </a:lnTo>
                  <a:lnTo>
                    <a:pt x="21165293" y="16501103"/>
                  </a:lnTo>
                  <a:lnTo>
                    <a:pt x="21538266" y="16796188"/>
                  </a:lnTo>
                  <a:lnTo>
                    <a:pt x="21155016" y="16941022"/>
                  </a:lnTo>
                  <a:lnTo>
                    <a:pt x="20929720" y="17164571"/>
                  </a:lnTo>
                  <a:lnTo>
                    <a:pt x="20583463" y="17243810"/>
                  </a:lnTo>
                  <a:lnTo>
                    <a:pt x="20189018" y="17026470"/>
                  </a:lnTo>
                  <a:lnTo>
                    <a:pt x="19840561" y="17021426"/>
                  </a:lnTo>
                  <a:lnTo>
                    <a:pt x="19423480" y="17504357"/>
                  </a:lnTo>
                  <a:lnTo>
                    <a:pt x="19072504" y="17419426"/>
                  </a:lnTo>
                  <a:lnTo>
                    <a:pt x="18733945" y="17782565"/>
                  </a:lnTo>
                  <a:lnTo>
                    <a:pt x="18496228" y="17403774"/>
                  </a:lnTo>
                  <a:lnTo>
                    <a:pt x="18031990" y="17007840"/>
                  </a:lnTo>
                  <a:lnTo>
                    <a:pt x="17763228" y="16660097"/>
                  </a:lnTo>
                  <a:lnTo>
                    <a:pt x="17236891" y="16627302"/>
                  </a:lnTo>
                  <a:lnTo>
                    <a:pt x="16752277" y="16549552"/>
                  </a:lnTo>
                  <a:lnTo>
                    <a:pt x="16393600" y="16083824"/>
                  </a:lnTo>
                  <a:lnTo>
                    <a:pt x="16060283" y="15975543"/>
                  </a:lnTo>
                  <a:lnTo>
                    <a:pt x="15906012" y="16485968"/>
                  </a:lnTo>
                  <a:lnTo>
                    <a:pt x="15890357" y="16863269"/>
                  </a:lnTo>
                  <a:lnTo>
                    <a:pt x="15438537" y="16972070"/>
                  </a:lnTo>
                  <a:lnTo>
                    <a:pt x="15011557" y="17036883"/>
                  </a:lnTo>
                  <a:lnTo>
                    <a:pt x="14842148" y="16600974"/>
                  </a:lnTo>
                  <a:lnTo>
                    <a:pt x="14400998" y="16149154"/>
                  </a:lnTo>
                  <a:lnTo>
                    <a:pt x="13879386" y="15909953"/>
                  </a:lnTo>
                  <a:lnTo>
                    <a:pt x="13646392" y="16041842"/>
                  </a:lnTo>
                  <a:lnTo>
                    <a:pt x="13321999" y="15928322"/>
                  </a:lnTo>
                  <a:lnTo>
                    <a:pt x="13542314" y="15653609"/>
                  </a:lnTo>
                  <a:lnTo>
                    <a:pt x="13469287" y="15220418"/>
                  </a:lnTo>
                  <a:lnTo>
                    <a:pt x="13022189" y="14825973"/>
                  </a:lnTo>
                  <a:lnTo>
                    <a:pt x="12545532" y="14453131"/>
                  </a:lnTo>
                  <a:lnTo>
                    <a:pt x="12681883" y="13818257"/>
                  </a:lnTo>
                  <a:lnTo>
                    <a:pt x="12242027" y="13686227"/>
                  </a:lnTo>
                  <a:lnTo>
                    <a:pt x="11879086" y="14540068"/>
                  </a:lnTo>
                  <a:lnTo>
                    <a:pt x="11320215" y="14746734"/>
                  </a:lnTo>
                  <a:lnTo>
                    <a:pt x="11552948" y="15111618"/>
                  </a:lnTo>
                  <a:lnTo>
                    <a:pt x="11434966" y="15488922"/>
                  </a:lnTo>
                  <a:lnTo>
                    <a:pt x="11039032" y="15979747"/>
                  </a:lnTo>
                  <a:lnTo>
                    <a:pt x="10750154" y="16245017"/>
                  </a:lnTo>
                  <a:lnTo>
                    <a:pt x="10259837" y="16256854"/>
                  </a:lnTo>
                  <a:lnTo>
                    <a:pt x="9944120" y="16608672"/>
                  </a:lnTo>
                  <a:lnTo>
                    <a:pt x="9501745" y="16825493"/>
                  </a:lnTo>
                  <a:lnTo>
                    <a:pt x="9254585" y="16650655"/>
                  </a:lnTo>
                  <a:lnTo>
                    <a:pt x="8683293" y="16546577"/>
                  </a:lnTo>
                  <a:lnTo>
                    <a:pt x="8489045" y="16298189"/>
                  </a:lnTo>
                  <a:lnTo>
                    <a:pt x="8060970" y="16639399"/>
                  </a:lnTo>
                  <a:lnTo>
                    <a:pt x="7990525" y="16906738"/>
                  </a:lnTo>
                  <a:lnTo>
                    <a:pt x="7670596" y="16843153"/>
                  </a:lnTo>
                  <a:lnTo>
                    <a:pt x="7316642" y="16686167"/>
                  </a:lnTo>
                  <a:lnTo>
                    <a:pt x="6776139" y="16819803"/>
                  </a:lnTo>
                  <a:lnTo>
                    <a:pt x="6356858" y="16515526"/>
                  </a:lnTo>
                  <a:lnTo>
                    <a:pt x="5943462" y="16049475"/>
                  </a:lnTo>
                  <a:lnTo>
                    <a:pt x="5574435" y="16343144"/>
                  </a:lnTo>
                  <a:lnTo>
                    <a:pt x="5830263" y="16750007"/>
                  </a:lnTo>
                  <a:lnTo>
                    <a:pt x="5533801" y="17247943"/>
                  </a:lnTo>
                  <a:lnTo>
                    <a:pt x="4959158" y="17056031"/>
                  </a:lnTo>
                  <a:lnTo>
                    <a:pt x="4351835" y="17473310"/>
                  </a:lnTo>
                  <a:lnTo>
                    <a:pt x="3701307" y="17212759"/>
                  </a:lnTo>
                  <a:lnTo>
                    <a:pt x="3304343" y="16906414"/>
                  </a:lnTo>
                  <a:lnTo>
                    <a:pt x="2390542" y="17133523"/>
                  </a:lnTo>
                  <a:lnTo>
                    <a:pt x="1742989" y="17027956"/>
                  </a:lnTo>
                  <a:lnTo>
                    <a:pt x="1203973" y="16599488"/>
                  </a:lnTo>
                  <a:lnTo>
                    <a:pt x="609331" y="16534156"/>
                  </a:lnTo>
                  <a:lnTo>
                    <a:pt x="156024" y="16358796"/>
                  </a:lnTo>
                  <a:lnTo>
                    <a:pt x="0" y="16661453"/>
                  </a:lnTo>
                  <a:lnTo>
                    <a:pt x="287655" y="16961719"/>
                  </a:lnTo>
                  <a:cubicBezTo>
                    <a:pt x="289229" y="17089558"/>
                    <a:pt x="275413" y="17201419"/>
                    <a:pt x="276987" y="17329258"/>
                  </a:cubicBezTo>
                  <a:lnTo>
                    <a:pt x="325175" y="17804428"/>
                  </a:lnTo>
                  <a:lnTo>
                    <a:pt x="666709" y="18431865"/>
                  </a:lnTo>
                  <a:lnTo>
                    <a:pt x="489862" y="18979807"/>
                  </a:lnTo>
                  <a:lnTo>
                    <a:pt x="718132" y="19413256"/>
                  </a:lnTo>
                  <a:lnTo>
                    <a:pt x="1290910" y="19298507"/>
                  </a:lnTo>
                  <a:lnTo>
                    <a:pt x="952612" y="19545406"/>
                  </a:lnTo>
                  <a:lnTo>
                    <a:pt x="1034827" y="20163400"/>
                  </a:lnTo>
                  <a:lnTo>
                    <a:pt x="1227328" y="20644782"/>
                  </a:lnTo>
                  <a:lnTo>
                    <a:pt x="907657" y="21099836"/>
                  </a:lnTo>
                  <a:lnTo>
                    <a:pt x="1152809" y="21461742"/>
                  </a:lnTo>
                  <a:lnTo>
                    <a:pt x="1188579" y="21780184"/>
                  </a:lnTo>
                  <a:lnTo>
                    <a:pt x="1331403" y="22165187"/>
                  </a:lnTo>
                  <a:lnTo>
                    <a:pt x="1379594" y="22517652"/>
                  </a:lnTo>
                  <a:lnTo>
                    <a:pt x="1682379" y="22775482"/>
                  </a:lnTo>
                  <a:lnTo>
                    <a:pt x="1646353" y="23178204"/>
                  </a:lnTo>
                  <a:lnTo>
                    <a:pt x="2193323" y="23336359"/>
                  </a:lnTo>
                  <a:lnTo>
                    <a:pt x="2384335" y="23815994"/>
                  </a:lnTo>
                  <a:lnTo>
                    <a:pt x="2635959" y="24255396"/>
                  </a:lnTo>
                  <a:lnTo>
                    <a:pt x="3127556" y="24656243"/>
                  </a:lnTo>
                  <a:lnTo>
                    <a:pt x="3542832" y="25364215"/>
                  </a:lnTo>
                  <a:lnTo>
                    <a:pt x="3570646" y="25580066"/>
                  </a:lnTo>
                  <a:lnTo>
                    <a:pt x="3350591" y="26098963"/>
                  </a:lnTo>
                  <a:lnTo>
                    <a:pt x="3821039" y="26240558"/>
                  </a:lnTo>
                  <a:lnTo>
                    <a:pt x="3749498" y="26463847"/>
                  </a:lnTo>
                  <a:lnTo>
                    <a:pt x="4022725" y="26810101"/>
                  </a:lnTo>
                  <a:lnTo>
                    <a:pt x="4404749" y="27463865"/>
                  </a:lnTo>
                  <a:lnTo>
                    <a:pt x="4750416" y="27880885"/>
                  </a:lnTo>
                  <a:lnTo>
                    <a:pt x="4946740" y="27811608"/>
                  </a:lnTo>
                  <a:lnTo>
                    <a:pt x="4987233" y="27174987"/>
                  </a:lnTo>
                  <a:lnTo>
                    <a:pt x="5272881" y="27285274"/>
                  </a:lnTo>
                  <a:lnTo>
                    <a:pt x="5584850" y="27165544"/>
                  </a:lnTo>
                  <a:lnTo>
                    <a:pt x="5575666" y="26741796"/>
                  </a:lnTo>
                  <a:lnTo>
                    <a:pt x="5687442" y="26199807"/>
                  </a:lnTo>
                  <a:lnTo>
                    <a:pt x="5620882" y="25873667"/>
                  </a:lnTo>
                  <a:lnTo>
                    <a:pt x="6025998" y="25715189"/>
                  </a:lnTo>
                  <a:lnTo>
                    <a:pt x="6352138" y="24954374"/>
                  </a:lnTo>
                  <a:lnTo>
                    <a:pt x="6538428" y="24573836"/>
                  </a:lnTo>
                  <a:lnTo>
                    <a:pt x="6215523" y="24154552"/>
                  </a:lnTo>
                  <a:lnTo>
                    <a:pt x="6176780" y="23733782"/>
                  </a:lnTo>
                  <a:lnTo>
                    <a:pt x="6397354" y="23774533"/>
                  </a:lnTo>
                  <a:lnTo>
                    <a:pt x="6566503" y="24129714"/>
                  </a:lnTo>
                  <a:lnTo>
                    <a:pt x="6745094" y="24606373"/>
                  </a:lnTo>
                  <a:lnTo>
                    <a:pt x="7041673" y="24923065"/>
                  </a:lnTo>
                  <a:lnTo>
                    <a:pt x="7543169" y="24736518"/>
                  </a:lnTo>
                  <a:lnTo>
                    <a:pt x="7609987" y="24062895"/>
                  </a:lnTo>
                  <a:lnTo>
                    <a:pt x="7363346" y="23221352"/>
                  </a:lnTo>
                  <a:lnTo>
                    <a:pt x="7793304" y="22756853"/>
                  </a:lnTo>
                  <a:lnTo>
                    <a:pt x="7959480" y="22356199"/>
                  </a:lnTo>
                  <a:lnTo>
                    <a:pt x="8324363" y="21748878"/>
                  </a:lnTo>
                  <a:lnTo>
                    <a:pt x="8515375" y="21061088"/>
                  </a:lnTo>
                  <a:lnTo>
                    <a:pt x="8518609" y="20559332"/>
                  </a:lnTo>
                  <a:lnTo>
                    <a:pt x="8798047" y="19966179"/>
                  </a:lnTo>
                  <a:lnTo>
                    <a:pt x="8914543" y="19442817"/>
                  </a:lnTo>
                  <a:lnTo>
                    <a:pt x="9141326" y="18941319"/>
                  </a:lnTo>
                  <a:lnTo>
                    <a:pt x="9501289" y="18819000"/>
                  </a:lnTo>
                  <a:lnTo>
                    <a:pt x="10017153" y="18949017"/>
                  </a:lnTo>
                  <a:lnTo>
                    <a:pt x="10639867" y="19213057"/>
                  </a:lnTo>
                  <a:lnTo>
                    <a:pt x="11285933" y="19607502"/>
                  </a:lnTo>
                  <a:lnTo>
                    <a:pt x="11913115" y="20056347"/>
                  </a:lnTo>
                  <a:lnTo>
                    <a:pt x="13066495" y="21108312"/>
                  </a:lnTo>
                  <a:lnTo>
                    <a:pt x="14255204" y="22168162"/>
                  </a:lnTo>
                  <a:lnTo>
                    <a:pt x="15343646" y="22575283"/>
                  </a:lnTo>
                  <a:lnTo>
                    <a:pt x="15301925" y="23132668"/>
                  </a:lnTo>
                  <a:lnTo>
                    <a:pt x="15633560" y="23505054"/>
                  </a:lnTo>
                  <a:lnTo>
                    <a:pt x="15646695" y="23938701"/>
                  </a:lnTo>
                  <a:lnTo>
                    <a:pt x="15982017" y="24548997"/>
                  </a:lnTo>
                  <a:lnTo>
                    <a:pt x="16047091" y="25038333"/>
                  </a:lnTo>
                  <a:lnTo>
                    <a:pt x="16005367" y="25455872"/>
                  </a:lnTo>
                  <a:lnTo>
                    <a:pt x="15857823" y="25985443"/>
                  </a:lnTo>
                  <a:lnTo>
                    <a:pt x="15727418" y="26283505"/>
                  </a:lnTo>
                  <a:lnTo>
                    <a:pt x="15572179" y="26754217"/>
                  </a:lnTo>
                  <a:lnTo>
                    <a:pt x="15555035" y="27878429"/>
                  </a:lnTo>
                  <a:lnTo>
                    <a:pt x="15598504" y="28220221"/>
                  </a:lnTo>
                  <a:lnTo>
                    <a:pt x="15674055" y="28611688"/>
                  </a:lnTo>
                  <a:lnTo>
                    <a:pt x="15845402" y="29002902"/>
                  </a:lnTo>
                  <a:lnTo>
                    <a:pt x="16117143" y="29484281"/>
                  </a:lnTo>
                  <a:lnTo>
                    <a:pt x="16281830" y="29908288"/>
                  </a:lnTo>
                  <a:lnTo>
                    <a:pt x="16603245" y="30538702"/>
                  </a:lnTo>
                  <a:lnTo>
                    <a:pt x="16991481" y="30968915"/>
                  </a:lnTo>
                  <a:lnTo>
                    <a:pt x="17345691" y="31476625"/>
                  </a:lnTo>
                  <a:lnTo>
                    <a:pt x="18039690" y="31841767"/>
                  </a:lnTo>
                  <a:lnTo>
                    <a:pt x="18241637" y="32281167"/>
                  </a:lnTo>
                  <a:lnTo>
                    <a:pt x="18530515" y="32656982"/>
                  </a:lnTo>
                  <a:lnTo>
                    <a:pt x="18994754" y="33032800"/>
                  </a:lnTo>
                  <a:lnTo>
                    <a:pt x="19384476" y="33465991"/>
                  </a:lnTo>
                  <a:lnTo>
                    <a:pt x="19523091" y="33765874"/>
                  </a:lnTo>
                  <a:lnTo>
                    <a:pt x="19848976" y="34110571"/>
                  </a:lnTo>
                  <a:lnTo>
                    <a:pt x="20095875" y="34285929"/>
                  </a:lnTo>
                  <a:lnTo>
                    <a:pt x="20591805" y="34664589"/>
                  </a:lnTo>
                  <a:lnTo>
                    <a:pt x="21081988" y="34905667"/>
                  </a:lnTo>
                  <a:lnTo>
                    <a:pt x="21653541" y="35126243"/>
                  </a:lnTo>
                  <a:lnTo>
                    <a:pt x="21814536" y="35386152"/>
                  </a:lnTo>
                  <a:lnTo>
                    <a:pt x="22108593" y="35657300"/>
                  </a:lnTo>
                  <a:lnTo>
                    <a:pt x="22555691" y="35769076"/>
                  </a:lnTo>
                  <a:lnTo>
                    <a:pt x="22721864" y="35674441"/>
                  </a:lnTo>
                  <a:lnTo>
                    <a:pt x="23018185" y="35935250"/>
                  </a:lnTo>
                  <a:lnTo>
                    <a:pt x="22905181" y="36168241"/>
                  </a:lnTo>
                  <a:lnTo>
                    <a:pt x="22872647" y="36410420"/>
                  </a:lnTo>
                  <a:lnTo>
                    <a:pt x="23114823" y="36655832"/>
                  </a:lnTo>
                  <a:lnTo>
                    <a:pt x="23467286" y="36933781"/>
                  </a:lnTo>
                  <a:lnTo>
                    <a:pt x="23616321" y="36915152"/>
                  </a:lnTo>
                  <a:lnTo>
                    <a:pt x="23637147" y="37287217"/>
                  </a:lnTo>
                  <a:lnTo>
                    <a:pt x="23207969" y="37179194"/>
                  </a:lnTo>
                  <a:lnTo>
                    <a:pt x="22770055" y="37248987"/>
                  </a:lnTo>
                  <a:lnTo>
                    <a:pt x="22246952" y="36797167"/>
                  </a:lnTo>
                  <a:lnTo>
                    <a:pt x="22710935" y="36632480"/>
                  </a:lnTo>
                  <a:lnTo>
                    <a:pt x="22589456" y="36144891"/>
                  </a:lnTo>
                  <a:lnTo>
                    <a:pt x="22186085" y="35989650"/>
                  </a:lnTo>
                  <a:lnTo>
                    <a:pt x="21735753" y="35947670"/>
                  </a:lnTo>
                  <a:lnTo>
                    <a:pt x="21198484" y="35832661"/>
                  </a:lnTo>
                  <a:lnTo>
                    <a:pt x="20255839" y="35047004"/>
                  </a:lnTo>
                  <a:lnTo>
                    <a:pt x="20046197" y="34780248"/>
                  </a:lnTo>
                  <a:lnTo>
                    <a:pt x="19903373" y="34941438"/>
                  </a:lnTo>
                  <a:lnTo>
                    <a:pt x="20283653" y="35413374"/>
                  </a:lnTo>
                  <a:lnTo>
                    <a:pt x="20022847" y="35672696"/>
                  </a:lnTo>
                  <a:lnTo>
                    <a:pt x="20125178" y="36115072"/>
                  </a:lnTo>
                  <a:lnTo>
                    <a:pt x="19665659" y="35620041"/>
                  </a:lnTo>
                  <a:lnTo>
                    <a:pt x="19130396" y="35383106"/>
                  </a:lnTo>
                  <a:lnTo>
                    <a:pt x="19191978" y="35798635"/>
                  </a:lnTo>
                  <a:lnTo>
                    <a:pt x="19094109" y="36136935"/>
                  </a:lnTo>
                  <a:lnTo>
                    <a:pt x="18723016" y="35780008"/>
                  </a:lnTo>
                  <a:lnTo>
                    <a:pt x="18331805" y="35502059"/>
                  </a:lnTo>
                  <a:lnTo>
                    <a:pt x="18210845" y="35926062"/>
                  </a:lnTo>
                  <a:lnTo>
                    <a:pt x="18600309" y="36373163"/>
                  </a:lnTo>
                  <a:lnTo>
                    <a:pt x="18736923" y="36686880"/>
                  </a:lnTo>
                  <a:lnTo>
                    <a:pt x="18578706" y="36876406"/>
                  </a:lnTo>
                  <a:lnTo>
                    <a:pt x="19098506" y="37586252"/>
                  </a:lnTo>
                  <a:lnTo>
                    <a:pt x="19535256" y="38145189"/>
                  </a:lnTo>
                  <a:lnTo>
                    <a:pt x="20083456" y="39010084"/>
                  </a:lnTo>
                  <a:lnTo>
                    <a:pt x="20414831" y="39439202"/>
                  </a:lnTo>
                  <a:lnTo>
                    <a:pt x="20769758" y="39494700"/>
                  </a:lnTo>
                  <a:lnTo>
                    <a:pt x="21061872" y="39976079"/>
                  </a:lnTo>
                  <a:lnTo>
                    <a:pt x="21550950" y="40511859"/>
                  </a:lnTo>
                  <a:lnTo>
                    <a:pt x="22415843" y="41347193"/>
                  </a:lnTo>
                  <a:lnTo>
                    <a:pt x="22908156" y="41597325"/>
                  </a:lnTo>
                  <a:lnTo>
                    <a:pt x="23031120" y="41938862"/>
                  </a:lnTo>
                  <a:lnTo>
                    <a:pt x="23462566" y="41797783"/>
                  </a:lnTo>
                  <a:lnTo>
                    <a:pt x="23877064" y="42540036"/>
                  </a:lnTo>
                  <a:lnTo>
                    <a:pt x="23982631" y="42875361"/>
                  </a:lnTo>
                  <a:lnTo>
                    <a:pt x="24322997" y="42870831"/>
                  </a:lnTo>
                  <a:lnTo>
                    <a:pt x="24700622" y="43091347"/>
                  </a:lnTo>
                  <a:lnTo>
                    <a:pt x="24642926" y="43333586"/>
                  </a:lnTo>
                  <a:lnTo>
                    <a:pt x="24866475" y="43659465"/>
                  </a:lnTo>
                  <a:lnTo>
                    <a:pt x="25197335" y="43814965"/>
                  </a:lnTo>
                  <a:lnTo>
                    <a:pt x="26113394" y="44092914"/>
                  </a:lnTo>
                  <a:lnTo>
                    <a:pt x="26220706" y="44217108"/>
                  </a:lnTo>
                  <a:lnTo>
                    <a:pt x="26608037" y="44015876"/>
                  </a:lnTo>
                  <a:lnTo>
                    <a:pt x="26355831" y="43759076"/>
                  </a:lnTo>
                  <a:lnTo>
                    <a:pt x="26180471" y="43364634"/>
                  </a:lnTo>
                  <a:lnTo>
                    <a:pt x="26599497" y="43106801"/>
                  </a:lnTo>
                  <a:lnTo>
                    <a:pt x="26318833" y="42473410"/>
                  </a:lnTo>
                  <a:lnTo>
                    <a:pt x="26762697" y="42760544"/>
                  </a:lnTo>
                  <a:lnTo>
                    <a:pt x="26970850" y="42979373"/>
                  </a:lnTo>
                  <a:lnTo>
                    <a:pt x="27390134" y="42814947"/>
                  </a:lnTo>
                  <a:lnTo>
                    <a:pt x="27795252" y="42923226"/>
                  </a:lnTo>
                  <a:cubicBezTo>
                    <a:pt x="27797365" y="42776866"/>
                    <a:pt x="27875609" y="42605605"/>
                    <a:pt x="27877722" y="42459245"/>
                  </a:cubicBezTo>
                  <a:lnTo>
                    <a:pt x="27759740" y="42140805"/>
                  </a:lnTo>
                  <a:lnTo>
                    <a:pt x="27820349" y="41507415"/>
                  </a:lnTo>
                  <a:lnTo>
                    <a:pt x="28023266" y="41394930"/>
                  </a:lnTo>
                  <a:cubicBezTo>
                    <a:pt x="28023934" y="41532277"/>
                    <a:pt x="28024603" y="41669623"/>
                    <a:pt x="28025271" y="41806970"/>
                  </a:cubicBezTo>
                  <a:lnTo>
                    <a:pt x="27988139" y="42129811"/>
                  </a:lnTo>
                  <a:lnTo>
                    <a:pt x="28143253" y="42327353"/>
                  </a:lnTo>
                  <a:lnTo>
                    <a:pt x="28260978" y="43010421"/>
                  </a:lnTo>
                  <a:lnTo>
                    <a:pt x="27944543" y="43106801"/>
                  </a:lnTo>
                  <a:lnTo>
                    <a:pt x="27716272" y="43088171"/>
                  </a:lnTo>
                  <a:lnTo>
                    <a:pt x="27335867" y="42956083"/>
                  </a:lnTo>
                  <a:lnTo>
                    <a:pt x="27042002" y="43242119"/>
                  </a:lnTo>
                  <a:lnTo>
                    <a:pt x="26781327" y="43234228"/>
                  </a:lnTo>
                  <a:lnTo>
                    <a:pt x="26471099" y="43468709"/>
                  </a:lnTo>
                  <a:lnTo>
                    <a:pt x="26571682" y="43740449"/>
                  </a:lnTo>
                  <a:lnTo>
                    <a:pt x="26699816" y="43895114"/>
                  </a:lnTo>
                  <a:lnTo>
                    <a:pt x="26528216" y="44400422"/>
                  </a:lnTo>
                  <a:lnTo>
                    <a:pt x="26210549" y="44761814"/>
                  </a:lnTo>
                  <a:lnTo>
                    <a:pt x="26517282" y="44978184"/>
                  </a:lnTo>
                  <a:lnTo>
                    <a:pt x="26702476" y="45353024"/>
                  </a:lnTo>
                  <a:lnTo>
                    <a:pt x="26952223" y="44779471"/>
                  </a:lnTo>
                  <a:lnTo>
                    <a:pt x="27312384" y="44871128"/>
                  </a:lnTo>
                  <a:lnTo>
                    <a:pt x="27168074" y="45089957"/>
                  </a:lnTo>
                  <a:lnTo>
                    <a:pt x="27501907" y="45186337"/>
                  </a:lnTo>
                  <a:lnTo>
                    <a:pt x="27612194" y="45439447"/>
                  </a:lnTo>
                  <a:lnTo>
                    <a:pt x="27824556" y="45810540"/>
                  </a:lnTo>
                  <a:lnTo>
                    <a:pt x="27231917" y="45492358"/>
                  </a:lnTo>
                  <a:lnTo>
                    <a:pt x="27404041" y="46453375"/>
                  </a:lnTo>
                  <a:lnTo>
                    <a:pt x="27526746" y="46778024"/>
                  </a:lnTo>
                  <a:lnTo>
                    <a:pt x="27463164" y="47015480"/>
                  </a:lnTo>
                  <a:lnTo>
                    <a:pt x="27691435" y="47265615"/>
                  </a:lnTo>
                  <a:lnTo>
                    <a:pt x="28046874" y="47215935"/>
                  </a:lnTo>
                  <a:lnTo>
                    <a:pt x="27722350" y="47666533"/>
                  </a:lnTo>
                  <a:lnTo>
                    <a:pt x="27913493" y="47936520"/>
                  </a:lnTo>
                  <a:lnTo>
                    <a:pt x="28424045" y="47954180"/>
                  </a:lnTo>
                  <a:lnTo>
                    <a:pt x="28944176" y="48166015"/>
                  </a:lnTo>
                  <a:lnTo>
                    <a:pt x="30040704" y="48031153"/>
                  </a:lnTo>
                  <a:lnTo>
                    <a:pt x="29533255" y="47683410"/>
                  </a:lnTo>
                  <a:lnTo>
                    <a:pt x="29632610" y="47500354"/>
                  </a:lnTo>
                  <a:lnTo>
                    <a:pt x="30269234" y="47844861"/>
                  </a:lnTo>
                  <a:lnTo>
                    <a:pt x="30551906" y="47824745"/>
                  </a:lnTo>
                  <a:lnTo>
                    <a:pt x="30848159" y="48107674"/>
                  </a:lnTo>
                  <a:lnTo>
                    <a:pt x="31011680" y="47796672"/>
                  </a:lnTo>
                  <a:lnTo>
                    <a:pt x="31229020" y="47511027"/>
                  </a:lnTo>
                  <a:lnTo>
                    <a:pt x="31490084" y="47310831"/>
                  </a:lnTo>
                  <a:lnTo>
                    <a:pt x="32142101" y="47147630"/>
                  </a:lnTo>
                  <a:lnTo>
                    <a:pt x="32629695" y="47133723"/>
                  </a:lnTo>
                  <a:lnTo>
                    <a:pt x="33052213" y="47245757"/>
                  </a:lnTo>
                  <a:lnTo>
                    <a:pt x="33131452" y="47660060"/>
                  </a:lnTo>
                  <a:lnTo>
                    <a:pt x="33583530" y="48018735"/>
                  </a:lnTo>
                  <a:lnTo>
                    <a:pt x="33837089" y="47829731"/>
                  </a:lnTo>
                  <a:lnTo>
                    <a:pt x="34359285" y="48087371"/>
                  </a:lnTo>
                  <a:lnTo>
                    <a:pt x="34771327" y="48354318"/>
                  </a:lnTo>
                  <a:lnTo>
                    <a:pt x="35109886" y="48619846"/>
                  </a:lnTo>
                  <a:lnTo>
                    <a:pt x="35415907" y="48824765"/>
                  </a:lnTo>
                  <a:lnTo>
                    <a:pt x="35934544" y="48815581"/>
                  </a:lnTo>
                  <a:lnTo>
                    <a:pt x="36215729" y="49194372"/>
                  </a:lnTo>
                  <a:lnTo>
                    <a:pt x="36773114" y="49340429"/>
                  </a:lnTo>
                  <a:lnTo>
                    <a:pt x="37414458" y="49427366"/>
                  </a:lnTo>
                  <a:lnTo>
                    <a:pt x="37963887" y="49422901"/>
                  </a:lnTo>
                  <a:lnTo>
                    <a:pt x="38554327" y="49888629"/>
                  </a:lnTo>
                  <a:lnTo>
                    <a:pt x="38967402" y="50307913"/>
                  </a:lnTo>
                  <a:lnTo>
                    <a:pt x="39281119" y="50756758"/>
                  </a:lnTo>
                  <a:lnTo>
                    <a:pt x="39737660" y="51245836"/>
                  </a:lnTo>
                  <a:lnTo>
                    <a:pt x="40166131" y="51615442"/>
                  </a:lnTo>
                  <a:lnTo>
                    <a:pt x="40420986" y="52113962"/>
                  </a:lnTo>
                  <a:lnTo>
                    <a:pt x="40775198" y="52559574"/>
                  </a:lnTo>
                  <a:lnTo>
                    <a:pt x="41382258" y="52994512"/>
                  </a:lnTo>
                  <a:lnTo>
                    <a:pt x="42472450" y="53511662"/>
                  </a:lnTo>
                  <a:lnTo>
                    <a:pt x="42927504" y="53930948"/>
                  </a:lnTo>
                  <a:lnTo>
                    <a:pt x="43347883" y="54260896"/>
                  </a:lnTo>
                  <a:lnTo>
                    <a:pt x="43790911" y="54848752"/>
                  </a:lnTo>
                  <a:lnTo>
                    <a:pt x="44089625" y="55207808"/>
                  </a:lnTo>
                  <a:lnTo>
                    <a:pt x="44207219" y="54800822"/>
                  </a:lnTo>
                  <a:lnTo>
                    <a:pt x="44290920" y="54896941"/>
                  </a:lnTo>
                  <a:lnTo>
                    <a:pt x="44308060" y="55174890"/>
                  </a:lnTo>
                  <a:lnTo>
                    <a:pt x="44499075" y="55399928"/>
                  </a:lnTo>
                  <a:lnTo>
                    <a:pt x="44857747" y="55345786"/>
                  </a:lnTo>
                  <a:lnTo>
                    <a:pt x="44926055" y="55459051"/>
                  </a:lnTo>
                  <a:lnTo>
                    <a:pt x="44682648" y="55637900"/>
                  </a:lnTo>
                  <a:lnTo>
                    <a:pt x="44997598" y="56173422"/>
                  </a:lnTo>
                  <a:lnTo>
                    <a:pt x="45436998" y="56639149"/>
                  </a:lnTo>
                  <a:lnTo>
                    <a:pt x="45996002" y="56772661"/>
                  </a:lnTo>
                  <a:lnTo>
                    <a:pt x="46711990" y="56524398"/>
                  </a:lnTo>
                  <a:lnTo>
                    <a:pt x="47573968" y="56159129"/>
                  </a:lnTo>
                  <a:lnTo>
                    <a:pt x="46912189" y="54409352"/>
                  </a:lnTo>
                  <a:lnTo>
                    <a:pt x="44551986" y="52933902"/>
                  </a:lnTo>
                  <a:cubicBezTo>
                    <a:pt x="44553474" y="52781721"/>
                    <a:pt x="44554963" y="52629540"/>
                    <a:pt x="44556451" y="52477359"/>
                  </a:cubicBezTo>
                  <a:lnTo>
                    <a:pt x="44219376" y="52075216"/>
                  </a:lnTo>
                  <a:lnTo>
                    <a:pt x="43387278" y="51687950"/>
                  </a:lnTo>
                  <a:lnTo>
                    <a:pt x="43053182" y="51185224"/>
                  </a:lnTo>
                  <a:lnTo>
                    <a:pt x="42601364" y="50351376"/>
                  </a:lnTo>
                  <a:lnTo>
                    <a:pt x="42326648" y="49508089"/>
                  </a:lnTo>
                  <a:lnTo>
                    <a:pt x="42716112" y="49095014"/>
                  </a:lnTo>
                  <a:lnTo>
                    <a:pt x="42702205" y="48501859"/>
                  </a:lnTo>
                  <a:lnTo>
                    <a:pt x="42523356" y="48166534"/>
                  </a:lnTo>
                  <a:lnTo>
                    <a:pt x="42140098" y="47997127"/>
                  </a:lnTo>
                  <a:lnTo>
                    <a:pt x="41775214" y="48021966"/>
                  </a:lnTo>
                  <a:lnTo>
                    <a:pt x="41400888" y="48130505"/>
                  </a:lnTo>
                  <a:lnTo>
                    <a:pt x="40844989" y="47664778"/>
                  </a:lnTo>
                  <a:lnTo>
                    <a:pt x="40436379" y="47233076"/>
                  </a:lnTo>
                  <a:lnTo>
                    <a:pt x="39805964" y="46965800"/>
                  </a:lnTo>
                  <a:lnTo>
                    <a:pt x="39478338" y="46593218"/>
                  </a:lnTo>
                  <a:lnTo>
                    <a:pt x="39225227" y="46184866"/>
                  </a:lnTo>
                  <a:lnTo>
                    <a:pt x="38823087" y="45822958"/>
                  </a:lnTo>
                  <a:lnTo>
                    <a:pt x="38709564" y="45484400"/>
                  </a:lnTo>
                  <a:lnTo>
                    <a:pt x="38274427" y="45159949"/>
                  </a:lnTo>
                  <a:lnTo>
                    <a:pt x="38047846" y="44664459"/>
                  </a:lnTo>
                  <a:lnTo>
                    <a:pt x="37666079" y="44450097"/>
                  </a:lnTo>
                  <a:lnTo>
                    <a:pt x="37255980" y="43875572"/>
                  </a:lnTo>
                  <a:lnTo>
                    <a:pt x="36708038" y="43648789"/>
                  </a:lnTo>
                  <a:lnTo>
                    <a:pt x="36428344" y="43179825"/>
                  </a:lnTo>
                  <a:lnTo>
                    <a:pt x="36473299" y="42735705"/>
                  </a:lnTo>
                  <a:lnTo>
                    <a:pt x="36302403" y="42395658"/>
                  </a:lnTo>
                  <a:lnTo>
                    <a:pt x="35647149" y="41867576"/>
                  </a:lnTo>
                  <a:lnTo>
                    <a:pt x="35114606" y="41547648"/>
                  </a:lnTo>
                  <a:lnTo>
                    <a:pt x="34833420" y="40904812"/>
                  </a:lnTo>
                  <a:lnTo>
                    <a:pt x="34443701" y="40755524"/>
                  </a:lnTo>
                  <a:lnTo>
                    <a:pt x="34255661" y="40229187"/>
                  </a:lnTo>
                  <a:lnTo>
                    <a:pt x="33856496" y="39567725"/>
                  </a:lnTo>
                  <a:lnTo>
                    <a:pt x="33384557" y="39558279"/>
                  </a:lnTo>
                  <a:lnTo>
                    <a:pt x="33086494" y="39367267"/>
                  </a:lnTo>
                  <a:cubicBezTo>
                    <a:pt x="33085480" y="39166530"/>
                    <a:pt x="33084465" y="38965792"/>
                    <a:pt x="33083451" y="38765055"/>
                  </a:cubicBezTo>
                  <a:lnTo>
                    <a:pt x="32410866" y="38640475"/>
                  </a:lnTo>
                  <a:lnTo>
                    <a:pt x="32129683" y="38294222"/>
                  </a:lnTo>
                  <a:lnTo>
                    <a:pt x="31687305" y="38042598"/>
                  </a:lnTo>
                  <a:lnTo>
                    <a:pt x="31742934" y="37696344"/>
                  </a:lnTo>
                  <a:lnTo>
                    <a:pt x="30782245" y="36609772"/>
                  </a:lnTo>
                  <a:lnTo>
                    <a:pt x="30314447" y="35623016"/>
                  </a:lnTo>
                  <a:lnTo>
                    <a:pt x="30395491" y="35155218"/>
                  </a:lnTo>
                  <a:lnTo>
                    <a:pt x="30589160" y="34857476"/>
                  </a:lnTo>
                  <a:lnTo>
                    <a:pt x="30703911" y="34435217"/>
                  </a:lnTo>
                  <a:lnTo>
                    <a:pt x="30280163" y="34152548"/>
                  </a:lnTo>
                  <a:lnTo>
                    <a:pt x="29915279" y="34099634"/>
                  </a:lnTo>
                  <a:lnTo>
                    <a:pt x="29739919" y="33815478"/>
                  </a:lnTo>
                  <a:lnTo>
                    <a:pt x="29972652" y="33723821"/>
                  </a:lnTo>
                  <a:lnTo>
                    <a:pt x="30172852" y="33528084"/>
                  </a:lnTo>
                  <a:lnTo>
                    <a:pt x="29834554" y="33192762"/>
                  </a:lnTo>
                  <a:lnTo>
                    <a:pt x="29879506" y="32983120"/>
                  </a:lnTo>
                  <a:lnTo>
                    <a:pt x="29643281" y="32795341"/>
                  </a:lnTo>
                  <a:lnTo>
                    <a:pt x="29733452" y="32243907"/>
                  </a:lnTo>
                  <a:lnTo>
                    <a:pt x="29469410" y="31854185"/>
                  </a:lnTo>
                  <a:lnTo>
                    <a:pt x="29030010" y="31579211"/>
                  </a:lnTo>
                  <a:lnTo>
                    <a:pt x="28565768" y="31403593"/>
                  </a:lnTo>
                  <a:lnTo>
                    <a:pt x="28244353" y="30894396"/>
                  </a:lnTo>
                  <a:lnTo>
                    <a:pt x="28815775" y="30500212"/>
                  </a:lnTo>
                  <a:lnTo>
                    <a:pt x="28719265" y="30096064"/>
                  </a:lnTo>
                  <a:lnTo>
                    <a:pt x="28446039" y="29791787"/>
                  </a:lnTo>
                  <a:lnTo>
                    <a:pt x="27969379" y="29529234"/>
                  </a:lnTo>
                  <a:lnTo>
                    <a:pt x="27619889" y="28897335"/>
                  </a:lnTo>
                  <a:lnTo>
                    <a:pt x="27397829" y="28734135"/>
                  </a:lnTo>
                  <a:lnTo>
                    <a:pt x="27015023" y="28294476"/>
                  </a:lnTo>
                  <a:lnTo>
                    <a:pt x="26175746" y="28755740"/>
                  </a:lnTo>
                  <a:lnTo>
                    <a:pt x="25810862" y="28142468"/>
                  </a:lnTo>
                  <a:lnTo>
                    <a:pt x="25478515" y="27797698"/>
                  </a:lnTo>
                  <a:lnTo>
                    <a:pt x="25197591" y="27125307"/>
                  </a:lnTo>
                  <a:lnTo>
                    <a:pt x="25635246" y="26883128"/>
                  </a:lnTo>
                  <a:lnTo>
                    <a:pt x="26010803" y="26789724"/>
                  </a:lnTo>
                  <a:lnTo>
                    <a:pt x="25534404" y="26379885"/>
                  </a:lnTo>
                  <a:lnTo>
                    <a:pt x="25419395" y="25923342"/>
                  </a:lnTo>
                  <a:lnTo>
                    <a:pt x="25361180" y="25513050"/>
                  </a:lnTo>
                  <a:lnTo>
                    <a:pt x="25425604" y="25064658"/>
                  </a:lnTo>
                  <a:lnTo>
                    <a:pt x="25596500" y="24738521"/>
                  </a:lnTo>
                  <a:lnTo>
                    <a:pt x="25815326" y="24679400"/>
                  </a:lnTo>
                  <a:lnTo>
                    <a:pt x="25709762" y="24111084"/>
                  </a:lnTo>
                  <a:lnTo>
                    <a:pt x="25504843" y="23741475"/>
                  </a:lnTo>
                  <a:lnTo>
                    <a:pt x="25472306" y="23354728"/>
                  </a:lnTo>
                  <a:lnTo>
                    <a:pt x="25726903" y="22873349"/>
                  </a:lnTo>
                  <a:lnTo>
                    <a:pt x="25927102" y="22601609"/>
                  </a:lnTo>
                  <a:lnTo>
                    <a:pt x="25764160" y="22196232"/>
                  </a:lnTo>
                  <a:lnTo>
                    <a:pt x="25678973" y="21748873"/>
                  </a:lnTo>
                  <a:lnTo>
                    <a:pt x="25874449" y="21272216"/>
                  </a:lnTo>
                  <a:lnTo>
                    <a:pt x="26245542" y="20963219"/>
                  </a:lnTo>
                  <a:lnTo>
                    <a:pt x="26494892" y="20808304"/>
                  </a:lnTo>
                  <a:close/>
                </a:path>
              </a:pathLst>
            </a:custGeom>
            <a:grpFill/>
            <a:ln w="19050" cmpd="sng">
              <a:noFill/>
              <a:prstDash val="solid"/>
              <a:round/>
              <a:headEnd/>
              <a:tailEnd/>
            </a:ln>
            <a:effectLst>
              <a:outerShdw sx="1000" sy="1000" algn="ctr" rotWithShape="0">
                <a:srgbClr val="B2B2B2"/>
              </a:outerShdw>
            </a:effectLst>
          </p:spPr>
          <p:txBody>
            <a:bodyPr/>
            <a:lstStyle/>
            <a:p>
              <a:endParaRPr lang="zh-CN" altLang="en-US" sz="1200" kern="0">
                <a:ln w="0"/>
                <a:effectLst>
                  <a:outerShdw blurRad="38100" dist="19050" dir="2700000" algn="tl" rotWithShape="0">
                    <a:schemeClr val="dk1">
                      <a:alpha val="40000"/>
                    </a:schemeClr>
                  </a:outerShdw>
                </a:effectLst>
              </a:endParaRPr>
            </a:p>
          </p:txBody>
        </p:sp>
        <p:sp>
          <p:nvSpPr>
            <p:cNvPr id="48" name="任意多边形 65">
              <a:extLst>
                <a:ext uri="{FF2B5EF4-FFF2-40B4-BE49-F238E27FC236}">
                  <a16:creationId xmlns:a16="http://schemas.microsoft.com/office/drawing/2014/main" id="{F0403C88-25BE-384D-AD30-5FB68B095EFD}"/>
                </a:ext>
              </a:extLst>
            </p:cNvPr>
            <p:cNvSpPr>
              <a:spLocks/>
            </p:cNvSpPr>
            <p:nvPr/>
          </p:nvSpPr>
          <p:spPr bwMode="auto">
            <a:xfrm>
              <a:off x="4797176" y="4030703"/>
              <a:ext cx="315576" cy="127733"/>
            </a:xfrm>
            <a:custGeom>
              <a:avLst/>
              <a:gdLst>
                <a:gd name="T0" fmla="*/ 0 w 3299339"/>
                <a:gd name="T1" fmla="*/ 430907 h 1327266"/>
                <a:gd name="T2" fmla="*/ 46891 w 3299339"/>
                <a:gd name="T3" fmla="*/ 570884 h 1327266"/>
                <a:gd name="T4" fmla="*/ 235843 w 3299339"/>
                <a:gd name="T5" fmla="*/ 578743 h 1327266"/>
                <a:gd name="T6" fmla="*/ 406152 w 3299339"/>
                <a:gd name="T7" fmla="*/ 721618 h 1327266"/>
                <a:gd name="T8" fmla="*/ 724670 w 3299339"/>
                <a:gd name="T9" fmla="*/ 802010 h 1327266"/>
                <a:gd name="T10" fmla="*/ 1108720 w 3299339"/>
                <a:gd name="T11" fmla="*/ 806202 h 1327266"/>
                <a:gd name="T12" fmla="*/ 1457723 w 3299339"/>
                <a:gd name="T13" fmla="*/ 773435 h 1327266"/>
                <a:gd name="T14" fmla="*/ 1841773 w 3299339"/>
                <a:gd name="T15" fmla="*/ 754385 h 1327266"/>
                <a:gd name="T16" fmla="*/ 1971677 w 3299339"/>
                <a:gd name="T17" fmla="*/ 603451 h 1327266"/>
                <a:gd name="T18" fmla="*/ 2004070 w 3299339"/>
                <a:gd name="T19" fmla="*/ 461392 h 1327266"/>
                <a:gd name="T20" fmla="*/ 1780803 w 3299339"/>
                <a:gd name="T21" fmla="*/ 357758 h 1327266"/>
                <a:gd name="T22" fmla="*/ 1635646 w 3299339"/>
                <a:gd name="T23" fmla="*/ 304800 h 1327266"/>
                <a:gd name="T24" fmla="*/ 1432571 w 3299339"/>
                <a:gd name="T25" fmla="*/ 186308 h 1327266"/>
                <a:gd name="T26" fmla="*/ 1124720 w 3299339"/>
                <a:gd name="T27" fmla="*/ 157733 h 1327266"/>
                <a:gd name="T28" fmla="*/ 859161 w 3299339"/>
                <a:gd name="T29" fmla="*/ 100583 h 1327266"/>
                <a:gd name="T30" fmla="*/ 585986 w 3299339"/>
                <a:gd name="T31" fmla="*/ 47625 h 1327266"/>
                <a:gd name="T32" fmla="*/ 354335 w 3299339"/>
                <a:gd name="T33" fmla="*/ 62483 h 1327266"/>
                <a:gd name="T34" fmla="*/ 112018 w 3299339"/>
                <a:gd name="T35" fmla="*/ 0 h 1327266"/>
                <a:gd name="T36" fmla="*/ 38869 w 3299339"/>
                <a:gd name="T37" fmla="*/ 103634 h 1327266"/>
                <a:gd name="T38" fmla="*/ 168027 w 3299339"/>
                <a:gd name="T39" fmla="*/ 198884 h 1327266"/>
                <a:gd name="T40" fmla="*/ 69726 w 3299339"/>
                <a:gd name="T41" fmla="*/ 260227 h 1327266"/>
                <a:gd name="T42" fmla="*/ 0 w 3299339"/>
                <a:gd name="T43" fmla="*/ 430907 h 13272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99339" h="1327266">
                  <a:moveTo>
                    <a:pt x="0" y="709410"/>
                  </a:moveTo>
                  <a:lnTo>
                    <a:pt x="77198" y="939858"/>
                  </a:lnTo>
                  <a:lnTo>
                    <a:pt x="388273" y="952796"/>
                  </a:lnTo>
                  <a:lnTo>
                    <a:pt x="668656" y="1188014"/>
                  </a:lnTo>
                  <a:lnTo>
                    <a:pt x="1193037" y="1320365"/>
                  </a:lnTo>
                  <a:lnTo>
                    <a:pt x="1825307" y="1327266"/>
                  </a:lnTo>
                  <a:lnTo>
                    <a:pt x="2399876" y="1273321"/>
                  </a:lnTo>
                  <a:lnTo>
                    <a:pt x="3032146" y="1241959"/>
                  </a:lnTo>
                  <a:lnTo>
                    <a:pt x="3246008" y="993473"/>
                  </a:lnTo>
                  <a:lnTo>
                    <a:pt x="3299339" y="759599"/>
                  </a:lnTo>
                  <a:lnTo>
                    <a:pt x="2931770" y="588984"/>
                  </a:lnTo>
                  <a:lnTo>
                    <a:pt x="2692795" y="501798"/>
                  </a:lnTo>
                  <a:lnTo>
                    <a:pt x="2358468" y="306722"/>
                  </a:lnTo>
                  <a:lnTo>
                    <a:pt x="1851647" y="259679"/>
                  </a:lnTo>
                  <a:lnTo>
                    <a:pt x="1414452" y="165592"/>
                  </a:lnTo>
                  <a:lnTo>
                    <a:pt x="964720" y="78406"/>
                  </a:lnTo>
                  <a:lnTo>
                    <a:pt x="583349" y="102867"/>
                  </a:lnTo>
                  <a:lnTo>
                    <a:pt x="184417" y="0"/>
                  </a:lnTo>
                  <a:lnTo>
                    <a:pt x="63991" y="170615"/>
                  </a:lnTo>
                  <a:lnTo>
                    <a:pt x="276626" y="327427"/>
                  </a:lnTo>
                  <a:lnTo>
                    <a:pt x="114791" y="428416"/>
                  </a:lnTo>
                  <a:lnTo>
                    <a:pt x="0" y="709410"/>
                  </a:lnTo>
                  <a:close/>
                </a:path>
              </a:pathLst>
            </a:custGeom>
            <a:grpFill/>
            <a:ln w="19050" cmpd="sng">
              <a:noFill/>
              <a:prstDash val="solid"/>
              <a:round/>
              <a:headEnd/>
              <a:tailEnd/>
            </a:ln>
            <a:effectLst>
              <a:outerShdw sx="1000" sy="1000" algn="ctr" rotWithShape="0">
                <a:srgbClr val="B2B2B2">
                  <a:alpha val="50000"/>
                </a:srgbClr>
              </a:outerShdw>
            </a:effectLst>
          </p:spPr>
          <p:txBody>
            <a:bodyPr/>
            <a:lstStyle/>
            <a:p>
              <a:endParaRPr lang="zh-CN" altLang="en-US" sz="1200" kern="0">
                <a:solidFill>
                  <a:sysClr val="windowText" lastClr="000000"/>
                </a:solidFill>
              </a:endParaRPr>
            </a:p>
          </p:txBody>
        </p:sp>
        <p:sp>
          <p:nvSpPr>
            <p:cNvPr id="49" name="任意多边形 66">
              <a:extLst>
                <a:ext uri="{FF2B5EF4-FFF2-40B4-BE49-F238E27FC236}">
                  <a16:creationId xmlns:a16="http://schemas.microsoft.com/office/drawing/2014/main" id="{73036573-2110-7845-B181-3A601D9210AC}"/>
                </a:ext>
              </a:extLst>
            </p:cNvPr>
            <p:cNvSpPr>
              <a:spLocks/>
            </p:cNvSpPr>
            <p:nvPr/>
          </p:nvSpPr>
          <p:spPr bwMode="auto">
            <a:xfrm>
              <a:off x="3437194" y="2273746"/>
              <a:ext cx="266737" cy="291783"/>
            </a:xfrm>
            <a:custGeom>
              <a:avLst/>
              <a:gdLst>
                <a:gd name="T0" fmla="*/ 494232 w 2780187"/>
                <a:gd name="T1" fmla="*/ 307108 h 3032401"/>
                <a:gd name="T2" fmla="*/ 427608 w 2780187"/>
                <a:gd name="T3" fmla="*/ 503684 h 3032401"/>
                <a:gd name="T4" fmla="*/ 359916 w 2780187"/>
                <a:gd name="T5" fmla="*/ 719584 h 3032401"/>
                <a:gd name="T6" fmla="*/ 203324 w 2780187"/>
                <a:gd name="T7" fmla="*/ 698376 h 3032401"/>
                <a:gd name="T8" fmla="*/ 127124 w 2780187"/>
                <a:gd name="T9" fmla="*/ 812676 h 3032401"/>
                <a:gd name="T10" fmla="*/ 0 w 2780187"/>
                <a:gd name="T11" fmla="*/ 956320 h 3032401"/>
                <a:gd name="T12" fmla="*/ 152401 w 2780187"/>
                <a:gd name="T13" fmla="*/ 1155081 h 3032401"/>
                <a:gd name="T14" fmla="*/ 444377 w 2780187"/>
                <a:gd name="T15" fmla="*/ 1332757 h 3032401"/>
                <a:gd name="T16" fmla="*/ 672853 w 2780187"/>
                <a:gd name="T17" fmla="*/ 1315741 h 3032401"/>
                <a:gd name="T18" fmla="*/ 871737 w 2780187"/>
                <a:gd name="T19" fmla="*/ 1341141 h 3032401"/>
                <a:gd name="T20" fmla="*/ 837829 w 2780187"/>
                <a:gd name="T21" fmla="*/ 1480842 h 3032401"/>
                <a:gd name="T22" fmla="*/ 939429 w 2780187"/>
                <a:gd name="T23" fmla="*/ 1586633 h 3032401"/>
                <a:gd name="T24" fmla="*/ 1108721 w 2780187"/>
                <a:gd name="T25" fmla="*/ 1726333 h 3032401"/>
                <a:gd name="T26" fmla="*/ 1277724 w 2780187"/>
                <a:gd name="T27" fmla="*/ 1841927 h 3032401"/>
                <a:gd name="T28" fmla="*/ 1434730 w 2780187"/>
                <a:gd name="T29" fmla="*/ 1683916 h 3032401"/>
                <a:gd name="T30" fmla="*/ 1485529 w 2780187"/>
                <a:gd name="T31" fmla="*/ 1569617 h 3032401"/>
                <a:gd name="T32" fmla="*/ 1688729 w 2780187"/>
                <a:gd name="T33" fmla="*/ 1527323 h 3032401"/>
                <a:gd name="T34" fmla="*/ 1573733 w 2780187"/>
                <a:gd name="T35" fmla="*/ 1409927 h 3032401"/>
                <a:gd name="T36" fmla="*/ 1417217 w 2780187"/>
                <a:gd name="T37" fmla="*/ 1231404 h 3032401"/>
                <a:gd name="T38" fmla="*/ 1379116 w 2780187"/>
                <a:gd name="T39" fmla="*/ 1062112 h 3032401"/>
                <a:gd name="T40" fmla="*/ 1256432 w 2780187"/>
                <a:gd name="T41" fmla="*/ 1024012 h 3032401"/>
                <a:gd name="T42" fmla="*/ 1116732 w 2780187"/>
                <a:gd name="T43" fmla="*/ 943620 h 3032401"/>
                <a:gd name="T44" fmla="*/ 1074440 w 2780187"/>
                <a:gd name="T45" fmla="*/ 770136 h 3032401"/>
                <a:gd name="T46" fmla="*/ 1108349 w 2780187"/>
                <a:gd name="T47" fmla="*/ 575444 h 3032401"/>
                <a:gd name="T48" fmla="*/ 981348 w 2780187"/>
                <a:gd name="T49" fmla="*/ 452636 h 3032401"/>
                <a:gd name="T50" fmla="*/ 778272 w 2780187"/>
                <a:gd name="T51" fmla="*/ 452760 h 3032401"/>
                <a:gd name="T52" fmla="*/ 837580 w 2780187"/>
                <a:gd name="T53" fmla="*/ 283468 h 3032401"/>
                <a:gd name="T54" fmla="*/ 740296 w 2780187"/>
                <a:gd name="T55" fmla="*/ 148084 h 3032401"/>
                <a:gd name="T56" fmla="*/ 596652 w 2780187"/>
                <a:gd name="T57" fmla="*/ 0 h 3032401"/>
                <a:gd name="T58" fmla="*/ 473472 w 2780187"/>
                <a:gd name="T59" fmla="*/ 75951 h 3032401"/>
                <a:gd name="T60" fmla="*/ 494232 w 2780187"/>
                <a:gd name="T61" fmla="*/ 307108 h 303240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780187" h="3032401">
                  <a:moveTo>
                    <a:pt x="813664" y="505598"/>
                  </a:moveTo>
                  <a:lnTo>
                    <a:pt x="703979" y="829225"/>
                  </a:lnTo>
                  <a:cubicBezTo>
                    <a:pt x="704427" y="1026315"/>
                    <a:pt x="592089" y="987575"/>
                    <a:pt x="592537" y="1184665"/>
                  </a:cubicBezTo>
                  <a:lnTo>
                    <a:pt x="334736" y="1149750"/>
                  </a:lnTo>
                  <a:lnTo>
                    <a:pt x="209287" y="1337924"/>
                  </a:lnTo>
                  <a:lnTo>
                    <a:pt x="0" y="1574408"/>
                  </a:lnTo>
                  <a:lnTo>
                    <a:pt x="250901" y="1901633"/>
                  </a:lnTo>
                  <a:lnTo>
                    <a:pt x="731586" y="2194144"/>
                  </a:lnTo>
                  <a:lnTo>
                    <a:pt x="1107731" y="2166131"/>
                  </a:lnTo>
                  <a:lnTo>
                    <a:pt x="1435157" y="2207947"/>
                  </a:lnTo>
                  <a:lnTo>
                    <a:pt x="1379334" y="2437938"/>
                  </a:lnTo>
                  <a:lnTo>
                    <a:pt x="1546600" y="2612105"/>
                  </a:lnTo>
                  <a:lnTo>
                    <a:pt x="1825309" y="2842096"/>
                  </a:lnTo>
                  <a:lnTo>
                    <a:pt x="2103540" y="3032401"/>
                  </a:lnTo>
                  <a:lnTo>
                    <a:pt x="2362022" y="2772264"/>
                  </a:lnTo>
                  <a:lnTo>
                    <a:pt x="2445655" y="2584090"/>
                  </a:lnTo>
                  <a:lnTo>
                    <a:pt x="2780187" y="2514463"/>
                  </a:lnTo>
                  <a:lnTo>
                    <a:pt x="2590867" y="2321190"/>
                  </a:lnTo>
                  <a:lnTo>
                    <a:pt x="2333190" y="2027285"/>
                  </a:lnTo>
                  <a:lnTo>
                    <a:pt x="2270465" y="1748576"/>
                  </a:lnTo>
                  <a:lnTo>
                    <a:pt x="2068488" y="1685851"/>
                  </a:lnTo>
                  <a:lnTo>
                    <a:pt x="1838497" y="1553500"/>
                  </a:lnTo>
                  <a:lnTo>
                    <a:pt x="1768871" y="1267890"/>
                  </a:lnTo>
                  <a:lnTo>
                    <a:pt x="1824695" y="947365"/>
                  </a:lnTo>
                  <a:lnTo>
                    <a:pt x="1615612" y="745184"/>
                  </a:lnTo>
                  <a:lnTo>
                    <a:pt x="1281284" y="745388"/>
                  </a:lnTo>
                  <a:lnTo>
                    <a:pt x="1378924" y="466679"/>
                  </a:lnTo>
                  <a:lnTo>
                    <a:pt x="1218763" y="243794"/>
                  </a:lnTo>
                  <a:lnTo>
                    <a:pt x="982280" y="0"/>
                  </a:lnTo>
                  <a:lnTo>
                    <a:pt x="779486" y="125040"/>
                  </a:lnTo>
                  <a:lnTo>
                    <a:pt x="813664" y="505598"/>
                  </a:lnTo>
                  <a:close/>
                </a:path>
              </a:pathLst>
            </a:custGeom>
            <a:grpFill/>
            <a:ln w="19050" cmpd="sng">
              <a:noFill/>
              <a:prstDash val="solid"/>
              <a:round/>
              <a:headEnd/>
              <a:tailEnd/>
            </a:ln>
            <a:effectLst>
              <a:outerShdw sx="1000" sy="1000" algn="ctr" rotWithShape="0">
                <a:srgbClr val="B2B2B2">
                  <a:alpha val="50000"/>
                </a:srgbClr>
              </a:outerShdw>
            </a:effectLst>
          </p:spPr>
          <p:txBody>
            <a:bodyPr/>
            <a:lstStyle/>
            <a:p>
              <a:endParaRPr lang="zh-CN" altLang="en-US" sz="1200" kern="0">
                <a:solidFill>
                  <a:sysClr val="windowText" lastClr="000000"/>
                </a:solidFill>
              </a:endParaRPr>
            </a:p>
          </p:txBody>
        </p:sp>
        <p:sp>
          <p:nvSpPr>
            <p:cNvPr id="50" name="任意多边形 67">
              <a:extLst>
                <a:ext uri="{FF2B5EF4-FFF2-40B4-BE49-F238E27FC236}">
                  <a16:creationId xmlns:a16="http://schemas.microsoft.com/office/drawing/2014/main" id="{0E880776-08E7-A749-AB21-9D6C23519E4D}"/>
                </a:ext>
              </a:extLst>
            </p:cNvPr>
            <p:cNvSpPr>
              <a:spLocks/>
            </p:cNvSpPr>
            <p:nvPr/>
          </p:nvSpPr>
          <p:spPr bwMode="auto">
            <a:xfrm>
              <a:off x="3333254" y="2340117"/>
              <a:ext cx="174068" cy="538483"/>
            </a:xfrm>
            <a:custGeom>
              <a:avLst/>
              <a:gdLst>
                <a:gd name="T0" fmla="*/ 331961 w 1822942"/>
                <a:gd name="T1" fmla="*/ 996356 h 5622280"/>
                <a:gd name="T2" fmla="*/ 468214 w 1822942"/>
                <a:gd name="T3" fmla="*/ 1134244 h 5622280"/>
                <a:gd name="T4" fmla="*/ 493614 w 1822942"/>
                <a:gd name="T5" fmla="*/ 1307728 h 5622280"/>
                <a:gd name="T6" fmla="*/ 489422 w 1822942"/>
                <a:gd name="T7" fmla="*/ 1587128 h 5622280"/>
                <a:gd name="T8" fmla="*/ 307430 w 1822942"/>
                <a:gd name="T9" fmla="*/ 1532135 h 5622280"/>
                <a:gd name="T10" fmla="*/ 155030 w 1822942"/>
                <a:gd name="T11" fmla="*/ 1405136 h 5622280"/>
                <a:gd name="T12" fmla="*/ 91530 w 1822942"/>
                <a:gd name="T13" fmla="*/ 1587128 h 5622280"/>
                <a:gd name="T14" fmla="*/ 205830 w 1822942"/>
                <a:gd name="T15" fmla="*/ 1781819 h 5622280"/>
                <a:gd name="T16" fmla="*/ 226914 w 1822942"/>
                <a:gd name="T17" fmla="*/ 2010047 h 5622280"/>
                <a:gd name="T18" fmla="*/ 349722 w 1822942"/>
                <a:gd name="T19" fmla="*/ 2191792 h 5622280"/>
                <a:gd name="T20" fmla="*/ 455514 w 1822942"/>
                <a:gd name="T21" fmla="*/ 2509168 h 5622280"/>
                <a:gd name="T22" fmla="*/ 494093 w 1822942"/>
                <a:gd name="T23" fmla="*/ 2810922 h 5622280"/>
                <a:gd name="T24" fmla="*/ 624310 w 1822942"/>
                <a:gd name="T25" fmla="*/ 3029990 h 5622280"/>
                <a:gd name="T26" fmla="*/ 751186 w 1822942"/>
                <a:gd name="T27" fmla="*/ 3309392 h 5622280"/>
                <a:gd name="T28" fmla="*/ 941686 w 1822942"/>
                <a:gd name="T29" fmla="*/ 3415060 h 5622280"/>
                <a:gd name="T30" fmla="*/ 1106661 w 1822942"/>
                <a:gd name="T31" fmla="*/ 3267575 h 5622280"/>
                <a:gd name="T32" fmla="*/ 988667 w 1822942"/>
                <a:gd name="T33" fmla="*/ 3068464 h 5622280"/>
                <a:gd name="T34" fmla="*/ 882875 w 1822942"/>
                <a:gd name="T35" fmla="*/ 2890664 h 5622280"/>
                <a:gd name="T36" fmla="*/ 777083 w 1822942"/>
                <a:gd name="T37" fmla="*/ 2670571 h 5622280"/>
                <a:gd name="T38" fmla="*/ 798291 w 1822942"/>
                <a:gd name="T39" fmla="*/ 2514103 h 5622280"/>
                <a:gd name="T40" fmla="*/ 760191 w 1822942"/>
                <a:gd name="T41" fmla="*/ 2294135 h 5622280"/>
                <a:gd name="T42" fmla="*/ 810991 w 1822942"/>
                <a:gd name="T43" fmla="*/ 2175519 h 5622280"/>
                <a:gd name="T44" fmla="*/ 751683 w 1822942"/>
                <a:gd name="T45" fmla="*/ 1917328 h 5622280"/>
                <a:gd name="T46" fmla="*/ 709391 w 1822942"/>
                <a:gd name="T47" fmla="*/ 1591443 h 5622280"/>
                <a:gd name="T48" fmla="*/ 810991 w 1822942"/>
                <a:gd name="T49" fmla="*/ 1337568 h 5622280"/>
                <a:gd name="T50" fmla="*/ 912591 w 1822942"/>
                <a:gd name="T51" fmla="*/ 1164084 h 5622280"/>
                <a:gd name="T52" fmla="*/ 1107283 w 1822942"/>
                <a:gd name="T53" fmla="*/ 1248792 h 5622280"/>
                <a:gd name="T54" fmla="*/ 1102967 w 1822942"/>
                <a:gd name="T55" fmla="*/ 1138684 h 5622280"/>
                <a:gd name="T56" fmla="*/ 950567 w 1822942"/>
                <a:gd name="T57" fmla="*/ 1032892 h 5622280"/>
                <a:gd name="T58" fmla="*/ 789783 w 1822942"/>
                <a:gd name="T59" fmla="*/ 1104900 h 5622280"/>
                <a:gd name="T60" fmla="*/ 658591 w 1822942"/>
                <a:gd name="T61" fmla="*/ 1168400 h 5622280"/>
                <a:gd name="T62" fmla="*/ 552799 w 1822942"/>
                <a:gd name="T63" fmla="*/ 901700 h 5622280"/>
                <a:gd name="T64" fmla="*/ 459707 w 1822942"/>
                <a:gd name="T65" fmla="*/ 740916 h 5622280"/>
                <a:gd name="T66" fmla="*/ 332707 w 1822942"/>
                <a:gd name="T67" fmla="*/ 364232 h 5622280"/>
                <a:gd name="T68" fmla="*/ 408659 w 1822942"/>
                <a:gd name="T69" fmla="*/ 67320 h 5622280"/>
                <a:gd name="T70" fmla="*/ 193131 w 1822942"/>
                <a:gd name="T71" fmla="*/ 0 h 5622280"/>
                <a:gd name="T72" fmla="*/ 83147 w 1822942"/>
                <a:gd name="T73" fmla="*/ 127000 h 5622280"/>
                <a:gd name="T74" fmla="*/ 0 w 1822942"/>
                <a:gd name="T75" fmla="*/ 329307 h 5622280"/>
                <a:gd name="T76" fmla="*/ 133946 w 1822942"/>
                <a:gd name="T77" fmla="*/ 469776 h 5622280"/>
                <a:gd name="T78" fmla="*/ 176238 w 1822942"/>
                <a:gd name="T79" fmla="*/ 685676 h 5622280"/>
                <a:gd name="T80" fmla="*/ 328638 w 1822942"/>
                <a:gd name="T81" fmla="*/ 766068 h 5622280"/>
                <a:gd name="T82" fmla="*/ 331961 w 1822942"/>
                <a:gd name="T83" fmla="*/ 996356 h 562228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822942" h="5622280">
                  <a:moveTo>
                    <a:pt x="546514" y="1640320"/>
                  </a:moveTo>
                  <a:lnTo>
                    <a:pt x="770830" y="1867328"/>
                  </a:lnTo>
                  <a:lnTo>
                    <a:pt x="812646" y="2152938"/>
                  </a:lnTo>
                  <a:lnTo>
                    <a:pt x="805745" y="2612920"/>
                  </a:lnTo>
                  <a:lnTo>
                    <a:pt x="506128" y="2522385"/>
                  </a:lnTo>
                  <a:lnTo>
                    <a:pt x="255229" y="2313303"/>
                  </a:lnTo>
                  <a:lnTo>
                    <a:pt x="150688" y="2612920"/>
                  </a:lnTo>
                  <a:lnTo>
                    <a:pt x="338862" y="2933445"/>
                  </a:lnTo>
                  <a:lnTo>
                    <a:pt x="373573" y="3309181"/>
                  </a:lnTo>
                  <a:lnTo>
                    <a:pt x="575754" y="3608390"/>
                  </a:lnTo>
                  <a:lnTo>
                    <a:pt x="749922" y="4130892"/>
                  </a:lnTo>
                  <a:lnTo>
                    <a:pt x="813435" y="4627676"/>
                  </a:lnTo>
                  <a:lnTo>
                    <a:pt x="1027814" y="4988335"/>
                  </a:lnTo>
                  <a:lnTo>
                    <a:pt x="1236692" y="5448317"/>
                  </a:lnTo>
                  <a:lnTo>
                    <a:pt x="1550316" y="5622280"/>
                  </a:lnTo>
                  <a:lnTo>
                    <a:pt x="1821918" y="5379473"/>
                  </a:lnTo>
                  <a:lnTo>
                    <a:pt x="1627662" y="5051672"/>
                  </a:lnTo>
                  <a:lnTo>
                    <a:pt x="1453495" y="4758957"/>
                  </a:lnTo>
                  <a:lnTo>
                    <a:pt x="1279327" y="4396615"/>
                  </a:lnTo>
                  <a:lnTo>
                    <a:pt x="1314242" y="4139019"/>
                  </a:lnTo>
                  <a:lnTo>
                    <a:pt x="1251518" y="3776881"/>
                  </a:lnTo>
                  <a:lnTo>
                    <a:pt x="1335151" y="3581601"/>
                  </a:lnTo>
                  <a:lnTo>
                    <a:pt x="1237511" y="3156535"/>
                  </a:lnTo>
                  <a:lnTo>
                    <a:pt x="1167885" y="2620025"/>
                  </a:lnTo>
                  <a:lnTo>
                    <a:pt x="1335151" y="2202064"/>
                  </a:lnTo>
                  <a:lnTo>
                    <a:pt x="1502417" y="1916454"/>
                  </a:lnTo>
                  <a:lnTo>
                    <a:pt x="1822942" y="2055911"/>
                  </a:lnTo>
                  <a:lnTo>
                    <a:pt x="1815836" y="1874638"/>
                  </a:lnTo>
                  <a:lnTo>
                    <a:pt x="1564937" y="1700470"/>
                  </a:lnTo>
                  <a:lnTo>
                    <a:pt x="1300235" y="1819018"/>
                  </a:lnTo>
                  <a:lnTo>
                    <a:pt x="1084251" y="1923560"/>
                  </a:lnTo>
                  <a:lnTo>
                    <a:pt x="910084" y="1484486"/>
                  </a:lnTo>
                  <a:lnTo>
                    <a:pt x="756825" y="1219784"/>
                  </a:lnTo>
                  <a:lnTo>
                    <a:pt x="547742" y="599642"/>
                  </a:lnTo>
                  <a:lnTo>
                    <a:pt x="672784" y="110830"/>
                  </a:lnTo>
                  <a:lnTo>
                    <a:pt x="317956" y="0"/>
                  </a:lnTo>
                  <a:lnTo>
                    <a:pt x="136887" y="209083"/>
                  </a:lnTo>
                  <a:lnTo>
                    <a:pt x="0" y="542145"/>
                  </a:lnTo>
                  <a:lnTo>
                    <a:pt x="220518" y="773401"/>
                  </a:lnTo>
                  <a:cubicBezTo>
                    <a:pt x="260395" y="901709"/>
                    <a:pt x="289593" y="978189"/>
                    <a:pt x="290144" y="1128842"/>
                  </a:cubicBezTo>
                  <a:lnTo>
                    <a:pt x="541043" y="1261193"/>
                  </a:lnTo>
                  <a:cubicBezTo>
                    <a:pt x="542867" y="1387569"/>
                    <a:pt x="544690" y="1513944"/>
                    <a:pt x="546514" y="1640320"/>
                  </a:cubicBezTo>
                  <a:close/>
                </a:path>
              </a:pathLst>
            </a:custGeom>
            <a:grpFill/>
            <a:ln w="19050" cmpd="sng">
              <a:noFill/>
              <a:prstDash val="solid"/>
              <a:round/>
              <a:headEnd/>
              <a:tailEnd/>
            </a:ln>
            <a:effectLst>
              <a:outerShdw sx="1000" sy="1000" algn="ctr" rotWithShape="0">
                <a:srgbClr val="B2B2B2">
                  <a:alpha val="50000"/>
                </a:srgbClr>
              </a:outerShdw>
            </a:effectLst>
          </p:spPr>
          <p:txBody>
            <a:bodyPr/>
            <a:lstStyle/>
            <a:p>
              <a:endParaRPr lang="zh-CN" altLang="en-US" sz="1200" kern="0">
                <a:solidFill>
                  <a:sysClr val="windowText" lastClr="000000"/>
                </a:solidFill>
              </a:endParaRPr>
            </a:p>
          </p:txBody>
        </p:sp>
        <p:sp>
          <p:nvSpPr>
            <p:cNvPr id="51" name="任意多边形 68">
              <a:extLst>
                <a:ext uri="{FF2B5EF4-FFF2-40B4-BE49-F238E27FC236}">
                  <a16:creationId xmlns:a16="http://schemas.microsoft.com/office/drawing/2014/main" id="{682FE6F1-279A-8C44-BEF3-F7EDEABBA41E}"/>
                </a:ext>
              </a:extLst>
            </p:cNvPr>
            <p:cNvSpPr>
              <a:spLocks/>
            </p:cNvSpPr>
            <p:nvPr/>
          </p:nvSpPr>
          <p:spPr bwMode="auto">
            <a:xfrm>
              <a:off x="4636883" y="4014423"/>
              <a:ext cx="127733" cy="67623"/>
            </a:xfrm>
            <a:custGeom>
              <a:avLst/>
              <a:gdLst>
                <a:gd name="T0" fmla="*/ 0 w 1332905"/>
                <a:gd name="T1" fmla="*/ 18681 h 694998"/>
                <a:gd name="T2" fmla="*/ 71274 w 1332905"/>
                <a:gd name="T3" fmla="*/ 168184 h 694998"/>
                <a:gd name="T4" fmla="*/ 278334 w 1332905"/>
                <a:gd name="T5" fmla="*/ 170310 h 694998"/>
                <a:gd name="T6" fmla="*/ 425401 w 1332905"/>
                <a:gd name="T7" fmla="*/ 328043 h 694998"/>
                <a:gd name="T8" fmla="*/ 596851 w 1332905"/>
                <a:gd name="T9" fmla="*/ 408435 h 694998"/>
                <a:gd name="T10" fmla="*/ 776685 w 1332905"/>
                <a:gd name="T11" fmla="*/ 422152 h 694998"/>
                <a:gd name="T12" fmla="*/ 809627 w 1332905"/>
                <a:gd name="T13" fmla="*/ 262093 h 694998"/>
                <a:gd name="T14" fmla="*/ 666577 w 1332905"/>
                <a:gd name="T15" fmla="*/ 152401 h 694998"/>
                <a:gd name="T16" fmla="*/ 432644 w 1332905"/>
                <a:gd name="T17" fmla="*/ 32768 h 694998"/>
                <a:gd name="T18" fmla="*/ 244426 w 1332905"/>
                <a:gd name="T19" fmla="*/ 0 h 694998"/>
                <a:gd name="T20" fmla="*/ 0 w 1332905"/>
                <a:gd name="T21" fmla="*/ 18681 h 6949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32905" h="694998">
                  <a:moveTo>
                    <a:pt x="0" y="30755"/>
                  </a:moveTo>
                  <a:lnTo>
                    <a:pt x="117340" y="276885"/>
                  </a:lnTo>
                  <a:lnTo>
                    <a:pt x="458227" y="280385"/>
                  </a:lnTo>
                  <a:lnTo>
                    <a:pt x="700346" y="540064"/>
                  </a:lnTo>
                  <a:lnTo>
                    <a:pt x="982608" y="672415"/>
                  </a:lnTo>
                  <a:lnTo>
                    <a:pt x="1278672" y="694998"/>
                  </a:lnTo>
                  <a:lnTo>
                    <a:pt x="1332905" y="431489"/>
                  </a:lnTo>
                  <a:lnTo>
                    <a:pt x="1097399" y="250901"/>
                  </a:lnTo>
                  <a:lnTo>
                    <a:pt x="712271" y="53947"/>
                  </a:lnTo>
                  <a:lnTo>
                    <a:pt x="402404" y="0"/>
                  </a:lnTo>
                  <a:lnTo>
                    <a:pt x="0" y="30755"/>
                  </a:lnTo>
                  <a:close/>
                </a:path>
              </a:pathLst>
            </a:custGeom>
            <a:grpFill/>
            <a:ln w="19050" cmpd="sng">
              <a:noFill/>
              <a:prstDash val="solid"/>
              <a:round/>
              <a:headEnd/>
              <a:tailEnd/>
            </a:ln>
            <a:effectLst>
              <a:outerShdw sx="1000" sy="1000" algn="ctr" rotWithShape="0">
                <a:srgbClr val="B2B2B2">
                  <a:alpha val="50000"/>
                </a:srgbClr>
              </a:outerShdw>
            </a:effectLst>
          </p:spPr>
          <p:txBody>
            <a:bodyPr/>
            <a:lstStyle/>
            <a:p>
              <a:endParaRPr lang="zh-CN" altLang="en-US" sz="1200" kern="0">
                <a:solidFill>
                  <a:sysClr val="windowText" lastClr="000000"/>
                </a:solidFill>
              </a:endParaRPr>
            </a:p>
          </p:txBody>
        </p:sp>
        <p:sp>
          <p:nvSpPr>
            <p:cNvPr id="52" name="任意多边形 69">
              <a:extLst>
                <a:ext uri="{FF2B5EF4-FFF2-40B4-BE49-F238E27FC236}">
                  <a16:creationId xmlns:a16="http://schemas.microsoft.com/office/drawing/2014/main" id="{389667B9-0EF8-D240-87A7-265D986B9371}"/>
                </a:ext>
              </a:extLst>
            </p:cNvPr>
            <p:cNvSpPr>
              <a:spLocks/>
            </p:cNvSpPr>
            <p:nvPr/>
          </p:nvSpPr>
          <p:spPr bwMode="auto">
            <a:xfrm>
              <a:off x="4762112" y="4175968"/>
              <a:ext cx="552258" cy="127733"/>
            </a:xfrm>
            <a:custGeom>
              <a:avLst/>
              <a:gdLst>
                <a:gd name="T0" fmla="*/ 296388 w 5763816"/>
                <a:gd name="T1" fmla="*/ 476274 h 1329147"/>
                <a:gd name="T2" fmla="*/ 465186 w 5763816"/>
                <a:gd name="T3" fmla="*/ 467495 h 1329147"/>
                <a:gd name="T4" fmla="*/ 649212 w 5763816"/>
                <a:gd name="T5" fmla="*/ 584845 h 1329147"/>
                <a:gd name="T6" fmla="*/ 867154 w 5763816"/>
                <a:gd name="T7" fmla="*/ 616251 h 1329147"/>
                <a:gd name="T8" fmla="*/ 1072901 w 5763816"/>
                <a:gd name="T9" fmla="*/ 678186 h 1329147"/>
                <a:gd name="T10" fmla="*/ 1304552 w 5763816"/>
                <a:gd name="T11" fmla="*/ 735336 h 1329147"/>
                <a:gd name="T12" fmla="*/ 1538484 w 5763816"/>
                <a:gd name="T13" fmla="*/ 659136 h 1329147"/>
                <a:gd name="T14" fmla="*/ 1754509 w 5763816"/>
                <a:gd name="T15" fmla="*/ 712093 h 1329147"/>
                <a:gd name="T16" fmla="*/ 2069602 w 5763816"/>
                <a:gd name="T17" fmla="*/ 735336 h 1329147"/>
                <a:gd name="T18" fmla="*/ 2281063 w 5763816"/>
                <a:gd name="T19" fmla="*/ 720478 h 1329147"/>
                <a:gd name="T20" fmla="*/ 2527572 w 5763816"/>
                <a:gd name="T21" fmla="*/ 758578 h 1329147"/>
                <a:gd name="T22" fmla="*/ 2741313 w 5763816"/>
                <a:gd name="T23" fmla="*/ 768103 h 1329147"/>
                <a:gd name="T24" fmla="*/ 2967580 w 5763816"/>
                <a:gd name="T25" fmla="*/ 791693 h 1329147"/>
                <a:gd name="T26" fmla="*/ 3177182 w 5763816"/>
                <a:gd name="T27" fmla="*/ 807344 h 1329147"/>
                <a:gd name="T28" fmla="*/ 3366541 w 5763816"/>
                <a:gd name="T29" fmla="*/ 797818 h 1329147"/>
                <a:gd name="T30" fmla="*/ 3501032 w 5763816"/>
                <a:gd name="T31" fmla="*/ 706760 h 1329147"/>
                <a:gd name="T32" fmla="*/ 3353965 w 5763816"/>
                <a:gd name="T33" fmla="*/ 621036 h 1329147"/>
                <a:gd name="T34" fmla="*/ 3211091 w 5763816"/>
                <a:gd name="T35" fmla="*/ 668661 h 1329147"/>
                <a:gd name="T36" fmla="*/ 3088405 w 5763816"/>
                <a:gd name="T37" fmla="*/ 630561 h 1329147"/>
                <a:gd name="T38" fmla="*/ 2888381 w 5763816"/>
                <a:gd name="T39" fmla="*/ 621036 h 1329147"/>
                <a:gd name="T40" fmla="*/ 2709689 w 5763816"/>
                <a:gd name="T41" fmla="*/ 569218 h 1329147"/>
                <a:gd name="T42" fmla="*/ 2372122 w 5763816"/>
                <a:gd name="T43" fmla="*/ 550169 h 1329147"/>
                <a:gd name="T44" fmla="*/ 2144663 w 5763816"/>
                <a:gd name="T45" fmla="*/ 493019 h 1329147"/>
                <a:gd name="T46" fmla="*/ 1712986 w 5763816"/>
                <a:gd name="T47" fmla="*/ 493019 h 1329147"/>
                <a:gd name="T48" fmla="*/ 1496194 w 5763816"/>
                <a:gd name="T49" fmla="*/ 513210 h 1329147"/>
                <a:gd name="T50" fmla="*/ 1374279 w 5763816"/>
                <a:gd name="T51" fmla="*/ 393576 h 1329147"/>
                <a:gd name="T52" fmla="*/ 1315219 w 5763816"/>
                <a:gd name="T53" fmla="*/ 242318 h 1329147"/>
                <a:gd name="T54" fmla="*/ 1140718 w 5763816"/>
                <a:gd name="T55" fmla="*/ 114301 h 1329147"/>
                <a:gd name="T56" fmla="*/ 888876 w 5763816"/>
                <a:gd name="T57" fmla="*/ 138684 h 1329147"/>
                <a:gd name="T58" fmla="*/ 818009 w 5763816"/>
                <a:gd name="T59" fmla="*/ 0 h 1329147"/>
                <a:gd name="T60" fmla="*/ 607318 w 5763816"/>
                <a:gd name="T61" fmla="*/ 89917 h 1329147"/>
                <a:gd name="T62" fmla="*/ 803151 w 5763816"/>
                <a:gd name="T63" fmla="*/ 170308 h 1329147"/>
                <a:gd name="T64" fmla="*/ 861442 w 5763816"/>
                <a:gd name="T65" fmla="*/ 318516 h 1329147"/>
                <a:gd name="T66" fmla="*/ 585217 w 5763816"/>
                <a:gd name="T67" fmla="*/ 194691 h 1329147"/>
                <a:gd name="T68" fmla="*/ 410716 w 5763816"/>
                <a:gd name="T69" fmla="*/ 194691 h 1329147"/>
                <a:gd name="T70" fmla="*/ 273174 w 5763816"/>
                <a:gd name="T71" fmla="*/ 270890 h 1329147"/>
                <a:gd name="T72" fmla="*/ 0 w 5763816"/>
                <a:gd name="T73" fmla="*/ 284607 h 1329147"/>
                <a:gd name="T74" fmla="*/ 224408 w 5763816"/>
                <a:gd name="T75" fmla="*/ 374524 h 1329147"/>
                <a:gd name="T76" fmla="*/ 296388 w 5763816"/>
                <a:gd name="T77" fmla="*/ 476274 h 132914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763816" h="1329147">
                  <a:moveTo>
                    <a:pt x="487949" y="784099"/>
                  </a:moveTo>
                  <a:lnTo>
                    <a:pt x="765845" y="769646"/>
                  </a:lnTo>
                  <a:lnTo>
                    <a:pt x="1068810" y="962843"/>
                  </a:lnTo>
                  <a:lnTo>
                    <a:pt x="1427612" y="1014546"/>
                  </a:lnTo>
                  <a:lnTo>
                    <a:pt x="1766337" y="1116511"/>
                  </a:lnTo>
                  <a:lnTo>
                    <a:pt x="2147709" y="1210598"/>
                  </a:lnTo>
                  <a:lnTo>
                    <a:pt x="2532837" y="1085149"/>
                  </a:lnTo>
                  <a:lnTo>
                    <a:pt x="2888482" y="1172334"/>
                  </a:lnTo>
                  <a:lnTo>
                    <a:pt x="3407227" y="1210598"/>
                  </a:lnTo>
                  <a:lnTo>
                    <a:pt x="3755358" y="1186137"/>
                  </a:lnTo>
                  <a:lnTo>
                    <a:pt x="4161190" y="1248862"/>
                  </a:lnTo>
                  <a:lnTo>
                    <a:pt x="4513078" y="1264543"/>
                  </a:lnTo>
                  <a:lnTo>
                    <a:pt x="4885585" y="1303380"/>
                  </a:lnTo>
                  <a:lnTo>
                    <a:pt x="5230656" y="1329147"/>
                  </a:lnTo>
                  <a:lnTo>
                    <a:pt x="5542401" y="1313464"/>
                  </a:lnTo>
                  <a:lnTo>
                    <a:pt x="5763816" y="1163554"/>
                  </a:lnTo>
                  <a:lnTo>
                    <a:pt x="5521698" y="1022424"/>
                  </a:lnTo>
                  <a:lnTo>
                    <a:pt x="5286480" y="1100830"/>
                  </a:lnTo>
                  <a:lnTo>
                    <a:pt x="5084503" y="1038105"/>
                  </a:lnTo>
                  <a:lnTo>
                    <a:pt x="4755198" y="1022424"/>
                  </a:lnTo>
                  <a:lnTo>
                    <a:pt x="4461013" y="937116"/>
                  </a:lnTo>
                  <a:lnTo>
                    <a:pt x="3905270" y="905754"/>
                  </a:lnTo>
                  <a:lnTo>
                    <a:pt x="3530800" y="811667"/>
                  </a:lnTo>
                  <a:lnTo>
                    <a:pt x="2820123" y="811667"/>
                  </a:lnTo>
                  <a:lnTo>
                    <a:pt x="2463213" y="844908"/>
                  </a:lnTo>
                  <a:lnTo>
                    <a:pt x="2262502" y="647953"/>
                  </a:lnTo>
                  <a:lnTo>
                    <a:pt x="2165270" y="398933"/>
                  </a:lnTo>
                  <a:lnTo>
                    <a:pt x="1877986" y="188176"/>
                  </a:lnTo>
                  <a:lnTo>
                    <a:pt x="1463374" y="228318"/>
                  </a:lnTo>
                  <a:lnTo>
                    <a:pt x="1346704" y="0"/>
                  </a:lnTo>
                  <a:lnTo>
                    <a:pt x="999839" y="148032"/>
                  </a:lnTo>
                  <a:lnTo>
                    <a:pt x="1322243" y="280381"/>
                  </a:lnTo>
                  <a:lnTo>
                    <a:pt x="1418208" y="524379"/>
                  </a:lnTo>
                  <a:lnTo>
                    <a:pt x="963454" y="320523"/>
                  </a:lnTo>
                  <a:lnTo>
                    <a:pt x="676170" y="320523"/>
                  </a:lnTo>
                  <a:lnTo>
                    <a:pt x="449732" y="445971"/>
                  </a:lnTo>
                  <a:lnTo>
                    <a:pt x="0" y="468554"/>
                  </a:lnTo>
                  <a:lnTo>
                    <a:pt x="369447" y="616586"/>
                  </a:lnTo>
                  <a:lnTo>
                    <a:pt x="487949" y="784099"/>
                  </a:lnTo>
                  <a:close/>
                </a:path>
              </a:pathLst>
            </a:custGeom>
            <a:grpFill/>
            <a:ln w="19050" cmpd="sng">
              <a:noFill/>
              <a:prstDash val="solid"/>
              <a:round/>
              <a:headEnd/>
              <a:tailEnd/>
            </a:ln>
            <a:effectLst>
              <a:outerShdw sx="1000" sy="1000" algn="ctr" rotWithShape="0">
                <a:srgbClr val="B2B2B2">
                  <a:alpha val="50000"/>
                </a:srgbClr>
              </a:outerShdw>
            </a:effectLst>
          </p:spPr>
          <p:txBody>
            <a:bodyPr/>
            <a:lstStyle/>
            <a:p>
              <a:endParaRPr lang="zh-CN" altLang="en-US" sz="1200" kern="0">
                <a:solidFill>
                  <a:sysClr val="windowText" lastClr="000000"/>
                </a:solidFill>
              </a:endParaRPr>
            </a:p>
          </p:txBody>
        </p:sp>
        <p:sp>
          <p:nvSpPr>
            <p:cNvPr id="64" name="任意多边形 70">
              <a:extLst>
                <a:ext uri="{FF2B5EF4-FFF2-40B4-BE49-F238E27FC236}">
                  <a16:creationId xmlns:a16="http://schemas.microsoft.com/office/drawing/2014/main" id="{3534C9A2-B177-914D-82EA-76A9141A5A36}"/>
                </a:ext>
              </a:extLst>
            </p:cNvPr>
            <p:cNvSpPr>
              <a:spLocks/>
            </p:cNvSpPr>
            <p:nvPr/>
          </p:nvSpPr>
          <p:spPr bwMode="auto">
            <a:xfrm>
              <a:off x="5422066" y="4236078"/>
              <a:ext cx="255466" cy="231673"/>
            </a:xfrm>
            <a:custGeom>
              <a:avLst/>
              <a:gdLst>
                <a:gd name="T0" fmla="*/ 453033 w 2658257"/>
                <a:gd name="T1" fmla="*/ 0 h 2421351"/>
                <a:gd name="T2" fmla="*/ 351435 w 2658257"/>
                <a:gd name="T3" fmla="*/ 124105 h 2421351"/>
                <a:gd name="T4" fmla="*/ 162075 w 2658257"/>
                <a:gd name="T5" fmla="*/ 181255 h 2421351"/>
                <a:gd name="T6" fmla="*/ 28725 w 2658257"/>
                <a:gd name="T7" fmla="*/ 86005 h 2421351"/>
                <a:gd name="T8" fmla="*/ 6723 w 2658257"/>
                <a:gd name="T9" fmla="*/ 177733 h 2421351"/>
                <a:gd name="T10" fmla="*/ 158453 w 2658257"/>
                <a:gd name="T11" fmla="*/ 270030 h 2421351"/>
                <a:gd name="T12" fmla="*/ 241227 w 2658257"/>
                <a:gd name="T13" fmla="*/ 457580 h 2421351"/>
                <a:gd name="T14" fmla="*/ 122165 w 2658257"/>
                <a:gd name="T15" fmla="*/ 444532 h 2421351"/>
                <a:gd name="T16" fmla="*/ 0 w 2658257"/>
                <a:gd name="T17" fmla="*/ 513065 h 2421351"/>
                <a:gd name="T18" fmla="*/ 156171 w 2658257"/>
                <a:gd name="T19" fmla="*/ 730863 h 2421351"/>
                <a:gd name="T20" fmla="*/ 278856 w 2658257"/>
                <a:gd name="T21" fmla="*/ 872979 h 2421351"/>
                <a:gd name="T22" fmla="*/ 321148 w 2658257"/>
                <a:gd name="T23" fmla="*/ 713723 h 2421351"/>
                <a:gd name="T24" fmla="*/ 351627 w 2658257"/>
                <a:gd name="T25" fmla="*/ 751059 h 2421351"/>
                <a:gd name="T26" fmla="*/ 359247 w 2658257"/>
                <a:gd name="T27" fmla="*/ 854311 h 2421351"/>
                <a:gd name="T28" fmla="*/ 435447 w 2658257"/>
                <a:gd name="T29" fmla="*/ 949179 h 2421351"/>
                <a:gd name="T30" fmla="*/ 576799 w 2658257"/>
                <a:gd name="T31" fmla="*/ 927083 h 2421351"/>
                <a:gd name="T32" fmla="*/ 603852 w 2658257"/>
                <a:gd name="T33" fmla="*/ 968610 h 2421351"/>
                <a:gd name="T34" fmla="*/ 504791 w 2658257"/>
                <a:gd name="T35" fmla="*/ 1037191 h 2421351"/>
                <a:gd name="T36" fmla="*/ 626711 w 2658257"/>
                <a:gd name="T37" fmla="*/ 1240267 h 2421351"/>
                <a:gd name="T38" fmla="*/ 793212 w 2658257"/>
                <a:gd name="T39" fmla="*/ 1423690 h 2421351"/>
                <a:gd name="T40" fmla="*/ 1005440 w 2658257"/>
                <a:gd name="T41" fmla="*/ 1470766 h 2421351"/>
                <a:gd name="T42" fmla="*/ 1268711 w 2658257"/>
                <a:gd name="T43" fmla="*/ 1379327 h 2421351"/>
                <a:gd name="T44" fmla="*/ 1437880 w 2658257"/>
                <a:gd name="T45" fmla="*/ 1306555 h 2421351"/>
                <a:gd name="T46" fmla="*/ 1614667 w 2658257"/>
                <a:gd name="T47" fmla="*/ 1233783 h 2421351"/>
                <a:gd name="T48" fmla="*/ 1355924 w 2658257"/>
                <a:gd name="T49" fmla="*/ 566622 h 2421351"/>
                <a:gd name="T50" fmla="*/ 888083 w 2658257"/>
                <a:gd name="T51" fmla="*/ 277463 h 2421351"/>
                <a:gd name="T52" fmla="*/ 612235 w 2658257"/>
                <a:gd name="T53" fmla="*/ 97247 h 2421351"/>
                <a:gd name="T54" fmla="*/ 453033 w 2658257"/>
                <a:gd name="T55" fmla="*/ 0 h 242135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658257" h="2421351">
                  <a:moveTo>
                    <a:pt x="745837" y="0"/>
                  </a:moveTo>
                  <a:lnTo>
                    <a:pt x="578574" y="204317"/>
                  </a:lnTo>
                  <a:lnTo>
                    <a:pt x="266827" y="298404"/>
                  </a:lnTo>
                  <a:lnTo>
                    <a:pt x="47290" y="141592"/>
                  </a:lnTo>
                  <a:lnTo>
                    <a:pt x="11068" y="292606"/>
                  </a:lnTo>
                  <a:lnTo>
                    <a:pt x="260864" y="444556"/>
                  </a:lnTo>
                  <a:lnTo>
                    <a:pt x="397136" y="753322"/>
                  </a:lnTo>
                  <a:lnTo>
                    <a:pt x="201123" y="731842"/>
                  </a:lnTo>
                  <a:lnTo>
                    <a:pt x="0" y="844668"/>
                  </a:lnTo>
                  <a:lnTo>
                    <a:pt x="257108" y="1203233"/>
                  </a:lnTo>
                  <a:lnTo>
                    <a:pt x="459085" y="1437202"/>
                  </a:lnTo>
                  <a:lnTo>
                    <a:pt x="528711" y="1175015"/>
                  </a:lnTo>
                  <a:lnTo>
                    <a:pt x="578890" y="1236482"/>
                  </a:lnTo>
                  <a:lnTo>
                    <a:pt x="591435" y="1406468"/>
                  </a:lnTo>
                  <a:lnTo>
                    <a:pt x="716885" y="1562651"/>
                  </a:lnTo>
                  <a:lnTo>
                    <a:pt x="949595" y="1526274"/>
                  </a:lnTo>
                  <a:lnTo>
                    <a:pt x="994132" y="1594642"/>
                  </a:lnTo>
                  <a:lnTo>
                    <a:pt x="831047" y="1707547"/>
                  </a:lnTo>
                  <a:lnTo>
                    <a:pt x="1031766" y="2041875"/>
                  </a:lnTo>
                  <a:lnTo>
                    <a:pt x="1305879" y="2343849"/>
                  </a:lnTo>
                  <a:lnTo>
                    <a:pt x="1655274" y="2421351"/>
                  </a:lnTo>
                  <a:lnTo>
                    <a:pt x="2088703" y="2270812"/>
                  </a:lnTo>
                  <a:lnTo>
                    <a:pt x="2367208" y="2151006"/>
                  </a:lnTo>
                  <a:lnTo>
                    <a:pt x="2658257" y="2031200"/>
                  </a:lnTo>
                  <a:lnTo>
                    <a:pt x="2232282" y="932841"/>
                  </a:lnTo>
                  <a:lnTo>
                    <a:pt x="1462068" y="456792"/>
                  </a:lnTo>
                  <a:lnTo>
                    <a:pt x="1007934" y="160099"/>
                  </a:lnTo>
                  <a:lnTo>
                    <a:pt x="745837" y="0"/>
                  </a:lnTo>
                  <a:close/>
                </a:path>
              </a:pathLst>
            </a:custGeom>
            <a:grpFill/>
            <a:ln w="19050" cmpd="sng">
              <a:noFill/>
              <a:prstDash val="solid"/>
              <a:round/>
              <a:headEnd/>
              <a:tailEnd/>
            </a:ln>
            <a:effectLst>
              <a:outerShdw sx="1000" sy="1000" algn="ctr" rotWithShape="0">
                <a:srgbClr val="B2B2B2">
                  <a:alpha val="50000"/>
                </a:srgbClr>
              </a:outerShdw>
            </a:effectLst>
          </p:spPr>
          <p:txBody>
            <a:bodyPr/>
            <a:lstStyle/>
            <a:p>
              <a:endParaRPr lang="zh-CN" altLang="en-US" sz="1200" kern="0">
                <a:solidFill>
                  <a:sysClr val="windowText" lastClr="000000"/>
                </a:solidFill>
              </a:endParaRPr>
            </a:p>
          </p:txBody>
        </p:sp>
        <p:sp>
          <p:nvSpPr>
            <p:cNvPr id="65" name="任意多边形 71">
              <a:extLst>
                <a:ext uri="{FF2B5EF4-FFF2-40B4-BE49-F238E27FC236}">
                  <a16:creationId xmlns:a16="http://schemas.microsoft.com/office/drawing/2014/main" id="{FCC23B26-23C7-CF4F-BA1C-1FBADCCF99BC}"/>
                </a:ext>
              </a:extLst>
            </p:cNvPr>
            <p:cNvSpPr>
              <a:spLocks/>
            </p:cNvSpPr>
            <p:nvPr/>
          </p:nvSpPr>
          <p:spPr bwMode="auto">
            <a:xfrm>
              <a:off x="4547971" y="4331251"/>
              <a:ext cx="131490" cy="66371"/>
            </a:xfrm>
            <a:custGeom>
              <a:avLst/>
              <a:gdLst>
                <a:gd name="T0" fmla="*/ 0 w 1365940"/>
                <a:gd name="T1" fmla="*/ 145309 h 689768"/>
                <a:gd name="T2" fmla="*/ 89183 w 1365940"/>
                <a:gd name="T3" fmla="*/ 253536 h 689768"/>
                <a:gd name="T4" fmla="*/ 91730 w 1365940"/>
                <a:gd name="T5" fmla="*/ 418976 h 689768"/>
                <a:gd name="T6" fmla="*/ 320330 w 1365940"/>
                <a:gd name="T7" fmla="*/ 397768 h 689768"/>
                <a:gd name="T8" fmla="*/ 481114 w 1365940"/>
                <a:gd name="T9" fmla="*/ 368176 h 689768"/>
                <a:gd name="T10" fmla="*/ 663106 w 1365940"/>
                <a:gd name="T11" fmla="*/ 304676 h 689768"/>
                <a:gd name="T12" fmla="*/ 829693 w 1365940"/>
                <a:gd name="T13" fmla="*/ 130528 h 689768"/>
                <a:gd name="T14" fmla="*/ 743249 w 1365940"/>
                <a:gd name="T15" fmla="*/ 4192 h 689768"/>
                <a:gd name="T16" fmla="*/ 590849 w 1365940"/>
                <a:gd name="T17" fmla="*/ 101600 h 689768"/>
                <a:gd name="T18" fmla="*/ 531665 w 1365940"/>
                <a:gd name="T19" fmla="*/ 0 h 689768"/>
                <a:gd name="T20" fmla="*/ 180381 w 1365940"/>
                <a:gd name="T21" fmla="*/ 4192 h 689768"/>
                <a:gd name="T22" fmla="*/ 0 w 1365940"/>
                <a:gd name="T23" fmla="*/ 145309 h 6897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65940" h="689768">
                  <a:moveTo>
                    <a:pt x="0" y="239225"/>
                  </a:moveTo>
                  <a:lnTo>
                    <a:pt x="146824" y="417401"/>
                  </a:lnTo>
                  <a:cubicBezTo>
                    <a:pt x="148222" y="508190"/>
                    <a:pt x="149619" y="598979"/>
                    <a:pt x="151017" y="689768"/>
                  </a:cubicBezTo>
                  <a:lnTo>
                    <a:pt x="527366" y="654853"/>
                  </a:lnTo>
                  <a:lnTo>
                    <a:pt x="792067" y="606135"/>
                  </a:lnTo>
                  <a:lnTo>
                    <a:pt x="1091685" y="501594"/>
                  </a:lnTo>
                  <a:lnTo>
                    <a:pt x="1365940" y="214891"/>
                  </a:lnTo>
                  <a:lnTo>
                    <a:pt x="1223626" y="6901"/>
                  </a:lnTo>
                  <a:lnTo>
                    <a:pt x="972726" y="167266"/>
                  </a:lnTo>
                  <a:lnTo>
                    <a:pt x="875291" y="0"/>
                  </a:lnTo>
                  <a:lnTo>
                    <a:pt x="296965" y="6901"/>
                  </a:lnTo>
                  <a:lnTo>
                    <a:pt x="0" y="239225"/>
                  </a:lnTo>
                  <a:close/>
                </a:path>
              </a:pathLst>
            </a:custGeom>
            <a:grpFill/>
            <a:ln w="19050" cmpd="sng">
              <a:noFill/>
              <a:prstDash val="solid"/>
              <a:round/>
              <a:headEnd/>
              <a:tailEnd/>
            </a:ln>
            <a:effectLst>
              <a:outerShdw sx="1000" sy="1000" algn="ctr" rotWithShape="0">
                <a:srgbClr val="B2B2B2">
                  <a:alpha val="50000"/>
                </a:srgbClr>
              </a:outerShdw>
            </a:effectLst>
          </p:spPr>
          <p:txBody>
            <a:bodyPr/>
            <a:lstStyle/>
            <a:p>
              <a:endParaRPr lang="zh-CN" altLang="en-US" sz="1200" kern="0">
                <a:solidFill>
                  <a:sysClr val="windowText" lastClr="000000"/>
                </a:solidFill>
              </a:endParaRPr>
            </a:p>
          </p:txBody>
        </p:sp>
        <p:sp>
          <p:nvSpPr>
            <p:cNvPr id="66" name="任意多边形 73">
              <a:extLst>
                <a:ext uri="{FF2B5EF4-FFF2-40B4-BE49-F238E27FC236}">
                  <a16:creationId xmlns:a16="http://schemas.microsoft.com/office/drawing/2014/main" id="{E32C886A-19CA-E145-8DFB-635453CD58B6}"/>
                </a:ext>
              </a:extLst>
            </p:cNvPr>
            <p:cNvSpPr>
              <a:spLocks/>
            </p:cNvSpPr>
            <p:nvPr/>
          </p:nvSpPr>
          <p:spPr bwMode="auto">
            <a:xfrm>
              <a:off x="4934927" y="4411398"/>
              <a:ext cx="386956" cy="97678"/>
            </a:xfrm>
            <a:custGeom>
              <a:avLst/>
              <a:gdLst>
                <a:gd name="T0" fmla="*/ 194542 w 4036723"/>
                <a:gd name="T1" fmla="*/ 0 h 1011716"/>
                <a:gd name="T2" fmla="*/ 0 w 4036723"/>
                <a:gd name="T3" fmla="*/ 91030 h 1011716"/>
                <a:gd name="T4" fmla="*/ 147067 w 4036723"/>
                <a:gd name="T5" fmla="*/ 161898 h 1011716"/>
                <a:gd name="T6" fmla="*/ 318517 w 4036723"/>
                <a:gd name="T7" fmla="*/ 247622 h 1011716"/>
                <a:gd name="T8" fmla="*/ 202875 w 4036723"/>
                <a:gd name="T9" fmla="*/ 244622 h 1011716"/>
                <a:gd name="T10" fmla="*/ 47625 w 4036723"/>
                <a:gd name="T11" fmla="*/ 318490 h 1011716"/>
                <a:gd name="T12" fmla="*/ 108083 w 4036723"/>
                <a:gd name="T13" fmla="*/ 482876 h 1011716"/>
                <a:gd name="T14" fmla="*/ 296045 w 4036723"/>
                <a:gd name="T15" fmla="*/ 443083 h 1011716"/>
                <a:gd name="T16" fmla="*/ 481981 w 4036723"/>
                <a:gd name="T17" fmla="*/ 500233 h 1011716"/>
                <a:gd name="T18" fmla="*/ 747540 w 4036723"/>
                <a:gd name="T19" fmla="*/ 528808 h 1011716"/>
                <a:gd name="T20" fmla="*/ 965474 w 4036723"/>
                <a:gd name="T21" fmla="*/ 494899 h 1011716"/>
                <a:gd name="T22" fmla="*/ 978050 w 4036723"/>
                <a:gd name="T23" fmla="*/ 614532 h 1011716"/>
                <a:gd name="T24" fmla="*/ 1282850 w 4036723"/>
                <a:gd name="T25" fmla="*/ 532999 h 1011716"/>
                <a:gd name="T26" fmla="*/ 1434109 w 4036723"/>
                <a:gd name="T27" fmla="*/ 409174 h 1011716"/>
                <a:gd name="T28" fmla="*/ 1703860 w 4036723"/>
                <a:gd name="T29" fmla="*/ 414507 h 1011716"/>
                <a:gd name="T30" fmla="*/ 1955703 w 4036723"/>
                <a:gd name="T31" fmla="*/ 509757 h 1011716"/>
                <a:gd name="T32" fmla="*/ 2196879 w 4036723"/>
                <a:gd name="T33" fmla="*/ 547857 h 1011716"/>
                <a:gd name="T34" fmla="*/ 2451969 w 4036723"/>
                <a:gd name="T35" fmla="*/ 458295 h 1011716"/>
                <a:gd name="T36" fmla="*/ 2276501 w 4036723"/>
                <a:gd name="T37" fmla="*/ 335256 h 1011716"/>
                <a:gd name="T38" fmla="*/ 2190777 w 4036723"/>
                <a:gd name="T39" fmla="*/ 226289 h 1011716"/>
                <a:gd name="T40" fmla="*/ 1989610 w 4036723"/>
                <a:gd name="T41" fmla="*/ 131039 h 1011716"/>
                <a:gd name="T42" fmla="*/ 1791867 w 4036723"/>
                <a:gd name="T43" fmla="*/ 126847 h 1011716"/>
                <a:gd name="T44" fmla="*/ 1494310 w 4036723"/>
                <a:gd name="T45" fmla="*/ 91799 h 1011716"/>
                <a:gd name="T46" fmla="*/ 1310285 w 4036723"/>
                <a:gd name="T47" fmla="*/ 148949 h 1011716"/>
                <a:gd name="T48" fmla="*/ 1059584 w 4036723"/>
                <a:gd name="T49" fmla="*/ 206099 h 1011716"/>
                <a:gd name="T50" fmla="*/ 808882 w 4036723"/>
                <a:gd name="T51" fmla="*/ 211432 h 1011716"/>
                <a:gd name="T52" fmla="*/ 629048 w 4036723"/>
                <a:gd name="T53" fmla="*/ 116182 h 1011716"/>
                <a:gd name="T54" fmla="*/ 439689 w 4036723"/>
                <a:gd name="T55" fmla="*/ 45315 h 1011716"/>
                <a:gd name="T56" fmla="*/ 194542 w 4036723"/>
                <a:gd name="T57" fmla="*/ 0 h 10117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036723" h="1011716">
                  <a:moveTo>
                    <a:pt x="320278" y="0"/>
                  </a:moveTo>
                  <a:lnTo>
                    <a:pt x="0" y="149865"/>
                  </a:lnTo>
                  <a:lnTo>
                    <a:pt x="242119" y="266536"/>
                  </a:lnTo>
                  <a:lnTo>
                    <a:pt x="524381" y="407665"/>
                  </a:lnTo>
                  <a:lnTo>
                    <a:pt x="333997" y="402726"/>
                  </a:lnTo>
                  <a:lnTo>
                    <a:pt x="78406" y="524336"/>
                  </a:lnTo>
                  <a:lnTo>
                    <a:pt x="177939" y="794968"/>
                  </a:lnTo>
                  <a:lnTo>
                    <a:pt x="487385" y="729456"/>
                  </a:lnTo>
                  <a:lnTo>
                    <a:pt x="793495" y="823543"/>
                  </a:lnTo>
                  <a:lnTo>
                    <a:pt x="1230689" y="870587"/>
                  </a:lnTo>
                  <a:lnTo>
                    <a:pt x="1589478" y="814762"/>
                  </a:lnTo>
                  <a:lnTo>
                    <a:pt x="1610182" y="1011716"/>
                  </a:lnTo>
                  <a:lnTo>
                    <a:pt x="2111981" y="877487"/>
                  </a:lnTo>
                  <a:lnTo>
                    <a:pt x="2361001" y="673631"/>
                  </a:lnTo>
                  <a:lnTo>
                    <a:pt x="2805097" y="682411"/>
                  </a:lnTo>
                  <a:lnTo>
                    <a:pt x="3219710" y="839223"/>
                  </a:lnTo>
                  <a:lnTo>
                    <a:pt x="3616762" y="901948"/>
                  </a:lnTo>
                  <a:lnTo>
                    <a:pt x="4036723" y="754500"/>
                  </a:lnTo>
                  <a:lnTo>
                    <a:pt x="3747847" y="551938"/>
                  </a:lnTo>
                  <a:lnTo>
                    <a:pt x="3606716" y="372544"/>
                  </a:lnTo>
                  <a:lnTo>
                    <a:pt x="3275533" y="215732"/>
                  </a:lnTo>
                  <a:lnTo>
                    <a:pt x="2949985" y="208831"/>
                  </a:lnTo>
                  <a:lnTo>
                    <a:pt x="2460111" y="151130"/>
                  </a:lnTo>
                  <a:lnTo>
                    <a:pt x="2157146" y="245218"/>
                  </a:lnTo>
                  <a:lnTo>
                    <a:pt x="1744412" y="339305"/>
                  </a:lnTo>
                  <a:lnTo>
                    <a:pt x="1331678" y="348085"/>
                  </a:lnTo>
                  <a:lnTo>
                    <a:pt x="1035614" y="191273"/>
                  </a:lnTo>
                  <a:lnTo>
                    <a:pt x="723868" y="74603"/>
                  </a:lnTo>
                  <a:lnTo>
                    <a:pt x="320278" y="0"/>
                  </a:lnTo>
                  <a:close/>
                </a:path>
              </a:pathLst>
            </a:custGeom>
            <a:grpFill/>
            <a:ln w="19050" cmpd="sng">
              <a:noFill/>
              <a:prstDash val="solid"/>
              <a:round/>
              <a:headEnd/>
              <a:tailEnd/>
            </a:ln>
            <a:effectLst>
              <a:outerShdw sx="1000" sy="1000" algn="ctr" rotWithShape="0">
                <a:srgbClr val="B2B2B2">
                  <a:alpha val="50000"/>
                </a:srgbClr>
              </a:outerShdw>
            </a:effectLst>
          </p:spPr>
          <p:txBody>
            <a:bodyPr/>
            <a:lstStyle/>
            <a:p>
              <a:endParaRPr lang="zh-CN" altLang="en-US" sz="1200" kern="0">
                <a:solidFill>
                  <a:sysClr val="windowText" lastClr="000000"/>
                </a:solidFill>
              </a:endParaRPr>
            </a:p>
          </p:txBody>
        </p:sp>
        <p:sp>
          <p:nvSpPr>
            <p:cNvPr id="67" name="任意多边形 74">
              <a:extLst>
                <a:ext uri="{FF2B5EF4-FFF2-40B4-BE49-F238E27FC236}">
                  <a16:creationId xmlns:a16="http://schemas.microsoft.com/office/drawing/2014/main" id="{AB3E440D-8A13-6743-B786-6E214F84824C}"/>
                </a:ext>
              </a:extLst>
            </p:cNvPr>
            <p:cNvSpPr>
              <a:spLocks/>
            </p:cNvSpPr>
            <p:nvPr/>
          </p:nvSpPr>
          <p:spPr bwMode="auto">
            <a:xfrm>
              <a:off x="5400777" y="4592979"/>
              <a:ext cx="294287" cy="112706"/>
            </a:xfrm>
            <a:custGeom>
              <a:avLst/>
              <a:gdLst>
                <a:gd name="T0" fmla="*/ 128750 w 3061696"/>
                <a:gd name="T1" fmla="*/ 59634 h 1181983"/>
                <a:gd name="T2" fmla="*/ 0 w 3061696"/>
                <a:gd name="T3" fmla="*/ 165705 h 1181983"/>
                <a:gd name="T4" fmla="*/ 259894 w 3061696"/>
                <a:gd name="T5" fmla="*/ 236984 h 1181983"/>
                <a:gd name="T6" fmla="*/ 453445 w 3061696"/>
                <a:gd name="T7" fmla="*/ 256034 h 1181983"/>
                <a:gd name="T8" fmla="*/ 610037 w 3061696"/>
                <a:gd name="T9" fmla="*/ 360809 h 1181983"/>
                <a:gd name="T10" fmla="*/ 785679 w 3061696"/>
                <a:gd name="T11" fmla="*/ 340618 h 1181983"/>
                <a:gd name="T12" fmla="*/ 869122 w 3061696"/>
                <a:gd name="T13" fmla="*/ 416818 h 1181983"/>
                <a:gd name="T14" fmla="*/ 1078672 w 3061696"/>
                <a:gd name="T15" fmla="*/ 459110 h 1181983"/>
                <a:gd name="T16" fmla="*/ 1319476 w 3061696"/>
                <a:gd name="T17" fmla="*/ 506735 h 1181983"/>
                <a:gd name="T18" fmla="*/ 1509976 w 3061696"/>
                <a:gd name="T19" fmla="*/ 592460 h 1181983"/>
                <a:gd name="T20" fmla="*/ 1800958 w 3061696"/>
                <a:gd name="T21" fmla="*/ 717955 h 1181983"/>
                <a:gd name="T22" fmla="*/ 1859722 w 3061696"/>
                <a:gd name="T23" fmla="*/ 612651 h 1181983"/>
                <a:gd name="T24" fmla="*/ 1706950 w 3061696"/>
                <a:gd name="T25" fmla="*/ 482352 h 1181983"/>
                <a:gd name="T26" fmla="*/ 1459300 w 3061696"/>
                <a:gd name="T27" fmla="*/ 421010 h 1181983"/>
                <a:gd name="T28" fmla="*/ 1189549 w 3061696"/>
                <a:gd name="T29" fmla="*/ 287660 h 1181983"/>
                <a:gd name="T30" fmla="*/ 752912 w 3061696"/>
                <a:gd name="T31" fmla="*/ 175642 h 1181983"/>
                <a:gd name="T32" fmla="*/ 424870 w 3061696"/>
                <a:gd name="T33" fmla="*/ 123825 h 1181983"/>
                <a:gd name="T34" fmla="*/ 259894 w 3061696"/>
                <a:gd name="T35" fmla="*/ 0 h 1181983"/>
                <a:gd name="T36" fmla="*/ 128750 w 3061696"/>
                <a:gd name="T37" fmla="*/ 59634 h 118198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061696" h="1181983">
                  <a:moveTo>
                    <a:pt x="211964" y="98177"/>
                  </a:moveTo>
                  <a:lnTo>
                    <a:pt x="0" y="272803"/>
                  </a:lnTo>
                  <a:lnTo>
                    <a:pt x="427869" y="390151"/>
                  </a:lnTo>
                  <a:lnTo>
                    <a:pt x="746515" y="421514"/>
                  </a:lnTo>
                  <a:lnTo>
                    <a:pt x="1004316" y="594007"/>
                  </a:lnTo>
                  <a:lnTo>
                    <a:pt x="1293479" y="560766"/>
                  </a:lnTo>
                  <a:lnTo>
                    <a:pt x="1430852" y="686216"/>
                  </a:lnTo>
                  <a:lnTo>
                    <a:pt x="1775839" y="755842"/>
                  </a:lnTo>
                  <a:lnTo>
                    <a:pt x="2172279" y="834248"/>
                  </a:lnTo>
                  <a:lnTo>
                    <a:pt x="2485903" y="975378"/>
                  </a:lnTo>
                  <a:lnTo>
                    <a:pt x="2964952" y="1181983"/>
                  </a:lnTo>
                  <a:lnTo>
                    <a:pt x="3061696" y="1008619"/>
                  </a:lnTo>
                  <a:lnTo>
                    <a:pt x="2810185" y="794105"/>
                  </a:lnTo>
                  <a:lnTo>
                    <a:pt x="2402474" y="693117"/>
                  </a:lnTo>
                  <a:lnTo>
                    <a:pt x="1958377" y="473580"/>
                  </a:lnTo>
                  <a:lnTo>
                    <a:pt x="1239533" y="289163"/>
                  </a:lnTo>
                  <a:lnTo>
                    <a:pt x="699472" y="203855"/>
                  </a:lnTo>
                  <a:lnTo>
                    <a:pt x="427869" y="0"/>
                  </a:lnTo>
                  <a:lnTo>
                    <a:pt x="211964" y="98177"/>
                  </a:lnTo>
                  <a:close/>
                </a:path>
              </a:pathLst>
            </a:custGeom>
            <a:grpFill/>
            <a:ln w="19050" cmpd="sng">
              <a:noFill/>
              <a:prstDash val="solid"/>
              <a:round/>
              <a:headEnd/>
              <a:tailEnd/>
            </a:ln>
            <a:effectLst>
              <a:outerShdw sx="1000" sy="1000" algn="ctr" rotWithShape="0">
                <a:srgbClr val="B2B2B2">
                  <a:alpha val="50000"/>
                </a:srgbClr>
              </a:outerShdw>
            </a:effectLst>
          </p:spPr>
          <p:txBody>
            <a:bodyPr/>
            <a:lstStyle/>
            <a:p>
              <a:endParaRPr lang="zh-CN" altLang="en-US" sz="1200" kern="0">
                <a:solidFill>
                  <a:sysClr val="windowText" lastClr="000000"/>
                </a:solidFill>
              </a:endParaRPr>
            </a:p>
          </p:txBody>
        </p:sp>
        <p:sp>
          <p:nvSpPr>
            <p:cNvPr id="68" name="任意多边形 75">
              <a:extLst>
                <a:ext uri="{FF2B5EF4-FFF2-40B4-BE49-F238E27FC236}">
                  <a16:creationId xmlns:a16="http://schemas.microsoft.com/office/drawing/2014/main" id="{CFD195F1-103E-C14D-8283-5DB18DA19962}"/>
                </a:ext>
              </a:extLst>
            </p:cNvPr>
            <p:cNvSpPr>
              <a:spLocks/>
            </p:cNvSpPr>
            <p:nvPr/>
          </p:nvSpPr>
          <p:spPr bwMode="auto">
            <a:xfrm>
              <a:off x="5186636" y="4357549"/>
              <a:ext cx="827760" cy="415759"/>
            </a:xfrm>
            <a:custGeom>
              <a:avLst/>
              <a:gdLst>
                <a:gd name="T0" fmla="*/ 0 w 8640382"/>
                <a:gd name="T1" fmla="*/ 0 h 4348212"/>
                <a:gd name="T2" fmla="*/ 108574 w 8640382"/>
                <a:gd name="T3" fmla="*/ 161597 h 4348212"/>
                <a:gd name="T4" fmla="*/ 75807 w 8640382"/>
                <a:gd name="T5" fmla="*/ 294947 h 4348212"/>
                <a:gd name="T6" fmla="*/ 255641 w 8640382"/>
                <a:gd name="T7" fmla="*/ 394389 h 4348212"/>
                <a:gd name="T8" fmla="*/ 612258 w 8640382"/>
                <a:gd name="T9" fmla="*/ 465256 h 4348212"/>
                <a:gd name="T10" fmla="*/ 868871 w 8640382"/>
                <a:gd name="T11" fmla="*/ 427589 h 4348212"/>
                <a:gd name="T12" fmla="*/ 1144988 w 8640382"/>
                <a:gd name="T13" fmla="*/ 570926 h 4348212"/>
                <a:gd name="T14" fmla="*/ 1360639 w 8640382"/>
                <a:gd name="T15" fmla="*/ 732851 h 4348212"/>
                <a:gd name="T16" fmla="*/ 1510757 w 8640382"/>
                <a:gd name="T17" fmla="*/ 841819 h 4348212"/>
                <a:gd name="T18" fmla="*/ 1681066 w 8640382"/>
                <a:gd name="T19" fmla="*/ 859727 h 4348212"/>
                <a:gd name="T20" fmla="*/ 1810991 w 8640382"/>
                <a:gd name="T21" fmla="*/ 882969 h 4348212"/>
                <a:gd name="T22" fmla="*/ 1918820 w 8640382"/>
                <a:gd name="T23" fmla="*/ 948503 h 4348212"/>
                <a:gd name="T24" fmla="*/ 1924550 w 8640382"/>
                <a:gd name="T25" fmla="*/ 1119954 h 4348212"/>
                <a:gd name="T26" fmla="*/ 2260976 w 8640382"/>
                <a:gd name="T27" fmla="*/ 1204538 h 4348212"/>
                <a:gd name="T28" fmla="*/ 2521100 w 8640382"/>
                <a:gd name="T29" fmla="*/ 1334226 h 4348212"/>
                <a:gd name="T30" fmla="*/ 2796558 w 8640382"/>
                <a:gd name="T31" fmla="*/ 1469200 h 4348212"/>
                <a:gd name="T32" fmla="*/ 3264052 w 8640382"/>
                <a:gd name="T33" fmla="*/ 1671135 h 4348212"/>
                <a:gd name="T34" fmla="*/ 3238528 w 8640382"/>
                <a:gd name="T35" fmla="*/ 1541977 h 4348212"/>
                <a:gd name="T36" fmla="*/ 3511703 w 8640382"/>
                <a:gd name="T37" fmla="*/ 1547310 h 4348212"/>
                <a:gd name="T38" fmla="*/ 3749829 w 8640382"/>
                <a:gd name="T39" fmla="*/ 1627701 h 4348212"/>
                <a:gd name="T40" fmla="*/ 3799363 w 8640382"/>
                <a:gd name="T41" fmla="*/ 1798011 h 4348212"/>
                <a:gd name="T42" fmla="*/ 4097689 w 8640382"/>
                <a:gd name="T43" fmla="*/ 2006420 h 4348212"/>
                <a:gd name="T44" fmla="*/ 4492407 w 8640382"/>
                <a:gd name="T45" fmla="*/ 2220161 h 4348212"/>
                <a:gd name="T46" fmla="*/ 4634141 w 8640382"/>
                <a:gd name="T47" fmla="*/ 2348179 h 4348212"/>
                <a:gd name="T48" fmla="*/ 4812833 w 8640382"/>
                <a:gd name="T49" fmla="*/ 2547062 h 4348212"/>
                <a:gd name="T50" fmla="*/ 5152312 w 8640382"/>
                <a:gd name="T51" fmla="*/ 2641172 h 4348212"/>
                <a:gd name="T52" fmla="*/ 5248303 w 8640382"/>
                <a:gd name="T53" fmla="*/ 2531436 h 4348212"/>
                <a:gd name="T54" fmla="*/ 5064303 w 8640382"/>
                <a:gd name="T55" fmla="*/ 2336372 h 4348212"/>
                <a:gd name="T56" fmla="*/ 4862343 w 8640382"/>
                <a:gd name="T57" fmla="*/ 2269300 h 4348212"/>
                <a:gd name="T58" fmla="*/ 4823128 w 8640382"/>
                <a:gd name="T59" fmla="*/ 2085671 h 4348212"/>
                <a:gd name="T60" fmla="*/ 4666536 w 8640382"/>
                <a:gd name="T61" fmla="*/ 1961845 h 4348212"/>
                <a:gd name="T62" fmla="*/ 4504611 w 8640382"/>
                <a:gd name="T63" fmla="*/ 1809446 h 4348212"/>
                <a:gd name="T64" fmla="*/ 4381925 w 8640382"/>
                <a:gd name="T65" fmla="*/ 1782012 h 4348212"/>
                <a:gd name="T66" fmla="*/ 4272960 w 8640382"/>
                <a:gd name="T67" fmla="*/ 1678378 h 4348212"/>
                <a:gd name="T68" fmla="*/ 4055026 w 8640382"/>
                <a:gd name="T69" fmla="*/ 1468828 h 4348212"/>
                <a:gd name="T70" fmla="*/ 3854999 w 8640382"/>
                <a:gd name="T71" fmla="*/ 1421203 h 4348212"/>
                <a:gd name="T72" fmla="*/ 3860332 w 8640382"/>
                <a:gd name="T73" fmla="*/ 1327094 h 4348212"/>
                <a:gd name="T74" fmla="*/ 3734597 w 8640382"/>
                <a:gd name="T75" fmla="*/ 1145350 h 4348212"/>
                <a:gd name="T76" fmla="*/ 3700689 w 8640382"/>
                <a:gd name="T77" fmla="*/ 944184 h 4348212"/>
                <a:gd name="T78" fmla="*/ 3519716 w 8640382"/>
                <a:gd name="T79" fmla="*/ 838268 h 4348212"/>
                <a:gd name="T80" fmla="*/ 3372648 w 8640382"/>
                <a:gd name="T81" fmla="*/ 957901 h 4348212"/>
                <a:gd name="T82" fmla="*/ 3264822 w 8640382"/>
                <a:gd name="T83" fmla="*/ 839409 h 4348212"/>
                <a:gd name="T84" fmla="*/ 2958111 w 8640382"/>
                <a:gd name="T85" fmla="*/ 754825 h 4348212"/>
                <a:gd name="T86" fmla="*/ 2870478 w 8640382"/>
                <a:gd name="T87" fmla="*/ 907225 h 4348212"/>
                <a:gd name="T88" fmla="*/ 2793606 w 8640382"/>
                <a:gd name="T89" fmla="*/ 1053280 h 4348212"/>
                <a:gd name="T90" fmla="*/ 2561583 w 8640382"/>
                <a:gd name="T91" fmla="*/ 895546 h 4348212"/>
                <a:gd name="T92" fmla="*/ 2456561 w 8640382"/>
                <a:gd name="T93" fmla="*/ 841742 h 4348212"/>
                <a:gd name="T94" fmla="*/ 2284491 w 8640382"/>
                <a:gd name="T95" fmla="*/ 867215 h 4348212"/>
                <a:gd name="T96" fmla="*/ 2137425 w 8640382"/>
                <a:gd name="T97" fmla="*/ 872548 h 4348212"/>
                <a:gd name="T98" fmla="*/ 1939407 w 8640382"/>
                <a:gd name="T99" fmla="*/ 763337 h 4348212"/>
                <a:gd name="T100" fmla="*/ 1924823 w 8640382"/>
                <a:gd name="T101" fmla="*/ 616514 h 4348212"/>
                <a:gd name="T102" fmla="*/ 1700513 w 8640382"/>
                <a:gd name="T103" fmla="*/ 573978 h 4348212"/>
                <a:gd name="T104" fmla="*/ 1640904 w 8640382"/>
                <a:gd name="T105" fmla="*/ 464292 h 4348212"/>
                <a:gd name="T106" fmla="*/ 1413598 w 8640382"/>
                <a:gd name="T107" fmla="*/ 344608 h 4348212"/>
                <a:gd name="T108" fmla="*/ 1128766 w 8640382"/>
                <a:gd name="T109" fmla="*/ 261884 h 4348212"/>
                <a:gd name="T110" fmla="*/ 729609 w 8640382"/>
                <a:gd name="T111" fmla="*/ 157404 h 4348212"/>
                <a:gd name="T112" fmla="*/ 365749 w 8640382"/>
                <a:gd name="T113" fmla="*/ 187120 h 4348212"/>
                <a:gd name="T114" fmla="*/ 0 w 8640382"/>
                <a:gd name="T115" fmla="*/ 0 h 434821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640382" h="4348212">
                  <a:moveTo>
                    <a:pt x="0" y="0"/>
                  </a:moveTo>
                  <a:lnTo>
                    <a:pt x="178747" y="266040"/>
                  </a:lnTo>
                  <a:lnTo>
                    <a:pt x="124803" y="485577"/>
                  </a:lnTo>
                  <a:lnTo>
                    <a:pt x="420867" y="649290"/>
                  </a:lnTo>
                  <a:lnTo>
                    <a:pt x="1007972" y="765960"/>
                  </a:lnTo>
                  <a:lnTo>
                    <a:pt x="1430439" y="703948"/>
                  </a:lnTo>
                  <a:lnTo>
                    <a:pt x="1885014" y="939927"/>
                  </a:lnTo>
                  <a:lnTo>
                    <a:pt x="2240044" y="1206507"/>
                  </a:lnTo>
                  <a:lnTo>
                    <a:pt x="2487187" y="1385903"/>
                  </a:lnTo>
                  <a:lnTo>
                    <a:pt x="2767570" y="1415385"/>
                  </a:lnTo>
                  <a:lnTo>
                    <a:pt x="2981469" y="1453649"/>
                  </a:lnTo>
                  <a:lnTo>
                    <a:pt x="3158989" y="1561539"/>
                  </a:lnTo>
                  <a:lnTo>
                    <a:pt x="3168422" y="1843802"/>
                  </a:lnTo>
                  <a:lnTo>
                    <a:pt x="3722287" y="1983054"/>
                  </a:lnTo>
                  <a:lnTo>
                    <a:pt x="4150535" y="2196562"/>
                  </a:lnTo>
                  <a:lnTo>
                    <a:pt x="4604027" y="2418772"/>
                  </a:lnTo>
                  <a:lnTo>
                    <a:pt x="5373671" y="2751222"/>
                  </a:lnTo>
                  <a:lnTo>
                    <a:pt x="5331651" y="2538586"/>
                  </a:lnTo>
                  <a:lnTo>
                    <a:pt x="5781382" y="2547366"/>
                  </a:lnTo>
                  <a:lnTo>
                    <a:pt x="6173412" y="2679717"/>
                  </a:lnTo>
                  <a:lnTo>
                    <a:pt x="6254963" y="2960100"/>
                  </a:lnTo>
                  <a:lnTo>
                    <a:pt x="6746102" y="3303208"/>
                  </a:lnTo>
                  <a:lnTo>
                    <a:pt x="7395933" y="3655095"/>
                  </a:lnTo>
                  <a:lnTo>
                    <a:pt x="7629272" y="3865852"/>
                  </a:lnTo>
                  <a:lnTo>
                    <a:pt x="7923458" y="4193279"/>
                  </a:lnTo>
                  <a:lnTo>
                    <a:pt x="8482345" y="4348212"/>
                  </a:lnTo>
                  <a:lnTo>
                    <a:pt x="8640382" y="4167552"/>
                  </a:lnTo>
                  <a:lnTo>
                    <a:pt x="8337458" y="3846414"/>
                  </a:lnTo>
                  <a:lnTo>
                    <a:pt x="8004967" y="3735992"/>
                  </a:lnTo>
                  <a:lnTo>
                    <a:pt x="7940405" y="3433680"/>
                  </a:lnTo>
                  <a:lnTo>
                    <a:pt x="7682605" y="3229825"/>
                  </a:lnTo>
                  <a:lnTo>
                    <a:pt x="7416024" y="2978926"/>
                  </a:lnTo>
                  <a:lnTo>
                    <a:pt x="7214047" y="2933760"/>
                  </a:lnTo>
                  <a:lnTo>
                    <a:pt x="7034653" y="2763146"/>
                  </a:lnTo>
                  <a:lnTo>
                    <a:pt x="6675864" y="2418160"/>
                  </a:lnTo>
                  <a:lnTo>
                    <a:pt x="6346559" y="2339754"/>
                  </a:lnTo>
                  <a:lnTo>
                    <a:pt x="6355339" y="2184820"/>
                  </a:lnTo>
                  <a:lnTo>
                    <a:pt x="6148339" y="1885612"/>
                  </a:lnTo>
                  <a:lnTo>
                    <a:pt x="6092515" y="1554428"/>
                  </a:lnTo>
                  <a:lnTo>
                    <a:pt x="5794573" y="1380057"/>
                  </a:lnTo>
                  <a:lnTo>
                    <a:pt x="5552454" y="1577011"/>
                  </a:lnTo>
                  <a:lnTo>
                    <a:pt x="5374938" y="1381935"/>
                  </a:lnTo>
                  <a:lnTo>
                    <a:pt x="4869995" y="1242683"/>
                  </a:lnTo>
                  <a:lnTo>
                    <a:pt x="4725720" y="1493582"/>
                  </a:lnTo>
                  <a:lnTo>
                    <a:pt x="4599164" y="1734035"/>
                  </a:lnTo>
                  <a:lnTo>
                    <a:pt x="4217183" y="1474355"/>
                  </a:lnTo>
                  <a:lnTo>
                    <a:pt x="4044282" y="1385776"/>
                  </a:lnTo>
                  <a:lnTo>
                    <a:pt x="3761001" y="1427713"/>
                  </a:lnTo>
                  <a:lnTo>
                    <a:pt x="3518882" y="1436493"/>
                  </a:lnTo>
                  <a:lnTo>
                    <a:pt x="3192883" y="1256696"/>
                  </a:lnTo>
                  <a:lnTo>
                    <a:pt x="3168873" y="1014979"/>
                  </a:lnTo>
                  <a:lnTo>
                    <a:pt x="2799586" y="944951"/>
                  </a:lnTo>
                  <a:lnTo>
                    <a:pt x="2701450" y="764373"/>
                  </a:lnTo>
                  <a:lnTo>
                    <a:pt x="2327232" y="567335"/>
                  </a:lnTo>
                  <a:lnTo>
                    <a:pt x="1858308" y="431145"/>
                  </a:lnTo>
                  <a:lnTo>
                    <a:pt x="1201169" y="259137"/>
                  </a:lnTo>
                  <a:lnTo>
                    <a:pt x="602140" y="308059"/>
                  </a:lnTo>
                  <a:lnTo>
                    <a:pt x="0" y="0"/>
                  </a:lnTo>
                  <a:close/>
                </a:path>
              </a:pathLst>
            </a:custGeom>
            <a:grpFill/>
            <a:ln w="19050" cmpd="sng">
              <a:noFill/>
              <a:prstDash val="solid"/>
              <a:round/>
              <a:headEnd/>
              <a:tailEnd/>
            </a:ln>
            <a:effectLst>
              <a:outerShdw sx="1000" sy="1000" algn="ctr" rotWithShape="0">
                <a:srgbClr val="B2B2B2">
                  <a:alpha val="50000"/>
                </a:srgbClr>
              </a:outerShdw>
            </a:effectLst>
          </p:spPr>
          <p:txBody>
            <a:bodyPr/>
            <a:lstStyle/>
            <a:p>
              <a:endParaRPr lang="zh-CN" altLang="en-US" sz="1200" kern="0">
                <a:solidFill>
                  <a:sysClr val="windowText" lastClr="000000"/>
                </a:solidFill>
              </a:endParaRPr>
            </a:p>
          </p:txBody>
        </p:sp>
        <p:sp>
          <p:nvSpPr>
            <p:cNvPr id="69" name="任意多边形 76">
              <a:extLst>
                <a:ext uri="{FF2B5EF4-FFF2-40B4-BE49-F238E27FC236}">
                  <a16:creationId xmlns:a16="http://schemas.microsoft.com/office/drawing/2014/main" id="{DC81BB1C-A81C-9944-819C-2CA313806DF8}"/>
                </a:ext>
              </a:extLst>
            </p:cNvPr>
            <p:cNvSpPr>
              <a:spLocks/>
            </p:cNvSpPr>
            <p:nvPr/>
          </p:nvSpPr>
          <p:spPr bwMode="auto">
            <a:xfrm>
              <a:off x="5058903" y="4615520"/>
              <a:ext cx="93921" cy="55101"/>
            </a:xfrm>
            <a:custGeom>
              <a:avLst/>
              <a:gdLst>
                <a:gd name="T0" fmla="*/ 0 w 2555427"/>
                <a:gd name="T1" fmla="*/ 110676 h 1497869"/>
                <a:gd name="T2" fmla="*/ 59218 w 2555427"/>
                <a:gd name="T3" fmla="*/ 349466 h 1497869"/>
                <a:gd name="T4" fmla="*/ 255214 w 2555427"/>
                <a:gd name="T5" fmla="*/ 230634 h 1497869"/>
                <a:gd name="T6" fmla="*/ 375740 w 2555427"/>
                <a:gd name="T7" fmla="*/ 321692 h 1497869"/>
                <a:gd name="T8" fmla="*/ 512280 w 2555427"/>
                <a:gd name="T9" fmla="*/ 181866 h 1497869"/>
                <a:gd name="T10" fmla="*/ 596204 w 2555427"/>
                <a:gd name="T11" fmla="*/ 101724 h 1497869"/>
                <a:gd name="T12" fmla="*/ 405456 w 2555427"/>
                <a:gd name="T13" fmla="*/ 91058 h 1497869"/>
                <a:gd name="T14" fmla="*/ 248864 w 2555427"/>
                <a:gd name="T15" fmla="*/ 21208 h 1497869"/>
                <a:gd name="T16" fmla="*/ 60522 w 2555427"/>
                <a:gd name="T17" fmla="*/ 0 h 1497869"/>
                <a:gd name="T18" fmla="*/ 0 w 2555427"/>
                <a:gd name="T19" fmla="*/ 110676 h 14978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55427" h="1497869">
                  <a:moveTo>
                    <a:pt x="0" y="474376"/>
                  </a:moveTo>
                  <a:lnTo>
                    <a:pt x="253818" y="1497869"/>
                  </a:lnTo>
                  <a:lnTo>
                    <a:pt x="1093888" y="988536"/>
                  </a:lnTo>
                  <a:lnTo>
                    <a:pt x="1610482" y="1378825"/>
                  </a:lnTo>
                  <a:lnTo>
                    <a:pt x="2195715" y="779508"/>
                  </a:lnTo>
                  <a:lnTo>
                    <a:pt x="2555427" y="436006"/>
                  </a:lnTo>
                  <a:lnTo>
                    <a:pt x="1737850" y="390290"/>
                  </a:lnTo>
                  <a:lnTo>
                    <a:pt x="1066671" y="90901"/>
                  </a:lnTo>
                  <a:lnTo>
                    <a:pt x="259407" y="0"/>
                  </a:lnTo>
                  <a:lnTo>
                    <a:pt x="0" y="474376"/>
                  </a:lnTo>
                  <a:close/>
                </a:path>
              </a:pathLst>
            </a:custGeom>
            <a:grpFill/>
            <a:ln w="19050" cmpd="sng">
              <a:noFill/>
              <a:prstDash val="solid"/>
              <a:round/>
              <a:headEnd/>
              <a:tailEnd/>
            </a:ln>
            <a:effectLst>
              <a:outerShdw sx="1000" sy="1000" algn="ctr" rotWithShape="0">
                <a:srgbClr val="B2B2B2">
                  <a:alpha val="50000"/>
                </a:srgbClr>
              </a:outerShdw>
            </a:effectLst>
          </p:spPr>
          <p:txBody>
            <a:bodyPr/>
            <a:lstStyle/>
            <a:p>
              <a:endParaRPr lang="zh-CN" altLang="en-US" sz="1200" kern="0">
                <a:solidFill>
                  <a:sysClr val="windowText" lastClr="000000"/>
                </a:solidFill>
              </a:endParaRPr>
            </a:p>
          </p:txBody>
        </p:sp>
        <p:sp>
          <p:nvSpPr>
            <p:cNvPr id="70" name="任意多边形 81">
              <a:extLst>
                <a:ext uri="{FF2B5EF4-FFF2-40B4-BE49-F238E27FC236}">
                  <a16:creationId xmlns:a16="http://schemas.microsoft.com/office/drawing/2014/main" id="{A0775DA3-B875-B14F-82C1-ED4A204FB4CA}"/>
                </a:ext>
              </a:extLst>
            </p:cNvPr>
            <p:cNvSpPr>
              <a:spLocks/>
            </p:cNvSpPr>
            <p:nvPr/>
          </p:nvSpPr>
          <p:spPr bwMode="auto">
            <a:xfrm>
              <a:off x="6013144" y="4772056"/>
              <a:ext cx="196609" cy="210384"/>
            </a:xfrm>
            <a:custGeom>
              <a:avLst/>
              <a:gdLst>
                <a:gd name="T0" fmla="*/ 143643 w 5354759"/>
                <a:gd name="T1" fmla="*/ 46486 h 5736861"/>
                <a:gd name="T2" fmla="*/ 0 w 5354759"/>
                <a:gd name="T3" fmla="*/ 216795 h 5736861"/>
                <a:gd name="T4" fmla="*/ 133350 w 5354759"/>
                <a:gd name="T5" fmla="*/ 406154 h 5736861"/>
                <a:gd name="T6" fmla="*/ 302304 w 5354759"/>
                <a:gd name="T7" fmla="*/ 580551 h 5736861"/>
                <a:gd name="T8" fmla="*/ 576461 w 5354759"/>
                <a:gd name="T9" fmla="*/ 721620 h 5736861"/>
                <a:gd name="T10" fmla="*/ 775345 w 5354759"/>
                <a:gd name="T11" fmla="*/ 849636 h 5736861"/>
                <a:gd name="T12" fmla="*/ 893837 w 5354759"/>
                <a:gd name="T13" fmla="*/ 1053853 h 5736861"/>
                <a:gd name="T14" fmla="*/ 1064146 w 5354759"/>
                <a:gd name="T15" fmla="*/ 1015753 h 5736861"/>
                <a:gd name="T16" fmla="*/ 1149871 w 5354759"/>
                <a:gd name="T17" fmla="*/ 1162820 h 5736861"/>
                <a:gd name="T18" fmla="*/ 1239788 w 5354759"/>
                <a:gd name="T19" fmla="*/ 1338461 h 5736861"/>
                <a:gd name="T20" fmla="*/ 1249313 w 5354759"/>
                <a:gd name="T21" fmla="*/ 1071761 h 5736861"/>
                <a:gd name="T22" fmla="*/ 1077864 w 5354759"/>
                <a:gd name="T23" fmla="*/ 852686 h 5736861"/>
                <a:gd name="T24" fmla="*/ 930796 w 5354759"/>
                <a:gd name="T25" fmla="*/ 791344 h 5736861"/>
                <a:gd name="T26" fmla="*/ 955179 w 5354759"/>
                <a:gd name="T27" fmla="*/ 520452 h 5736861"/>
                <a:gd name="T28" fmla="*/ 980791 w 5354759"/>
                <a:gd name="T29" fmla="*/ 351609 h 5736861"/>
                <a:gd name="T30" fmla="*/ 761629 w 5354759"/>
                <a:gd name="T31" fmla="*/ 194692 h 5736861"/>
                <a:gd name="T32" fmla="*/ 663328 w 5354759"/>
                <a:gd name="T33" fmla="*/ 4192 h 5736861"/>
                <a:gd name="T34" fmla="*/ 365002 w 5354759"/>
                <a:gd name="T35" fmla="*/ 0 h 5736861"/>
                <a:gd name="T36" fmla="*/ 143643 w 5354759"/>
                <a:gd name="T37" fmla="*/ 46486 h 57368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354759" h="5736861">
                  <a:moveTo>
                    <a:pt x="615677" y="199247"/>
                  </a:moveTo>
                  <a:lnTo>
                    <a:pt x="0" y="929219"/>
                  </a:lnTo>
                  <a:lnTo>
                    <a:pt x="571560" y="1740842"/>
                  </a:lnTo>
                  <a:lnTo>
                    <a:pt x="1295724" y="2488336"/>
                  </a:lnTo>
                  <a:lnTo>
                    <a:pt x="2470806" y="3092981"/>
                  </a:lnTo>
                  <a:lnTo>
                    <a:pt x="3323255" y="3641678"/>
                  </a:lnTo>
                  <a:lnTo>
                    <a:pt x="3831131" y="4516985"/>
                  </a:lnTo>
                  <a:lnTo>
                    <a:pt x="4561103" y="4353682"/>
                  </a:lnTo>
                  <a:lnTo>
                    <a:pt x="4928535" y="4984035"/>
                  </a:lnTo>
                  <a:lnTo>
                    <a:pt x="5313933" y="5736861"/>
                  </a:lnTo>
                  <a:lnTo>
                    <a:pt x="5354759" y="4593742"/>
                  </a:lnTo>
                  <a:lnTo>
                    <a:pt x="4619897" y="3654751"/>
                  </a:lnTo>
                  <a:lnTo>
                    <a:pt x="3989543" y="3391829"/>
                  </a:lnTo>
                  <a:lnTo>
                    <a:pt x="4094053" y="2230742"/>
                  </a:lnTo>
                  <a:lnTo>
                    <a:pt x="4203830" y="1507054"/>
                  </a:lnTo>
                  <a:lnTo>
                    <a:pt x="3264466" y="834481"/>
                  </a:lnTo>
                  <a:lnTo>
                    <a:pt x="2843132" y="17968"/>
                  </a:lnTo>
                  <a:lnTo>
                    <a:pt x="1564458" y="0"/>
                  </a:lnTo>
                  <a:lnTo>
                    <a:pt x="615677" y="199247"/>
                  </a:lnTo>
                  <a:close/>
                </a:path>
              </a:pathLst>
            </a:custGeom>
            <a:grpFill/>
            <a:ln w="19050" cmpd="sng">
              <a:noFill/>
              <a:prstDash val="solid"/>
              <a:round/>
              <a:headEnd/>
              <a:tailEnd/>
            </a:ln>
            <a:effectLst>
              <a:outerShdw sx="1000" sy="1000" algn="ctr" rotWithShape="0">
                <a:srgbClr val="B2B2B2">
                  <a:alpha val="50000"/>
                </a:srgbClr>
              </a:outerShdw>
            </a:effectLst>
          </p:spPr>
          <p:txBody>
            <a:bodyPr/>
            <a:lstStyle/>
            <a:p>
              <a:endParaRPr lang="zh-CN" altLang="en-US" sz="1200" kern="0">
                <a:solidFill>
                  <a:sysClr val="windowText" lastClr="000000"/>
                </a:solidFill>
              </a:endParaRPr>
            </a:p>
          </p:txBody>
        </p:sp>
        <p:sp>
          <p:nvSpPr>
            <p:cNvPr id="71" name="任意多边形 82">
              <a:extLst>
                <a:ext uri="{FF2B5EF4-FFF2-40B4-BE49-F238E27FC236}">
                  <a16:creationId xmlns:a16="http://schemas.microsoft.com/office/drawing/2014/main" id="{9BE1E3DC-80DF-FE45-823D-3C32D000A104}"/>
                </a:ext>
              </a:extLst>
            </p:cNvPr>
            <p:cNvSpPr>
              <a:spLocks/>
            </p:cNvSpPr>
            <p:nvPr/>
          </p:nvSpPr>
          <p:spPr bwMode="auto">
            <a:xfrm>
              <a:off x="4954964" y="4308710"/>
              <a:ext cx="58857" cy="25046"/>
            </a:xfrm>
            <a:custGeom>
              <a:avLst/>
              <a:gdLst>
                <a:gd name="T0" fmla="*/ 0 w 1596947"/>
                <a:gd name="T1" fmla="*/ 21209 h 669674"/>
                <a:gd name="T2" fmla="*/ 84618 w 1596947"/>
                <a:gd name="T3" fmla="*/ 156241 h 669674"/>
                <a:gd name="T4" fmla="*/ 247430 w 1596947"/>
                <a:gd name="T5" fmla="*/ 127001 h 669674"/>
                <a:gd name="T6" fmla="*/ 372582 w 1596947"/>
                <a:gd name="T7" fmla="*/ 47949 h 669674"/>
                <a:gd name="T8" fmla="*/ 192314 w 1596947"/>
                <a:gd name="T9" fmla="*/ 0 h 669674"/>
                <a:gd name="T10" fmla="*/ 0 w 1596947"/>
                <a:gd name="T11" fmla="*/ 21209 h 6696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96947" h="669674">
                  <a:moveTo>
                    <a:pt x="0" y="90905"/>
                  </a:moveTo>
                  <a:lnTo>
                    <a:pt x="362686" y="669674"/>
                  </a:lnTo>
                  <a:lnTo>
                    <a:pt x="1060525" y="544347"/>
                  </a:lnTo>
                  <a:lnTo>
                    <a:pt x="1596947" y="205517"/>
                  </a:lnTo>
                  <a:lnTo>
                    <a:pt x="824289" y="0"/>
                  </a:lnTo>
                  <a:lnTo>
                    <a:pt x="0" y="90905"/>
                  </a:lnTo>
                  <a:close/>
                </a:path>
              </a:pathLst>
            </a:custGeom>
            <a:grpFill/>
            <a:ln w="19050" cmpd="sng">
              <a:noFill/>
              <a:prstDash val="solid"/>
              <a:round/>
              <a:headEnd/>
              <a:tailEnd/>
            </a:ln>
            <a:effectLst>
              <a:outerShdw sx="1000" sy="1000" algn="ctr" rotWithShape="0">
                <a:srgbClr val="B2B2B2">
                  <a:alpha val="50000"/>
                </a:srgbClr>
              </a:outerShdw>
            </a:effectLst>
          </p:spPr>
          <p:txBody>
            <a:bodyPr/>
            <a:lstStyle/>
            <a:p>
              <a:endParaRPr lang="zh-CN" altLang="en-US" sz="1200" kern="0">
                <a:solidFill>
                  <a:sysClr val="windowText" lastClr="000000"/>
                </a:solidFill>
              </a:endParaRPr>
            </a:p>
          </p:txBody>
        </p:sp>
        <p:sp>
          <p:nvSpPr>
            <p:cNvPr id="72" name="任意多边形 83">
              <a:extLst>
                <a:ext uri="{FF2B5EF4-FFF2-40B4-BE49-F238E27FC236}">
                  <a16:creationId xmlns:a16="http://schemas.microsoft.com/office/drawing/2014/main" id="{FEF59C0B-9CDD-9F47-B366-E5453445F8A4}"/>
                </a:ext>
              </a:extLst>
            </p:cNvPr>
            <p:cNvSpPr>
              <a:spLocks/>
            </p:cNvSpPr>
            <p:nvPr/>
          </p:nvSpPr>
          <p:spPr bwMode="auto">
            <a:xfrm>
              <a:off x="5732632" y="4643071"/>
              <a:ext cx="86408" cy="45082"/>
            </a:xfrm>
            <a:custGeom>
              <a:avLst/>
              <a:gdLst>
                <a:gd name="T0" fmla="*/ 0 w 2331806"/>
                <a:gd name="T1" fmla="*/ 52042 h 1236464"/>
                <a:gd name="T2" fmla="*/ 162976 w 2331806"/>
                <a:gd name="T3" fmla="*/ 142624 h 1236464"/>
                <a:gd name="T4" fmla="*/ 358894 w 2331806"/>
                <a:gd name="T5" fmla="*/ 233486 h 1236464"/>
                <a:gd name="T6" fmla="*/ 490086 w 2331806"/>
                <a:gd name="T7" fmla="*/ 288478 h 1236464"/>
                <a:gd name="T8" fmla="*/ 544031 w 2331806"/>
                <a:gd name="T9" fmla="*/ 212132 h 1236464"/>
                <a:gd name="T10" fmla="*/ 348352 w 2331806"/>
                <a:gd name="T11" fmla="*/ 32444 h 1236464"/>
                <a:gd name="T12" fmla="*/ 184268 w 2331806"/>
                <a:gd name="T13" fmla="*/ 0 h 1236464"/>
                <a:gd name="T14" fmla="*/ 113526 w 2331806"/>
                <a:gd name="T15" fmla="*/ 28252 h 1236464"/>
                <a:gd name="T16" fmla="*/ 0 w 2331806"/>
                <a:gd name="T17" fmla="*/ 52042 h 12364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31806" h="1236464">
                  <a:moveTo>
                    <a:pt x="0" y="223061"/>
                  </a:moveTo>
                  <a:lnTo>
                    <a:pt x="698542" y="611310"/>
                  </a:lnTo>
                  <a:lnTo>
                    <a:pt x="1538278" y="1000759"/>
                  </a:lnTo>
                  <a:lnTo>
                    <a:pt x="2100589" y="1236464"/>
                  </a:lnTo>
                  <a:lnTo>
                    <a:pt x="2331806" y="909232"/>
                  </a:lnTo>
                  <a:lnTo>
                    <a:pt x="1493094" y="139061"/>
                  </a:lnTo>
                  <a:lnTo>
                    <a:pt x="789803" y="0"/>
                  </a:lnTo>
                  <a:lnTo>
                    <a:pt x="486591" y="121093"/>
                  </a:lnTo>
                  <a:lnTo>
                    <a:pt x="0" y="223061"/>
                  </a:lnTo>
                  <a:close/>
                </a:path>
              </a:pathLst>
            </a:custGeom>
            <a:grpFill/>
            <a:ln w="19050" cmpd="sng">
              <a:noFill/>
              <a:prstDash val="solid"/>
              <a:round/>
              <a:headEnd/>
              <a:tailEnd/>
            </a:ln>
            <a:effectLst>
              <a:outerShdw sx="1000" sy="1000" algn="ctr" rotWithShape="0">
                <a:srgbClr val="B2B2B2">
                  <a:alpha val="50000"/>
                </a:srgbClr>
              </a:outerShdw>
            </a:effectLst>
          </p:spPr>
          <p:txBody>
            <a:bodyPr/>
            <a:lstStyle/>
            <a:p>
              <a:endParaRPr lang="zh-CN" altLang="en-US" sz="1200" kern="0">
                <a:solidFill>
                  <a:sysClr val="windowText" lastClr="000000"/>
                </a:solidFill>
              </a:endParaRPr>
            </a:p>
          </p:txBody>
        </p:sp>
        <p:sp>
          <p:nvSpPr>
            <p:cNvPr id="73" name="任意多边形 84">
              <a:extLst>
                <a:ext uri="{FF2B5EF4-FFF2-40B4-BE49-F238E27FC236}">
                  <a16:creationId xmlns:a16="http://schemas.microsoft.com/office/drawing/2014/main" id="{8AC3ADAF-2940-A142-BEB6-33617C080211}"/>
                </a:ext>
              </a:extLst>
            </p:cNvPr>
            <p:cNvSpPr>
              <a:spLocks/>
            </p:cNvSpPr>
            <p:nvPr/>
          </p:nvSpPr>
          <p:spPr bwMode="auto">
            <a:xfrm>
              <a:off x="3641317" y="2780922"/>
              <a:ext cx="220402" cy="202870"/>
            </a:xfrm>
            <a:custGeom>
              <a:avLst/>
              <a:gdLst>
                <a:gd name="T0" fmla="*/ 0 w 6015621"/>
                <a:gd name="T1" fmla="*/ 146396 h 5484675"/>
                <a:gd name="T2" fmla="*/ 133423 w 6015621"/>
                <a:gd name="T3" fmla="*/ 330523 h 5484675"/>
                <a:gd name="T4" fmla="*/ 299540 w 6015621"/>
                <a:gd name="T5" fmla="*/ 585987 h 5484675"/>
                <a:gd name="T6" fmla="*/ 465657 w 6015621"/>
                <a:gd name="T7" fmla="*/ 765820 h 5484675"/>
                <a:gd name="T8" fmla="*/ 588341 w 6015621"/>
                <a:gd name="T9" fmla="*/ 903363 h 5484675"/>
                <a:gd name="T10" fmla="*/ 654531 w 6015621"/>
                <a:gd name="T11" fmla="*/ 1065655 h 5484675"/>
                <a:gd name="T12" fmla="*/ 776831 w 6015621"/>
                <a:gd name="T13" fmla="*/ 1044826 h 5484675"/>
                <a:gd name="T14" fmla="*/ 894481 w 6015621"/>
                <a:gd name="T15" fmla="*/ 968897 h 5484675"/>
                <a:gd name="T16" fmla="*/ 1032023 w 6015621"/>
                <a:gd name="T17" fmla="*/ 1102247 h 5484675"/>
                <a:gd name="T18" fmla="*/ 1169565 w 6015621"/>
                <a:gd name="T19" fmla="*/ 1106439 h 5484675"/>
                <a:gd name="T20" fmla="*/ 1299680 w 6015621"/>
                <a:gd name="T21" fmla="*/ 1279624 h 5484675"/>
                <a:gd name="T22" fmla="*/ 1403498 w 6015621"/>
                <a:gd name="T23" fmla="*/ 1217687 h 5484675"/>
                <a:gd name="T24" fmla="*/ 1363686 w 6015621"/>
                <a:gd name="T25" fmla="*/ 1126059 h 5484675"/>
                <a:gd name="T26" fmla="*/ 1177949 w 6015621"/>
                <a:gd name="T27" fmla="*/ 1045097 h 5484675"/>
                <a:gd name="T28" fmla="*/ 1117177 w 6015621"/>
                <a:gd name="T29" fmla="*/ 984326 h 5484675"/>
                <a:gd name="T30" fmla="*/ 1011832 w 6015621"/>
                <a:gd name="T31" fmla="*/ 876499 h 5484675"/>
                <a:gd name="T32" fmla="*/ 951060 w 6015621"/>
                <a:gd name="T33" fmla="*/ 738957 h 5484675"/>
                <a:gd name="T34" fmla="*/ 789706 w 6015621"/>
                <a:gd name="T35" fmla="*/ 587128 h 5484675"/>
                <a:gd name="T36" fmla="*/ 661118 w 6015621"/>
                <a:gd name="T37" fmla="*/ 591320 h 5484675"/>
                <a:gd name="T38" fmla="*/ 614634 w 6015621"/>
                <a:gd name="T39" fmla="*/ 657994 h 5484675"/>
                <a:gd name="T40" fmla="*/ 552722 w 6015621"/>
                <a:gd name="T41" fmla="*/ 597223 h 5484675"/>
                <a:gd name="T42" fmla="*/ 424705 w 6015621"/>
                <a:gd name="T43" fmla="*/ 430535 h 5484675"/>
                <a:gd name="T44" fmla="*/ 359171 w 6015621"/>
                <a:gd name="T45" fmla="*/ 326902 h 5484675"/>
                <a:gd name="T46" fmla="*/ 241249 w 6015621"/>
                <a:gd name="T47" fmla="*/ 151830 h 5484675"/>
                <a:gd name="T48" fmla="*/ 20835 w 6015621"/>
                <a:gd name="T49" fmla="*/ 0 h 5484675"/>
                <a:gd name="T50" fmla="*/ 0 w 6015621"/>
                <a:gd name="T51" fmla="*/ 146396 h 54846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015621" h="5484675">
                  <a:moveTo>
                    <a:pt x="0" y="627477"/>
                  </a:moveTo>
                  <a:lnTo>
                    <a:pt x="571873" y="1416675"/>
                  </a:lnTo>
                  <a:lnTo>
                    <a:pt x="1283877" y="2511635"/>
                  </a:lnTo>
                  <a:lnTo>
                    <a:pt x="1995882" y="3282428"/>
                  </a:lnTo>
                  <a:lnTo>
                    <a:pt x="2521725" y="3871960"/>
                  </a:lnTo>
                  <a:lnTo>
                    <a:pt x="2805426" y="4567569"/>
                  </a:lnTo>
                  <a:lnTo>
                    <a:pt x="3329624" y="4478289"/>
                  </a:lnTo>
                  <a:lnTo>
                    <a:pt x="3833891" y="4152849"/>
                  </a:lnTo>
                  <a:lnTo>
                    <a:pt x="4423419" y="4724404"/>
                  </a:lnTo>
                  <a:lnTo>
                    <a:pt x="5012946" y="4742372"/>
                  </a:lnTo>
                  <a:lnTo>
                    <a:pt x="5570640" y="5484675"/>
                  </a:lnTo>
                  <a:lnTo>
                    <a:pt x="6015621" y="5219203"/>
                  </a:lnTo>
                  <a:lnTo>
                    <a:pt x="5844980" y="4826471"/>
                  </a:lnTo>
                  <a:lnTo>
                    <a:pt x="5048881" y="4479454"/>
                  </a:lnTo>
                  <a:lnTo>
                    <a:pt x="4788403" y="4218976"/>
                  </a:lnTo>
                  <a:lnTo>
                    <a:pt x="4336877" y="3756816"/>
                  </a:lnTo>
                  <a:lnTo>
                    <a:pt x="4076398" y="3167289"/>
                  </a:lnTo>
                  <a:lnTo>
                    <a:pt x="3384808" y="2516525"/>
                  </a:lnTo>
                  <a:lnTo>
                    <a:pt x="2833659" y="2534493"/>
                  </a:lnTo>
                  <a:lnTo>
                    <a:pt x="2634421" y="2820269"/>
                  </a:lnTo>
                  <a:lnTo>
                    <a:pt x="2369056" y="2559794"/>
                  </a:lnTo>
                  <a:lnTo>
                    <a:pt x="1820355" y="1845343"/>
                  </a:lnTo>
                  <a:lnTo>
                    <a:pt x="1539465" y="1401155"/>
                  </a:lnTo>
                  <a:lnTo>
                    <a:pt x="1034032" y="650768"/>
                  </a:lnTo>
                  <a:lnTo>
                    <a:pt x="89302" y="0"/>
                  </a:lnTo>
                  <a:lnTo>
                    <a:pt x="0" y="627477"/>
                  </a:lnTo>
                  <a:close/>
                </a:path>
              </a:pathLst>
            </a:custGeom>
            <a:grpFill/>
            <a:ln w="19050" cmpd="sng">
              <a:noFill/>
              <a:prstDash val="solid"/>
              <a:round/>
              <a:headEnd/>
              <a:tailEnd/>
            </a:ln>
            <a:effectLst>
              <a:outerShdw sx="1000" sy="1000" algn="ctr" rotWithShape="0">
                <a:srgbClr val="B2B2B2">
                  <a:alpha val="50000"/>
                </a:srgbClr>
              </a:outerShdw>
            </a:effectLst>
          </p:spPr>
          <p:txBody>
            <a:bodyPr/>
            <a:lstStyle/>
            <a:p>
              <a:endParaRPr lang="zh-CN" altLang="en-US" sz="1200" kern="0">
                <a:solidFill>
                  <a:sysClr val="windowText" lastClr="000000"/>
                </a:solidFill>
              </a:endParaRPr>
            </a:p>
          </p:txBody>
        </p:sp>
        <p:sp>
          <p:nvSpPr>
            <p:cNvPr id="74" name="任意多边形 85">
              <a:extLst>
                <a:ext uri="{FF2B5EF4-FFF2-40B4-BE49-F238E27FC236}">
                  <a16:creationId xmlns:a16="http://schemas.microsoft.com/office/drawing/2014/main" id="{B882985C-94F5-6C4A-A8FC-6D911358F328}"/>
                </a:ext>
              </a:extLst>
            </p:cNvPr>
            <p:cNvSpPr>
              <a:spLocks/>
            </p:cNvSpPr>
            <p:nvPr/>
          </p:nvSpPr>
          <p:spPr bwMode="auto">
            <a:xfrm>
              <a:off x="3591225" y="2610611"/>
              <a:ext cx="145265" cy="184086"/>
            </a:xfrm>
            <a:custGeom>
              <a:avLst/>
              <a:gdLst>
                <a:gd name="T0" fmla="*/ 245363 w 3967217"/>
                <a:gd name="T1" fmla="*/ 255614 h 5011245"/>
                <a:gd name="T2" fmla="*/ 79375 w 3967217"/>
                <a:gd name="T3" fmla="*/ 244475 h 5011245"/>
                <a:gd name="T4" fmla="*/ 212725 w 3967217"/>
                <a:gd name="T5" fmla="*/ 375667 h 5011245"/>
                <a:gd name="T6" fmla="*/ 243458 w 3967217"/>
                <a:gd name="T7" fmla="*/ 497334 h 5011245"/>
                <a:gd name="T8" fmla="*/ 75183 w 3967217"/>
                <a:gd name="T9" fmla="*/ 529084 h 5011245"/>
                <a:gd name="T10" fmla="*/ 0 w 3967217"/>
                <a:gd name="T11" fmla="*/ 622052 h 5011245"/>
                <a:gd name="T12" fmla="*/ 73502 w 3967217"/>
                <a:gd name="T13" fmla="*/ 766413 h 5011245"/>
                <a:gd name="T14" fmla="*/ 276994 w 3967217"/>
                <a:gd name="T15" fmla="*/ 779785 h 5011245"/>
                <a:gd name="T16" fmla="*/ 362719 w 3967217"/>
                <a:gd name="T17" fmla="*/ 736352 h 5011245"/>
                <a:gd name="T18" fmla="*/ 477019 w 3967217"/>
                <a:gd name="T19" fmla="*/ 825252 h 5011245"/>
                <a:gd name="T20" fmla="*/ 609228 w 3967217"/>
                <a:gd name="T21" fmla="*/ 993526 h 5011245"/>
                <a:gd name="T22" fmla="*/ 749945 w 3967217"/>
                <a:gd name="T23" fmla="*/ 1169168 h 5011245"/>
                <a:gd name="T24" fmla="*/ 925587 w 3967217"/>
                <a:gd name="T25" fmla="*/ 1017785 h 5011245"/>
                <a:gd name="T26" fmla="*/ 732243 w 3967217"/>
                <a:gd name="T27" fmla="*/ 717328 h 5011245"/>
                <a:gd name="T28" fmla="*/ 559569 w 3967217"/>
                <a:gd name="T29" fmla="*/ 566042 h 5011245"/>
                <a:gd name="T30" fmla="*/ 469652 w 3967217"/>
                <a:gd name="T31" fmla="*/ 518417 h 5011245"/>
                <a:gd name="T32" fmla="*/ 399802 w 3967217"/>
                <a:gd name="T33" fmla="*/ 374525 h 5011245"/>
                <a:gd name="T34" fmla="*/ 450478 w 3967217"/>
                <a:gd name="T35" fmla="*/ 256034 h 5011245"/>
                <a:gd name="T36" fmla="*/ 451495 w 3967217"/>
                <a:gd name="T37" fmla="*/ 178817 h 5011245"/>
                <a:gd name="T38" fmla="*/ 593353 w 3967217"/>
                <a:gd name="T39" fmla="*/ 133350 h 5011245"/>
                <a:gd name="T40" fmla="*/ 480194 w 3967217"/>
                <a:gd name="T41" fmla="*/ 0 h 5011245"/>
                <a:gd name="T42" fmla="*/ 346844 w 3967217"/>
                <a:gd name="T43" fmla="*/ 51816 h 5011245"/>
                <a:gd name="T44" fmla="*/ 350019 w 3967217"/>
                <a:gd name="T45" fmla="*/ 141733 h 5011245"/>
                <a:gd name="T46" fmla="*/ 245363 w 3967217"/>
                <a:gd name="T47" fmla="*/ 255614 h 501124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967217" h="5011245">
                  <a:moveTo>
                    <a:pt x="1051666" y="1095604"/>
                  </a:moveTo>
                  <a:lnTo>
                    <a:pt x="340214" y="1047860"/>
                  </a:lnTo>
                  <a:lnTo>
                    <a:pt x="911774" y="1610170"/>
                  </a:lnTo>
                  <a:lnTo>
                    <a:pt x="1043501" y="2131655"/>
                  </a:lnTo>
                  <a:lnTo>
                    <a:pt x="322246" y="2267741"/>
                  </a:lnTo>
                  <a:lnTo>
                    <a:pt x="0" y="2666216"/>
                  </a:lnTo>
                  <a:lnTo>
                    <a:pt x="315042" y="3284971"/>
                  </a:lnTo>
                  <a:lnTo>
                    <a:pt x="1187241" y="3342286"/>
                  </a:lnTo>
                  <a:lnTo>
                    <a:pt x="1554673" y="3156125"/>
                  </a:lnTo>
                  <a:lnTo>
                    <a:pt x="2044581" y="3537165"/>
                  </a:lnTo>
                  <a:lnTo>
                    <a:pt x="2611250" y="4258415"/>
                  </a:lnTo>
                  <a:lnTo>
                    <a:pt x="3214386" y="5011245"/>
                  </a:lnTo>
                  <a:lnTo>
                    <a:pt x="3967217" y="4362393"/>
                  </a:lnTo>
                  <a:lnTo>
                    <a:pt x="3138513" y="3074585"/>
                  </a:lnTo>
                  <a:lnTo>
                    <a:pt x="2398404" y="2426148"/>
                  </a:lnTo>
                  <a:lnTo>
                    <a:pt x="2013005" y="2222020"/>
                  </a:lnTo>
                  <a:lnTo>
                    <a:pt x="1713617" y="1605275"/>
                  </a:lnTo>
                  <a:lnTo>
                    <a:pt x="1930822" y="1097403"/>
                  </a:lnTo>
                  <a:lnTo>
                    <a:pt x="1935181" y="766439"/>
                  </a:lnTo>
                  <a:lnTo>
                    <a:pt x="2543208" y="571560"/>
                  </a:lnTo>
                  <a:lnTo>
                    <a:pt x="2058190" y="0"/>
                  </a:lnTo>
                  <a:lnTo>
                    <a:pt x="1486630" y="222092"/>
                  </a:lnTo>
                  <a:lnTo>
                    <a:pt x="1500238" y="607491"/>
                  </a:lnTo>
                  <a:lnTo>
                    <a:pt x="1051666" y="1095604"/>
                  </a:lnTo>
                  <a:close/>
                </a:path>
              </a:pathLst>
            </a:custGeom>
            <a:grpFill/>
            <a:ln w="19050" cmpd="sng">
              <a:noFill/>
              <a:prstDash val="solid"/>
              <a:round/>
              <a:headEnd/>
              <a:tailEnd/>
            </a:ln>
            <a:effectLst>
              <a:outerShdw sx="1000" sy="1000" algn="ctr" rotWithShape="0">
                <a:srgbClr val="B2B2B2">
                  <a:alpha val="50000"/>
                </a:srgbClr>
              </a:outerShdw>
            </a:effectLst>
          </p:spPr>
          <p:txBody>
            <a:bodyPr/>
            <a:lstStyle/>
            <a:p>
              <a:endParaRPr lang="zh-CN" altLang="en-US" sz="1200" kern="0">
                <a:solidFill>
                  <a:sysClr val="windowText" lastClr="000000"/>
                </a:solidFill>
              </a:endParaRPr>
            </a:p>
          </p:txBody>
        </p:sp>
        <p:sp>
          <p:nvSpPr>
            <p:cNvPr id="75" name="任意多边形 86">
              <a:extLst>
                <a:ext uri="{FF2B5EF4-FFF2-40B4-BE49-F238E27FC236}">
                  <a16:creationId xmlns:a16="http://schemas.microsoft.com/office/drawing/2014/main" id="{30059824-D0BA-0A49-957A-7FBEB1549821}"/>
                </a:ext>
              </a:extLst>
            </p:cNvPr>
            <p:cNvSpPr>
              <a:spLocks/>
            </p:cNvSpPr>
            <p:nvPr/>
          </p:nvSpPr>
          <p:spPr bwMode="auto">
            <a:xfrm>
              <a:off x="3655092" y="3052668"/>
              <a:ext cx="48839" cy="75137"/>
            </a:xfrm>
            <a:custGeom>
              <a:avLst/>
              <a:gdLst>
                <a:gd name="T0" fmla="*/ 31270 w 1315903"/>
                <a:gd name="T1" fmla="*/ 261219 h 2057549"/>
                <a:gd name="T2" fmla="*/ 0 w 1315903"/>
                <a:gd name="T3" fmla="*/ 342278 h 2057549"/>
                <a:gd name="T4" fmla="*/ 104549 w 1315903"/>
                <a:gd name="T5" fmla="*/ 432246 h 2057549"/>
                <a:gd name="T6" fmla="*/ 175417 w 1315903"/>
                <a:gd name="T7" fmla="*/ 474538 h 2057549"/>
                <a:gd name="T8" fmla="*/ 307012 w 1315903"/>
                <a:gd name="T9" fmla="*/ 480045 h 2057549"/>
                <a:gd name="T10" fmla="*/ 284384 w 1315903"/>
                <a:gd name="T11" fmla="*/ 351854 h 2057549"/>
                <a:gd name="T12" fmla="*/ 208754 w 1315903"/>
                <a:gd name="T13" fmla="*/ 223837 h 2057549"/>
                <a:gd name="T14" fmla="*/ 275429 w 1315903"/>
                <a:gd name="T15" fmla="*/ 128587 h 2057549"/>
                <a:gd name="T16" fmla="*/ 185512 w 1315903"/>
                <a:gd name="T17" fmla="*/ 0 h 2057549"/>
                <a:gd name="T18" fmla="*/ 80167 w 1315903"/>
                <a:gd name="T19" fmla="*/ 23242 h 2057549"/>
                <a:gd name="T20" fmla="*/ 42067 w 1315903"/>
                <a:gd name="T21" fmla="*/ 127446 h 2057549"/>
                <a:gd name="T22" fmla="*/ 31270 w 1315903"/>
                <a:gd name="T23" fmla="*/ 261219 h 20575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15903" h="2057549">
                  <a:moveTo>
                    <a:pt x="134028" y="1119626"/>
                  </a:moveTo>
                  <a:lnTo>
                    <a:pt x="0" y="1467058"/>
                  </a:lnTo>
                  <a:lnTo>
                    <a:pt x="448114" y="1852675"/>
                  </a:lnTo>
                  <a:lnTo>
                    <a:pt x="751866" y="2033945"/>
                  </a:lnTo>
                  <a:lnTo>
                    <a:pt x="1315903" y="2057549"/>
                  </a:lnTo>
                  <a:lnTo>
                    <a:pt x="1218916" y="1508102"/>
                  </a:lnTo>
                  <a:lnTo>
                    <a:pt x="894754" y="959401"/>
                  </a:lnTo>
                  <a:lnTo>
                    <a:pt x="1180533" y="551144"/>
                  </a:lnTo>
                  <a:lnTo>
                    <a:pt x="795135" y="0"/>
                  </a:lnTo>
                  <a:lnTo>
                    <a:pt x="343609" y="99619"/>
                  </a:lnTo>
                  <a:lnTo>
                    <a:pt x="180306" y="546254"/>
                  </a:lnTo>
                  <a:lnTo>
                    <a:pt x="134028" y="1119626"/>
                  </a:lnTo>
                  <a:close/>
                </a:path>
              </a:pathLst>
            </a:custGeom>
            <a:grpFill/>
            <a:ln w="19050" cmpd="sng">
              <a:noFill/>
              <a:prstDash val="solid"/>
              <a:round/>
              <a:headEnd/>
              <a:tailEnd/>
            </a:ln>
            <a:effectLst>
              <a:outerShdw sx="1000" sy="1000" algn="ctr" rotWithShape="0">
                <a:srgbClr val="B2B2B2">
                  <a:alpha val="50000"/>
                </a:srgbClr>
              </a:outerShdw>
            </a:effectLst>
          </p:spPr>
          <p:txBody>
            <a:bodyPr/>
            <a:lstStyle/>
            <a:p>
              <a:endParaRPr lang="zh-CN" altLang="en-US" sz="1200" kern="0">
                <a:solidFill>
                  <a:sysClr val="windowText" lastClr="000000"/>
                </a:solidFill>
              </a:endParaRPr>
            </a:p>
          </p:txBody>
        </p:sp>
        <p:sp>
          <p:nvSpPr>
            <p:cNvPr id="76" name="任意多边形 87">
              <a:extLst>
                <a:ext uri="{FF2B5EF4-FFF2-40B4-BE49-F238E27FC236}">
                  <a16:creationId xmlns:a16="http://schemas.microsoft.com/office/drawing/2014/main" id="{66A3E6B0-D0AD-634F-9AC1-954167BF6163}"/>
                </a:ext>
              </a:extLst>
            </p:cNvPr>
            <p:cNvSpPr>
              <a:spLocks/>
            </p:cNvSpPr>
            <p:nvPr/>
          </p:nvSpPr>
          <p:spPr bwMode="auto">
            <a:xfrm>
              <a:off x="3781572" y="3260547"/>
              <a:ext cx="80146" cy="82651"/>
            </a:xfrm>
            <a:custGeom>
              <a:avLst/>
              <a:gdLst>
                <a:gd name="T0" fmla="*/ 11948 w 2165276"/>
                <a:gd name="T1" fmla="*/ 88430 h 2244876"/>
                <a:gd name="T2" fmla="*/ 61641 w 2165276"/>
                <a:gd name="T3" fmla="*/ 185366 h 2244876"/>
                <a:gd name="T4" fmla="*/ 173484 w 2165276"/>
                <a:gd name="T5" fmla="*/ 286767 h 2244876"/>
                <a:gd name="T6" fmla="*/ 222126 w 2165276"/>
                <a:gd name="T7" fmla="*/ 389384 h 2244876"/>
                <a:gd name="T8" fmla="*/ 305693 w 2165276"/>
                <a:gd name="T9" fmla="*/ 452883 h 2244876"/>
                <a:gd name="T10" fmla="*/ 394593 w 2165276"/>
                <a:gd name="T11" fmla="*/ 523750 h 2244876"/>
                <a:gd name="T12" fmla="*/ 440060 w 2165276"/>
                <a:gd name="T13" fmla="*/ 383032 h 2244876"/>
                <a:gd name="T14" fmla="*/ 505178 w 2165276"/>
                <a:gd name="T15" fmla="*/ 273920 h 2244876"/>
                <a:gd name="T16" fmla="*/ 397768 w 2165276"/>
                <a:gd name="T17" fmla="*/ 163957 h 2244876"/>
                <a:gd name="T18" fmla="*/ 279276 w 2165276"/>
                <a:gd name="T19" fmla="*/ 210565 h 2244876"/>
                <a:gd name="T20" fmla="*/ 183009 w 2165276"/>
                <a:gd name="T21" fmla="*/ 79373 h 2244876"/>
                <a:gd name="T22" fmla="*/ 124842 w 2165276"/>
                <a:gd name="T23" fmla="*/ 5333 h 2244876"/>
                <a:gd name="T24" fmla="*/ 0 w 2165276"/>
                <a:gd name="T25" fmla="*/ 0 h 2244876"/>
                <a:gd name="T26" fmla="*/ 11948 w 2165276"/>
                <a:gd name="T27" fmla="*/ 88430 h 224487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65276" h="2244876">
                  <a:moveTo>
                    <a:pt x="51212" y="379025"/>
                  </a:moveTo>
                  <a:lnTo>
                    <a:pt x="264204" y="794509"/>
                  </a:lnTo>
                  <a:lnTo>
                    <a:pt x="743581" y="1229129"/>
                  </a:lnTo>
                  <a:lnTo>
                    <a:pt x="952068" y="1668962"/>
                  </a:lnTo>
                  <a:lnTo>
                    <a:pt x="1310250" y="1941129"/>
                  </a:lnTo>
                  <a:lnTo>
                    <a:pt x="1691290" y="2244876"/>
                  </a:lnTo>
                  <a:lnTo>
                    <a:pt x="1886169" y="1641736"/>
                  </a:lnTo>
                  <a:lnTo>
                    <a:pt x="2165276" y="1174065"/>
                  </a:lnTo>
                  <a:lnTo>
                    <a:pt x="1704899" y="702746"/>
                  </a:lnTo>
                  <a:lnTo>
                    <a:pt x="1197023" y="902515"/>
                  </a:lnTo>
                  <a:lnTo>
                    <a:pt x="784407" y="340205"/>
                  </a:lnTo>
                  <a:lnTo>
                    <a:pt x="535093" y="22858"/>
                  </a:lnTo>
                  <a:lnTo>
                    <a:pt x="0" y="0"/>
                  </a:lnTo>
                  <a:lnTo>
                    <a:pt x="51212" y="379025"/>
                  </a:lnTo>
                  <a:close/>
                </a:path>
              </a:pathLst>
            </a:custGeom>
            <a:grpFill/>
            <a:ln w="19050" cmpd="sng">
              <a:noFill/>
              <a:prstDash val="solid"/>
              <a:round/>
              <a:headEnd/>
              <a:tailEnd/>
            </a:ln>
            <a:effectLst>
              <a:outerShdw sx="1000" sy="1000" algn="ctr" rotWithShape="0">
                <a:srgbClr val="B2B2B2">
                  <a:alpha val="50000"/>
                </a:srgbClr>
              </a:outerShdw>
            </a:effectLst>
          </p:spPr>
          <p:txBody>
            <a:bodyPr/>
            <a:lstStyle/>
            <a:p>
              <a:endParaRPr lang="zh-CN" altLang="en-US" sz="1200" kern="0">
                <a:solidFill>
                  <a:sysClr val="windowText" lastClr="000000"/>
                </a:solidFill>
              </a:endParaRPr>
            </a:p>
          </p:txBody>
        </p:sp>
        <p:sp>
          <p:nvSpPr>
            <p:cNvPr id="77" name="任意多边形 88">
              <a:extLst>
                <a:ext uri="{FF2B5EF4-FFF2-40B4-BE49-F238E27FC236}">
                  <a16:creationId xmlns:a16="http://schemas.microsoft.com/office/drawing/2014/main" id="{75BA870E-BB00-924C-9C0E-48DA1165BBC3}"/>
                </a:ext>
              </a:extLst>
            </p:cNvPr>
            <p:cNvSpPr>
              <a:spLocks/>
            </p:cNvSpPr>
            <p:nvPr/>
          </p:nvSpPr>
          <p:spPr bwMode="auto">
            <a:xfrm>
              <a:off x="4152249" y="3573619"/>
              <a:ext cx="41325" cy="50091"/>
            </a:xfrm>
            <a:custGeom>
              <a:avLst/>
              <a:gdLst>
                <a:gd name="T0" fmla="*/ 24411 w 2878991"/>
                <a:gd name="T1" fmla="*/ 25324 h 3538912"/>
                <a:gd name="T2" fmla="*/ 0 w 2878991"/>
                <a:gd name="T3" fmla="*/ 128017 h 3538912"/>
                <a:gd name="T4" fmla="*/ 92076 w 2878991"/>
                <a:gd name="T5" fmla="*/ 157609 h 3538912"/>
                <a:gd name="T6" fmla="*/ 96268 w 2878991"/>
                <a:gd name="T7" fmla="*/ 236984 h 3538912"/>
                <a:gd name="T8" fmla="*/ 73242 w 2878991"/>
                <a:gd name="T9" fmla="*/ 313356 h 3538912"/>
                <a:gd name="T10" fmla="*/ 160785 w 2878991"/>
                <a:gd name="T11" fmla="*/ 317376 h 3538912"/>
                <a:gd name="T12" fmla="*/ 258193 w 2878991"/>
                <a:gd name="T13" fmla="*/ 271909 h 3538912"/>
                <a:gd name="T14" fmla="*/ 170310 w 2878991"/>
                <a:gd name="T15" fmla="*/ 185167 h 3538912"/>
                <a:gd name="T16" fmla="*/ 194616 w 2878991"/>
                <a:gd name="T17" fmla="*/ 52847 h 3538912"/>
                <a:gd name="T18" fmla="*/ 87760 w 2878991"/>
                <a:gd name="T19" fmla="*/ 0 h 3538912"/>
                <a:gd name="T20" fmla="*/ 24411 w 2878991"/>
                <a:gd name="T21" fmla="*/ 25324 h 35389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78991" h="3538912">
                  <a:moveTo>
                    <a:pt x="272196" y="282376"/>
                  </a:moveTo>
                  <a:lnTo>
                    <a:pt x="0" y="1427458"/>
                  </a:lnTo>
                  <a:lnTo>
                    <a:pt x="1026697" y="1757425"/>
                  </a:lnTo>
                  <a:lnTo>
                    <a:pt x="1073440" y="2642498"/>
                  </a:lnTo>
                  <a:lnTo>
                    <a:pt x="816685" y="3494087"/>
                  </a:lnTo>
                  <a:lnTo>
                    <a:pt x="1792839" y="3538912"/>
                  </a:lnTo>
                  <a:lnTo>
                    <a:pt x="2878991" y="3031931"/>
                  </a:lnTo>
                  <a:lnTo>
                    <a:pt x="1899048" y="2064711"/>
                  </a:lnTo>
                  <a:lnTo>
                    <a:pt x="2170073" y="589272"/>
                  </a:lnTo>
                  <a:lnTo>
                    <a:pt x="978571" y="0"/>
                  </a:lnTo>
                  <a:lnTo>
                    <a:pt x="272196" y="282376"/>
                  </a:lnTo>
                  <a:close/>
                </a:path>
              </a:pathLst>
            </a:custGeom>
            <a:grpFill/>
            <a:ln w="19050" cmpd="sng">
              <a:noFill/>
              <a:prstDash val="solid"/>
              <a:round/>
              <a:headEnd/>
              <a:tailEnd/>
            </a:ln>
            <a:effectLst>
              <a:outerShdw sx="1000" sy="1000" algn="ctr" rotWithShape="0">
                <a:srgbClr val="B2B2B2">
                  <a:alpha val="50000"/>
                </a:srgbClr>
              </a:outerShdw>
            </a:effectLst>
          </p:spPr>
          <p:txBody>
            <a:bodyPr/>
            <a:lstStyle/>
            <a:p>
              <a:endParaRPr lang="zh-CN" altLang="en-US" sz="1200" kern="0">
                <a:solidFill>
                  <a:sysClr val="windowText" lastClr="000000"/>
                </a:solidFill>
              </a:endParaRPr>
            </a:p>
          </p:txBody>
        </p:sp>
        <p:sp>
          <p:nvSpPr>
            <p:cNvPr id="78" name="任意多边形 89">
              <a:extLst>
                <a:ext uri="{FF2B5EF4-FFF2-40B4-BE49-F238E27FC236}">
                  <a16:creationId xmlns:a16="http://schemas.microsoft.com/office/drawing/2014/main" id="{584B69B3-52F8-4043-895E-30CF5F418A15}"/>
                </a:ext>
              </a:extLst>
            </p:cNvPr>
            <p:cNvSpPr>
              <a:spLocks/>
            </p:cNvSpPr>
            <p:nvPr/>
          </p:nvSpPr>
          <p:spPr bwMode="auto">
            <a:xfrm>
              <a:off x="3994461" y="3434615"/>
              <a:ext cx="137751" cy="127733"/>
            </a:xfrm>
            <a:custGeom>
              <a:avLst/>
              <a:gdLst>
                <a:gd name="T0" fmla="*/ 0 w 3723582"/>
                <a:gd name="T1" fmla="*/ 18184 h 3457958"/>
                <a:gd name="T2" fmla="*/ 106843 w 3723582"/>
                <a:gd name="T3" fmla="*/ 223641 h 3457958"/>
                <a:gd name="T4" fmla="*/ 239327 w 3723582"/>
                <a:gd name="T5" fmla="*/ 375096 h 3457958"/>
                <a:gd name="T6" fmla="*/ 360869 w 3723582"/>
                <a:gd name="T7" fmla="*/ 465012 h 3457958"/>
                <a:gd name="T8" fmla="*/ 474599 w 3723582"/>
                <a:gd name="T9" fmla="*/ 669800 h 3457958"/>
                <a:gd name="T10" fmla="*/ 603187 w 3723582"/>
                <a:gd name="T11" fmla="*/ 630559 h 3457958"/>
                <a:gd name="T12" fmla="*/ 659766 w 3723582"/>
                <a:gd name="T13" fmla="*/ 731142 h 3457958"/>
                <a:gd name="T14" fmla="*/ 644908 w 3723582"/>
                <a:gd name="T15" fmla="*/ 806772 h 3457958"/>
                <a:gd name="T16" fmla="*/ 793116 w 3723582"/>
                <a:gd name="T17" fmla="*/ 787721 h 3457958"/>
                <a:gd name="T18" fmla="*/ 868745 w 3723582"/>
                <a:gd name="T19" fmla="*/ 749621 h 3457958"/>
                <a:gd name="T20" fmla="*/ 779997 w 3723582"/>
                <a:gd name="T21" fmla="*/ 609058 h 3457958"/>
                <a:gd name="T22" fmla="*/ 607379 w 3723582"/>
                <a:gd name="T23" fmla="*/ 473396 h 3457958"/>
                <a:gd name="T24" fmla="*/ 626999 w 3723582"/>
                <a:gd name="T25" fmla="*/ 387671 h 3457958"/>
                <a:gd name="T26" fmla="*/ 547451 w 3723582"/>
                <a:gd name="T27" fmla="*/ 325981 h 3457958"/>
                <a:gd name="T28" fmla="*/ 357248 w 3723582"/>
                <a:gd name="T29" fmla="*/ 175070 h 3457958"/>
                <a:gd name="T30" fmla="*/ 304860 w 3723582"/>
                <a:gd name="T31" fmla="*/ 123825 h 3457958"/>
                <a:gd name="T32" fmla="*/ 124456 w 3723582"/>
                <a:gd name="T33" fmla="*/ 0 h 3457958"/>
                <a:gd name="T34" fmla="*/ 0 w 3723582"/>
                <a:gd name="T35" fmla="*/ 18184 h 34579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23582" h="3457958">
                  <a:moveTo>
                    <a:pt x="0" y="77940"/>
                  </a:moveTo>
                  <a:lnTo>
                    <a:pt x="457946" y="958562"/>
                  </a:lnTo>
                  <a:lnTo>
                    <a:pt x="1025794" y="1607723"/>
                  </a:lnTo>
                  <a:lnTo>
                    <a:pt x="1546743" y="1993118"/>
                  </a:lnTo>
                  <a:lnTo>
                    <a:pt x="2034208" y="2870873"/>
                  </a:lnTo>
                  <a:lnTo>
                    <a:pt x="2585358" y="2702680"/>
                  </a:lnTo>
                  <a:lnTo>
                    <a:pt x="2827864" y="3133795"/>
                  </a:lnTo>
                  <a:lnTo>
                    <a:pt x="2764181" y="3457958"/>
                  </a:lnTo>
                  <a:lnTo>
                    <a:pt x="3399424" y="3376302"/>
                  </a:lnTo>
                  <a:lnTo>
                    <a:pt x="3723582" y="3212999"/>
                  </a:lnTo>
                  <a:lnTo>
                    <a:pt x="3343194" y="2610523"/>
                  </a:lnTo>
                  <a:lnTo>
                    <a:pt x="2603325" y="2029053"/>
                  </a:lnTo>
                  <a:lnTo>
                    <a:pt x="2687419" y="1661622"/>
                  </a:lnTo>
                  <a:lnTo>
                    <a:pt x="2346464" y="1397208"/>
                  </a:lnTo>
                  <a:lnTo>
                    <a:pt x="1531223" y="750379"/>
                  </a:lnTo>
                  <a:lnTo>
                    <a:pt x="1306680" y="530734"/>
                  </a:lnTo>
                  <a:lnTo>
                    <a:pt x="533439" y="0"/>
                  </a:lnTo>
                  <a:lnTo>
                    <a:pt x="0" y="77940"/>
                  </a:lnTo>
                  <a:close/>
                </a:path>
              </a:pathLst>
            </a:custGeom>
            <a:grpFill/>
            <a:ln w="19050" cmpd="sng">
              <a:noFill/>
              <a:prstDash val="solid"/>
              <a:round/>
              <a:headEnd/>
              <a:tailEnd/>
            </a:ln>
            <a:effectLst>
              <a:outerShdw sx="1000" sy="1000" algn="ctr" rotWithShape="0">
                <a:srgbClr val="B2B2B2">
                  <a:alpha val="50000"/>
                </a:srgbClr>
              </a:outerShdw>
            </a:effectLst>
          </p:spPr>
          <p:txBody>
            <a:bodyPr/>
            <a:lstStyle/>
            <a:p>
              <a:endParaRPr lang="zh-CN" altLang="en-US" sz="1200" kern="0">
                <a:solidFill>
                  <a:sysClr val="windowText" lastClr="000000"/>
                </a:solidFill>
              </a:endParaRPr>
            </a:p>
          </p:txBody>
        </p:sp>
        <p:sp>
          <p:nvSpPr>
            <p:cNvPr id="79" name="任意多边形 90">
              <a:extLst>
                <a:ext uri="{FF2B5EF4-FFF2-40B4-BE49-F238E27FC236}">
                  <a16:creationId xmlns:a16="http://schemas.microsoft.com/office/drawing/2014/main" id="{3FCBC6C1-9EC3-E94A-9ADA-C80A05767097}"/>
                </a:ext>
              </a:extLst>
            </p:cNvPr>
            <p:cNvSpPr>
              <a:spLocks/>
            </p:cNvSpPr>
            <p:nvPr/>
          </p:nvSpPr>
          <p:spPr bwMode="auto">
            <a:xfrm>
              <a:off x="3435942" y="2921178"/>
              <a:ext cx="81399" cy="86408"/>
            </a:xfrm>
            <a:custGeom>
              <a:avLst/>
              <a:gdLst>
                <a:gd name="T0" fmla="*/ 86114 w 2218321"/>
                <a:gd name="T1" fmla="*/ 225203 h 2328964"/>
                <a:gd name="T2" fmla="*/ 342182 w 2218321"/>
                <a:gd name="T3" fmla="*/ 543368 h 2328964"/>
                <a:gd name="T4" fmla="*/ 443359 w 2218321"/>
                <a:gd name="T5" fmla="*/ 442342 h 2328964"/>
                <a:gd name="T6" fmla="*/ 517554 w 2218321"/>
                <a:gd name="T7" fmla="*/ 345210 h 2328964"/>
                <a:gd name="T8" fmla="*/ 369317 w 2218321"/>
                <a:gd name="T9" fmla="*/ 260350 h 2328964"/>
                <a:gd name="T10" fmla="*/ 222250 w 2218321"/>
                <a:gd name="T11" fmla="*/ 132333 h 2328964"/>
                <a:gd name="T12" fmla="*/ 141858 w 2218321"/>
                <a:gd name="T13" fmla="*/ 14858 h 2328964"/>
                <a:gd name="T14" fmla="*/ 30733 w 2218321"/>
                <a:gd name="T15" fmla="*/ 0 h 2328964"/>
                <a:gd name="T16" fmla="*/ 0 w 2218321"/>
                <a:gd name="T17" fmla="*/ 118492 h 2328964"/>
                <a:gd name="T18" fmla="*/ 86114 w 2218321"/>
                <a:gd name="T19" fmla="*/ 225203 h 23289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18321" h="2328964">
                  <a:moveTo>
                    <a:pt x="369099" y="965257"/>
                  </a:moveTo>
                  <a:lnTo>
                    <a:pt x="1466649" y="2328964"/>
                  </a:lnTo>
                  <a:lnTo>
                    <a:pt x="1900310" y="1895950"/>
                  </a:lnTo>
                  <a:lnTo>
                    <a:pt x="2218321" y="1479626"/>
                  </a:lnTo>
                  <a:lnTo>
                    <a:pt x="1582953" y="1115903"/>
                  </a:lnTo>
                  <a:lnTo>
                    <a:pt x="952600" y="567201"/>
                  </a:lnTo>
                  <a:lnTo>
                    <a:pt x="608027" y="63684"/>
                  </a:lnTo>
                  <a:lnTo>
                    <a:pt x="131727" y="0"/>
                  </a:lnTo>
                  <a:lnTo>
                    <a:pt x="0" y="507876"/>
                  </a:lnTo>
                  <a:lnTo>
                    <a:pt x="369099" y="965257"/>
                  </a:lnTo>
                  <a:close/>
                </a:path>
              </a:pathLst>
            </a:custGeom>
            <a:grpFill/>
            <a:ln w="19050" cmpd="sng">
              <a:noFill/>
              <a:prstDash val="solid"/>
              <a:round/>
              <a:headEnd/>
              <a:tailEnd/>
            </a:ln>
            <a:effectLst>
              <a:outerShdw sx="1000" sy="1000" algn="ctr" rotWithShape="0">
                <a:srgbClr val="B2B2B2">
                  <a:alpha val="50000"/>
                </a:srgbClr>
              </a:outerShdw>
            </a:effectLst>
          </p:spPr>
          <p:txBody>
            <a:bodyPr/>
            <a:lstStyle/>
            <a:p>
              <a:endParaRPr lang="zh-CN" altLang="en-US" sz="1200" kern="0">
                <a:solidFill>
                  <a:sysClr val="windowText" lastClr="000000"/>
                </a:solidFill>
              </a:endParaRPr>
            </a:p>
          </p:txBody>
        </p:sp>
        <p:sp>
          <p:nvSpPr>
            <p:cNvPr id="80" name="任意多边形 91">
              <a:extLst>
                <a:ext uri="{FF2B5EF4-FFF2-40B4-BE49-F238E27FC236}">
                  <a16:creationId xmlns:a16="http://schemas.microsoft.com/office/drawing/2014/main" id="{B6A51418-7DA9-4C48-831D-61370AE60503}"/>
                </a:ext>
              </a:extLst>
            </p:cNvPr>
            <p:cNvSpPr>
              <a:spLocks/>
            </p:cNvSpPr>
            <p:nvPr/>
          </p:nvSpPr>
          <p:spPr bwMode="auto">
            <a:xfrm>
              <a:off x="4581783" y="3966836"/>
              <a:ext cx="47587" cy="32559"/>
            </a:xfrm>
            <a:custGeom>
              <a:avLst/>
              <a:gdLst>
                <a:gd name="T0" fmla="*/ 0 w 1292137"/>
                <a:gd name="T1" fmla="*/ 117228 h 885825"/>
                <a:gd name="T2" fmla="*/ 85635 w 1292137"/>
                <a:gd name="T3" fmla="*/ 206671 h 885825"/>
                <a:gd name="T4" fmla="*/ 231431 w 1292137"/>
                <a:gd name="T5" fmla="*/ 196481 h 885825"/>
                <a:gd name="T6" fmla="*/ 301467 w 1292137"/>
                <a:gd name="T7" fmla="*/ 110060 h 885825"/>
                <a:gd name="T8" fmla="*/ 216673 w 1292137"/>
                <a:gd name="T9" fmla="*/ 0 h 885825"/>
                <a:gd name="T10" fmla="*/ 115992 w 1292137"/>
                <a:gd name="T11" fmla="*/ 6027 h 885825"/>
                <a:gd name="T12" fmla="*/ 0 w 1292137"/>
                <a:gd name="T13" fmla="*/ 117228 h 8858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92137" h="885825">
                  <a:moveTo>
                    <a:pt x="0" y="502458"/>
                  </a:moveTo>
                  <a:lnTo>
                    <a:pt x="367046" y="885825"/>
                  </a:lnTo>
                  <a:lnTo>
                    <a:pt x="991951" y="842149"/>
                  </a:lnTo>
                  <a:lnTo>
                    <a:pt x="1292137" y="471735"/>
                  </a:lnTo>
                  <a:lnTo>
                    <a:pt x="928696" y="0"/>
                  </a:lnTo>
                  <a:lnTo>
                    <a:pt x="497161" y="25833"/>
                  </a:lnTo>
                  <a:lnTo>
                    <a:pt x="0" y="502458"/>
                  </a:lnTo>
                  <a:close/>
                </a:path>
              </a:pathLst>
            </a:custGeom>
            <a:grpFill/>
            <a:ln w="19050" cmpd="sng">
              <a:noFill/>
              <a:prstDash val="solid"/>
              <a:round/>
              <a:headEnd/>
              <a:tailEnd/>
            </a:ln>
            <a:effectLst>
              <a:outerShdw sx="1000" sy="1000" algn="ctr" rotWithShape="0">
                <a:srgbClr val="B2B2B2">
                  <a:alpha val="50000"/>
                </a:srgbClr>
              </a:outerShdw>
            </a:effectLst>
          </p:spPr>
          <p:txBody>
            <a:bodyPr/>
            <a:lstStyle/>
            <a:p>
              <a:endParaRPr lang="zh-CN" altLang="en-US" sz="1200" kern="0">
                <a:solidFill>
                  <a:sysClr val="windowText" lastClr="000000"/>
                </a:solidFill>
              </a:endParaRPr>
            </a:p>
          </p:txBody>
        </p:sp>
        <p:sp>
          <p:nvSpPr>
            <p:cNvPr id="81" name="任意多边形 92">
              <a:extLst>
                <a:ext uri="{FF2B5EF4-FFF2-40B4-BE49-F238E27FC236}">
                  <a16:creationId xmlns:a16="http://schemas.microsoft.com/office/drawing/2014/main" id="{C659F061-8907-764F-A886-7CDEF855602B}"/>
                </a:ext>
              </a:extLst>
            </p:cNvPr>
            <p:cNvSpPr>
              <a:spLocks/>
            </p:cNvSpPr>
            <p:nvPr/>
          </p:nvSpPr>
          <p:spPr bwMode="auto">
            <a:xfrm>
              <a:off x="4683218" y="3909231"/>
              <a:ext cx="80146" cy="38821"/>
            </a:xfrm>
            <a:custGeom>
              <a:avLst/>
              <a:gdLst>
                <a:gd name="T0" fmla="*/ 0 w 2166548"/>
                <a:gd name="T1" fmla="*/ 87588 h 1065827"/>
                <a:gd name="T2" fmla="*/ 28332 w 2166548"/>
                <a:gd name="T3" fmla="*/ 166117 h 1065827"/>
                <a:gd name="T4" fmla="*/ 134749 w 2166548"/>
                <a:gd name="T5" fmla="*/ 213219 h 1065827"/>
                <a:gd name="T6" fmla="*/ 320331 w 2166548"/>
                <a:gd name="T7" fmla="*/ 223991 h 1065827"/>
                <a:gd name="T8" fmla="*/ 441975 w 2166548"/>
                <a:gd name="T9" fmla="*/ 248667 h 1065827"/>
                <a:gd name="T10" fmla="*/ 505475 w 2166548"/>
                <a:gd name="T11" fmla="*/ 197867 h 1065827"/>
                <a:gd name="T12" fmla="*/ 422713 w 2166548"/>
                <a:gd name="T13" fmla="*/ 104927 h 1065827"/>
                <a:gd name="T14" fmla="*/ 242445 w 2166548"/>
                <a:gd name="T15" fmla="*/ 56978 h 1065827"/>
                <a:gd name="T16" fmla="*/ 139457 w 2166548"/>
                <a:gd name="T17" fmla="*/ 0 h 1065827"/>
                <a:gd name="T18" fmla="*/ 50558 w 2166548"/>
                <a:gd name="T19" fmla="*/ 3175 h 1065827"/>
                <a:gd name="T20" fmla="*/ 0 w 2166548"/>
                <a:gd name="T21" fmla="*/ 87588 h 10658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6548" h="1065827">
                  <a:moveTo>
                    <a:pt x="0" y="375416"/>
                  </a:moveTo>
                  <a:lnTo>
                    <a:pt x="121436" y="712004"/>
                  </a:lnTo>
                  <a:lnTo>
                    <a:pt x="577556" y="913891"/>
                  </a:lnTo>
                  <a:lnTo>
                    <a:pt x="1372991" y="960062"/>
                  </a:lnTo>
                  <a:lnTo>
                    <a:pt x="1894377" y="1065827"/>
                  </a:lnTo>
                  <a:lnTo>
                    <a:pt x="2166548" y="848090"/>
                  </a:lnTo>
                  <a:cubicBezTo>
                    <a:pt x="2165394" y="775552"/>
                    <a:pt x="1812971" y="522272"/>
                    <a:pt x="1811817" y="449734"/>
                  </a:cubicBezTo>
                  <a:lnTo>
                    <a:pt x="1039159" y="244217"/>
                  </a:lnTo>
                  <a:lnTo>
                    <a:pt x="597736" y="0"/>
                  </a:lnTo>
                  <a:lnTo>
                    <a:pt x="216700" y="13609"/>
                  </a:lnTo>
                  <a:lnTo>
                    <a:pt x="0" y="375416"/>
                  </a:lnTo>
                  <a:close/>
                </a:path>
              </a:pathLst>
            </a:custGeom>
            <a:grpFill/>
            <a:ln w="19050" cmpd="sng">
              <a:noFill/>
              <a:prstDash val="solid"/>
              <a:round/>
              <a:headEnd/>
              <a:tailEnd/>
            </a:ln>
            <a:effectLst>
              <a:outerShdw sx="1000" sy="1000" algn="ctr" rotWithShape="0">
                <a:srgbClr val="B2B2B2">
                  <a:alpha val="50000"/>
                </a:srgbClr>
              </a:outerShdw>
            </a:effectLst>
          </p:spPr>
          <p:txBody>
            <a:bodyPr/>
            <a:lstStyle/>
            <a:p>
              <a:endParaRPr lang="zh-CN" altLang="en-US" sz="1200" kern="0">
                <a:solidFill>
                  <a:sysClr val="windowText" lastClr="000000"/>
                </a:solidFill>
              </a:endParaRPr>
            </a:p>
          </p:txBody>
        </p:sp>
        <p:sp>
          <p:nvSpPr>
            <p:cNvPr id="82" name="任意多边形 93">
              <a:extLst>
                <a:ext uri="{FF2B5EF4-FFF2-40B4-BE49-F238E27FC236}">
                  <a16:creationId xmlns:a16="http://schemas.microsoft.com/office/drawing/2014/main" id="{39997540-A0AE-4E4D-8CE0-D66FC06C3C62}"/>
                </a:ext>
              </a:extLst>
            </p:cNvPr>
            <p:cNvSpPr>
              <a:spLocks/>
            </p:cNvSpPr>
            <p:nvPr/>
          </p:nvSpPr>
          <p:spPr bwMode="auto">
            <a:xfrm>
              <a:off x="4540457" y="3963079"/>
              <a:ext cx="31307" cy="21289"/>
            </a:xfrm>
            <a:custGeom>
              <a:avLst/>
              <a:gdLst>
                <a:gd name="T0" fmla="*/ 0 w 833273"/>
                <a:gd name="T1" fmla="*/ 97808 h 561997"/>
                <a:gd name="T2" fmla="*/ 83477 w 833273"/>
                <a:gd name="T3" fmla="*/ 131119 h 561997"/>
                <a:gd name="T4" fmla="*/ 176339 w 833273"/>
                <a:gd name="T5" fmla="*/ 123731 h 561997"/>
                <a:gd name="T6" fmla="*/ 194410 w 833273"/>
                <a:gd name="T7" fmla="*/ 46190 h 561997"/>
                <a:gd name="T8" fmla="*/ 160392 w 833273"/>
                <a:gd name="T9" fmla="*/ 0 h 561997"/>
                <a:gd name="T10" fmla="*/ 8911 w 833273"/>
                <a:gd name="T11" fmla="*/ 47304 h 561997"/>
                <a:gd name="T12" fmla="*/ 0 w 833273"/>
                <a:gd name="T13" fmla="*/ 97808 h 561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33273" h="561997">
                  <a:moveTo>
                    <a:pt x="0" y="419221"/>
                  </a:moveTo>
                  <a:lnTo>
                    <a:pt x="357796" y="561997"/>
                  </a:lnTo>
                  <a:lnTo>
                    <a:pt x="755818" y="530331"/>
                  </a:lnTo>
                  <a:lnTo>
                    <a:pt x="833273" y="197978"/>
                  </a:lnTo>
                  <a:lnTo>
                    <a:pt x="687466" y="0"/>
                  </a:lnTo>
                  <a:lnTo>
                    <a:pt x="38194" y="202753"/>
                  </a:lnTo>
                  <a:lnTo>
                    <a:pt x="0" y="419221"/>
                  </a:lnTo>
                  <a:close/>
                </a:path>
              </a:pathLst>
            </a:custGeom>
            <a:grpFill/>
            <a:ln w="19050" cmpd="sng">
              <a:noFill/>
              <a:prstDash val="solid"/>
              <a:round/>
              <a:headEnd/>
              <a:tailEnd/>
            </a:ln>
            <a:effectLst>
              <a:outerShdw sx="1000" sy="1000" algn="ctr" rotWithShape="0">
                <a:srgbClr val="B2B2B2">
                  <a:alpha val="50000"/>
                </a:srgbClr>
              </a:outerShdw>
            </a:effectLst>
          </p:spPr>
          <p:txBody>
            <a:bodyPr/>
            <a:lstStyle/>
            <a:p>
              <a:endParaRPr lang="zh-CN" altLang="en-US" sz="1200" kern="0">
                <a:solidFill>
                  <a:sysClr val="windowText" lastClr="000000"/>
                </a:solidFill>
              </a:endParaRPr>
            </a:p>
          </p:txBody>
        </p:sp>
        <p:sp>
          <p:nvSpPr>
            <p:cNvPr id="83" name="任意多边形 94">
              <a:extLst>
                <a:ext uri="{FF2B5EF4-FFF2-40B4-BE49-F238E27FC236}">
                  <a16:creationId xmlns:a16="http://schemas.microsoft.com/office/drawing/2014/main" id="{E57830CF-66ED-854E-840A-66B0B93F18B4}"/>
                </a:ext>
              </a:extLst>
            </p:cNvPr>
            <p:cNvSpPr>
              <a:spLocks/>
            </p:cNvSpPr>
            <p:nvPr/>
          </p:nvSpPr>
          <p:spPr bwMode="auto">
            <a:xfrm>
              <a:off x="4729552" y="4236078"/>
              <a:ext cx="58857" cy="25046"/>
            </a:xfrm>
            <a:custGeom>
              <a:avLst/>
              <a:gdLst>
                <a:gd name="T0" fmla="*/ 0 w 1596947"/>
                <a:gd name="T1" fmla="*/ 21209 h 669674"/>
                <a:gd name="T2" fmla="*/ 84618 w 1596947"/>
                <a:gd name="T3" fmla="*/ 156241 h 669674"/>
                <a:gd name="T4" fmla="*/ 247430 w 1596947"/>
                <a:gd name="T5" fmla="*/ 127001 h 669674"/>
                <a:gd name="T6" fmla="*/ 372582 w 1596947"/>
                <a:gd name="T7" fmla="*/ 47949 h 669674"/>
                <a:gd name="T8" fmla="*/ 192314 w 1596947"/>
                <a:gd name="T9" fmla="*/ 0 h 669674"/>
                <a:gd name="T10" fmla="*/ 0 w 1596947"/>
                <a:gd name="T11" fmla="*/ 21209 h 6696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96947" h="669674">
                  <a:moveTo>
                    <a:pt x="0" y="90905"/>
                  </a:moveTo>
                  <a:lnTo>
                    <a:pt x="362686" y="669674"/>
                  </a:lnTo>
                  <a:lnTo>
                    <a:pt x="1060525" y="544347"/>
                  </a:lnTo>
                  <a:lnTo>
                    <a:pt x="1596947" y="205517"/>
                  </a:lnTo>
                  <a:lnTo>
                    <a:pt x="824289" y="0"/>
                  </a:lnTo>
                  <a:lnTo>
                    <a:pt x="0" y="90905"/>
                  </a:lnTo>
                  <a:close/>
                </a:path>
              </a:pathLst>
            </a:custGeom>
            <a:grpFill/>
            <a:ln w="19050" cmpd="sng">
              <a:noFill/>
              <a:prstDash val="solid"/>
              <a:round/>
              <a:headEnd/>
              <a:tailEnd/>
            </a:ln>
            <a:effectLst>
              <a:outerShdw sx="1000" sy="1000" algn="ctr" rotWithShape="0">
                <a:srgbClr val="B2B2B2">
                  <a:alpha val="50000"/>
                </a:srgbClr>
              </a:outerShdw>
            </a:effectLst>
          </p:spPr>
          <p:txBody>
            <a:bodyPr/>
            <a:lstStyle/>
            <a:p>
              <a:endParaRPr lang="zh-CN" altLang="en-US" sz="1200" kern="0">
                <a:solidFill>
                  <a:sysClr val="windowText" lastClr="000000"/>
                </a:solidFill>
              </a:endParaRPr>
            </a:p>
          </p:txBody>
        </p:sp>
        <p:sp>
          <p:nvSpPr>
            <p:cNvPr id="84" name="任意多边形 95">
              <a:extLst>
                <a:ext uri="{FF2B5EF4-FFF2-40B4-BE49-F238E27FC236}">
                  <a16:creationId xmlns:a16="http://schemas.microsoft.com/office/drawing/2014/main" id="{693E4CD5-BA67-5F4A-9BDB-E5008A4696CC}"/>
                </a:ext>
              </a:extLst>
            </p:cNvPr>
            <p:cNvSpPr>
              <a:spLocks/>
            </p:cNvSpPr>
            <p:nvPr/>
          </p:nvSpPr>
          <p:spPr bwMode="auto">
            <a:xfrm>
              <a:off x="4497879" y="4408893"/>
              <a:ext cx="27550" cy="41325"/>
            </a:xfrm>
            <a:custGeom>
              <a:avLst/>
              <a:gdLst>
                <a:gd name="T0" fmla="*/ 23158 w 724576"/>
                <a:gd name="T1" fmla="*/ 86025 h 1117817"/>
                <a:gd name="T2" fmla="*/ 0 w 724576"/>
                <a:gd name="T3" fmla="*/ 195483 h 1117817"/>
                <a:gd name="T4" fmla="*/ 9124 w 724576"/>
                <a:gd name="T5" fmla="*/ 260797 h 1117817"/>
                <a:gd name="T6" fmla="*/ 140289 w 724576"/>
                <a:gd name="T7" fmla="*/ 204966 h 1117817"/>
                <a:gd name="T8" fmla="*/ 169050 w 724576"/>
                <a:gd name="T9" fmla="*/ 93714 h 1117817"/>
                <a:gd name="T10" fmla="*/ 146095 w 724576"/>
                <a:gd name="T11" fmla="*/ 0 h 1117817"/>
                <a:gd name="T12" fmla="*/ 47643 w 724576"/>
                <a:gd name="T13" fmla="*/ 2905 h 1117817"/>
                <a:gd name="T14" fmla="*/ 23158 w 724576"/>
                <a:gd name="T15" fmla="*/ 86025 h 11178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4576" h="1117817">
                  <a:moveTo>
                    <a:pt x="99259" y="368716"/>
                  </a:moveTo>
                  <a:lnTo>
                    <a:pt x="0" y="837871"/>
                  </a:lnTo>
                  <a:lnTo>
                    <a:pt x="39107" y="1117817"/>
                  </a:lnTo>
                  <a:lnTo>
                    <a:pt x="601302" y="878516"/>
                  </a:lnTo>
                  <a:lnTo>
                    <a:pt x="724576" y="401673"/>
                  </a:lnTo>
                  <a:lnTo>
                    <a:pt x="626187" y="0"/>
                  </a:lnTo>
                  <a:lnTo>
                    <a:pt x="204206" y="12451"/>
                  </a:lnTo>
                  <a:lnTo>
                    <a:pt x="99259" y="368716"/>
                  </a:lnTo>
                  <a:close/>
                </a:path>
              </a:pathLst>
            </a:custGeom>
            <a:grpFill/>
            <a:ln w="19050" cmpd="sng">
              <a:noFill/>
              <a:prstDash val="solid"/>
              <a:round/>
              <a:headEnd/>
              <a:tailEnd/>
            </a:ln>
            <a:effectLst>
              <a:outerShdw sx="1000" sy="1000" algn="ctr" rotWithShape="0">
                <a:srgbClr val="B2B2B2">
                  <a:alpha val="50000"/>
                </a:srgbClr>
              </a:outerShdw>
            </a:effectLst>
          </p:spPr>
          <p:txBody>
            <a:bodyPr/>
            <a:lstStyle/>
            <a:p>
              <a:endParaRPr lang="zh-CN" altLang="en-US" sz="1200" kern="0">
                <a:solidFill>
                  <a:sysClr val="windowText" lastClr="000000"/>
                </a:solidFill>
              </a:endParaRPr>
            </a:p>
          </p:txBody>
        </p:sp>
        <p:sp>
          <p:nvSpPr>
            <p:cNvPr id="85" name="任意多边形 96">
              <a:extLst>
                <a:ext uri="{FF2B5EF4-FFF2-40B4-BE49-F238E27FC236}">
                  <a16:creationId xmlns:a16="http://schemas.microsoft.com/office/drawing/2014/main" id="{8DC122E6-5F85-B240-9D68-5DDA7AE96BB5}"/>
                </a:ext>
              </a:extLst>
            </p:cNvPr>
            <p:cNvSpPr>
              <a:spLocks/>
            </p:cNvSpPr>
            <p:nvPr/>
          </p:nvSpPr>
          <p:spPr bwMode="auto">
            <a:xfrm>
              <a:off x="4312541" y="4368820"/>
              <a:ext cx="40073" cy="23793"/>
            </a:xfrm>
            <a:custGeom>
              <a:avLst/>
              <a:gdLst>
                <a:gd name="T0" fmla="*/ 0 w 1092367"/>
                <a:gd name="T1" fmla="*/ 49064 h 669674"/>
                <a:gd name="T2" fmla="*/ 48677 w 1092367"/>
                <a:gd name="T3" fmla="*/ 156241 h 669674"/>
                <a:gd name="T4" fmla="*/ 211489 w 1092367"/>
                <a:gd name="T5" fmla="*/ 127001 h 669674"/>
                <a:gd name="T6" fmla="*/ 254859 w 1092367"/>
                <a:gd name="T7" fmla="*/ 37704 h 669674"/>
                <a:gd name="T8" fmla="*/ 156373 w 1092367"/>
                <a:gd name="T9" fmla="*/ 0 h 669674"/>
                <a:gd name="T10" fmla="*/ 0 w 1092367"/>
                <a:gd name="T11" fmla="*/ 49064 h 6696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92367" h="669674">
                  <a:moveTo>
                    <a:pt x="0" y="210296"/>
                  </a:moveTo>
                  <a:lnTo>
                    <a:pt x="208637" y="669674"/>
                  </a:lnTo>
                  <a:lnTo>
                    <a:pt x="906476" y="544347"/>
                  </a:lnTo>
                  <a:lnTo>
                    <a:pt x="1092367" y="161605"/>
                  </a:lnTo>
                  <a:lnTo>
                    <a:pt x="670240" y="0"/>
                  </a:lnTo>
                  <a:lnTo>
                    <a:pt x="0" y="210296"/>
                  </a:lnTo>
                  <a:close/>
                </a:path>
              </a:pathLst>
            </a:custGeom>
            <a:grpFill/>
            <a:ln w="19050" cmpd="sng">
              <a:noFill/>
              <a:prstDash val="solid"/>
              <a:round/>
              <a:headEnd/>
              <a:tailEnd/>
            </a:ln>
            <a:effectLst>
              <a:outerShdw sx="1000" sy="1000" algn="ctr" rotWithShape="0">
                <a:srgbClr val="B2B2B2">
                  <a:alpha val="50000"/>
                </a:srgbClr>
              </a:outerShdw>
            </a:effectLst>
          </p:spPr>
          <p:txBody>
            <a:bodyPr/>
            <a:lstStyle/>
            <a:p>
              <a:endParaRPr lang="zh-CN" altLang="en-US" sz="1200" kern="0">
                <a:solidFill>
                  <a:sysClr val="windowText" lastClr="000000"/>
                </a:solidFill>
              </a:endParaRPr>
            </a:p>
          </p:txBody>
        </p:sp>
        <p:sp>
          <p:nvSpPr>
            <p:cNvPr id="86" name="任意多边形 97">
              <a:extLst>
                <a:ext uri="{FF2B5EF4-FFF2-40B4-BE49-F238E27FC236}">
                  <a16:creationId xmlns:a16="http://schemas.microsoft.com/office/drawing/2014/main" id="{30878E44-AB4E-B246-AA0F-63E29F81C408}"/>
                </a:ext>
              </a:extLst>
            </p:cNvPr>
            <p:cNvSpPr>
              <a:spLocks/>
            </p:cNvSpPr>
            <p:nvPr/>
          </p:nvSpPr>
          <p:spPr bwMode="auto">
            <a:xfrm>
              <a:off x="4261198" y="3712622"/>
              <a:ext cx="57605" cy="58857"/>
            </a:xfrm>
            <a:custGeom>
              <a:avLst/>
              <a:gdLst>
                <a:gd name="T0" fmla="*/ 0 w 1560018"/>
                <a:gd name="T1" fmla="*/ 154464 h 1610174"/>
                <a:gd name="T2" fmla="*/ 51281 w 1560018"/>
                <a:gd name="T3" fmla="*/ 221680 h 1610174"/>
                <a:gd name="T4" fmla="*/ 158731 w 1560018"/>
                <a:gd name="T5" fmla="*/ 272409 h 1610174"/>
                <a:gd name="T6" fmla="*/ 296518 w 1560018"/>
                <a:gd name="T7" fmla="*/ 342162 h 1610174"/>
                <a:gd name="T8" fmla="*/ 331199 w 1560018"/>
                <a:gd name="T9" fmla="*/ 375668 h 1610174"/>
                <a:gd name="T10" fmla="*/ 363966 w 1560018"/>
                <a:gd name="T11" fmla="*/ 313754 h 1610174"/>
                <a:gd name="T12" fmla="*/ 335391 w 1560018"/>
                <a:gd name="T13" fmla="*/ 180405 h 1610174"/>
                <a:gd name="T14" fmla="*/ 317913 w 1560018"/>
                <a:gd name="T15" fmla="*/ 85954 h 1610174"/>
                <a:gd name="T16" fmla="*/ 188325 w 1560018"/>
                <a:gd name="T17" fmla="*/ 0 h 1610174"/>
                <a:gd name="T18" fmla="*/ 82979 w 1560018"/>
                <a:gd name="T19" fmla="*/ 47625 h 1610174"/>
                <a:gd name="T20" fmla="*/ 181648 w 1560018"/>
                <a:gd name="T21" fmla="*/ 138018 h 1610174"/>
                <a:gd name="T22" fmla="*/ 89453 w 1560018"/>
                <a:gd name="T23" fmla="*/ 109538 h 1610174"/>
                <a:gd name="T24" fmla="*/ 0 w 1560018"/>
                <a:gd name="T25" fmla="*/ 154464 h 16101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60018" h="1610174">
                  <a:moveTo>
                    <a:pt x="0" y="662058"/>
                  </a:moveTo>
                  <a:lnTo>
                    <a:pt x="219799" y="950156"/>
                  </a:lnTo>
                  <a:lnTo>
                    <a:pt x="680347" y="1167589"/>
                  </a:lnTo>
                  <a:lnTo>
                    <a:pt x="1270925" y="1466562"/>
                  </a:lnTo>
                  <a:lnTo>
                    <a:pt x="1419573" y="1610174"/>
                  </a:lnTo>
                  <a:lnTo>
                    <a:pt x="1560018" y="1344801"/>
                  </a:lnTo>
                  <a:lnTo>
                    <a:pt x="1437541" y="773245"/>
                  </a:lnTo>
                  <a:lnTo>
                    <a:pt x="1362627" y="368413"/>
                  </a:lnTo>
                  <a:lnTo>
                    <a:pt x="807192" y="0"/>
                  </a:lnTo>
                  <a:lnTo>
                    <a:pt x="355662" y="204128"/>
                  </a:lnTo>
                  <a:lnTo>
                    <a:pt x="778573" y="591567"/>
                  </a:lnTo>
                  <a:lnTo>
                    <a:pt x="383410" y="469497"/>
                  </a:lnTo>
                  <a:lnTo>
                    <a:pt x="0" y="662058"/>
                  </a:lnTo>
                  <a:close/>
                </a:path>
              </a:pathLst>
            </a:custGeom>
            <a:grpFill/>
            <a:ln w="19050" cmpd="sng">
              <a:noFill/>
              <a:prstDash val="solid"/>
              <a:round/>
              <a:headEnd/>
              <a:tailEnd/>
            </a:ln>
            <a:effectLst>
              <a:outerShdw sx="1000" sy="1000" algn="ctr" rotWithShape="0">
                <a:srgbClr val="B2B2B2">
                  <a:alpha val="50000"/>
                </a:srgbClr>
              </a:outerShdw>
            </a:effectLst>
          </p:spPr>
          <p:txBody>
            <a:bodyPr/>
            <a:lstStyle/>
            <a:p>
              <a:endParaRPr lang="zh-CN" altLang="en-US" sz="1200" kern="0">
                <a:solidFill>
                  <a:sysClr val="windowText" lastClr="000000"/>
                </a:solidFill>
              </a:endParaRPr>
            </a:p>
          </p:txBody>
        </p:sp>
        <p:sp>
          <p:nvSpPr>
            <p:cNvPr id="87" name="任意多边形 98">
              <a:extLst>
                <a:ext uri="{FF2B5EF4-FFF2-40B4-BE49-F238E27FC236}">
                  <a16:creationId xmlns:a16="http://schemas.microsoft.com/office/drawing/2014/main" id="{36696296-634C-2548-BA34-02978D94D669}"/>
                </a:ext>
              </a:extLst>
            </p:cNvPr>
            <p:cNvSpPr>
              <a:spLocks/>
            </p:cNvSpPr>
            <p:nvPr/>
          </p:nvSpPr>
          <p:spPr bwMode="auto">
            <a:xfrm>
              <a:off x="4212358" y="3604926"/>
              <a:ext cx="66371" cy="73885"/>
            </a:xfrm>
            <a:custGeom>
              <a:avLst/>
              <a:gdLst>
                <a:gd name="T0" fmla="*/ 29809 w 1806964"/>
                <a:gd name="T1" fmla="*/ 196954 h 2015974"/>
                <a:gd name="T2" fmla="*/ 106166 w 1806964"/>
                <a:gd name="T3" fmla="*/ 286246 h 2015974"/>
                <a:gd name="T4" fmla="*/ 248787 w 1806964"/>
                <a:gd name="T5" fmla="*/ 414739 h 2015974"/>
                <a:gd name="T6" fmla="*/ 331094 w 1806964"/>
                <a:gd name="T7" fmla="*/ 455488 h 2015974"/>
                <a:gd name="T8" fmla="*/ 421581 w 1806964"/>
                <a:gd name="T9" fmla="*/ 470345 h 2015974"/>
                <a:gd name="T10" fmla="*/ 396611 w 1806964"/>
                <a:gd name="T11" fmla="*/ 317209 h 2015974"/>
                <a:gd name="T12" fmla="*/ 355477 w 1806964"/>
                <a:gd name="T13" fmla="*/ 222695 h 2015974"/>
                <a:gd name="T14" fmla="*/ 222123 w 1806964"/>
                <a:gd name="T15" fmla="*/ 175745 h 2015974"/>
                <a:gd name="T16" fmla="*/ 123255 w 1806964"/>
                <a:gd name="T17" fmla="*/ 0 h 2015974"/>
                <a:gd name="T18" fmla="*/ 0 w 1806964"/>
                <a:gd name="T19" fmla="*/ 42292 h 2015974"/>
                <a:gd name="T20" fmla="*/ 29809 w 1806964"/>
                <a:gd name="T21" fmla="*/ 196954 h 20159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6964" h="2015974">
                  <a:moveTo>
                    <a:pt x="127766" y="844176"/>
                  </a:moveTo>
                  <a:lnTo>
                    <a:pt x="455045" y="1226896"/>
                  </a:lnTo>
                  <a:lnTo>
                    <a:pt x="1066341" y="1777638"/>
                  </a:lnTo>
                  <a:lnTo>
                    <a:pt x="1419123" y="1952295"/>
                  </a:lnTo>
                  <a:lnTo>
                    <a:pt x="1806964" y="2015974"/>
                  </a:lnTo>
                  <a:lnTo>
                    <a:pt x="1699939" y="1359609"/>
                  </a:lnTo>
                  <a:lnTo>
                    <a:pt x="1523632" y="954506"/>
                  </a:lnTo>
                  <a:lnTo>
                    <a:pt x="952055" y="753271"/>
                  </a:lnTo>
                  <a:lnTo>
                    <a:pt x="528291" y="0"/>
                  </a:lnTo>
                  <a:lnTo>
                    <a:pt x="0" y="181270"/>
                  </a:lnTo>
                  <a:lnTo>
                    <a:pt x="127766" y="844176"/>
                  </a:lnTo>
                  <a:close/>
                </a:path>
              </a:pathLst>
            </a:custGeom>
            <a:grpFill/>
            <a:ln w="19050" cmpd="sng">
              <a:noFill/>
              <a:prstDash val="solid"/>
              <a:round/>
              <a:headEnd/>
              <a:tailEnd/>
            </a:ln>
            <a:effectLst>
              <a:outerShdw sx="1000" sy="1000" algn="ctr" rotWithShape="0">
                <a:srgbClr val="B2B2B2">
                  <a:alpha val="50000"/>
                </a:srgbClr>
              </a:outerShdw>
            </a:effectLst>
          </p:spPr>
          <p:txBody>
            <a:bodyPr/>
            <a:lstStyle/>
            <a:p>
              <a:endParaRPr lang="zh-CN" altLang="en-US" sz="1200" kern="0">
                <a:solidFill>
                  <a:sysClr val="windowText" lastClr="000000"/>
                </a:solidFill>
              </a:endParaRPr>
            </a:p>
          </p:txBody>
        </p:sp>
        <p:sp>
          <p:nvSpPr>
            <p:cNvPr id="88" name="任意多边形 99">
              <a:extLst>
                <a:ext uri="{FF2B5EF4-FFF2-40B4-BE49-F238E27FC236}">
                  <a16:creationId xmlns:a16="http://schemas.microsoft.com/office/drawing/2014/main" id="{EF807637-85C7-F44C-B183-4B41D8ADA4EF}"/>
                </a:ext>
              </a:extLst>
            </p:cNvPr>
            <p:cNvSpPr>
              <a:spLocks/>
            </p:cNvSpPr>
            <p:nvPr/>
          </p:nvSpPr>
          <p:spPr bwMode="auto">
            <a:xfrm>
              <a:off x="4236152" y="3755200"/>
              <a:ext cx="95174" cy="56353"/>
            </a:xfrm>
            <a:custGeom>
              <a:avLst/>
              <a:gdLst>
                <a:gd name="T0" fmla="*/ 0 w 2607354"/>
                <a:gd name="T1" fmla="*/ 141664 h 1528512"/>
                <a:gd name="T2" fmla="*/ 126910 w 2607354"/>
                <a:gd name="T3" fmla="*/ 194594 h 1528512"/>
                <a:gd name="T4" fmla="*/ 207619 w 2607354"/>
                <a:gd name="T5" fmla="*/ 265367 h 1528512"/>
                <a:gd name="T6" fmla="*/ 304089 w 2607354"/>
                <a:gd name="T7" fmla="*/ 308991 h 1528512"/>
                <a:gd name="T8" fmla="*/ 396165 w 2607354"/>
                <a:gd name="T9" fmla="*/ 313381 h 1528512"/>
                <a:gd name="T10" fmla="*/ 460681 w 2607354"/>
                <a:gd name="T11" fmla="*/ 337566 h 1528512"/>
                <a:gd name="T12" fmla="*/ 541643 w 2607354"/>
                <a:gd name="T13" fmla="*/ 356616 h 1528512"/>
                <a:gd name="T14" fmla="*/ 608319 w 2607354"/>
                <a:gd name="T15" fmla="*/ 294703 h 1528512"/>
                <a:gd name="T16" fmla="*/ 517261 w 2607354"/>
                <a:gd name="T17" fmla="*/ 222695 h 1528512"/>
                <a:gd name="T18" fmla="*/ 395701 w 2607354"/>
                <a:gd name="T19" fmla="*/ 191276 h 1528512"/>
                <a:gd name="T20" fmla="*/ 200698 w 2607354"/>
                <a:gd name="T21" fmla="*/ 72831 h 1528512"/>
                <a:gd name="T22" fmla="*/ 39100 w 2607354"/>
                <a:gd name="T23" fmla="*/ 0 h 1528512"/>
                <a:gd name="T24" fmla="*/ 5763 w 2607354"/>
                <a:gd name="T25" fmla="*/ 80962 h 1528512"/>
                <a:gd name="T26" fmla="*/ 0 w 2607354"/>
                <a:gd name="T27" fmla="*/ 141664 h 15285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07354" h="1528512">
                  <a:moveTo>
                    <a:pt x="0" y="607194"/>
                  </a:moveTo>
                  <a:lnTo>
                    <a:pt x="543957" y="834061"/>
                  </a:lnTo>
                  <a:lnTo>
                    <a:pt x="889889" y="1137405"/>
                  </a:lnTo>
                  <a:lnTo>
                    <a:pt x="1303375" y="1324384"/>
                  </a:lnTo>
                  <a:lnTo>
                    <a:pt x="1698028" y="1343200"/>
                  </a:lnTo>
                  <a:lnTo>
                    <a:pt x="1974554" y="1446861"/>
                  </a:lnTo>
                  <a:lnTo>
                    <a:pt x="2321570" y="1528512"/>
                  </a:lnTo>
                  <a:lnTo>
                    <a:pt x="2607354" y="1263143"/>
                  </a:lnTo>
                  <a:lnTo>
                    <a:pt x="2217065" y="954506"/>
                  </a:lnTo>
                  <a:lnTo>
                    <a:pt x="1696039" y="819839"/>
                  </a:lnTo>
                  <a:lnTo>
                    <a:pt x="860224" y="312165"/>
                  </a:lnTo>
                  <a:lnTo>
                    <a:pt x="167589" y="0"/>
                  </a:lnTo>
                  <a:lnTo>
                    <a:pt x="24701" y="347016"/>
                  </a:lnTo>
                  <a:lnTo>
                    <a:pt x="0" y="607194"/>
                  </a:lnTo>
                  <a:close/>
                </a:path>
              </a:pathLst>
            </a:custGeom>
            <a:grpFill/>
            <a:ln w="19050" cmpd="sng">
              <a:noFill/>
              <a:prstDash val="solid"/>
              <a:round/>
              <a:headEnd/>
              <a:tailEnd/>
            </a:ln>
            <a:effectLst>
              <a:outerShdw sx="1000" sy="1000" algn="ctr" rotWithShape="0">
                <a:srgbClr val="B2B2B2">
                  <a:alpha val="50000"/>
                </a:srgbClr>
              </a:outerShdw>
            </a:effectLst>
          </p:spPr>
          <p:txBody>
            <a:bodyPr/>
            <a:lstStyle/>
            <a:p>
              <a:endParaRPr lang="zh-CN" altLang="en-US" sz="1200" kern="0">
                <a:solidFill>
                  <a:sysClr val="windowText" lastClr="000000"/>
                </a:solidFill>
              </a:endParaRPr>
            </a:p>
          </p:txBody>
        </p:sp>
        <p:sp>
          <p:nvSpPr>
            <p:cNvPr id="89" name="任意多边形 100">
              <a:extLst>
                <a:ext uri="{FF2B5EF4-FFF2-40B4-BE49-F238E27FC236}">
                  <a16:creationId xmlns:a16="http://schemas.microsoft.com/office/drawing/2014/main" id="{FB9E0740-EB20-624E-B84F-CCD5C02701A2}"/>
                </a:ext>
              </a:extLst>
            </p:cNvPr>
            <p:cNvSpPr>
              <a:spLocks/>
            </p:cNvSpPr>
            <p:nvPr/>
          </p:nvSpPr>
          <p:spPr bwMode="auto">
            <a:xfrm>
              <a:off x="4030777" y="3653765"/>
              <a:ext cx="152779" cy="96426"/>
            </a:xfrm>
            <a:custGeom>
              <a:avLst/>
              <a:gdLst>
                <a:gd name="T0" fmla="*/ 0 w 4153304"/>
                <a:gd name="T1" fmla="*/ 33585 h 2625663"/>
                <a:gd name="T2" fmla="*/ 118402 w 4153304"/>
                <a:gd name="T3" fmla="*/ 103975 h 2625663"/>
                <a:gd name="T4" fmla="*/ 263386 w 4153304"/>
                <a:gd name="T5" fmla="*/ 204158 h 2625663"/>
                <a:gd name="T6" fmla="*/ 356273 w 4153304"/>
                <a:gd name="T7" fmla="*/ 178493 h 2625663"/>
                <a:gd name="T8" fmla="*/ 456937 w 4153304"/>
                <a:gd name="T9" fmla="*/ 225366 h 2625663"/>
                <a:gd name="T10" fmla="*/ 564887 w 4153304"/>
                <a:gd name="T11" fmla="*/ 315283 h 2625663"/>
                <a:gd name="T12" fmla="*/ 635754 w 4153304"/>
                <a:gd name="T13" fmla="*/ 449649 h 2625663"/>
                <a:gd name="T14" fmla="*/ 684395 w 4153304"/>
                <a:gd name="T15" fmla="*/ 466541 h 2625663"/>
                <a:gd name="T16" fmla="*/ 665345 w 4153304"/>
                <a:gd name="T17" fmla="*/ 568141 h 2625663"/>
                <a:gd name="T18" fmla="*/ 744720 w 4153304"/>
                <a:gd name="T19" fmla="*/ 612591 h 2625663"/>
                <a:gd name="T20" fmla="*/ 811394 w 4153304"/>
                <a:gd name="T21" fmla="*/ 588208 h 2625663"/>
                <a:gd name="T22" fmla="*/ 910836 w 4153304"/>
                <a:gd name="T23" fmla="*/ 610433 h 2625663"/>
                <a:gd name="T24" fmla="*/ 969003 w 4153304"/>
                <a:gd name="T25" fmla="*/ 565983 h 2625663"/>
                <a:gd name="T26" fmla="*/ 908678 w 4153304"/>
                <a:gd name="T27" fmla="*/ 549091 h 2625663"/>
                <a:gd name="T28" fmla="*/ 800728 w 4153304"/>
                <a:gd name="T29" fmla="*/ 514166 h 2625663"/>
                <a:gd name="T30" fmla="*/ 761611 w 4153304"/>
                <a:gd name="T31" fmla="*/ 437966 h 2625663"/>
                <a:gd name="T32" fmla="*/ 756278 w 4153304"/>
                <a:gd name="T33" fmla="*/ 316175 h 2625663"/>
                <a:gd name="T34" fmla="*/ 650486 w 4153304"/>
                <a:gd name="T35" fmla="*/ 254833 h 2625663"/>
                <a:gd name="T36" fmla="*/ 522469 w 4153304"/>
                <a:gd name="T37" fmla="*/ 164916 h 2625663"/>
                <a:gd name="T38" fmla="*/ 402960 w 4153304"/>
                <a:gd name="T39" fmla="*/ 90874 h 2625663"/>
                <a:gd name="T40" fmla="*/ 260192 w 4153304"/>
                <a:gd name="T41" fmla="*/ 0 h 2625663"/>
                <a:gd name="T42" fmla="*/ 159149 w 4153304"/>
                <a:gd name="T43" fmla="*/ 19596 h 2625663"/>
                <a:gd name="T44" fmla="*/ 0 w 4153304"/>
                <a:gd name="T45" fmla="*/ 33585 h 262566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153304" h="2625663">
                  <a:moveTo>
                    <a:pt x="0" y="143950"/>
                  </a:moveTo>
                  <a:lnTo>
                    <a:pt x="507490" y="445653"/>
                  </a:lnTo>
                  <a:lnTo>
                    <a:pt x="1128915" y="875053"/>
                  </a:lnTo>
                  <a:lnTo>
                    <a:pt x="1527044" y="765049"/>
                  </a:lnTo>
                  <a:lnTo>
                    <a:pt x="1958506" y="965954"/>
                  </a:lnTo>
                  <a:lnTo>
                    <a:pt x="2421197" y="1351353"/>
                  </a:lnTo>
                  <a:lnTo>
                    <a:pt x="2724944" y="1927267"/>
                  </a:lnTo>
                  <a:lnTo>
                    <a:pt x="2933427" y="1999669"/>
                  </a:lnTo>
                  <a:lnTo>
                    <a:pt x="2851776" y="2435143"/>
                  </a:lnTo>
                  <a:lnTo>
                    <a:pt x="3191990" y="2625663"/>
                  </a:lnTo>
                  <a:lnTo>
                    <a:pt x="3477766" y="2521154"/>
                  </a:lnTo>
                  <a:lnTo>
                    <a:pt x="3903991" y="2616413"/>
                  </a:lnTo>
                  <a:lnTo>
                    <a:pt x="4153304" y="2425894"/>
                  </a:lnTo>
                  <a:lnTo>
                    <a:pt x="3894741" y="2353492"/>
                  </a:lnTo>
                  <a:lnTo>
                    <a:pt x="3432050" y="2203798"/>
                  </a:lnTo>
                  <a:lnTo>
                    <a:pt x="3264388" y="1877192"/>
                  </a:lnTo>
                  <a:lnTo>
                    <a:pt x="3241530" y="1355177"/>
                  </a:lnTo>
                  <a:lnTo>
                    <a:pt x="2788088" y="1092255"/>
                  </a:lnTo>
                  <a:lnTo>
                    <a:pt x="2239387" y="706856"/>
                  </a:lnTo>
                  <a:lnTo>
                    <a:pt x="1727152" y="389500"/>
                  </a:lnTo>
                  <a:lnTo>
                    <a:pt x="1115225" y="0"/>
                  </a:lnTo>
                  <a:lnTo>
                    <a:pt x="682138" y="83991"/>
                  </a:lnTo>
                  <a:lnTo>
                    <a:pt x="0" y="143950"/>
                  </a:lnTo>
                  <a:close/>
                </a:path>
              </a:pathLst>
            </a:custGeom>
            <a:grpFill/>
            <a:ln w="19050" cmpd="sng">
              <a:noFill/>
              <a:prstDash val="solid"/>
              <a:round/>
              <a:headEnd/>
              <a:tailEnd/>
            </a:ln>
            <a:effectLst>
              <a:outerShdw sx="1000" sy="1000" algn="ctr" rotWithShape="0">
                <a:srgbClr val="B2B2B2">
                  <a:alpha val="50000"/>
                </a:srgbClr>
              </a:outerShdw>
            </a:effectLst>
          </p:spPr>
          <p:txBody>
            <a:bodyPr/>
            <a:lstStyle/>
            <a:p>
              <a:endParaRPr lang="zh-CN" altLang="en-US" sz="1200" kern="0">
                <a:solidFill>
                  <a:sysClr val="windowText" lastClr="000000"/>
                </a:solidFill>
              </a:endParaRPr>
            </a:p>
          </p:txBody>
        </p:sp>
        <p:sp>
          <p:nvSpPr>
            <p:cNvPr id="90" name="任意多边形 101">
              <a:extLst>
                <a:ext uri="{FF2B5EF4-FFF2-40B4-BE49-F238E27FC236}">
                  <a16:creationId xmlns:a16="http://schemas.microsoft.com/office/drawing/2014/main" id="{02D46E35-DA4F-3047-A43F-75DA25C479AE}"/>
                </a:ext>
              </a:extLst>
            </p:cNvPr>
            <p:cNvSpPr>
              <a:spLocks/>
            </p:cNvSpPr>
            <p:nvPr/>
          </p:nvSpPr>
          <p:spPr bwMode="auto">
            <a:xfrm>
              <a:off x="4833492" y="4616773"/>
              <a:ext cx="40073" cy="28803"/>
            </a:xfrm>
            <a:custGeom>
              <a:avLst/>
              <a:gdLst>
                <a:gd name="T0" fmla="*/ 2247 w 1081596"/>
                <a:gd name="T1" fmla="*/ 117477 h 801508"/>
                <a:gd name="T2" fmla="*/ 0 w 1081596"/>
                <a:gd name="T3" fmla="*/ 170405 h 801508"/>
                <a:gd name="T4" fmla="*/ 124717 w 1081596"/>
                <a:gd name="T5" fmla="*/ 186999 h 801508"/>
                <a:gd name="T6" fmla="*/ 230455 w 1081596"/>
                <a:gd name="T7" fmla="*/ 127001 h 801508"/>
                <a:gd name="T8" fmla="*/ 252346 w 1081596"/>
                <a:gd name="T9" fmla="*/ 29917 h 801508"/>
                <a:gd name="T10" fmla="*/ 175339 w 1081596"/>
                <a:gd name="T11" fmla="*/ 0 h 801508"/>
                <a:gd name="T12" fmla="*/ 58611 w 1081596"/>
                <a:gd name="T13" fmla="*/ 25645 h 801508"/>
                <a:gd name="T14" fmla="*/ 2247 w 1081596"/>
                <a:gd name="T15" fmla="*/ 117477 h 8015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81596" h="801508">
                  <a:moveTo>
                    <a:pt x="9631" y="503525"/>
                  </a:moveTo>
                  <a:lnTo>
                    <a:pt x="0" y="730383"/>
                  </a:lnTo>
                  <a:lnTo>
                    <a:pt x="534557" y="801508"/>
                  </a:lnTo>
                  <a:lnTo>
                    <a:pt x="987767" y="544347"/>
                  </a:lnTo>
                  <a:lnTo>
                    <a:pt x="1081596" y="128229"/>
                  </a:lnTo>
                  <a:lnTo>
                    <a:pt x="751531" y="0"/>
                  </a:lnTo>
                  <a:lnTo>
                    <a:pt x="251216" y="109919"/>
                  </a:lnTo>
                  <a:lnTo>
                    <a:pt x="9631" y="503525"/>
                  </a:lnTo>
                  <a:close/>
                </a:path>
              </a:pathLst>
            </a:custGeom>
            <a:grpFill/>
            <a:ln w="19050" cmpd="sng">
              <a:noFill/>
              <a:prstDash val="solid"/>
              <a:round/>
              <a:headEnd/>
              <a:tailEnd/>
            </a:ln>
            <a:effectLst>
              <a:outerShdw sx="1000" sy="1000" algn="ctr" rotWithShape="0">
                <a:srgbClr val="B2B2B2">
                  <a:alpha val="50000"/>
                </a:srgbClr>
              </a:outerShdw>
            </a:effectLst>
          </p:spPr>
          <p:txBody>
            <a:bodyPr/>
            <a:lstStyle/>
            <a:p>
              <a:endParaRPr lang="zh-CN" altLang="en-US" sz="1200" kern="0">
                <a:solidFill>
                  <a:sysClr val="windowText" lastClr="000000"/>
                </a:solidFill>
              </a:endParaRPr>
            </a:p>
          </p:txBody>
        </p:sp>
        <p:sp>
          <p:nvSpPr>
            <p:cNvPr id="91" name="任意多边形 104">
              <a:extLst>
                <a:ext uri="{FF2B5EF4-FFF2-40B4-BE49-F238E27FC236}">
                  <a16:creationId xmlns:a16="http://schemas.microsoft.com/office/drawing/2014/main" id="{64B025BE-EB07-7549-872D-8E60312DCF52}"/>
                </a:ext>
              </a:extLst>
            </p:cNvPr>
            <p:cNvSpPr>
              <a:spLocks/>
            </p:cNvSpPr>
            <p:nvPr/>
          </p:nvSpPr>
          <p:spPr bwMode="auto">
            <a:xfrm>
              <a:off x="3762788" y="2953737"/>
              <a:ext cx="226664" cy="222907"/>
            </a:xfrm>
            <a:custGeom>
              <a:avLst/>
              <a:gdLst>
                <a:gd name="T0" fmla="*/ 33586 w 6159576"/>
                <a:gd name="T1" fmla="*/ 146396 h 6075372"/>
                <a:gd name="T2" fmla="*/ 0 w 6159576"/>
                <a:gd name="T3" fmla="*/ 256009 h 6075372"/>
                <a:gd name="T4" fmla="*/ 167009 w 6159576"/>
                <a:gd name="T5" fmla="*/ 330523 h 6075372"/>
                <a:gd name="T6" fmla="*/ 322709 w 6159576"/>
                <a:gd name="T7" fmla="*/ 431527 h 6075372"/>
                <a:gd name="T8" fmla="*/ 442811 w 6159576"/>
                <a:gd name="T9" fmla="*/ 586930 h 6075372"/>
                <a:gd name="T10" fmla="*/ 499243 w 6159576"/>
                <a:gd name="T11" fmla="*/ 765820 h 6075372"/>
                <a:gd name="T12" fmla="*/ 653130 w 6159576"/>
                <a:gd name="T13" fmla="*/ 873449 h 6075372"/>
                <a:gd name="T14" fmla="*/ 726687 w 6159576"/>
                <a:gd name="T15" fmla="*/ 762565 h 6075372"/>
                <a:gd name="T16" fmla="*/ 879596 w 6159576"/>
                <a:gd name="T17" fmla="*/ 905820 h 6075372"/>
                <a:gd name="T18" fmla="*/ 801413 w 6159576"/>
                <a:gd name="T19" fmla="*/ 985465 h 6075372"/>
                <a:gd name="T20" fmla="*/ 793254 w 6159576"/>
                <a:gd name="T21" fmla="*/ 1150863 h 6075372"/>
                <a:gd name="T22" fmla="*/ 915589 w 6159576"/>
                <a:gd name="T23" fmla="*/ 1256357 h 6075372"/>
                <a:gd name="T24" fmla="*/ 1016521 w 6159576"/>
                <a:gd name="T25" fmla="*/ 1183630 h 6075372"/>
                <a:gd name="T26" fmla="*/ 1010715 w 6159576"/>
                <a:gd name="T27" fmla="*/ 1320873 h 6075372"/>
                <a:gd name="T28" fmla="*/ 1107455 w 6159576"/>
                <a:gd name="T29" fmla="*/ 1417439 h 6075372"/>
                <a:gd name="T30" fmla="*/ 1235472 w 6159576"/>
                <a:gd name="T31" fmla="*/ 1379339 h 6075372"/>
                <a:gd name="T32" fmla="*/ 1292089 w 6159576"/>
                <a:gd name="T33" fmla="*/ 1255811 h 6075372"/>
                <a:gd name="T34" fmla="*/ 1437084 w 6159576"/>
                <a:gd name="T35" fmla="*/ 1217686 h 6075372"/>
                <a:gd name="T36" fmla="*/ 1397271 w 6159576"/>
                <a:gd name="T37" fmla="*/ 1126059 h 6075372"/>
                <a:gd name="T38" fmla="*/ 1428674 w 6159576"/>
                <a:gd name="T39" fmla="*/ 1074365 h 6075372"/>
                <a:gd name="T40" fmla="*/ 1312910 w 6159576"/>
                <a:gd name="T41" fmla="*/ 915170 h 6075372"/>
                <a:gd name="T42" fmla="*/ 1155748 w 6159576"/>
                <a:gd name="T43" fmla="*/ 868810 h 6075372"/>
                <a:gd name="T44" fmla="*/ 1086370 w 6159576"/>
                <a:gd name="T45" fmla="*/ 759445 h 6075372"/>
                <a:gd name="T46" fmla="*/ 963784 w 6159576"/>
                <a:gd name="T47" fmla="*/ 691134 h 6075372"/>
                <a:gd name="T48" fmla="*/ 895646 w 6159576"/>
                <a:gd name="T49" fmla="*/ 505520 h 6075372"/>
                <a:gd name="T50" fmla="*/ 761628 w 6159576"/>
                <a:gd name="T51" fmla="*/ 409302 h 6075372"/>
                <a:gd name="T52" fmla="*/ 672949 w 6159576"/>
                <a:gd name="T53" fmla="*/ 265237 h 6075372"/>
                <a:gd name="T54" fmla="*/ 625448 w 6159576"/>
                <a:gd name="T55" fmla="*/ 358328 h 6075372"/>
                <a:gd name="T56" fmla="*/ 566711 w 6159576"/>
                <a:gd name="T57" fmla="*/ 490214 h 6075372"/>
                <a:gd name="T58" fmla="*/ 500160 w 6159576"/>
                <a:gd name="T59" fmla="*/ 416744 h 6075372"/>
                <a:gd name="T60" fmla="*/ 405034 w 6159576"/>
                <a:gd name="T61" fmla="*/ 293043 h 6075372"/>
                <a:gd name="T62" fmla="*/ 274835 w 6159576"/>
                <a:gd name="T63" fmla="*/ 151830 h 6075372"/>
                <a:gd name="T64" fmla="*/ 54421 w 6159576"/>
                <a:gd name="T65" fmla="*/ 0 h 6075372"/>
                <a:gd name="T66" fmla="*/ 33586 w 6159576"/>
                <a:gd name="T67" fmla="*/ 146396 h 607537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159576" h="6075372">
                  <a:moveTo>
                    <a:pt x="143955" y="627477"/>
                  </a:moveTo>
                  <a:lnTo>
                    <a:pt x="0" y="1097296"/>
                  </a:lnTo>
                  <a:lnTo>
                    <a:pt x="715828" y="1416675"/>
                  </a:lnTo>
                  <a:lnTo>
                    <a:pt x="1383183" y="1849594"/>
                  </a:lnTo>
                  <a:lnTo>
                    <a:pt x="1897960" y="2515677"/>
                  </a:lnTo>
                  <a:lnTo>
                    <a:pt x="2139837" y="3282428"/>
                  </a:lnTo>
                  <a:lnTo>
                    <a:pt x="2799422" y="3743743"/>
                  </a:lnTo>
                  <a:lnTo>
                    <a:pt x="3114699" y="3268477"/>
                  </a:lnTo>
                  <a:lnTo>
                    <a:pt x="3770092" y="3882491"/>
                  </a:lnTo>
                  <a:lnTo>
                    <a:pt x="3434987" y="4223862"/>
                  </a:lnTo>
                  <a:lnTo>
                    <a:pt x="3400016" y="4932785"/>
                  </a:lnTo>
                  <a:lnTo>
                    <a:pt x="3924364" y="5384949"/>
                  </a:lnTo>
                  <a:lnTo>
                    <a:pt x="4356975" y="5073229"/>
                  </a:lnTo>
                  <a:lnTo>
                    <a:pt x="4332089" y="5661479"/>
                  </a:lnTo>
                  <a:lnTo>
                    <a:pt x="4746732" y="6075372"/>
                  </a:lnTo>
                  <a:lnTo>
                    <a:pt x="5295434" y="5912069"/>
                  </a:lnTo>
                  <a:lnTo>
                    <a:pt x="5538104" y="5382608"/>
                  </a:lnTo>
                  <a:lnTo>
                    <a:pt x="6159576" y="5219203"/>
                  </a:lnTo>
                  <a:lnTo>
                    <a:pt x="5988935" y="4826471"/>
                  </a:lnTo>
                  <a:lnTo>
                    <a:pt x="6123529" y="4604902"/>
                  </a:lnTo>
                  <a:lnTo>
                    <a:pt x="5627346" y="3922566"/>
                  </a:lnTo>
                  <a:lnTo>
                    <a:pt x="4953724" y="3723860"/>
                  </a:lnTo>
                  <a:lnTo>
                    <a:pt x="4656363" y="3255104"/>
                  </a:lnTo>
                  <a:lnTo>
                    <a:pt x="4130935" y="2962312"/>
                  </a:lnTo>
                  <a:lnTo>
                    <a:pt x="3838885" y="2166740"/>
                  </a:lnTo>
                  <a:lnTo>
                    <a:pt x="3264462" y="1754334"/>
                  </a:lnTo>
                  <a:lnTo>
                    <a:pt x="2884369" y="1136849"/>
                  </a:lnTo>
                  <a:lnTo>
                    <a:pt x="2680772" y="1535852"/>
                  </a:lnTo>
                  <a:lnTo>
                    <a:pt x="2429016" y="2101136"/>
                  </a:lnTo>
                  <a:lnTo>
                    <a:pt x="2143767" y="1786232"/>
                  </a:lnTo>
                  <a:lnTo>
                    <a:pt x="1736042" y="1256030"/>
                  </a:lnTo>
                  <a:lnTo>
                    <a:pt x="1177987" y="650768"/>
                  </a:lnTo>
                  <a:lnTo>
                    <a:pt x="233257" y="0"/>
                  </a:lnTo>
                  <a:lnTo>
                    <a:pt x="143955" y="627477"/>
                  </a:lnTo>
                  <a:close/>
                </a:path>
              </a:pathLst>
            </a:custGeom>
            <a:grpFill/>
            <a:ln w="19050" cmpd="sng">
              <a:noFill/>
              <a:prstDash val="solid"/>
              <a:round/>
              <a:headEnd/>
              <a:tailEnd/>
            </a:ln>
            <a:effectLst>
              <a:outerShdw sx="1000" sy="1000" algn="ctr" rotWithShape="0">
                <a:srgbClr val="B2B2B2">
                  <a:alpha val="50000"/>
                </a:srgbClr>
              </a:outerShdw>
            </a:effectLst>
          </p:spPr>
          <p:txBody>
            <a:bodyPr/>
            <a:lstStyle/>
            <a:p>
              <a:endParaRPr lang="zh-CN" altLang="en-US" sz="1200" kern="0">
                <a:solidFill>
                  <a:sysClr val="windowText" lastClr="000000"/>
                </a:solidFill>
              </a:endParaRPr>
            </a:p>
          </p:txBody>
        </p:sp>
        <p:sp>
          <p:nvSpPr>
            <p:cNvPr id="92" name="任意多边形 105">
              <a:extLst>
                <a:ext uri="{FF2B5EF4-FFF2-40B4-BE49-F238E27FC236}">
                  <a16:creationId xmlns:a16="http://schemas.microsoft.com/office/drawing/2014/main" id="{03E88BE6-F2BC-164D-B9A9-90DBA8DC19A9}"/>
                </a:ext>
              </a:extLst>
            </p:cNvPr>
            <p:cNvSpPr>
              <a:spLocks/>
            </p:cNvSpPr>
            <p:nvPr/>
          </p:nvSpPr>
          <p:spPr bwMode="auto">
            <a:xfrm>
              <a:off x="3836673" y="3136571"/>
              <a:ext cx="50091" cy="47587"/>
            </a:xfrm>
            <a:custGeom>
              <a:avLst/>
              <a:gdLst>
                <a:gd name="T0" fmla="*/ 0 w 1345465"/>
                <a:gd name="T1" fmla="*/ 133773 h 1303442"/>
                <a:gd name="T2" fmla="*/ 13774 w 1345465"/>
                <a:gd name="T3" fmla="*/ 201562 h 1303442"/>
                <a:gd name="T4" fmla="*/ 84415 w 1345465"/>
                <a:gd name="T5" fmla="*/ 270321 h 1303442"/>
                <a:gd name="T6" fmla="*/ 156300 w 1345465"/>
                <a:gd name="T7" fmla="*/ 304105 h 1303442"/>
                <a:gd name="T8" fmla="*/ 232779 w 1345465"/>
                <a:gd name="T9" fmla="*/ 290563 h 1303442"/>
                <a:gd name="T10" fmla="*/ 313909 w 1345465"/>
                <a:gd name="T11" fmla="*/ 173037 h 1303442"/>
                <a:gd name="T12" fmla="*/ 219229 w 1345465"/>
                <a:gd name="T13" fmla="*/ 87435 h 1303442"/>
                <a:gd name="T14" fmla="*/ 125120 w 1345465"/>
                <a:gd name="T15" fmla="*/ 9775 h 1303442"/>
                <a:gd name="T16" fmla="*/ 10797 w 1345465"/>
                <a:gd name="T17" fmla="*/ 0 h 1303442"/>
                <a:gd name="T18" fmla="*/ 0 w 1345465"/>
                <a:gd name="T19" fmla="*/ 133773 h 13034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45465" h="1303442">
                  <a:moveTo>
                    <a:pt x="0" y="573372"/>
                  </a:moveTo>
                  <a:lnTo>
                    <a:pt x="59038" y="863927"/>
                  </a:lnTo>
                  <a:lnTo>
                    <a:pt x="361817" y="1158639"/>
                  </a:lnTo>
                  <a:lnTo>
                    <a:pt x="669927" y="1303442"/>
                  </a:lnTo>
                  <a:lnTo>
                    <a:pt x="997729" y="1245399"/>
                  </a:lnTo>
                  <a:lnTo>
                    <a:pt x="1345465" y="741664"/>
                  </a:lnTo>
                  <a:lnTo>
                    <a:pt x="939651" y="374760"/>
                  </a:lnTo>
                  <a:lnTo>
                    <a:pt x="536285" y="41897"/>
                  </a:lnTo>
                  <a:lnTo>
                    <a:pt x="46278" y="0"/>
                  </a:lnTo>
                  <a:lnTo>
                    <a:pt x="0" y="573372"/>
                  </a:lnTo>
                  <a:close/>
                </a:path>
              </a:pathLst>
            </a:custGeom>
            <a:grpFill/>
            <a:ln w="19050" cmpd="sng">
              <a:noFill/>
              <a:prstDash val="solid"/>
              <a:round/>
              <a:headEnd/>
              <a:tailEnd/>
            </a:ln>
            <a:effectLst>
              <a:outerShdw sx="1000" sy="1000" algn="ctr" rotWithShape="0">
                <a:srgbClr val="B2B2B2">
                  <a:alpha val="50000"/>
                </a:srgbClr>
              </a:outerShdw>
            </a:effectLst>
          </p:spPr>
          <p:txBody>
            <a:bodyPr/>
            <a:lstStyle/>
            <a:p>
              <a:endParaRPr lang="zh-CN" altLang="en-US" sz="1200" kern="0">
                <a:solidFill>
                  <a:sysClr val="windowText" lastClr="000000"/>
                </a:solidFill>
              </a:endParaRPr>
            </a:p>
          </p:txBody>
        </p:sp>
        <p:sp>
          <p:nvSpPr>
            <p:cNvPr id="93" name="任意多边形 131">
              <a:extLst>
                <a:ext uri="{FF2B5EF4-FFF2-40B4-BE49-F238E27FC236}">
                  <a16:creationId xmlns:a16="http://schemas.microsoft.com/office/drawing/2014/main" id="{0143749D-FD70-7544-B874-79AC36269839}"/>
                </a:ext>
              </a:extLst>
            </p:cNvPr>
            <p:cNvSpPr>
              <a:spLocks/>
            </p:cNvSpPr>
            <p:nvPr/>
          </p:nvSpPr>
          <p:spPr bwMode="auto">
            <a:xfrm>
              <a:off x="3861719" y="3308134"/>
              <a:ext cx="137751" cy="123976"/>
            </a:xfrm>
            <a:custGeom>
              <a:avLst/>
              <a:gdLst>
                <a:gd name="T0" fmla="*/ 0 w 3723582"/>
                <a:gd name="T1" fmla="*/ 18184 h 3376302"/>
                <a:gd name="T2" fmla="*/ 106843 w 3723582"/>
                <a:gd name="T3" fmla="*/ 223641 h 3376302"/>
                <a:gd name="T4" fmla="*/ 234763 w 3723582"/>
                <a:gd name="T5" fmla="*/ 304128 h 3376302"/>
                <a:gd name="T6" fmla="*/ 349781 w 3723582"/>
                <a:gd name="T7" fmla="*/ 442614 h 3376302"/>
                <a:gd name="T8" fmla="*/ 360869 w 3723582"/>
                <a:gd name="T9" fmla="*/ 465012 h 3376302"/>
                <a:gd name="T10" fmla="*/ 465296 w 3723582"/>
                <a:gd name="T11" fmla="*/ 561428 h 3376302"/>
                <a:gd name="T12" fmla="*/ 582201 w 3723582"/>
                <a:gd name="T13" fmla="*/ 686271 h 3376302"/>
                <a:gd name="T14" fmla="*/ 659766 w 3723582"/>
                <a:gd name="T15" fmla="*/ 731142 h 3376302"/>
                <a:gd name="T16" fmla="*/ 793116 w 3723582"/>
                <a:gd name="T17" fmla="*/ 787721 h 3376302"/>
                <a:gd name="T18" fmla="*/ 868745 w 3723582"/>
                <a:gd name="T19" fmla="*/ 749621 h 3376302"/>
                <a:gd name="T20" fmla="*/ 779997 w 3723582"/>
                <a:gd name="T21" fmla="*/ 609058 h 3376302"/>
                <a:gd name="T22" fmla="*/ 607379 w 3723582"/>
                <a:gd name="T23" fmla="*/ 473396 h 3376302"/>
                <a:gd name="T24" fmla="*/ 565755 w 3723582"/>
                <a:gd name="T25" fmla="*/ 360958 h 3376302"/>
                <a:gd name="T26" fmla="*/ 491540 w 3723582"/>
                <a:gd name="T27" fmla="*/ 326823 h 3376302"/>
                <a:gd name="T28" fmla="*/ 357248 w 3723582"/>
                <a:gd name="T29" fmla="*/ 175070 h 3376302"/>
                <a:gd name="T30" fmla="*/ 229006 w 3723582"/>
                <a:gd name="T31" fmla="*/ 99391 h 3376302"/>
                <a:gd name="T32" fmla="*/ 124456 w 3723582"/>
                <a:gd name="T33" fmla="*/ 0 h 3376302"/>
                <a:gd name="T34" fmla="*/ 0 w 3723582"/>
                <a:gd name="T35" fmla="*/ 18184 h 33763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23582" h="3376302">
                  <a:moveTo>
                    <a:pt x="0" y="77940"/>
                  </a:moveTo>
                  <a:lnTo>
                    <a:pt x="457946" y="958562"/>
                  </a:lnTo>
                  <a:lnTo>
                    <a:pt x="1006232" y="1303543"/>
                  </a:lnTo>
                  <a:lnTo>
                    <a:pt x="1499218" y="1897117"/>
                  </a:lnTo>
                  <a:lnTo>
                    <a:pt x="1546743" y="1993118"/>
                  </a:lnTo>
                  <a:lnTo>
                    <a:pt x="1994334" y="2406373"/>
                  </a:lnTo>
                  <a:lnTo>
                    <a:pt x="2495408" y="2941471"/>
                  </a:lnTo>
                  <a:lnTo>
                    <a:pt x="2827864" y="3133795"/>
                  </a:lnTo>
                  <a:lnTo>
                    <a:pt x="3399424" y="3376302"/>
                  </a:lnTo>
                  <a:lnTo>
                    <a:pt x="3723582" y="3212999"/>
                  </a:lnTo>
                  <a:lnTo>
                    <a:pt x="3343194" y="2610523"/>
                  </a:lnTo>
                  <a:lnTo>
                    <a:pt x="2603325" y="2029053"/>
                  </a:lnTo>
                  <a:lnTo>
                    <a:pt x="2424918" y="1547125"/>
                  </a:lnTo>
                  <a:lnTo>
                    <a:pt x="2106820" y="1400817"/>
                  </a:lnTo>
                  <a:lnTo>
                    <a:pt x="1531223" y="750379"/>
                  </a:lnTo>
                  <a:lnTo>
                    <a:pt x="981557" y="426006"/>
                  </a:lnTo>
                  <a:lnTo>
                    <a:pt x="533439" y="0"/>
                  </a:lnTo>
                  <a:lnTo>
                    <a:pt x="0" y="77940"/>
                  </a:lnTo>
                  <a:close/>
                </a:path>
              </a:pathLst>
            </a:custGeom>
            <a:grpFill/>
            <a:ln w="19050" cmpd="sng">
              <a:noFill/>
              <a:prstDash val="solid"/>
              <a:round/>
              <a:headEnd/>
              <a:tailEnd/>
            </a:ln>
            <a:effectLst>
              <a:outerShdw sx="1000" sy="1000" algn="ctr" rotWithShape="0">
                <a:srgbClr val="B2B2B2">
                  <a:alpha val="50000"/>
                </a:srgbClr>
              </a:outerShdw>
            </a:effectLst>
          </p:spPr>
          <p:txBody>
            <a:bodyPr/>
            <a:lstStyle/>
            <a:p>
              <a:endParaRPr lang="zh-CN" altLang="en-US" sz="1200" kern="0">
                <a:solidFill>
                  <a:sysClr val="windowText" lastClr="000000"/>
                </a:solidFill>
              </a:endParaRPr>
            </a:p>
          </p:txBody>
        </p:sp>
        <p:sp>
          <p:nvSpPr>
            <p:cNvPr id="94" name="任意多边形 132">
              <a:extLst>
                <a:ext uri="{FF2B5EF4-FFF2-40B4-BE49-F238E27FC236}">
                  <a16:creationId xmlns:a16="http://schemas.microsoft.com/office/drawing/2014/main" id="{2B207A30-28D8-4C48-AB97-93DB7EFD5CA8}"/>
                </a:ext>
              </a:extLst>
            </p:cNvPr>
            <p:cNvSpPr>
              <a:spLocks/>
            </p:cNvSpPr>
            <p:nvPr/>
          </p:nvSpPr>
          <p:spPr bwMode="auto">
            <a:xfrm>
              <a:off x="3697669" y="3284341"/>
              <a:ext cx="286773" cy="290530"/>
            </a:xfrm>
            <a:custGeom>
              <a:avLst/>
              <a:gdLst>
                <a:gd name="T0" fmla="*/ 0 w 7804244"/>
                <a:gd name="T1" fmla="*/ 174085 h 7884888"/>
                <a:gd name="T2" fmla="*/ 75321 w 7804244"/>
                <a:gd name="T3" fmla="*/ 205234 h 7884888"/>
                <a:gd name="T4" fmla="*/ 181113 w 7804244"/>
                <a:gd name="T5" fmla="*/ 268734 h 7884888"/>
                <a:gd name="T6" fmla="*/ 300569 w 7804244"/>
                <a:gd name="T7" fmla="*/ 339332 h 7884888"/>
                <a:gd name="T8" fmla="*/ 428489 w 7804244"/>
                <a:gd name="T9" fmla="*/ 419819 h 7884888"/>
                <a:gd name="T10" fmla="*/ 481866 w 7804244"/>
                <a:gd name="T11" fmla="*/ 506192 h 7884888"/>
                <a:gd name="T12" fmla="*/ 554595 w 7804244"/>
                <a:gd name="T13" fmla="*/ 580703 h 7884888"/>
                <a:gd name="T14" fmla="*/ 659022 w 7804244"/>
                <a:gd name="T15" fmla="*/ 677119 h 7884888"/>
                <a:gd name="T16" fmla="*/ 775927 w 7804244"/>
                <a:gd name="T17" fmla="*/ 801962 h 7884888"/>
                <a:gd name="T18" fmla="*/ 853492 w 7804244"/>
                <a:gd name="T19" fmla="*/ 846833 h 7884888"/>
                <a:gd name="T20" fmla="*/ 931303 w 7804244"/>
                <a:gd name="T21" fmla="*/ 1046883 h 7884888"/>
                <a:gd name="T22" fmla="*/ 1016784 w 7804244"/>
                <a:gd name="T23" fmla="*/ 1204863 h 7884888"/>
                <a:gd name="T24" fmla="*/ 1118854 w 7804244"/>
                <a:gd name="T25" fmla="*/ 1295375 h 7884888"/>
                <a:gd name="T26" fmla="*/ 1220454 w 7804244"/>
                <a:gd name="T27" fmla="*/ 1488034 h 7884888"/>
                <a:gd name="T28" fmla="*/ 1384958 w 7804244"/>
                <a:gd name="T29" fmla="*/ 1611138 h 7884888"/>
                <a:gd name="T30" fmla="*/ 1521705 w 7804244"/>
                <a:gd name="T31" fmla="*/ 1697085 h 7884888"/>
                <a:gd name="T32" fmla="*/ 1655726 w 7804244"/>
                <a:gd name="T33" fmla="*/ 1839614 h 7884888"/>
                <a:gd name="T34" fmla="*/ 1729768 w 7804244"/>
                <a:gd name="T35" fmla="*/ 1786655 h 7884888"/>
                <a:gd name="T36" fmla="*/ 1797460 w 7804244"/>
                <a:gd name="T37" fmla="*/ 1685054 h 7884888"/>
                <a:gd name="T38" fmla="*/ 1820800 w 7804244"/>
                <a:gd name="T39" fmla="*/ 1583680 h 7884888"/>
                <a:gd name="T40" fmla="*/ 1748694 w 7804244"/>
                <a:gd name="T41" fmla="*/ 1458612 h 7884888"/>
                <a:gd name="T42" fmla="*/ 1694719 w 7804244"/>
                <a:gd name="T43" fmla="*/ 1366538 h 7884888"/>
                <a:gd name="T44" fmla="*/ 1637569 w 7804244"/>
                <a:gd name="T45" fmla="*/ 1424705 h 7884888"/>
                <a:gd name="T46" fmla="*/ 1673634 w 7804244"/>
                <a:gd name="T47" fmla="*/ 1557038 h 7884888"/>
                <a:gd name="T48" fmla="*/ 1494943 w 7804244"/>
                <a:gd name="T49" fmla="*/ 1477788 h 7884888"/>
                <a:gd name="T50" fmla="*/ 1375310 w 7804244"/>
                <a:gd name="T51" fmla="*/ 1320055 h 7884888"/>
                <a:gd name="T52" fmla="*/ 1289585 w 7804244"/>
                <a:gd name="T53" fmla="*/ 1161305 h 7884888"/>
                <a:gd name="T54" fmla="*/ 1152042 w 7804244"/>
                <a:gd name="T55" fmla="*/ 1064021 h 7884888"/>
                <a:gd name="T56" fmla="*/ 1182901 w 7804244"/>
                <a:gd name="T57" fmla="*/ 993279 h 7884888"/>
                <a:gd name="T58" fmla="*/ 1062471 w 7804244"/>
                <a:gd name="T59" fmla="*/ 865312 h 7884888"/>
                <a:gd name="T60" fmla="*/ 944776 w 7804244"/>
                <a:gd name="T61" fmla="*/ 816620 h 7884888"/>
                <a:gd name="T62" fmla="*/ 973723 w 7804244"/>
                <a:gd name="T63" fmla="*/ 724749 h 7884888"/>
                <a:gd name="T64" fmla="*/ 926867 w 7804244"/>
                <a:gd name="T65" fmla="*/ 671711 h 7884888"/>
                <a:gd name="T66" fmla="*/ 845132 w 7804244"/>
                <a:gd name="T67" fmla="*/ 546497 h 7884888"/>
                <a:gd name="T68" fmla="*/ 751691 w 7804244"/>
                <a:gd name="T69" fmla="*/ 525117 h 7884888"/>
                <a:gd name="T70" fmla="*/ 685266 w 7804244"/>
                <a:gd name="T71" fmla="*/ 442514 h 7884888"/>
                <a:gd name="T72" fmla="*/ 540133 w 7804244"/>
                <a:gd name="T73" fmla="*/ 317130 h 7884888"/>
                <a:gd name="T74" fmla="*/ 422732 w 7804244"/>
                <a:gd name="T75" fmla="*/ 215082 h 7884888"/>
                <a:gd name="T76" fmla="*/ 436007 w 7804244"/>
                <a:gd name="T77" fmla="*/ 148084 h 7884888"/>
                <a:gd name="T78" fmla="*/ 619140 w 7804244"/>
                <a:gd name="T79" fmla="*/ 205234 h 7884888"/>
                <a:gd name="T80" fmla="*/ 516523 w 7804244"/>
                <a:gd name="T81" fmla="*/ 77217 h 7884888"/>
                <a:gd name="T82" fmla="*/ 386348 w 7804244"/>
                <a:gd name="T83" fmla="*/ 10542 h 7884888"/>
                <a:gd name="T84" fmla="*/ 297940 w 7804244"/>
                <a:gd name="T85" fmla="*/ 13026 h 7884888"/>
                <a:gd name="T86" fmla="*/ 260489 w 7804244"/>
                <a:gd name="T87" fmla="*/ 0 h 7884888"/>
                <a:gd name="T88" fmla="*/ 144031 w 7804244"/>
                <a:gd name="T89" fmla="*/ 10542 h 7884888"/>
                <a:gd name="T90" fmla="*/ 192797 w 7804244"/>
                <a:gd name="T91" fmla="*/ 184150 h 7884888"/>
                <a:gd name="T92" fmla="*/ 28714 w 7804244"/>
                <a:gd name="T93" fmla="*/ 67692 h 7884888"/>
                <a:gd name="T94" fmla="*/ 0 w 7804244"/>
                <a:gd name="T95" fmla="*/ 174085 h 78848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804244" h="7884888">
                  <a:moveTo>
                    <a:pt x="0" y="746157"/>
                  </a:moveTo>
                  <a:lnTo>
                    <a:pt x="322838" y="879667"/>
                  </a:lnTo>
                  <a:lnTo>
                    <a:pt x="776280" y="1151839"/>
                  </a:lnTo>
                  <a:lnTo>
                    <a:pt x="1288287" y="1454433"/>
                  </a:lnTo>
                  <a:lnTo>
                    <a:pt x="1836573" y="1799414"/>
                  </a:lnTo>
                  <a:lnTo>
                    <a:pt x="2065356" y="2169622"/>
                  </a:lnTo>
                  <a:lnTo>
                    <a:pt x="2377084" y="2488989"/>
                  </a:lnTo>
                  <a:lnTo>
                    <a:pt x="2824675" y="2902244"/>
                  </a:lnTo>
                  <a:lnTo>
                    <a:pt x="3325749" y="3437342"/>
                  </a:lnTo>
                  <a:lnTo>
                    <a:pt x="3658205" y="3629666"/>
                  </a:lnTo>
                  <a:lnTo>
                    <a:pt x="3991716" y="4487113"/>
                  </a:lnTo>
                  <a:lnTo>
                    <a:pt x="4358102" y="5164241"/>
                  </a:lnTo>
                  <a:lnTo>
                    <a:pt x="4795590" y="5552190"/>
                  </a:lnTo>
                  <a:lnTo>
                    <a:pt x="5231064" y="6377958"/>
                  </a:lnTo>
                  <a:lnTo>
                    <a:pt x="5936159" y="6905602"/>
                  </a:lnTo>
                  <a:lnTo>
                    <a:pt x="6522279" y="7273985"/>
                  </a:lnTo>
                  <a:lnTo>
                    <a:pt x="7096710" y="7884888"/>
                  </a:lnTo>
                  <a:lnTo>
                    <a:pt x="7414066" y="7657897"/>
                  </a:lnTo>
                  <a:lnTo>
                    <a:pt x="7704205" y="7222423"/>
                  </a:lnTo>
                  <a:lnTo>
                    <a:pt x="7804244" y="6787913"/>
                  </a:lnTo>
                  <a:lnTo>
                    <a:pt x="7495186" y="6251855"/>
                  </a:lnTo>
                  <a:lnTo>
                    <a:pt x="7263840" y="5857206"/>
                  </a:lnTo>
                  <a:lnTo>
                    <a:pt x="7018886" y="6106520"/>
                  </a:lnTo>
                  <a:lnTo>
                    <a:pt x="7173471" y="6673721"/>
                  </a:lnTo>
                  <a:lnTo>
                    <a:pt x="6407568" y="6334042"/>
                  </a:lnTo>
                  <a:lnTo>
                    <a:pt x="5894802" y="5657972"/>
                  </a:lnTo>
                  <a:lnTo>
                    <a:pt x="5527370" y="4977544"/>
                  </a:lnTo>
                  <a:lnTo>
                    <a:pt x="4937843" y="4560569"/>
                  </a:lnTo>
                  <a:lnTo>
                    <a:pt x="5070106" y="4257357"/>
                  </a:lnTo>
                  <a:lnTo>
                    <a:pt x="4553923" y="3708870"/>
                  </a:lnTo>
                  <a:lnTo>
                    <a:pt x="4049463" y="3500168"/>
                  </a:lnTo>
                  <a:lnTo>
                    <a:pt x="4173535" y="3106394"/>
                  </a:lnTo>
                  <a:lnTo>
                    <a:pt x="3972702" y="2879064"/>
                  </a:lnTo>
                  <a:lnTo>
                    <a:pt x="3622373" y="2342376"/>
                  </a:lnTo>
                  <a:lnTo>
                    <a:pt x="3221870" y="2250738"/>
                  </a:lnTo>
                  <a:lnTo>
                    <a:pt x="2937161" y="1896688"/>
                  </a:lnTo>
                  <a:lnTo>
                    <a:pt x="2315098" y="1359272"/>
                  </a:lnTo>
                  <a:lnTo>
                    <a:pt x="1811898" y="921877"/>
                  </a:lnTo>
                  <a:lnTo>
                    <a:pt x="1868797" y="634712"/>
                  </a:lnTo>
                  <a:lnTo>
                    <a:pt x="2653734" y="879667"/>
                  </a:lnTo>
                  <a:lnTo>
                    <a:pt x="2213901" y="330965"/>
                  </a:lnTo>
                  <a:lnTo>
                    <a:pt x="1655950" y="45185"/>
                  </a:lnTo>
                  <a:lnTo>
                    <a:pt x="1277019" y="55832"/>
                  </a:lnTo>
                  <a:lnTo>
                    <a:pt x="1116498" y="0"/>
                  </a:lnTo>
                  <a:lnTo>
                    <a:pt x="617340" y="45185"/>
                  </a:lnTo>
                  <a:lnTo>
                    <a:pt x="826359" y="789297"/>
                  </a:lnTo>
                  <a:lnTo>
                    <a:pt x="123073" y="290139"/>
                  </a:lnTo>
                  <a:lnTo>
                    <a:pt x="0" y="746157"/>
                  </a:lnTo>
                  <a:close/>
                </a:path>
              </a:pathLst>
            </a:custGeom>
            <a:grpFill/>
            <a:ln w="19050" cmpd="sng">
              <a:noFill/>
              <a:prstDash val="solid"/>
              <a:round/>
              <a:headEnd/>
              <a:tailEnd/>
            </a:ln>
            <a:effectLst>
              <a:outerShdw sx="1000" sy="1000" algn="ctr" rotWithShape="0">
                <a:srgbClr val="B2B2B2">
                  <a:alpha val="50000"/>
                </a:srgbClr>
              </a:outerShdw>
            </a:effectLst>
          </p:spPr>
          <p:txBody>
            <a:bodyPr/>
            <a:lstStyle/>
            <a:p>
              <a:endParaRPr lang="zh-CN" altLang="en-US" sz="1200" kern="0">
                <a:solidFill>
                  <a:sysClr val="windowText" lastClr="000000"/>
                </a:solidFill>
              </a:endParaRPr>
            </a:p>
          </p:txBody>
        </p:sp>
        <p:sp>
          <p:nvSpPr>
            <p:cNvPr id="95" name="任意多边形 133">
              <a:extLst>
                <a:ext uri="{FF2B5EF4-FFF2-40B4-BE49-F238E27FC236}">
                  <a16:creationId xmlns:a16="http://schemas.microsoft.com/office/drawing/2014/main" id="{37C2DE8F-B620-DA49-90AF-772BD39B574A}"/>
                </a:ext>
              </a:extLst>
            </p:cNvPr>
            <p:cNvSpPr>
              <a:spLocks/>
            </p:cNvSpPr>
            <p:nvPr/>
          </p:nvSpPr>
          <p:spPr bwMode="auto">
            <a:xfrm>
              <a:off x="4014497" y="3556087"/>
              <a:ext cx="70128" cy="67623"/>
            </a:xfrm>
            <a:custGeom>
              <a:avLst/>
              <a:gdLst>
                <a:gd name="T0" fmla="*/ 95276 w 4930966"/>
                <a:gd name="T1" fmla="*/ 15777 h 4766687"/>
                <a:gd name="T2" fmla="*/ 0 w 4930966"/>
                <a:gd name="T3" fmla="*/ 125984 h 4766687"/>
                <a:gd name="T4" fmla="*/ 144107 w 4930966"/>
                <a:gd name="T5" fmla="*/ 303809 h 4766687"/>
                <a:gd name="T6" fmla="*/ 238001 w 4930966"/>
                <a:gd name="T7" fmla="*/ 334393 h 4766687"/>
                <a:gd name="T8" fmla="*/ 318393 w 4930966"/>
                <a:gd name="T9" fmla="*/ 413768 h 4766687"/>
                <a:gd name="T10" fmla="*/ 378718 w 4930966"/>
                <a:gd name="T11" fmla="*/ 427485 h 4766687"/>
                <a:gd name="T12" fmla="*/ 442218 w 4930966"/>
                <a:gd name="T13" fmla="*/ 395734 h 4766687"/>
                <a:gd name="T14" fmla="*/ 330494 w 4930966"/>
                <a:gd name="T15" fmla="*/ 292092 h 4766687"/>
                <a:gd name="T16" fmla="*/ 259209 w 4930966"/>
                <a:gd name="T17" fmla="*/ 137543 h 4766687"/>
                <a:gd name="T18" fmla="*/ 207392 w 4930966"/>
                <a:gd name="T19" fmla="*/ 0 h 4766687"/>
                <a:gd name="T20" fmla="*/ 95276 w 4930966"/>
                <a:gd name="T21" fmla="*/ 15777 h 47666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930966" h="4766687">
                  <a:moveTo>
                    <a:pt x="1062378" y="175922"/>
                  </a:moveTo>
                  <a:lnTo>
                    <a:pt x="0" y="1404789"/>
                  </a:lnTo>
                  <a:lnTo>
                    <a:pt x="1606867" y="3387633"/>
                  </a:lnTo>
                  <a:lnTo>
                    <a:pt x="2653838" y="3728661"/>
                  </a:lnTo>
                  <a:lnTo>
                    <a:pt x="3550252" y="4613735"/>
                  </a:lnTo>
                  <a:lnTo>
                    <a:pt x="4222907" y="4766687"/>
                  </a:lnTo>
                  <a:lnTo>
                    <a:pt x="4930966" y="4412646"/>
                  </a:lnTo>
                  <a:lnTo>
                    <a:pt x="3685184" y="3256982"/>
                  </a:lnTo>
                  <a:lnTo>
                    <a:pt x="2890318" y="1533678"/>
                  </a:lnTo>
                  <a:lnTo>
                    <a:pt x="2312531" y="0"/>
                  </a:lnTo>
                  <a:lnTo>
                    <a:pt x="1062378" y="175922"/>
                  </a:lnTo>
                  <a:close/>
                </a:path>
              </a:pathLst>
            </a:custGeom>
            <a:grpFill/>
            <a:ln w="19050" cmpd="sng">
              <a:noFill/>
              <a:prstDash val="solid"/>
              <a:round/>
              <a:headEnd/>
              <a:tailEnd/>
            </a:ln>
            <a:effectLst>
              <a:outerShdw sx="1000" sy="1000" algn="ctr" rotWithShape="0">
                <a:srgbClr val="B2B2B2">
                  <a:alpha val="50000"/>
                </a:srgbClr>
              </a:outerShdw>
            </a:effectLst>
          </p:spPr>
          <p:txBody>
            <a:bodyPr/>
            <a:lstStyle/>
            <a:p>
              <a:endParaRPr lang="zh-CN" altLang="en-US" sz="1200" kern="0">
                <a:solidFill>
                  <a:sysClr val="windowText" lastClr="000000"/>
                </a:solidFill>
              </a:endParaRPr>
            </a:p>
          </p:txBody>
        </p:sp>
        <p:sp>
          <p:nvSpPr>
            <p:cNvPr id="96" name="任意多边形 134">
              <a:extLst>
                <a:ext uri="{FF2B5EF4-FFF2-40B4-BE49-F238E27FC236}">
                  <a16:creationId xmlns:a16="http://schemas.microsoft.com/office/drawing/2014/main" id="{DB9444FB-2ADC-224B-908B-034ADFBB1D22}"/>
                </a:ext>
              </a:extLst>
            </p:cNvPr>
            <p:cNvSpPr>
              <a:spLocks/>
            </p:cNvSpPr>
            <p:nvPr/>
          </p:nvSpPr>
          <p:spPr bwMode="auto">
            <a:xfrm>
              <a:off x="3983190" y="3586141"/>
              <a:ext cx="78894" cy="66371"/>
            </a:xfrm>
            <a:custGeom>
              <a:avLst/>
              <a:gdLst>
                <a:gd name="T0" fmla="*/ 91977 w 5650366"/>
                <a:gd name="T1" fmla="*/ 80417 h 4695881"/>
                <a:gd name="T2" fmla="*/ 73025 w 5650366"/>
                <a:gd name="T3" fmla="*/ 147068 h 4695881"/>
                <a:gd name="T4" fmla="*/ 0 w 5650366"/>
                <a:gd name="T5" fmla="*/ 177677 h 4695881"/>
                <a:gd name="T6" fmla="*/ 34925 w 5650366"/>
                <a:gd name="T7" fmla="*/ 282452 h 4695881"/>
                <a:gd name="T8" fmla="*/ 156657 w 5650366"/>
                <a:gd name="T9" fmla="*/ 245494 h 4695881"/>
                <a:gd name="T10" fmla="*/ 241176 w 5650366"/>
                <a:gd name="T11" fmla="*/ 278260 h 4695881"/>
                <a:gd name="T12" fmla="*/ 286643 w 5650366"/>
                <a:gd name="T13" fmla="*/ 348110 h 4695881"/>
                <a:gd name="T14" fmla="*/ 397768 w 5650366"/>
                <a:gd name="T15" fmla="*/ 421135 h 4695881"/>
                <a:gd name="T16" fmla="*/ 506735 w 5650366"/>
                <a:gd name="T17" fmla="*/ 371352 h 4695881"/>
                <a:gd name="T18" fmla="*/ 457494 w 5650366"/>
                <a:gd name="T19" fmla="*/ 275074 h 4695881"/>
                <a:gd name="T20" fmla="*/ 370210 w 5650366"/>
                <a:gd name="T21" fmla="*/ 204218 h 4695881"/>
                <a:gd name="T22" fmla="*/ 267593 w 5650366"/>
                <a:gd name="T23" fmla="*/ 121668 h 4695881"/>
                <a:gd name="T24" fmla="*/ 118492 w 5650366"/>
                <a:gd name="T25" fmla="*/ 0 h 4695881"/>
                <a:gd name="T26" fmla="*/ 91977 w 5650366"/>
                <a:gd name="T27" fmla="*/ 80417 h 46958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650366" h="4695881">
                  <a:moveTo>
                    <a:pt x="1025593" y="896693"/>
                  </a:moveTo>
                  <a:lnTo>
                    <a:pt x="814268" y="1639887"/>
                  </a:lnTo>
                  <a:lnTo>
                    <a:pt x="0" y="1981194"/>
                  </a:lnTo>
                  <a:lnTo>
                    <a:pt x="389432" y="3149491"/>
                  </a:lnTo>
                  <a:lnTo>
                    <a:pt x="1746809" y="2737390"/>
                  </a:lnTo>
                  <a:lnTo>
                    <a:pt x="2689241" y="3102748"/>
                  </a:lnTo>
                  <a:lnTo>
                    <a:pt x="3196223" y="3881613"/>
                  </a:lnTo>
                  <a:lnTo>
                    <a:pt x="4435326" y="4695881"/>
                  </a:lnTo>
                  <a:lnTo>
                    <a:pt x="5650366" y="4140774"/>
                  </a:lnTo>
                  <a:lnTo>
                    <a:pt x="5101303" y="3067223"/>
                  </a:lnTo>
                  <a:lnTo>
                    <a:pt x="4128039" y="2277140"/>
                  </a:lnTo>
                  <a:lnTo>
                    <a:pt x="2983805" y="1356663"/>
                  </a:lnTo>
                  <a:lnTo>
                    <a:pt x="1321249" y="0"/>
                  </a:lnTo>
                  <a:lnTo>
                    <a:pt x="1025593" y="896693"/>
                  </a:lnTo>
                  <a:close/>
                </a:path>
              </a:pathLst>
            </a:custGeom>
            <a:grpFill/>
            <a:ln w="19050" cmpd="sng">
              <a:noFill/>
              <a:prstDash val="solid"/>
              <a:round/>
              <a:headEnd/>
              <a:tailEnd/>
            </a:ln>
            <a:effectLst>
              <a:outerShdw sx="1000" sy="1000" algn="ctr" rotWithShape="0">
                <a:srgbClr val="B2B2B2">
                  <a:alpha val="50000"/>
                </a:srgbClr>
              </a:outerShdw>
            </a:effectLst>
          </p:spPr>
          <p:txBody>
            <a:bodyPr/>
            <a:lstStyle/>
            <a:p>
              <a:endParaRPr lang="zh-CN" altLang="en-US" sz="1200" kern="0">
                <a:solidFill>
                  <a:sysClr val="windowText" lastClr="000000"/>
                </a:solidFill>
              </a:endParaRPr>
            </a:p>
          </p:txBody>
        </p:sp>
        <p:sp>
          <p:nvSpPr>
            <p:cNvPr id="97" name="任意多边形 135">
              <a:extLst>
                <a:ext uri="{FF2B5EF4-FFF2-40B4-BE49-F238E27FC236}">
                  <a16:creationId xmlns:a16="http://schemas.microsoft.com/office/drawing/2014/main" id="{DD45C715-3B6C-8D4D-B087-18BEA8C67A71}"/>
                </a:ext>
              </a:extLst>
            </p:cNvPr>
            <p:cNvSpPr>
              <a:spLocks/>
            </p:cNvSpPr>
            <p:nvPr/>
          </p:nvSpPr>
          <p:spPr bwMode="auto">
            <a:xfrm>
              <a:off x="3979433" y="3548573"/>
              <a:ext cx="48839" cy="42578"/>
            </a:xfrm>
            <a:custGeom>
              <a:avLst/>
              <a:gdLst>
                <a:gd name="T0" fmla="*/ 0 w 3450087"/>
                <a:gd name="T1" fmla="*/ 170433 h 3009529"/>
                <a:gd name="T2" fmla="*/ 32858 w 3450087"/>
                <a:gd name="T3" fmla="*/ 269900 h 3009529"/>
                <a:gd name="T4" fmla="*/ 125982 w 3450087"/>
                <a:gd name="T5" fmla="*/ 201042 h 3009529"/>
                <a:gd name="T6" fmla="*/ 164082 w 3450087"/>
                <a:gd name="T7" fmla="*/ 127000 h 3009529"/>
                <a:gd name="T8" fmla="*/ 257174 w 3450087"/>
                <a:gd name="T9" fmla="*/ 92075 h 3009529"/>
                <a:gd name="T10" fmla="*/ 309410 w 3450087"/>
                <a:gd name="T11" fmla="*/ 34915 h 3009529"/>
                <a:gd name="T12" fmla="*/ 196849 w 3450087"/>
                <a:gd name="T13" fmla="*/ 2158 h 3009529"/>
                <a:gd name="T14" fmla="*/ 122807 w 3450087"/>
                <a:gd name="T15" fmla="*/ 0 h 3009529"/>
                <a:gd name="T16" fmla="*/ 14857 w 3450087"/>
                <a:gd name="T17" fmla="*/ 107950 h 3009529"/>
                <a:gd name="T18" fmla="*/ 0 w 3450087"/>
                <a:gd name="T19" fmla="*/ 170433 h 30095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450087" h="3009529">
                  <a:moveTo>
                    <a:pt x="0" y="1900419"/>
                  </a:moveTo>
                  <a:lnTo>
                    <a:pt x="366382" y="3009529"/>
                  </a:lnTo>
                  <a:lnTo>
                    <a:pt x="1404767" y="2241726"/>
                  </a:lnTo>
                  <a:lnTo>
                    <a:pt x="1829602" y="1416118"/>
                  </a:lnTo>
                  <a:lnTo>
                    <a:pt x="2867628" y="1026685"/>
                  </a:lnTo>
                  <a:lnTo>
                    <a:pt x="3450087" y="389321"/>
                  </a:lnTo>
                  <a:lnTo>
                    <a:pt x="2194972" y="24063"/>
                  </a:lnTo>
                  <a:lnTo>
                    <a:pt x="1369364" y="0"/>
                  </a:lnTo>
                  <a:lnTo>
                    <a:pt x="165663" y="1203700"/>
                  </a:lnTo>
                  <a:lnTo>
                    <a:pt x="0" y="1900419"/>
                  </a:lnTo>
                  <a:close/>
                </a:path>
              </a:pathLst>
            </a:custGeom>
            <a:grpFill/>
            <a:ln w="19050" cmpd="sng">
              <a:noFill/>
              <a:prstDash val="solid"/>
              <a:round/>
              <a:headEnd/>
              <a:tailEnd/>
            </a:ln>
            <a:effectLst>
              <a:outerShdw sx="1000" sy="1000" algn="ctr" rotWithShape="0">
                <a:srgbClr val="B2B2B2">
                  <a:alpha val="50000"/>
                </a:srgbClr>
              </a:outerShdw>
            </a:effectLst>
          </p:spPr>
          <p:txBody>
            <a:bodyPr/>
            <a:lstStyle/>
            <a:p>
              <a:endParaRPr lang="zh-CN" altLang="en-US" sz="1200" kern="0">
                <a:solidFill>
                  <a:sysClr val="windowText" lastClr="000000"/>
                </a:solidFill>
              </a:endParaRPr>
            </a:p>
          </p:txBody>
        </p:sp>
        <p:sp>
          <p:nvSpPr>
            <p:cNvPr id="98" name="任意多边形 136">
              <a:extLst>
                <a:ext uri="{FF2B5EF4-FFF2-40B4-BE49-F238E27FC236}">
                  <a16:creationId xmlns:a16="http://schemas.microsoft.com/office/drawing/2014/main" id="{5C4919BC-1847-2A42-AFC9-D3D8CFE0A126}"/>
                </a:ext>
              </a:extLst>
            </p:cNvPr>
            <p:cNvSpPr>
              <a:spLocks/>
            </p:cNvSpPr>
            <p:nvPr/>
          </p:nvSpPr>
          <p:spPr bwMode="auto">
            <a:xfrm>
              <a:off x="3993209" y="3505995"/>
              <a:ext cx="47587" cy="38821"/>
            </a:xfrm>
            <a:custGeom>
              <a:avLst/>
              <a:gdLst>
                <a:gd name="T0" fmla="*/ 112142 w 3424351"/>
                <a:gd name="T1" fmla="*/ 59309 h 2771666"/>
                <a:gd name="T2" fmla="*/ 0 w 3424351"/>
                <a:gd name="T3" fmla="*/ 92075 h 2771666"/>
                <a:gd name="T4" fmla="*/ 108041 w 3424351"/>
                <a:gd name="T5" fmla="*/ 248568 h 2771666"/>
                <a:gd name="T6" fmla="*/ 140717 w 3424351"/>
                <a:gd name="T7" fmla="*/ 186184 h 2771666"/>
                <a:gd name="T8" fmla="*/ 246509 w 3424351"/>
                <a:gd name="T9" fmla="*/ 159767 h 2771666"/>
                <a:gd name="T10" fmla="*/ 307102 w 3424351"/>
                <a:gd name="T11" fmla="*/ 184365 h 2771666"/>
                <a:gd name="T12" fmla="*/ 272926 w 3424351"/>
                <a:gd name="T13" fmla="*/ 65658 h 2771666"/>
                <a:gd name="T14" fmla="*/ 173484 w 3424351"/>
                <a:gd name="T15" fmla="*/ 0 h 2771666"/>
                <a:gd name="T16" fmla="*/ 112142 w 3424351"/>
                <a:gd name="T17" fmla="*/ 59309 h 27716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24351" h="2771666">
                  <a:moveTo>
                    <a:pt x="1250443" y="661327"/>
                  </a:moveTo>
                  <a:lnTo>
                    <a:pt x="0" y="1026685"/>
                  </a:lnTo>
                  <a:lnTo>
                    <a:pt x="1204712" y="2771666"/>
                  </a:lnTo>
                  <a:lnTo>
                    <a:pt x="1569070" y="2076051"/>
                  </a:lnTo>
                  <a:lnTo>
                    <a:pt x="2748707" y="1781487"/>
                  </a:lnTo>
                  <a:lnTo>
                    <a:pt x="3424351" y="2055768"/>
                  </a:lnTo>
                  <a:lnTo>
                    <a:pt x="3043270" y="732122"/>
                  </a:lnTo>
                  <a:lnTo>
                    <a:pt x="1934439" y="0"/>
                  </a:lnTo>
                  <a:lnTo>
                    <a:pt x="1250443" y="661327"/>
                  </a:lnTo>
                  <a:close/>
                </a:path>
              </a:pathLst>
            </a:custGeom>
            <a:grpFill/>
            <a:ln w="19050" cmpd="sng">
              <a:noFill/>
              <a:prstDash val="solid"/>
              <a:round/>
              <a:headEnd/>
              <a:tailEnd/>
            </a:ln>
            <a:effectLst>
              <a:outerShdw sx="1000" sy="1000" algn="ctr" rotWithShape="0">
                <a:srgbClr val="B2B2B2">
                  <a:alpha val="50000"/>
                </a:srgbClr>
              </a:outerShdw>
            </a:effectLst>
          </p:spPr>
          <p:txBody>
            <a:bodyPr/>
            <a:lstStyle/>
            <a:p>
              <a:endParaRPr lang="zh-CN" altLang="en-US" sz="1200" kern="0">
                <a:solidFill>
                  <a:sysClr val="windowText" lastClr="000000"/>
                </a:solidFill>
              </a:endParaRPr>
            </a:p>
          </p:txBody>
        </p:sp>
        <p:sp>
          <p:nvSpPr>
            <p:cNvPr id="99" name="任意多边形 137">
              <a:extLst>
                <a:ext uri="{FF2B5EF4-FFF2-40B4-BE49-F238E27FC236}">
                  <a16:creationId xmlns:a16="http://schemas.microsoft.com/office/drawing/2014/main" id="{3E3FA32B-2CEF-8E4C-AE0B-6E5D6465A678}"/>
                </a:ext>
              </a:extLst>
            </p:cNvPr>
            <p:cNvSpPr>
              <a:spLocks/>
            </p:cNvSpPr>
            <p:nvPr/>
          </p:nvSpPr>
          <p:spPr bwMode="auto">
            <a:xfrm>
              <a:off x="3869232" y="3368244"/>
              <a:ext cx="72633" cy="86408"/>
            </a:xfrm>
            <a:custGeom>
              <a:avLst/>
              <a:gdLst>
                <a:gd name="T0" fmla="*/ 0 w 5120706"/>
                <a:gd name="T1" fmla="*/ 70791 h 6145170"/>
                <a:gd name="T2" fmla="*/ 22744 w 5120706"/>
                <a:gd name="T3" fmla="*/ 192832 h 6145170"/>
                <a:gd name="T4" fmla="*/ 65507 w 5120706"/>
                <a:gd name="T5" fmla="*/ 236860 h 6145170"/>
                <a:gd name="T6" fmla="*/ 119012 w 5120706"/>
                <a:gd name="T7" fmla="*/ 301799 h 6145170"/>
                <a:gd name="T8" fmla="*/ 176848 w 5120706"/>
                <a:gd name="T9" fmla="*/ 381943 h 6145170"/>
                <a:gd name="T10" fmla="*/ 278108 w 5120706"/>
                <a:gd name="T11" fmla="*/ 474862 h 6145170"/>
                <a:gd name="T12" fmla="*/ 316359 w 5120706"/>
                <a:gd name="T13" fmla="*/ 519360 h 6145170"/>
                <a:gd name="T14" fmla="*/ 405259 w 5120706"/>
                <a:gd name="T15" fmla="*/ 551110 h 6145170"/>
                <a:gd name="T16" fmla="*/ 459234 w 5120706"/>
                <a:gd name="T17" fmla="*/ 500310 h 6145170"/>
                <a:gd name="T18" fmla="*/ 386208 w 5120706"/>
                <a:gd name="T19" fmla="*/ 357435 h 6145170"/>
                <a:gd name="T20" fmla="*/ 314050 w 5120706"/>
                <a:gd name="T21" fmla="*/ 310903 h 6145170"/>
                <a:gd name="T22" fmla="*/ 274933 w 5120706"/>
                <a:gd name="T23" fmla="*/ 258069 h 6145170"/>
                <a:gd name="T24" fmla="*/ 189131 w 5120706"/>
                <a:gd name="T25" fmla="*/ 152290 h 6145170"/>
                <a:gd name="T26" fmla="*/ 161925 w 5120706"/>
                <a:gd name="T27" fmla="*/ 64443 h 6145170"/>
                <a:gd name="T28" fmla="*/ 94233 w 5120706"/>
                <a:gd name="T29" fmla="*/ 6276 h 6145170"/>
                <a:gd name="T30" fmla="*/ 866 w 5120706"/>
                <a:gd name="T31" fmla="*/ 0 h 6145170"/>
                <a:gd name="T32" fmla="*/ 0 w 5120706"/>
                <a:gd name="T33" fmla="*/ 70791 h 61451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120706" h="6145170">
                  <a:moveTo>
                    <a:pt x="0" y="789358"/>
                  </a:moveTo>
                  <a:lnTo>
                    <a:pt x="253608" y="2150180"/>
                  </a:lnTo>
                  <a:lnTo>
                    <a:pt x="730438" y="2641116"/>
                  </a:lnTo>
                  <a:lnTo>
                    <a:pt x="1327048" y="3365220"/>
                  </a:lnTo>
                  <a:lnTo>
                    <a:pt x="1971951" y="4258869"/>
                  </a:lnTo>
                  <a:lnTo>
                    <a:pt x="3101054" y="5294965"/>
                  </a:lnTo>
                  <a:lnTo>
                    <a:pt x="3527573" y="5791141"/>
                  </a:lnTo>
                  <a:lnTo>
                    <a:pt x="4518856" y="6145170"/>
                  </a:lnTo>
                  <a:lnTo>
                    <a:pt x="5120706" y="5578723"/>
                  </a:lnTo>
                  <a:lnTo>
                    <a:pt x="4306427" y="3985591"/>
                  </a:lnTo>
                  <a:lnTo>
                    <a:pt x="3501826" y="3466734"/>
                  </a:lnTo>
                  <a:lnTo>
                    <a:pt x="3065651" y="2877607"/>
                  </a:lnTo>
                  <a:lnTo>
                    <a:pt x="2108912" y="1698115"/>
                  </a:lnTo>
                  <a:lnTo>
                    <a:pt x="1805551" y="718574"/>
                  </a:lnTo>
                  <a:lnTo>
                    <a:pt x="1050749" y="69981"/>
                  </a:lnTo>
                  <a:lnTo>
                    <a:pt x="9656" y="0"/>
                  </a:lnTo>
                  <a:lnTo>
                    <a:pt x="0" y="789358"/>
                  </a:lnTo>
                  <a:close/>
                </a:path>
              </a:pathLst>
            </a:custGeom>
            <a:grpFill/>
            <a:ln w="19050" cmpd="sng">
              <a:noFill/>
              <a:prstDash val="solid"/>
              <a:round/>
              <a:headEnd/>
              <a:tailEnd/>
            </a:ln>
            <a:effectLst>
              <a:outerShdw sx="1000" sy="1000" algn="ctr" rotWithShape="0">
                <a:srgbClr val="B2B2B2">
                  <a:alpha val="50000"/>
                </a:srgbClr>
              </a:outerShdw>
            </a:effectLst>
          </p:spPr>
          <p:txBody>
            <a:bodyPr/>
            <a:lstStyle/>
            <a:p>
              <a:endParaRPr lang="zh-CN" altLang="en-US" sz="1200" kern="0">
                <a:solidFill>
                  <a:sysClr val="windowText" lastClr="000000"/>
                </a:solidFill>
              </a:endParaRPr>
            </a:p>
          </p:txBody>
        </p:sp>
        <p:sp>
          <p:nvSpPr>
            <p:cNvPr id="100" name="任意多边形 138">
              <a:extLst>
                <a:ext uri="{FF2B5EF4-FFF2-40B4-BE49-F238E27FC236}">
                  <a16:creationId xmlns:a16="http://schemas.microsoft.com/office/drawing/2014/main" id="{CE8AE653-10F7-E14F-B15F-3A5CC5542C8B}"/>
                </a:ext>
              </a:extLst>
            </p:cNvPr>
            <p:cNvSpPr>
              <a:spLocks/>
            </p:cNvSpPr>
            <p:nvPr/>
          </p:nvSpPr>
          <p:spPr bwMode="auto">
            <a:xfrm>
              <a:off x="3607505" y="3170383"/>
              <a:ext cx="157788" cy="100183"/>
            </a:xfrm>
            <a:custGeom>
              <a:avLst/>
              <a:gdLst>
                <a:gd name="T0" fmla="*/ 240975 w 11136443"/>
                <a:gd name="T1" fmla="*/ 180380 h 7045765"/>
                <a:gd name="T2" fmla="*/ 365122 w 11136443"/>
                <a:gd name="T3" fmla="*/ 259682 h 7045765"/>
                <a:gd name="T4" fmla="*/ 445041 w 11136443"/>
                <a:gd name="T5" fmla="*/ 259584 h 7045765"/>
                <a:gd name="T6" fmla="*/ 461390 w 11136443"/>
                <a:gd name="T7" fmla="*/ 368649 h 7045765"/>
                <a:gd name="T8" fmla="*/ 519226 w 11136443"/>
                <a:gd name="T9" fmla="*/ 448793 h 7045765"/>
                <a:gd name="T10" fmla="*/ 620486 w 11136443"/>
                <a:gd name="T11" fmla="*/ 541712 h 7045765"/>
                <a:gd name="T12" fmla="*/ 606869 w 11136443"/>
                <a:gd name="T13" fmla="*/ 631877 h 7045765"/>
                <a:gd name="T14" fmla="*/ 725361 w 11136443"/>
                <a:gd name="T15" fmla="*/ 540819 h 7045765"/>
                <a:gd name="T16" fmla="*/ 849511 w 11136443"/>
                <a:gd name="T17" fmla="*/ 629419 h 7045765"/>
                <a:gd name="T18" fmla="*/ 998736 w 11136443"/>
                <a:gd name="T19" fmla="*/ 604019 h 7045765"/>
                <a:gd name="T20" fmla="*/ 960636 w 11136443"/>
                <a:gd name="T21" fmla="*/ 457969 h 7045765"/>
                <a:gd name="T22" fmla="*/ 891478 w 11136443"/>
                <a:gd name="T23" fmla="*/ 415977 h 7045765"/>
                <a:gd name="T24" fmla="*/ 807910 w 11136443"/>
                <a:gd name="T25" fmla="*/ 410769 h 7045765"/>
                <a:gd name="T26" fmla="*/ 722035 w 11136443"/>
                <a:gd name="T27" fmla="*/ 356868 h 7045765"/>
                <a:gd name="T28" fmla="*/ 666026 w 11136443"/>
                <a:gd name="T29" fmla="*/ 272286 h 7045765"/>
                <a:gd name="T30" fmla="*/ 531509 w 11136443"/>
                <a:gd name="T31" fmla="*/ 219140 h 7045765"/>
                <a:gd name="T32" fmla="*/ 504303 w 11136443"/>
                <a:gd name="T33" fmla="*/ 131293 h 7045765"/>
                <a:gd name="T34" fmla="*/ 436611 w 11136443"/>
                <a:gd name="T35" fmla="*/ 73126 h 7045765"/>
                <a:gd name="T36" fmla="*/ 367159 w 11136443"/>
                <a:gd name="T37" fmla="*/ 6350 h 7045765"/>
                <a:gd name="T38" fmla="*/ 277783 w 11136443"/>
                <a:gd name="T39" fmla="*/ 38723 h 7045765"/>
                <a:gd name="T40" fmla="*/ 242317 w 11136443"/>
                <a:gd name="T41" fmla="*/ 88900 h 7045765"/>
                <a:gd name="T42" fmla="*/ 171450 w 11136443"/>
                <a:gd name="T43" fmla="*/ 69850 h 7045765"/>
                <a:gd name="T44" fmla="*/ 81533 w 11136443"/>
                <a:gd name="T45" fmla="*/ 0 h 7045765"/>
                <a:gd name="T46" fmla="*/ 0 w 11136443"/>
                <a:gd name="T47" fmla="*/ 102617 h 7045765"/>
                <a:gd name="T48" fmla="*/ 108967 w 11136443"/>
                <a:gd name="T49" fmla="*/ 159767 h 7045765"/>
                <a:gd name="T50" fmla="*/ 240975 w 11136443"/>
                <a:gd name="T51" fmla="*/ 180380 h 704576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1136443" h="7045765">
                  <a:moveTo>
                    <a:pt x="2687001" y="2011333"/>
                  </a:moveTo>
                  <a:lnTo>
                    <a:pt x="4071307" y="2895593"/>
                  </a:lnTo>
                  <a:lnTo>
                    <a:pt x="4962446" y="2894500"/>
                  </a:lnTo>
                  <a:lnTo>
                    <a:pt x="5144747" y="4110633"/>
                  </a:lnTo>
                  <a:lnTo>
                    <a:pt x="5789650" y="5004282"/>
                  </a:lnTo>
                  <a:lnTo>
                    <a:pt x="6918753" y="6040378"/>
                  </a:lnTo>
                  <a:lnTo>
                    <a:pt x="6766915" y="7045765"/>
                  </a:lnTo>
                  <a:lnTo>
                    <a:pt x="8088165" y="6030420"/>
                  </a:lnTo>
                  <a:lnTo>
                    <a:pt x="9472504" y="7018357"/>
                  </a:lnTo>
                  <a:lnTo>
                    <a:pt x="11136443" y="6735133"/>
                  </a:lnTo>
                  <a:lnTo>
                    <a:pt x="10711608" y="5106598"/>
                  </a:lnTo>
                  <a:lnTo>
                    <a:pt x="9940459" y="4638365"/>
                  </a:lnTo>
                  <a:lnTo>
                    <a:pt x="9008631" y="4580293"/>
                  </a:lnTo>
                  <a:lnTo>
                    <a:pt x="8051079" y="3979268"/>
                  </a:lnTo>
                  <a:lnTo>
                    <a:pt x="7426548" y="3036134"/>
                  </a:lnTo>
                  <a:lnTo>
                    <a:pt x="5926611" y="2443528"/>
                  </a:lnTo>
                  <a:lnTo>
                    <a:pt x="5623250" y="1463987"/>
                  </a:lnTo>
                  <a:lnTo>
                    <a:pt x="4868448" y="815394"/>
                  </a:lnTo>
                  <a:lnTo>
                    <a:pt x="4094020" y="70806"/>
                  </a:lnTo>
                  <a:lnTo>
                    <a:pt x="3097430" y="431782"/>
                  </a:lnTo>
                  <a:lnTo>
                    <a:pt x="2701965" y="991282"/>
                  </a:lnTo>
                  <a:lnTo>
                    <a:pt x="1911760" y="778865"/>
                  </a:lnTo>
                  <a:lnTo>
                    <a:pt x="909137" y="0"/>
                  </a:lnTo>
                  <a:lnTo>
                    <a:pt x="0" y="1144234"/>
                  </a:lnTo>
                  <a:lnTo>
                    <a:pt x="1215041" y="1781487"/>
                  </a:lnTo>
                  <a:lnTo>
                    <a:pt x="2687001" y="2011333"/>
                  </a:lnTo>
                  <a:close/>
                </a:path>
              </a:pathLst>
            </a:custGeom>
            <a:grpFill/>
            <a:ln w="19050" cmpd="sng">
              <a:noFill/>
              <a:prstDash val="solid"/>
              <a:round/>
              <a:headEnd/>
              <a:tailEnd/>
            </a:ln>
            <a:effectLst>
              <a:outerShdw sx="1000" sy="1000" algn="ctr" rotWithShape="0">
                <a:srgbClr val="B2B2B2">
                  <a:alpha val="50000"/>
                </a:srgbClr>
              </a:outerShdw>
            </a:effectLst>
          </p:spPr>
          <p:txBody>
            <a:bodyPr/>
            <a:lstStyle/>
            <a:p>
              <a:endParaRPr lang="zh-CN" altLang="en-US" sz="1200" kern="0">
                <a:solidFill>
                  <a:sysClr val="windowText" lastClr="000000"/>
                </a:solidFill>
              </a:endParaRPr>
            </a:p>
          </p:txBody>
        </p:sp>
        <p:sp>
          <p:nvSpPr>
            <p:cNvPr id="101" name="任意多边形 139">
              <a:extLst>
                <a:ext uri="{FF2B5EF4-FFF2-40B4-BE49-F238E27FC236}">
                  <a16:creationId xmlns:a16="http://schemas.microsoft.com/office/drawing/2014/main" id="{3B234D41-A3C0-4A49-9371-AB76B94D4FD0}"/>
                </a:ext>
              </a:extLst>
            </p:cNvPr>
            <p:cNvSpPr>
              <a:spLocks/>
            </p:cNvSpPr>
            <p:nvPr/>
          </p:nvSpPr>
          <p:spPr bwMode="auto">
            <a:xfrm>
              <a:off x="3591225" y="3061434"/>
              <a:ext cx="53848" cy="71380"/>
            </a:xfrm>
            <a:custGeom>
              <a:avLst/>
              <a:gdLst>
                <a:gd name="T0" fmla="*/ 0 w 1465396"/>
                <a:gd name="T1" fmla="*/ 117004 h 1957930"/>
                <a:gd name="T2" fmla="*/ 78838 w 1465396"/>
                <a:gd name="T3" fmla="*/ 208606 h 1957930"/>
                <a:gd name="T4" fmla="*/ 115571 w 1465396"/>
                <a:gd name="T5" fmla="*/ 255141 h 1957930"/>
                <a:gd name="T6" fmla="*/ 155706 w 1465396"/>
                <a:gd name="T7" fmla="*/ 339725 h 1957930"/>
                <a:gd name="T8" fmla="*/ 243442 w 1465396"/>
                <a:gd name="T9" fmla="*/ 446731 h 1957930"/>
                <a:gd name="T10" fmla="*/ 306030 w 1465396"/>
                <a:gd name="T11" fmla="*/ 456803 h 1957930"/>
                <a:gd name="T12" fmla="*/ 341890 w 1465396"/>
                <a:gd name="T13" fmla="*/ 386457 h 1957930"/>
                <a:gd name="T14" fmla="*/ 207772 w 1465396"/>
                <a:gd name="T15" fmla="*/ 200595 h 1957930"/>
                <a:gd name="T16" fmla="*/ 215460 w 1465396"/>
                <a:gd name="T17" fmla="*/ 83938 h 1957930"/>
                <a:gd name="T18" fmla="*/ 165801 w 1465396"/>
                <a:gd name="T19" fmla="*/ 13643 h 1957930"/>
                <a:gd name="T20" fmla="*/ 79185 w 1465396"/>
                <a:gd name="T21" fmla="*/ 0 h 1957930"/>
                <a:gd name="T22" fmla="*/ 4447 w 1465396"/>
                <a:gd name="T23" fmla="*/ 44698 h 1957930"/>
                <a:gd name="T24" fmla="*/ 0 w 1465396"/>
                <a:gd name="T25" fmla="*/ 117004 h 19579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65396" h="1957930">
                  <a:moveTo>
                    <a:pt x="0" y="501498"/>
                  </a:moveTo>
                  <a:lnTo>
                    <a:pt x="337912" y="894118"/>
                  </a:lnTo>
                  <a:lnTo>
                    <a:pt x="495356" y="1093575"/>
                  </a:lnTo>
                  <a:lnTo>
                    <a:pt x="667381" y="1456115"/>
                  </a:lnTo>
                  <a:lnTo>
                    <a:pt x="1043432" y="1914760"/>
                  </a:lnTo>
                  <a:lnTo>
                    <a:pt x="1311694" y="1957930"/>
                  </a:lnTo>
                  <a:lnTo>
                    <a:pt x="1465396" y="1656416"/>
                  </a:lnTo>
                  <a:lnTo>
                    <a:pt x="890545" y="859782"/>
                  </a:lnTo>
                  <a:lnTo>
                    <a:pt x="923497" y="359771"/>
                  </a:lnTo>
                  <a:lnTo>
                    <a:pt x="710650" y="58476"/>
                  </a:lnTo>
                  <a:lnTo>
                    <a:pt x="339400" y="0"/>
                  </a:lnTo>
                  <a:lnTo>
                    <a:pt x="19061" y="191583"/>
                  </a:lnTo>
                  <a:lnTo>
                    <a:pt x="0" y="501498"/>
                  </a:lnTo>
                  <a:close/>
                </a:path>
              </a:pathLst>
            </a:custGeom>
            <a:grpFill/>
            <a:ln w="19050" cmpd="sng">
              <a:noFill/>
              <a:prstDash val="solid"/>
              <a:round/>
              <a:headEnd/>
              <a:tailEnd/>
            </a:ln>
            <a:effectLst>
              <a:outerShdw sx="1000" sy="1000" algn="ctr" rotWithShape="0">
                <a:srgbClr val="B2B2B2">
                  <a:alpha val="50000"/>
                </a:srgbClr>
              </a:outerShdw>
            </a:effectLst>
          </p:spPr>
          <p:txBody>
            <a:bodyPr/>
            <a:lstStyle/>
            <a:p>
              <a:endParaRPr lang="zh-CN" altLang="en-US" sz="1200" kern="0">
                <a:solidFill>
                  <a:sysClr val="windowText" lastClr="000000"/>
                </a:solidFill>
              </a:endParaRPr>
            </a:p>
          </p:txBody>
        </p:sp>
        <p:sp>
          <p:nvSpPr>
            <p:cNvPr id="102" name="任意多边形 140">
              <a:extLst>
                <a:ext uri="{FF2B5EF4-FFF2-40B4-BE49-F238E27FC236}">
                  <a16:creationId xmlns:a16="http://schemas.microsoft.com/office/drawing/2014/main" id="{5B58BBF7-3EAD-2E43-9AD1-C0C0183C91DE}"/>
                </a:ext>
              </a:extLst>
            </p:cNvPr>
            <p:cNvSpPr>
              <a:spLocks/>
            </p:cNvSpPr>
            <p:nvPr/>
          </p:nvSpPr>
          <p:spPr bwMode="auto">
            <a:xfrm>
              <a:off x="3369571" y="2777165"/>
              <a:ext cx="53848" cy="86408"/>
            </a:xfrm>
            <a:custGeom>
              <a:avLst/>
              <a:gdLst>
                <a:gd name="T0" fmla="*/ 0 w 1465396"/>
                <a:gd name="T1" fmla="*/ 117004 h 2334611"/>
                <a:gd name="T2" fmla="*/ 41927 w 1465396"/>
                <a:gd name="T3" fmla="*/ 273917 h 2334611"/>
                <a:gd name="T4" fmla="*/ 81835 w 1465396"/>
                <a:gd name="T5" fmla="*/ 397670 h 2334611"/>
                <a:gd name="T6" fmla="*/ 180137 w 1465396"/>
                <a:gd name="T7" fmla="*/ 508669 h 2334611"/>
                <a:gd name="T8" fmla="*/ 278415 w 1465396"/>
                <a:gd name="T9" fmla="*/ 544686 h 2334611"/>
                <a:gd name="T10" fmla="*/ 306030 w 1465396"/>
                <a:gd name="T11" fmla="*/ 456803 h 2334611"/>
                <a:gd name="T12" fmla="*/ 341890 w 1465396"/>
                <a:gd name="T13" fmla="*/ 386457 h 2334611"/>
                <a:gd name="T14" fmla="*/ 303070 w 1465396"/>
                <a:gd name="T15" fmla="*/ 291304 h 2334611"/>
                <a:gd name="T16" fmla="*/ 280948 w 1465396"/>
                <a:gd name="T17" fmla="*/ 142227 h 2334611"/>
                <a:gd name="T18" fmla="*/ 215460 w 1465396"/>
                <a:gd name="T19" fmla="*/ 83938 h 2334611"/>
                <a:gd name="T20" fmla="*/ 165801 w 1465396"/>
                <a:gd name="T21" fmla="*/ 13643 h 2334611"/>
                <a:gd name="T22" fmla="*/ 79185 w 1465396"/>
                <a:gd name="T23" fmla="*/ 0 h 2334611"/>
                <a:gd name="T24" fmla="*/ 4447 w 1465396"/>
                <a:gd name="T25" fmla="*/ 44698 h 2334611"/>
                <a:gd name="T26" fmla="*/ 0 w 1465396"/>
                <a:gd name="T27" fmla="*/ 117004 h 23346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65396" h="2334611">
                  <a:moveTo>
                    <a:pt x="0" y="501498"/>
                  </a:moveTo>
                  <a:lnTo>
                    <a:pt x="179706" y="1174052"/>
                  </a:lnTo>
                  <a:lnTo>
                    <a:pt x="350758" y="1704477"/>
                  </a:lnTo>
                  <a:lnTo>
                    <a:pt x="772096" y="2180236"/>
                  </a:lnTo>
                  <a:lnTo>
                    <a:pt x="1193332" y="2334611"/>
                  </a:lnTo>
                  <a:lnTo>
                    <a:pt x="1311694" y="1957930"/>
                  </a:lnTo>
                  <a:lnTo>
                    <a:pt x="1465396" y="1656416"/>
                  </a:lnTo>
                  <a:lnTo>
                    <a:pt x="1299007" y="1248575"/>
                  </a:lnTo>
                  <a:lnTo>
                    <a:pt x="1204189" y="609608"/>
                  </a:lnTo>
                  <a:lnTo>
                    <a:pt x="923497" y="359771"/>
                  </a:lnTo>
                  <a:lnTo>
                    <a:pt x="710650" y="58476"/>
                  </a:lnTo>
                  <a:lnTo>
                    <a:pt x="339400" y="0"/>
                  </a:lnTo>
                  <a:lnTo>
                    <a:pt x="19061" y="191583"/>
                  </a:lnTo>
                  <a:lnTo>
                    <a:pt x="0" y="501498"/>
                  </a:lnTo>
                  <a:close/>
                </a:path>
              </a:pathLst>
            </a:custGeom>
            <a:grpFill/>
            <a:ln w="19050" cmpd="sng">
              <a:noFill/>
              <a:prstDash val="solid"/>
              <a:round/>
              <a:headEnd/>
              <a:tailEnd/>
            </a:ln>
            <a:effectLst>
              <a:outerShdw sx="1000" sy="1000" algn="ctr" rotWithShape="0">
                <a:srgbClr val="B2B2B2">
                  <a:alpha val="50000"/>
                </a:srgbClr>
              </a:outerShdw>
            </a:effectLst>
          </p:spPr>
          <p:txBody>
            <a:bodyPr/>
            <a:lstStyle/>
            <a:p>
              <a:endParaRPr lang="zh-CN" altLang="en-US" sz="1200" kern="0">
                <a:solidFill>
                  <a:sysClr val="windowText" lastClr="000000"/>
                </a:solidFill>
              </a:endParaRPr>
            </a:p>
          </p:txBody>
        </p:sp>
        <p:sp>
          <p:nvSpPr>
            <p:cNvPr id="103" name="任意多边形 141">
              <a:extLst>
                <a:ext uri="{FF2B5EF4-FFF2-40B4-BE49-F238E27FC236}">
                  <a16:creationId xmlns:a16="http://schemas.microsoft.com/office/drawing/2014/main" id="{C559C85F-79DB-564B-9323-53A206340F1B}"/>
                </a:ext>
              </a:extLst>
            </p:cNvPr>
            <p:cNvSpPr>
              <a:spLocks/>
            </p:cNvSpPr>
            <p:nvPr/>
          </p:nvSpPr>
          <p:spPr bwMode="auto">
            <a:xfrm>
              <a:off x="3389607" y="2872338"/>
              <a:ext cx="38821" cy="51344"/>
            </a:xfrm>
            <a:custGeom>
              <a:avLst/>
              <a:gdLst>
                <a:gd name="T0" fmla="*/ 22714 w 1078475"/>
                <a:gd name="T1" fmla="*/ 117004 h 1402954"/>
                <a:gd name="T2" fmla="*/ 0 w 1078475"/>
                <a:gd name="T3" fmla="*/ 229095 h 1402954"/>
                <a:gd name="T4" fmla="*/ 46258 w 1078475"/>
                <a:gd name="T5" fmla="*/ 326431 h 1402954"/>
                <a:gd name="T6" fmla="*/ 115985 w 1078475"/>
                <a:gd name="T7" fmla="*/ 327322 h 1402954"/>
                <a:gd name="T8" fmla="*/ 176163 w 1078475"/>
                <a:gd name="T9" fmla="*/ 286122 h 1402954"/>
                <a:gd name="T10" fmla="*/ 251618 w 1078475"/>
                <a:gd name="T11" fmla="*/ 202033 h 1402954"/>
                <a:gd name="T12" fmla="*/ 238174 w 1078475"/>
                <a:gd name="T13" fmla="*/ 83938 h 1402954"/>
                <a:gd name="T14" fmla="*/ 188515 w 1078475"/>
                <a:gd name="T15" fmla="*/ 13643 h 1402954"/>
                <a:gd name="T16" fmla="*/ 101899 w 1078475"/>
                <a:gd name="T17" fmla="*/ 0 h 1402954"/>
                <a:gd name="T18" fmla="*/ 27161 w 1078475"/>
                <a:gd name="T19" fmla="*/ 44698 h 1402954"/>
                <a:gd name="T20" fmla="*/ 22714 w 1078475"/>
                <a:gd name="T21" fmla="*/ 117004 h 14029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78475" h="1402954">
                  <a:moveTo>
                    <a:pt x="97356" y="501498"/>
                  </a:moveTo>
                  <a:lnTo>
                    <a:pt x="0" y="981937"/>
                  </a:lnTo>
                  <a:lnTo>
                    <a:pt x="198269" y="1399135"/>
                  </a:lnTo>
                  <a:lnTo>
                    <a:pt x="497131" y="1402954"/>
                  </a:lnTo>
                  <a:lnTo>
                    <a:pt x="755063" y="1226364"/>
                  </a:lnTo>
                  <a:lnTo>
                    <a:pt x="1078475" y="865945"/>
                  </a:lnTo>
                  <a:lnTo>
                    <a:pt x="1020853" y="359771"/>
                  </a:lnTo>
                  <a:lnTo>
                    <a:pt x="808006" y="58476"/>
                  </a:lnTo>
                  <a:lnTo>
                    <a:pt x="436756" y="0"/>
                  </a:lnTo>
                  <a:lnTo>
                    <a:pt x="116417" y="191583"/>
                  </a:lnTo>
                  <a:lnTo>
                    <a:pt x="97356" y="501498"/>
                  </a:lnTo>
                  <a:close/>
                </a:path>
              </a:pathLst>
            </a:custGeom>
            <a:grpFill/>
            <a:ln w="19050" cmpd="sng">
              <a:noFill/>
              <a:prstDash val="solid"/>
              <a:round/>
              <a:headEnd/>
              <a:tailEnd/>
            </a:ln>
            <a:effectLst>
              <a:outerShdw sx="1000" sy="1000" algn="ctr" rotWithShape="0">
                <a:srgbClr val="B2B2B2">
                  <a:alpha val="50000"/>
                </a:srgbClr>
              </a:outerShdw>
            </a:effectLst>
          </p:spPr>
          <p:txBody>
            <a:bodyPr/>
            <a:lstStyle/>
            <a:p>
              <a:endParaRPr lang="zh-CN" altLang="en-US" sz="1200" kern="0">
                <a:solidFill>
                  <a:sysClr val="windowText" lastClr="000000"/>
                </a:solidFill>
              </a:endParaRPr>
            </a:p>
          </p:txBody>
        </p:sp>
        <p:sp>
          <p:nvSpPr>
            <p:cNvPr id="104" name="任意多边形 142">
              <a:extLst>
                <a:ext uri="{FF2B5EF4-FFF2-40B4-BE49-F238E27FC236}">
                  <a16:creationId xmlns:a16="http://schemas.microsoft.com/office/drawing/2014/main" id="{3097970A-AF4E-8644-B7AE-3D91C6777CFD}"/>
                </a:ext>
              </a:extLst>
            </p:cNvPr>
            <p:cNvSpPr>
              <a:spLocks/>
            </p:cNvSpPr>
            <p:nvPr/>
          </p:nvSpPr>
          <p:spPr bwMode="auto">
            <a:xfrm>
              <a:off x="3299443" y="2793444"/>
              <a:ext cx="41325" cy="82651"/>
            </a:xfrm>
            <a:custGeom>
              <a:avLst/>
              <a:gdLst>
                <a:gd name="T0" fmla="*/ 22714 w 1139630"/>
                <a:gd name="T1" fmla="*/ 249389 h 2262851"/>
                <a:gd name="T2" fmla="*/ 0 w 1139630"/>
                <a:gd name="T3" fmla="*/ 361480 h 2262851"/>
                <a:gd name="T4" fmla="*/ 46258 w 1139630"/>
                <a:gd name="T5" fmla="*/ 458816 h 2262851"/>
                <a:gd name="T6" fmla="*/ 115985 w 1139630"/>
                <a:gd name="T7" fmla="*/ 459707 h 2262851"/>
                <a:gd name="T8" fmla="*/ 137342 w 1139630"/>
                <a:gd name="T9" fmla="*/ 507951 h 2262851"/>
                <a:gd name="T10" fmla="*/ 210894 w 1139630"/>
                <a:gd name="T11" fmla="*/ 527944 h 2262851"/>
                <a:gd name="T12" fmla="*/ 265886 w 1139630"/>
                <a:gd name="T13" fmla="*/ 499368 h 2262851"/>
                <a:gd name="T14" fmla="*/ 214069 w 1139630"/>
                <a:gd name="T15" fmla="*/ 380877 h 2262851"/>
                <a:gd name="T16" fmla="*/ 160094 w 1139630"/>
                <a:gd name="T17" fmla="*/ 319535 h 2262851"/>
                <a:gd name="T18" fmla="*/ 166189 w 1139630"/>
                <a:gd name="T19" fmla="*/ 232346 h 2262851"/>
                <a:gd name="T20" fmla="*/ 221436 w 1139630"/>
                <a:gd name="T21" fmla="*/ 202060 h 2262851"/>
                <a:gd name="T22" fmla="*/ 254346 w 1139630"/>
                <a:gd name="T23" fmla="*/ 102691 h 2262851"/>
                <a:gd name="T24" fmla="*/ 248994 w 1139630"/>
                <a:gd name="T25" fmla="*/ 0 h 2262851"/>
                <a:gd name="T26" fmla="*/ 140169 w 1139630"/>
                <a:gd name="T27" fmla="*/ 12331 h 2262851"/>
                <a:gd name="T28" fmla="*/ 101899 w 1139630"/>
                <a:gd name="T29" fmla="*/ 132385 h 2262851"/>
                <a:gd name="T30" fmla="*/ 27161 w 1139630"/>
                <a:gd name="T31" fmla="*/ 177083 h 2262851"/>
                <a:gd name="T32" fmla="*/ 22714 w 1139630"/>
                <a:gd name="T33" fmla="*/ 249389 h 22628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39630" h="2262851">
                  <a:moveTo>
                    <a:pt x="97356" y="1068921"/>
                  </a:moveTo>
                  <a:lnTo>
                    <a:pt x="0" y="1549360"/>
                  </a:lnTo>
                  <a:lnTo>
                    <a:pt x="198269" y="1966558"/>
                  </a:lnTo>
                  <a:lnTo>
                    <a:pt x="497131" y="1970377"/>
                  </a:lnTo>
                  <a:lnTo>
                    <a:pt x="588670" y="2177158"/>
                  </a:lnTo>
                  <a:lnTo>
                    <a:pt x="903926" y="2262851"/>
                  </a:lnTo>
                  <a:lnTo>
                    <a:pt x="1139630" y="2140370"/>
                  </a:lnTo>
                  <a:cubicBezTo>
                    <a:pt x="1138600" y="2067120"/>
                    <a:pt x="918564" y="1705749"/>
                    <a:pt x="917534" y="1632499"/>
                  </a:cubicBezTo>
                  <a:lnTo>
                    <a:pt x="686189" y="1369578"/>
                  </a:lnTo>
                  <a:lnTo>
                    <a:pt x="712313" y="995872"/>
                  </a:lnTo>
                  <a:lnTo>
                    <a:pt x="949110" y="866061"/>
                  </a:lnTo>
                  <a:lnTo>
                    <a:pt x="1090168" y="440150"/>
                  </a:lnTo>
                  <a:lnTo>
                    <a:pt x="1067228" y="0"/>
                  </a:lnTo>
                  <a:lnTo>
                    <a:pt x="600787" y="52853"/>
                  </a:lnTo>
                  <a:lnTo>
                    <a:pt x="436756" y="567423"/>
                  </a:lnTo>
                  <a:lnTo>
                    <a:pt x="116417" y="759006"/>
                  </a:lnTo>
                  <a:lnTo>
                    <a:pt x="97356" y="1068921"/>
                  </a:lnTo>
                  <a:close/>
                </a:path>
              </a:pathLst>
            </a:custGeom>
            <a:grpFill/>
            <a:ln w="19050" cmpd="sng">
              <a:noFill/>
              <a:prstDash val="solid"/>
              <a:round/>
              <a:headEnd/>
              <a:tailEnd/>
            </a:ln>
            <a:effectLst>
              <a:outerShdw sx="1000" sy="1000" algn="ctr" rotWithShape="0">
                <a:srgbClr val="B2B2B2">
                  <a:alpha val="50000"/>
                </a:srgbClr>
              </a:outerShdw>
            </a:effectLst>
          </p:spPr>
          <p:txBody>
            <a:bodyPr/>
            <a:lstStyle/>
            <a:p>
              <a:endParaRPr lang="zh-CN" altLang="en-US" sz="1200" kern="0">
                <a:solidFill>
                  <a:sysClr val="windowText" lastClr="000000"/>
                </a:solidFill>
              </a:endParaRPr>
            </a:p>
          </p:txBody>
        </p:sp>
        <p:sp>
          <p:nvSpPr>
            <p:cNvPr id="105" name="任意多边形 143">
              <a:extLst>
                <a:ext uri="{FF2B5EF4-FFF2-40B4-BE49-F238E27FC236}">
                  <a16:creationId xmlns:a16="http://schemas.microsoft.com/office/drawing/2014/main" id="{5ABB24C2-E279-194A-B249-687BC72A55C1}"/>
                </a:ext>
              </a:extLst>
            </p:cNvPr>
            <p:cNvSpPr>
              <a:spLocks/>
            </p:cNvSpPr>
            <p:nvPr/>
          </p:nvSpPr>
          <p:spPr bwMode="auto">
            <a:xfrm>
              <a:off x="3661353" y="2558015"/>
              <a:ext cx="57605" cy="53848"/>
            </a:xfrm>
            <a:custGeom>
              <a:avLst/>
              <a:gdLst>
                <a:gd name="T0" fmla="*/ 0 w 1561963"/>
                <a:gd name="T1" fmla="*/ 100310 h 1461845"/>
                <a:gd name="T2" fmla="*/ 67130 w 1561963"/>
                <a:gd name="T3" fmla="*/ 208705 h 1461845"/>
                <a:gd name="T4" fmla="*/ 142607 w 1561963"/>
                <a:gd name="T5" fmla="*/ 294309 h 1461845"/>
                <a:gd name="T6" fmla="*/ 183115 w 1561963"/>
                <a:gd name="T7" fmla="*/ 306932 h 1461845"/>
                <a:gd name="T8" fmla="*/ 252321 w 1561963"/>
                <a:gd name="T9" fmla="*/ 325437 h 1461845"/>
                <a:gd name="T10" fmla="*/ 340110 w 1561963"/>
                <a:gd name="T11" fmla="*/ 341062 h 1461845"/>
                <a:gd name="T12" fmla="*/ 364420 w 1561963"/>
                <a:gd name="T13" fmla="*/ 281356 h 1461845"/>
                <a:gd name="T14" fmla="*/ 318748 w 1561963"/>
                <a:gd name="T15" fmla="*/ 181643 h 1461845"/>
                <a:gd name="T16" fmla="*/ 261374 w 1561963"/>
                <a:gd name="T17" fmla="*/ 124965 h 1461845"/>
                <a:gd name="T18" fmla="*/ 221810 w 1561963"/>
                <a:gd name="T19" fmla="*/ 69528 h 1461845"/>
                <a:gd name="T20" fmla="*/ 150052 w 1561963"/>
                <a:gd name="T21" fmla="*/ 8260 h 1461845"/>
                <a:gd name="T22" fmla="*/ 37785 w 1561963"/>
                <a:gd name="T23" fmla="*/ 0 h 1461845"/>
                <a:gd name="T24" fmla="*/ 0 w 1561963"/>
                <a:gd name="T25" fmla="*/ 100310 h 14618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61963" h="1461845">
                  <a:moveTo>
                    <a:pt x="0" y="429944"/>
                  </a:moveTo>
                  <a:lnTo>
                    <a:pt x="287730" y="894542"/>
                  </a:lnTo>
                  <a:lnTo>
                    <a:pt x="611236" y="1261455"/>
                  </a:lnTo>
                  <a:lnTo>
                    <a:pt x="784861" y="1315559"/>
                  </a:lnTo>
                  <a:lnTo>
                    <a:pt x="1081488" y="1394874"/>
                  </a:lnTo>
                  <a:lnTo>
                    <a:pt x="1457766" y="1461845"/>
                  </a:lnTo>
                  <a:lnTo>
                    <a:pt x="1561963" y="1205936"/>
                  </a:lnTo>
                  <a:lnTo>
                    <a:pt x="1366205" y="778550"/>
                  </a:lnTo>
                  <a:lnTo>
                    <a:pt x="1120291" y="535620"/>
                  </a:lnTo>
                  <a:lnTo>
                    <a:pt x="950713" y="298008"/>
                  </a:lnTo>
                  <a:lnTo>
                    <a:pt x="643147" y="35403"/>
                  </a:lnTo>
                  <a:lnTo>
                    <a:pt x="161953" y="0"/>
                  </a:lnTo>
                  <a:lnTo>
                    <a:pt x="0" y="429944"/>
                  </a:lnTo>
                  <a:close/>
                </a:path>
              </a:pathLst>
            </a:custGeom>
            <a:grpFill/>
            <a:ln w="19050" cmpd="sng">
              <a:noFill/>
              <a:prstDash val="solid"/>
              <a:round/>
              <a:headEnd/>
              <a:tailEnd/>
            </a:ln>
            <a:effectLst>
              <a:outerShdw sx="1000" sy="1000" algn="ctr" rotWithShape="0">
                <a:srgbClr val="B2B2B2">
                  <a:alpha val="50000"/>
                </a:srgbClr>
              </a:outerShdw>
            </a:effectLst>
          </p:spPr>
          <p:txBody>
            <a:bodyPr/>
            <a:lstStyle/>
            <a:p>
              <a:endParaRPr lang="zh-CN" altLang="en-US" sz="1200" kern="0">
                <a:solidFill>
                  <a:sysClr val="windowText" lastClr="000000"/>
                </a:solidFill>
              </a:endParaRPr>
            </a:p>
          </p:txBody>
        </p:sp>
        <p:sp>
          <p:nvSpPr>
            <p:cNvPr id="106" name="任意多边形 144">
              <a:extLst>
                <a:ext uri="{FF2B5EF4-FFF2-40B4-BE49-F238E27FC236}">
                  <a16:creationId xmlns:a16="http://schemas.microsoft.com/office/drawing/2014/main" id="{A7E2067D-BDA3-834B-B6EF-CF2EDD78F8C3}"/>
                </a:ext>
              </a:extLst>
            </p:cNvPr>
            <p:cNvSpPr>
              <a:spLocks/>
            </p:cNvSpPr>
            <p:nvPr/>
          </p:nvSpPr>
          <p:spPr bwMode="auto">
            <a:xfrm>
              <a:off x="3744004" y="3015099"/>
              <a:ext cx="61362" cy="60110"/>
            </a:xfrm>
            <a:custGeom>
              <a:avLst/>
              <a:gdLst>
                <a:gd name="T0" fmla="*/ 0 w 1671021"/>
                <a:gd name="T1" fmla="*/ 123998 h 1642580"/>
                <a:gd name="T2" fmla="*/ 13774 w 1671021"/>
                <a:gd name="T3" fmla="*/ 191787 h 1642580"/>
                <a:gd name="T4" fmla="*/ 109640 w 1671021"/>
                <a:gd name="T5" fmla="*/ 265681 h 1642580"/>
                <a:gd name="T6" fmla="*/ 156300 w 1671021"/>
                <a:gd name="T7" fmla="*/ 294330 h 1642580"/>
                <a:gd name="T8" fmla="*/ 231463 w 1671021"/>
                <a:gd name="T9" fmla="*/ 377998 h 1642580"/>
                <a:gd name="T10" fmla="*/ 339064 w 1671021"/>
                <a:gd name="T11" fmla="*/ 383229 h 1642580"/>
                <a:gd name="T12" fmla="*/ 389864 w 1671021"/>
                <a:gd name="T13" fmla="*/ 337762 h 1642580"/>
                <a:gd name="T14" fmla="*/ 328522 w 1671021"/>
                <a:gd name="T15" fmla="*/ 266895 h 1642580"/>
                <a:gd name="T16" fmla="*/ 237410 w 1671021"/>
                <a:gd name="T17" fmla="*/ 186430 h 1642580"/>
                <a:gd name="T18" fmla="*/ 157588 w 1671021"/>
                <a:gd name="T19" fmla="*/ 77586 h 1642580"/>
                <a:gd name="T20" fmla="*/ 125120 w 1671021"/>
                <a:gd name="T21" fmla="*/ 0 h 1642580"/>
                <a:gd name="T22" fmla="*/ 28655 w 1671021"/>
                <a:gd name="T23" fmla="*/ 29392 h 1642580"/>
                <a:gd name="T24" fmla="*/ 0 w 1671021"/>
                <a:gd name="T25" fmla="*/ 123998 h 16425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71021" h="1642580">
                  <a:moveTo>
                    <a:pt x="0" y="531475"/>
                  </a:moveTo>
                  <a:lnTo>
                    <a:pt x="59038" y="822030"/>
                  </a:lnTo>
                  <a:lnTo>
                    <a:pt x="469935" y="1138751"/>
                  </a:lnTo>
                  <a:lnTo>
                    <a:pt x="669927" y="1261545"/>
                  </a:lnTo>
                  <a:lnTo>
                    <a:pt x="992088" y="1620159"/>
                  </a:lnTo>
                  <a:lnTo>
                    <a:pt x="1453284" y="1642580"/>
                  </a:lnTo>
                  <a:lnTo>
                    <a:pt x="1671021" y="1447701"/>
                  </a:lnTo>
                  <a:lnTo>
                    <a:pt x="1408099" y="1143954"/>
                  </a:lnTo>
                  <a:cubicBezTo>
                    <a:pt x="1407595" y="1022720"/>
                    <a:pt x="1018082" y="920303"/>
                    <a:pt x="1017578" y="799069"/>
                  </a:cubicBezTo>
                  <a:lnTo>
                    <a:pt x="675448" y="332546"/>
                  </a:lnTo>
                  <a:lnTo>
                    <a:pt x="536285" y="0"/>
                  </a:lnTo>
                  <a:lnTo>
                    <a:pt x="122820" y="125979"/>
                  </a:lnTo>
                  <a:lnTo>
                    <a:pt x="0" y="531475"/>
                  </a:lnTo>
                  <a:close/>
                </a:path>
              </a:pathLst>
            </a:custGeom>
            <a:grpFill/>
            <a:ln w="19050" cmpd="sng">
              <a:noFill/>
              <a:prstDash val="solid"/>
              <a:round/>
              <a:headEnd/>
              <a:tailEnd/>
            </a:ln>
            <a:effectLst>
              <a:outerShdw sx="1000" sy="1000" algn="ctr" rotWithShape="0">
                <a:srgbClr val="B2B2B2">
                  <a:alpha val="50000"/>
                </a:srgbClr>
              </a:outerShdw>
            </a:effectLst>
          </p:spPr>
          <p:txBody>
            <a:bodyPr/>
            <a:lstStyle/>
            <a:p>
              <a:endParaRPr lang="zh-CN" altLang="en-US" sz="1200" kern="0">
                <a:solidFill>
                  <a:sysClr val="windowText" lastClr="000000"/>
                </a:solidFill>
              </a:endParaRPr>
            </a:p>
          </p:txBody>
        </p:sp>
        <p:sp>
          <p:nvSpPr>
            <p:cNvPr id="107" name="任意多边形 145">
              <a:extLst>
                <a:ext uri="{FF2B5EF4-FFF2-40B4-BE49-F238E27FC236}">
                  <a16:creationId xmlns:a16="http://schemas.microsoft.com/office/drawing/2014/main" id="{B8C1EC17-C51A-464E-81A6-E3C67C8A085E}"/>
                </a:ext>
              </a:extLst>
            </p:cNvPr>
            <p:cNvSpPr>
              <a:spLocks/>
            </p:cNvSpPr>
            <p:nvPr/>
          </p:nvSpPr>
          <p:spPr bwMode="auto">
            <a:xfrm>
              <a:off x="3543638" y="3117787"/>
              <a:ext cx="61362" cy="57605"/>
            </a:xfrm>
            <a:custGeom>
              <a:avLst/>
              <a:gdLst>
                <a:gd name="T0" fmla="*/ 24411 w 4300317"/>
                <a:gd name="T1" fmla="*/ 25324 h 4062887"/>
                <a:gd name="T2" fmla="*/ 0 w 4300317"/>
                <a:gd name="T3" fmla="*/ 128017 h 4062887"/>
                <a:gd name="T4" fmla="*/ 114451 w 4300317"/>
                <a:gd name="T5" fmla="*/ 182611 h 4062887"/>
                <a:gd name="T6" fmla="*/ 221426 w 4300317"/>
                <a:gd name="T7" fmla="*/ 262831 h 4062887"/>
                <a:gd name="T8" fmla="*/ 281943 w 4300317"/>
                <a:gd name="T9" fmla="*/ 364367 h 4062887"/>
                <a:gd name="T10" fmla="*/ 385660 w 4300317"/>
                <a:gd name="T11" fmla="*/ 236715 h 4062887"/>
                <a:gd name="T12" fmla="*/ 198489 w 4300317"/>
                <a:gd name="T13" fmla="*/ 126313 h 4062887"/>
                <a:gd name="T14" fmla="*/ 87760 w 4300317"/>
                <a:gd name="T15" fmla="*/ 0 h 4062887"/>
                <a:gd name="T16" fmla="*/ 24411 w 4300317"/>
                <a:gd name="T17" fmla="*/ 25324 h 4062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300317" h="4062887">
                  <a:moveTo>
                    <a:pt x="272196" y="282376"/>
                  </a:moveTo>
                  <a:lnTo>
                    <a:pt x="0" y="1427458"/>
                  </a:lnTo>
                  <a:lnTo>
                    <a:pt x="1276190" y="2036210"/>
                  </a:lnTo>
                  <a:lnTo>
                    <a:pt x="2469019" y="2930706"/>
                  </a:lnTo>
                  <a:lnTo>
                    <a:pt x="3143817" y="4062887"/>
                  </a:lnTo>
                  <a:lnTo>
                    <a:pt x="4300317" y="2639499"/>
                  </a:lnTo>
                  <a:lnTo>
                    <a:pt x="2213259" y="1408457"/>
                  </a:lnTo>
                  <a:lnTo>
                    <a:pt x="978571" y="0"/>
                  </a:lnTo>
                  <a:lnTo>
                    <a:pt x="272196" y="282376"/>
                  </a:lnTo>
                  <a:close/>
                </a:path>
              </a:pathLst>
            </a:custGeom>
            <a:grpFill/>
            <a:ln w="19050" cmpd="sng">
              <a:noFill/>
              <a:prstDash val="solid"/>
              <a:round/>
              <a:headEnd/>
              <a:tailEnd/>
            </a:ln>
            <a:effectLst>
              <a:outerShdw sx="1000" sy="1000" algn="ctr" rotWithShape="0">
                <a:srgbClr val="B2B2B2">
                  <a:alpha val="50000"/>
                </a:srgbClr>
              </a:outerShdw>
            </a:effectLst>
          </p:spPr>
          <p:txBody>
            <a:bodyPr/>
            <a:lstStyle/>
            <a:p>
              <a:endParaRPr lang="zh-CN" altLang="en-US" sz="1200" kern="0">
                <a:solidFill>
                  <a:sysClr val="windowText" lastClr="000000"/>
                </a:solidFill>
              </a:endParaRPr>
            </a:p>
          </p:txBody>
        </p:sp>
        <p:sp>
          <p:nvSpPr>
            <p:cNvPr id="108" name="任意多边形 146">
              <a:extLst>
                <a:ext uri="{FF2B5EF4-FFF2-40B4-BE49-F238E27FC236}">
                  <a16:creationId xmlns:a16="http://schemas.microsoft.com/office/drawing/2014/main" id="{F821E6C1-797F-BF43-8918-D82E3A0FD4DC}"/>
                </a:ext>
              </a:extLst>
            </p:cNvPr>
            <p:cNvSpPr>
              <a:spLocks/>
            </p:cNvSpPr>
            <p:nvPr/>
          </p:nvSpPr>
          <p:spPr bwMode="auto">
            <a:xfrm>
              <a:off x="3320732" y="2944971"/>
              <a:ext cx="42578" cy="41325"/>
            </a:xfrm>
            <a:custGeom>
              <a:avLst/>
              <a:gdLst>
                <a:gd name="T0" fmla="*/ 24411 w 3020927"/>
                <a:gd name="T1" fmla="*/ 25324 h 2930706"/>
                <a:gd name="T2" fmla="*/ 0 w 3020927"/>
                <a:gd name="T3" fmla="*/ 128017 h 2930706"/>
                <a:gd name="T4" fmla="*/ 114451 w 3020927"/>
                <a:gd name="T5" fmla="*/ 182611 h 2930706"/>
                <a:gd name="T6" fmla="*/ 221426 w 3020927"/>
                <a:gd name="T7" fmla="*/ 262831 h 2930706"/>
                <a:gd name="T8" fmla="*/ 270922 w 3020927"/>
                <a:gd name="T9" fmla="*/ 125852 h 2930706"/>
                <a:gd name="T10" fmla="*/ 87760 w 3020927"/>
                <a:gd name="T11" fmla="*/ 0 h 2930706"/>
                <a:gd name="T12" fmla="*/ 24411 w 3020927"/>
                <a:gd name="T13" fmla="*/ 25324 h 29307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20927" h="2930706">
                  <a:moveTo>
                    <a:pt x="272196" y="282376"/>
                  </a:moveTo>
                  <a:lnTo>
                    <a:pt x="0" y="1427458"/>
                  </a:lnTo>
                  <a:lnTo>
                    <a:pt x="1276190" y="2036210"/>
                  </a:lnTo>
                  <a:lnTo>
                    <a:pt x="2469019" y="2930706"/>
                  </a:lnTo>
                  <a:lnTo>
                    <a:pt x="3020927" y="1403317"/>
                  </a:lnTo>
                  <a:lnTo>
                    <a:pt x="978571" y="0"/>
                  </a:lnTo>
                  <a:lnTo>
                    <a:pt x="272196" y="282376"/>
                  </a:lnTo>
                  <a:close/>
                </a:path>
              </a:pathLst>
            </a:custGeom>
            <a:grpFill/>
            <a:ln w="19050" cmpd="sng">
              <a:noFill/>
              <a:prstDash val="solid"/>
              <a:round/>
              <a:headEnd/>
              <a:tailEnd/>
            </a:ln>
            <a:effectLst>
              <a:outerShdw sx="1000" sy="1000" algn="ctr" rotWithShape="0">
                <a:srgbClr val="B2B2B2">
                  <a:alpha val="50000"/>
                </a:srgbClr>
              </a:outerShdw>
            </a:effectLst>
          </p:spPr>
          <p:txBody>
            <a:bodyPr/>
            <a:lstStyle/>
            <a:p>
              <a:endParaRPr lang="zh-CN" altLang="en-US" sz="1200" kern="0">
                <a:solidFill>
                  <a:sysClr val="windowText" lastClr="000000"/>
                </a:solidFill>
              </a:endParaRPr>
            </a:p>
          </p:txBody>
        </p:sp>
        <p:sp>
          <p:nvSpPr>
            <p:cNvPr id="110" name="任意多边形 147">
              <a:extLst>
                <a:ext uri="{FF2B5EF4-FFF2-40B4-BE49-F238E27FC236}">
                  <a16:creationId xmlns:a16="http://schemas.microsoft.com/office/drawing/2014/main" id="{1EB4379A-BC02-BC4D-B8BE-FD610D7CD0CC}"/>
                </a:ext>
              </a:extLst>
            </p:cNvPr>
            <p:cNvSpPr>
              <a:spLocks/>
            </p:cNvSpPr>
            <p:nvPr/>
          </p:nvSpPr>
          <p:spPr bwMode="auto">
            <a:xfrm>
              <a:off x="3499808" y="3012595"/>
              <a:ext cx="43830" cy="33812"/>
            </a:xfrm>
            <a:custGeom>
              <a:avLst/>
              <a:gdLst>
                <a:gd name="T0" fmla="*/ 132672 w 3020927"/>
                <a:gd name="T1" fmla="*/ 0 h 2381531"/>
                <a:gd name="T2" fmla="*/ 0 w 3020927"/>
                <a:gd name="T3" fmla="*/ 78766 h 2381531"/>
                <a:gd name="T4" fmla="*/ 74504 w 3020927"/>
                <a:gd name="T5" fmla="*/ 180911 h 2381531"/>
                <a:gd name="T6" fmla="*/ 221426 w 3020927"/>
                <a:gd name="T7" fmla="*/ 213580 h 2381531"/>
                <a:gd name="T8" fmla="*/ 270922 w 3020927"/>
                <a:gd name="T9" fmla="*/ 76601 h 2381531"/>
                <a:gd name="T10" fmla="*/ 132672 w 3020927"/>
                <a:gd name="T11" fmla="*/ 0 h 23815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20927" h="2381531">
                  <a:moveTo>
                    <a:pt x="1479365" y="0"/>
                  </a:moveTo>
                  <a:lnTo>
                    <a:pt x="0" y="878283"/>
                  </a:lnTo>
                  <a:lnTo>
                    <a:pt x="830760" y="2017254"/>
                  </a:lnTo>
                  <a:lnTo>
                    <a:pt x="2469019" y="2381531"/>
                  </a:lnTo>
                  <a:lnTo>
                    <a:pt x="3020927" y="854142"/>
                  </a:lnTo>
                  <a:lnTo>
                    <a:pt x="1479365" y="0"/>
                  </a:lnTo>
                  <a:close/>
                </a:path>
              </a:pathLst>
            </a:custGeom>
            <a:grpFill/>
            <a:ln w="19050" cmpd="sng">
              <a:noFill/>
              <a:prstDash val="solid"/>
              <a:round/>
              <a:headEnd/>
              <a:tailEnd/>
            </a:ln>
            <a:effectLst>
              <a:outerShdw sx="1000" sy="1000" algn="ctr" rotWithShape="0">
                <a:srgbClr val="B2B2B2">
                  <a:alpha val="50000"/>
                </a:srgbClr>
              </a:outerShdw>
            </a:effectLst>
          </p:spPr>
          <p:txBody>
            <a:bodyPr/>
            <a:lstStyle/>
            <a:p>
              <a:endParaRPr lang="zh-CN" altLang="en-US" sz="1200" kern="0">
                <a:solidFill>
                  <a:sysClr val="windowText" lastClr="000000"/>
                </a:solidFill>
              </a:endParaRPr>
            </a:p>
          </p:txBody>
        </p:sp>
        <p:sp>
          <p:nvSpPr>
            <p:cNvPr id="111" name="任意多边形 148">
              <a:extLst>
                <a:ext uri="{FF2B5EF4-FFF2-40B4-BE49-F238E27FC236}">
                  <a16:creationId xmlns:a16="http://schemas.microsoft.com/office/drawing/2014/main" id="{4133E309-8EBF-134C-B122-A610BAC6C4E4}"/>
                </a:ext>
              </a:extLst>
            </p:cNvPr>
            <p:cNvSpPr>
              <a:spLocks/>
            </p:cNvSpPr>
            <p:nvPr/>
          </p:nvSpPr>
          <p:spPr bwMode="auto">
            <a:xfrm>
              <a:off x="3334507" y="2887366"/>
              <a:ext cx="42578" cy="33812"/>
            </a:xfrm>
            <a:custGeom>
              <a:avLst/>
              <a:gdLst>
                <a:gd name="T0" fmla="*/ 132672 w 3020927"/>
                <a:gd name="T1" fmla="*/ 0 h 2381531"/>
                <a:gd name="T2" fmla="*/ 0 w 3020927"/>
                <a:gd name="T3" fmla="*/ 78766 h 2381531"/>
                <a:gd name="T4" fmla="*/ 74504 w 3020927"/>
                <a:gd name="T5" fmla="*/ 180911 h 2381531"/>
                <a:gd name="T6" fmla="*/ 221426 w 3020927"/>
                <a:gd name="T7" fmla="*/ 213580 h 2381531"/>
                <a:gd name="T8" fmla="*/ 270922 w 3020927"/>
                <a:gd name="T9" fmla="*/ 76601 h 2381531"/>
                <a:gd name="T10" fmla="*/ 132672 w 3020927"/>
                <a:gd name="T11" fmla="*/ 0 h 23815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20927" h="2381531">
                  <a:moveTo>
                    <a:pt x="1479365" y="0"/>
                  </a:moveTo>
                  <a:lnTo>
                    <a:pt x="0" y="878283"/>
                  </a:lnTo>
                  <a:lnTo>
                    <a:pt x="830760" y="2017254"/>
                  </a:lnTo>
                  <a:lnTo>
                    <a:pt x="2469019" y="2381531"/>
                  </a:lnTo>
                  <a:lnTo>
                    <a:pt x="3020927" y="854142"/>
                  </a:lnTo>
                  <a:lnTo>
                    <a:pt x="1479365" y="0"/>
                  </a:lnTo>
                  <a:close/>
                </a:path>
              </a:pathLst>
            </a:custGeom>
            <a:grpFill/>
            <a:ln w="19050" cmpd="sng">
              <a:noFill/>
              <a:prstDash val="solid"/>
              <a:round/>
              <a:headEnd/>
              <a:tailEnd/>
            </a:ln>
            <a:effectLst>
              <a:outerShdw sx="1000" sy="1000" algn="ctr" rotWithShape="0">
                <a:srgbClr val="B2B2B2">
                  <a:alpha val="50000"/>
                </a:srgbClr>
              </a:outerShdw>
            </a:effectLst>
          </p:spPr>
          <p:txBody>
            <a:bodyPr/>
            <a:lstStyle/>
            <a:p>
              <a:endParaRPr lang="zh-CN" altLang="en-US" sz="1200" kern="0">
                <a:solidFill>
                  <a:sysClr val="windowText" lastClr="000000"/>
                </a:solidFill>
              </a:endParaRPr>
            </a:p>
          </p:txBody>
        </p:sp>
        <p:sp>
          <p:nvSpPr>
            <p:cNvPr id="112" name="任意多边形 149">
              <a:extLst>
                <a:ext uri="{FF2B5EF4-FFF2-40B4-BE49-F238E27FC236}">
                  <a16:creationId xmlns:a16="http://schemas.microsoft.com/office/drawing/2014/main" id="{E63D8ECA-F6F3-5B4B-9F25-A2C67B3BF6AC}"/>
                </a:ext>
              </a:extLst>
            </p:cNvPr>
            <p:cNvSpPr>
              <a:spLocks/>
            </p:cNvSpPr>
            <p:nvPr/>
          </p:nvSpPr>
          <p:spPr bwMode="auto">
            <a:xfrm>
              <a:off x="3340768" y="2695766"/>
              <a:ext cx="25046" cy="31307"/>
            </a:xfrm>
            <a:custGeom>
              <a:avLst/>
              <a:gdLst>
                <a:gd name="T0" fmla="*/ 58168 w 1731846"/>
                <a:gd name="T1" fmla="*/ 0 h 2244457"/>
                <a:gd name="T2" fmla="*/ 27645 w 1731846"/>
                <a:gd name="T3" fmla="*/ 88569 h 2244457"/>
                <a:gd name="T4" fmla="*/ 0 w 1731846"/>
                <a:gd name="T5" fmla="*/ 180911 h 2244457"/>
                <a:gd name="T6" fmla="*/ 124487 w 1731846"/>
                <a:gd name="T7" fmla="*/ 201287 h 2244457"/>
                <a:gd name="T8" fmla="*/ 155315 w 1731846"/>
                <a:gd name="T9" fmla="*/ 55924 h 2244457"/>
                <a:gd name="T10" fmla="*/ 58168 w 1731846"/>
                <a:gd name="T11" fmla="*/ 0 h 22444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31846" h="2244457">
                  <a:moveTo>
                    <a:pt x="648605" y="0"/>
                  </a:moveTo>
                  <a:lnTo>
                    <a:pt x="308257" y="987592"/>
                  </a:lnTo>
                  <a:lnTo>
                    <a:pt x="0" y="2017254"/>
                  </a:lnTo>
                  <a:lnTo>
                    <a:pt x="1388097" y="2244457"/>
                  </a:lnTo>
                  <a:lnTo>
                    <a:pt x="1731846" y="623582"/>
                  </a:lnTo>
                  <a:lnTo>
                    <a:pt x="648605" y="0"/>
                  </a:lnTo>
                  <a:close/>
                </a:path>
              </a:pathLst>
            </a:custGeom>
            <a:grpFill/>
            <a:ln w="19050" cmpd="sng">
              <a:noFill/>
              <a:prstDash val="solid"/>
              <a:round/>
              <a:headEnd/>
              <a:tailEnd/>
            </a:ln>
            <a:effectLst>
              <a:outerShdw sx="1000" sy="1000" algn="ctr" rotWithShape="0">
                <a:srgbClr val="B2B2B2">
                  <a:alpha val="50000"/>
                </a:srgbClr>
              </a:outerShdw>
            </a:effectLst>
          </p:spPr>
          <p:txBody>
            <a:bodyPr/>
            <a:lstStyle/>
            <a:p>
              <a:endParaRPr lang="zh-CN" altLang="en-US" sz="1200" kern="0">
                <a:solidFill>
                  <a:sysClr val="windowText" lastClr="000000"/>
                </a:solidFill>
              </a:endParaRPr>
            </a:p>
          </p:txBody>
        </p:sp>
        <p:sp>
          <p:nvSpPr>
            <p:cNvPr id="113" name="任意多边形 150">
              <a:extLst>
                <a:ext uri="{FF2B5EF4-FFF2-40B4-BE49-F238E27FC236}">
                  <a16:creationId xmlns:a16="http://schemas.microsoft.com/office/drawing/2014/main" id="{83DBDB1E-7B49-264A-B2ED-D779BCCE7506}"/>
                </a:ext>
              </a:extLst>
            </p:cNvPr>
            <p:cNvSpPr>
              <a:spLocks/>
            </p:cNvSpPr>
            <p:nvPr/>
          </p:nvSpPr>
          <p:spPr bwMode="auto">
            <a:xfrm>
              <a:off x="3716454" y="2991306"/>
              <a:ext cx="23793" cy="21289"/>
            </a:xfrm>
            <a:custGeom>
              <a:avLst/>
              <a:gdLst>
                <a:gd name="T0" fmla="*/ 87716 w 1656759"/>
                <a:gd name="T1" fmla="*/ 0 h 1575214"/>
                <a:gd name="T2" fmla="*/ 0 w 1656759"/>
                <a:gd name="T3" fmla="*/ 37238 h 1575214"/>
                <a:gd name="T4" fmla="*/ 1659 w 1656759"/>
                <a:gd name="T5" fmla="*/ 108599 h 1575214"/>
                <a:gd name="T6" fmla="*/ 148581 w 1656759"/>
                <a:gd name="T7" fmla="*/ 141268 h 1575214"/>
                <a:gd name="T8" fmla="*/ 135290 w 1656759"/>
                <a:gd name="T9" fmla="*/ 50314 h 1575214"/>
                <a:gd name="T10" fmla="*/ 87716 w 1656759"/>
                <a:gd name="T11" fmla="*/ 0 h 15752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56759" h="1575214">
                  <a:moveTo>
                    <a:pt x="978081" y="0"/>
                  </a:moveTo>
                  <a:lnTo>
                    <a:pt x="0" y="415224"/>
                  </a:lnTo>
                  <a:lnTo>
                    <a:pt x="18499" y="1210937"/>
                  </a:lnTo>
                  <a:lnTo>
                    <a:pt x="1656758" y="1575214"/>
                  </a:lnTo>
                  <a:lnTo>
                    <a:pt x="1508557" y="561028"/>
                  </a:lnTo>
                  <a:lnTo>
                    <a:pt x="978081" y="0"/>
                  </a:lnTo>
                  <a:close/>
                </a:path>
              </a:pathLst>
            </a:custGeom>
            <a:grpFill/>
            <a:ln w="19050" cmpd="sng">
              <a:noFill/>
              <a:prstDash val="solid"/>
              <a:round/>
              <a:headEnd/>
              <a:tailEnd/>
            </a:ln>
            <a:effectLst>
              <a:outerShdw sx="1000" sy="1000" algn="ctr" rotWithShape="0">
                <a:srgbClr val="B2B2B2">
                  <a:alpha val="50000"/>
                </a:srgbClr>
              </a:outerShdw>
            </a:effectLst>
          </p:spPr>
          <p:txBody>
            <a:bodyPr/>
            <a:lstStyle/>
            <a:p>
              <a:endParaRPr lang="zh-CN" altLang="en-US" sz="1200" kern="0">
                <a:solidFill>
                  <a:sysClr val="windowText" lastClr="000000"/>
                </a:solidFill>
              </a:endParaRPr>
            </a:p>
          </p:txBody>
        </p:sp>
        <p:sp>
          <p:nvSpPr>
            <p:cNvPr id="114" name="任意多边形 151">
              <a:extLst>
                <a:ext uri="{FF2B5EF4-FFF2-40B4-BE49-F238E27FC236}">
                  <a16:creationId xmlns:a16="http://schemas.microsoft.com/office/drawing/2014/main" id="{9EED39C3-C281-6B40-A50B-CBDBB10532A9}"/>
                </a:ext>
              </a:extLst>
            </p:cNvPr>
            <p:cNvSpPr>
              <a:spLocks/>
            </p:cNvSpPr>
            <p:nvPr/>
          </p:nvSpPr>
          <p:spPr bwMode="auto">
            <a:xfrm>
              <a:off x="3683894" y="2634404"/>
              <a:ext cx="32559" cy="31307"/>
            </a:xfrm>
            <a:custGeom>
              <a:avLst/>
              <a:gdLst>
                <a:gd name="T0" fmla="*/ 87218 w 2316614"/>
                <a:gd name="T1" fmla="*/ 0 h 2244457"/>
                <a:gd name="T2" fmla="*/ 0 w 2316614"/>
                <a:gd name="T3" fmla="*/ 92652 h 2244457"/>
                <a:gd name="T4" fmla="*/ 29050 w 2316614"/>
                <a:gd name="T5" fmla="*/ 180911 h 2244457"/>
                <a:gd name="T6" fmla="*/ 153537 w 2316614"/>
                <a:gd name="T7" fmla="*/ 201287 h 2244457"/>
                <a:gd name="T8" fmla="*/ 207758 w 2316614"/>
                <a:gd name="T9" fmla="*/ 104773 h 2244457"/>
                <a:gd name="T10" fmla="*/ 184365 w 2316614"/>
                <a:gd name="T11" fmla="*/ 55924 h 2244457"/>
                <a:gd name="T12" fmla="*/ 87218 w 2316614"/>
                <a:gd name="T13" fmla="*/ 0 h 22444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16614" h="2244457">
                  <a:moveTo>
                    <a:pt x="972528" y="0"/>
                  </a:moveTo>
                  <a:lnTo>
                    <a:pt x="0" y="1033119"/>
                  </a:lnTo>
                  <a:lnTo>
                    <a:pt x="323923" y="2017254"/>
                  </a:lnTo>
                  <a:lnTo>
                    <a:pt x="1712020" y="2244457"/>
                  </a:lnTo>
                  <a:lnTo>
                    <a:pt x="2316614" y="1168275"/>
                  </a:lnTo>
                  <a:lnTo>
                    <a:pt x="2055769" y="623582"/>
                  </a:lnTo>
                  <a:lnTo>
                    <a:pt x="972528" y="0"/>
                  </a:lnTo>
                  <a:close/>
                </a:path>
              </a:pathLst>
            </a:custGeom>
            <a:grpFill/>
            <a:ln w="19050" cmpd="sng">
              <a:noFill/>
              <a:prstDash val="solid"/>
              <a:round/>
              <a:headEnd/>
              <a:tailEnd/>
            </a:ln>
            <a:effectLst>
              <a:outerShdw sx="1000" sy="1000" algn="ctr" rotWithShape="0">
                <a:srgbClr val="B2B2B2">
                  <a:alpha val="50000"/>
                </a:srgbClr>
              </a:outerShdw>
            </a:effectLst>
          </p:spPr>
          <p:txBody>
            <a:bodyPr/>
            <a:lstStyle/>
            <a:p>
              <a:endParaRPr lang="zh-CN" altLang="en-US" sz="1200" kern="0">
                <a:solidFill>
                  <a:sysClr val="windowText" lastClr="000000"/>
                </a:solidFill>
              </a:endParaRPr>
            </a:p>
          </p:txBody>
        </p:sp>
        <p:sp>
          <p:nvSpPr>
            <p:cNvPr id="115" name="任意多边形 152">
              <a:extLst>
                <a:ext uri="{FF2B5EF4-FFF2-40B4-BE49-F238E27FC236}">
                  <a16:creationId xmlns:a16="http://schemas.microsoft.com/office/drawing/2014/main" id="{9EB123CB-0885-4F41-964C-912B93CCE794}"/>
                </a:ext>
              </a:extLst>
            </p:cNvPr>
            <p:cNvSpPr>
              <a:spLocks/>
            </p:cNvSpPr>
            <p:nvPr/>
          </p:nvSpPr>
          <p:spPr bwMode="auto">
            <a:xfrm>
              <a:off x="4323812" y="3707613"/>
              <a:ext cx="40073" cy="55101"/>
            </a:xfrm>
            <a:custGeom>
              <a:avLst/>
              <a:gdLst>
                <a:gd name="T0" fmla="*/ 0 w 1092367"/>
                <a:gd name="T1" fmla="*/ 92893 h 1495535"/>
                <a:gd name="T2" fmla="*/ 48677 w 1092367"/>
                <a:gd name="T3" fmla="*/ 200070 h 1495535"/>
                <a:gd name="T4" fmla="*/ 55222 w 1092367"/>
                <a:gd name="T5" fmla="*/ 272722 h 1495535"/>
                <a:gd name="T6" fmla="*/ 137772 w 1092367"/>
                <a:gd name="T7" fmla="*/ 348922 h 1495535"/>
                <a:gd name="T8" fmla="*/ 245722 w 1092367"/>
                <a:gd name="T9" fmla="*/ 264214 h 1495535"/>
                <a:gd name="T10" fmla="*/ 147740 w 1092367"/>
                <a:gd name="T11" fmla="*/ 173486 h 1495535"/>
                <a:gd name="T12" fmla="*/ 254859 w 1092367"/>
                <a:gd name="T13" fmla="*/ 81533 h 1495535"/>
                <a:gd name="T14" fmla="*/ 201272 w 1092367"/>
                <a:gd name="T15" fmla="*/ 10338 h 1495535"/>
                <a:gd name="T16" fmla="*/ 63032 w 1092367"/>
                <a:gd name="T17" fmla="*/ 0 h 1495535"/>
                <a:gd name="T18" fmla="*/ 0 w 1092367"/>
                <a:gd name="T19" fmla="*/ 92893 h 14955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92367" h="1495535">
                  <a:moveTo>
                    <a:pt x="0" y="398154"/>
                  </a:moveTo>
                  <a:lnTo>
                    <a:pt x="208637" y="857532"/>
                  </a:lnTo>
                  <a:lnTo>
                    <a:pt x="236690" y="1168930"/>
                  </a:lnTo>
                  <a:lnTo>
                    <a:pt x="590513" y="1495535"/>
                  </a:lnTo>
                  <a:lnTo>
                    <a:pt x="1053204" y="1132463"/>
                  </a:lnTo>
                  <a:lnTo>
                    <a:pt x="633238" y="743588"/>
                  </a:lnTo>
                  <a:lnTo>
                    <a:pt x="1092367" y="349463"/>
                  </a:lnTo>
                  <a:lnTo>
                    <a:pt x="862684" y="44310"/>
                  </a:lnTo>
                  <a:lnTo>
                    <a:pt x="270165" y="0"/>
                  </a:lnTo>
                  <a:lnTo>
                    <a:pt x="0" y="398154"/>
                  </a:lnTo>
                  <a:close/>
                </a:path>
              </a:pathLst>
            </a:custGeom>
            <a:grpFill/>
            <a:ln w="19050" cmpd="sng">
              <a:noFill/>
              <a:prstDash val="solid"/>
              <a:round/>
              <a:headEnd/>
              <a:tailEnd/>
            </a:ln>
            <a:effectLst>
              <a:outerShdw sx="1000" sy="1000" algn="ctr" rotWithShape="0">
                <a:srgbClr val="B2B2B2">
                  <a:alpha val="50000"/>
                </a:srgbClr>
              </a:outerShdw>
            </a:effectLst>
          </p:spPr>
          <p:txBody>
            <a:bodyPr/>
            <a:lstStyle/>
            <a:p>
              <a:endParaRPr lang="zh-CN" altLang="en-US" sz="1200" kern="0">
                <a:solidFill>
                  <a:sysClr val="windowText" lastClr="000000"/>
                </a:solidFill>
              </a:endParaRPr>
            </a:p>
          </p:txBody>
        </p:sp>
        <p:sp>
          <p:nvSpPr>
            <p:cNvPr id="116" name="任意多边形 153">
              <a:extLst>
                <a:ext uri="{FF2B5EF4-FFF2-40B4-BE49-F238E27FC236}">
                  <a16:creationId xmlns:a16="http://schemas.microsoft.com/office/drawing/2014/main" id="{847ECE4B-C8CE-FF40-881F-C77C735E7808}"/>
                </a:ext>
              </a:extLst>
            </p:cNvPr>
            <p:cNvSpPr>
              <a:spLocks/>
            </p:cNvSpPr>
            <p:nvPr/>
          </p:nvSpPr>
          <p:spPr bwMode="auto">
            <a:xfrm>
              <a:off x="3527359" y="2808472"/>
              <a:ext cx="20037" cy="17532"/>
            </a:xfrm>
            <a:custGeom>
              <a:avLst/>
              <a:gdLst>
                <a:gd name="T0" fmla="*/ 60895 w 1454967"/>
                <a:gd name="T1" fmla="*/ 3506 h 1256866"/>
                <a:gd name="T2" fmla="*/ 27645 w 1454967"/>
                <a:gd name="T3" fmla="*/ 0 h 1256866"/>
                <a:gd name="T4" fmla="*/ 0 w 1454967"/>
                <a:gd name="T5" fmla="*/ 92342 h 1256866"/>
                <a:gd name="T6" fmla="*/ 124487 w 1454967"/>
                <a:gd name="T7" fmla="*/ 112718 h 1256866"/>
                <a:gd name="T8" fmla="*/ 130484 w 1454967"/>
                <a:gd name="T9" fmla="*/ 84830 h 1256866"/>
                <a:gd name="T10" fmla="*/ 60895 w 1454967"/>
                <a:gd name="T11" fmla="*/ 3506 h 12568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54967" h="1256866">
                  <a:moveTo>
                    <a:pt x="679012" y="39094"/>
                  </a:moveTo>
                  <a:lnTo>
                    <a:pt x="308257" y="1"/>
                  </a:lnTo>
                  <a:lnTo>
                    <a:pt x="0" y="1029663"/>
                  </a:lnTo>
                  <a:lnTo>
                    <a:pt x="1388097" y="1256866"/>
                  </a:lnTo>
                  <a:lnTo>
                    <a:pt x="1454967" y="945900"/>
                  </a:lnTo>
                  <a:lnTo>
                    <a:pt x="679012" y="39094"/>
                  </a:lnTo>
                  <a:close/>
                </a:path>
              </a:pathLst>
            </a:custGeom>
            <a:grpFill/>
            <a:ln w="19050" cmpd="sng">
              <a:noFill/>
              <a:prstDash val="solid"/>
              <a:round/>
              <a:headEnd/>
              <a:tailEnd/>
            </a:ln>
            <a:effectLst>
              <a:outerShdw sx="1000" sy="1000" algn="ctr" rotWithShape="0">
                <a:srgbClr val="B2B2B2">
                  <a:alpha val="50000"/>
                </a:srgbClr>
              </a:outerShdw>
            </a:effectLst>
          </p:spPr>
          <p:txBody>
            <a:bodyPr/>
            <a:lstStyle/>
            <a:p>
              <a:endParaRPr lang="zh-CN" altLang="en-US" sz="1200" kern="0">
                <a:solidFill>
                  <a:sysClr val="windowText" lastClr="000000"/>
                </a:solidFill>
              </a:endParaRPr>
            </a:p>
          </p:txBody>
        </p:sp>
      </p:grpSp>
      <p:sp>
        <p:nvSpPr>
          <p:cNvPr id="130" name="TextBox 129">
            <a:extLst>
              <a:ext uri="{FF2B5EF4-FFF2-40B4-BE49-F238E27FC236}">
                <a16:creationId xmlns:a16="http://schemas.microsoft.com/office/drawing/2014/main" id="{D0C5B8D7-FDA1-7A41-9398-00B6B5FC3B58}"/>
              </a:ext>
            </a:extLst>
          </p:cNvPr>
          <p:cNvSpPr txBox="1"/>
          <p:nvPr/>
        </p:nvSpPr>
        <p:spPr>
          <a:xfrm>
            <a:off x="1628843" y="9363984"/>
            <a:ext cx="7708059" cy="1692771"/>
          </a:xfrm>
          <a:prstGeom prst="rect">
            <a:avLst/>
          </a:prstGeom>
          <a:noFill/>
        </p:spPr>
        <p:txBody>
          <a:bodyPr wrap="square" rtlCol="0">
            <a:spAutoFit/>
          </a:bodyPr>
          <a:lstStyle/>
          <a:p>
            <a:pPr marL="457200" indent="-457200">
              <a:spcAft>
                <a:spcPts val="1200"/>
              </a:spcAft>
              <a:buFont typeface="Arial"/>
              <a:buChar char="•"/>
            </a:pPr>
            <a:r>
              <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rPr>
              <a:t>EUR 69</a:t>
            </a:r>
            <a:r>
              <a:rPr lang="hr-HR" sz="2800" dirty="0">
                <a:solidFill>
                  <a:srgbClr val="363E48"/>
                </a:solidFill>
                <a:latin typeface="Arial" panose="020B0604020202020204" pitchFamily="34" charset="0"/>
                <a:ea typeface="Lato Light" panose="020F0502020204030203" pitchFamily="34" charset="0"/>
                <a:cs typeface="Arial" panose="020B0604020202020204" pitchFamily="34" charset="0"/>
              </a:rPr>
              <a:t>2</a:t>
            </a:r>
            <a:r>
              <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rPr>
              <a:t>,</a:t>
            </a:r>
            <a:r>
              <a:rPr lang="hr-HR" sz="2800" dirty="0">
                <a:solidFill>
                  <a:srgbClr val="363E48"/>
                </a:solidFill>
                <a:latin typeface="Arial" panose="020B0604020202020204" pitchFamily="34" charset="0"/>
                <a:ea typeface="Lato Light" panose="020F0502020204030203" pitchFamily="34" charset="0"/>
                <a:cs typeface="Arial" panose="020B0604020202020204" pitchFamily="34" charset="0"/>
              </a:rPr>
              <a:t>9</a:t>
            </a:r>
            <a:r>
              <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rPr>
              <a:t> million</a:t>
            </a:r>
            <a:endParaRPr lang="ta-IN" sz="2800" dirty="0">
              <a:solidFill>
                <a:srgbClr val="363E48"/>
              </a:solidFill>
              <a:latin typeface="Arial" panose="020B0604020202020204" pitchFamily="34" charset="0"/>
              <a:ea typeface="Lato Light" panose="020F0502020204030203" pitchFamily="34" charset="0"/>
              <a:cs typeface="Arial" panose="020B0604020202020204" pitchFamily="34" charset="0"/>
            </a:endParaRPr>
          </a:p>
          <a:p>
            <a:pPr marL="457200" indent="-457200">
              <a:spcAft>
                <a:spcPts val="1200"/>
              </a:spcAft>
              <a:buFont typeface="Arial"/>
              <a:buChar char="•"/>
            </a:pPr>
            <a:r>
              <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rPr>
              <a:t>Domestic market EUR 37</a:t>
            </a:r>
            <a:r>
              <a:rPr lang="hr-HR" sz="2800" dirty="0">
                <a:solidFill>
                  <a:srgbClr val="363E48"/>
                </a:solidFill>
                <a:latin typeface="Arial" panose="020B0604020202020204" pitchFamily="34" charset="0"/>
                <a:ea typeface="Lato Light" panose="020F0502020204030203" pitchFamily="34" charset="0"/>
                <a:cs typeface="Arial" panose="020B0604020202020204" pitchFamily="34" charset="0"/>
              </a:rPr>
              <a:t>7,1</a:t>
            </a:r>
            <a:r>
              <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rPr>
              <a:t> million</a:t>
            </a:r>
          </a:p>
          <a:p>
            <a:pPr marL="457200" indent="-457200">
              <a:spcAft>
                <a:spcPts val="1200"/>
              </a:spcAft>
              <a:buFont typeface="Arial"/>
              <a:buChar char="•"/>
            </a:pPr>
            <a:r>
              <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rPr>
              <a:t>Export EUR 3</a:t>
            </a:r>
            <a:r>
              <a:rPr lang="hr-HR" sz="2800" dirty="0">
                <a:solidFill>
                  <a:srgbClr val="363E48"/>
                </a:solidFill>
                <a:latin typeface="Arial" panose="020B0604020202020204" pitchFamily="34" charset="0"/>
                <a:ea typeface="Lato Light" panose="020F0502020204030203" pitchFamily="34" charset="0"/>
                <a:cs typeface="Arial" panose="020B0604020202020204" pitchFamily="34" charset="0"/>
              </a:rPr>
              <a:t>15,8</a:t>
            </a:r>
            <a:r>
              <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rPr>
              <a:t> million</a:t>
            </a:r>
          </a:p>
        </p:txBody>
      </p:sp>
      <p:sp>
        <p:nvSpPr>
          <p:cNvPr id="135" name="TextBox 134">
            <a:extLst>
              <a:ext uri="{FF2B5EF4-FFF2-40B4-BE49-F238E27FC236}">
                <a16:creationId xmlns:a16="http://schemas.microsoft.com/office/drawing/2014/main" id="{89D32DC7-9607-7A40-9C42-284A1468634A}"/>
              </a:ext>
            </a:extLst>
          </p:cNvPr>
          <p:cNvSpPr txBox="1"/>
          <p:nvPr/>
        </p:nvSpPr>
        <p:spPr>
          <a:xfrm>
            <a:off x="1380489" y="1591951"/>
            <a:ext cx="8918543" cy="1754327"/>
          </a:xfrm>
          <a:prstGeom prst="rect">
            <a:avLst/>
          </a:prstGeom>
          <a:noFill/>
        </p:spPr>
        <p:txBody>
          <a:bodyPr wrap="square" rtlCol="0">
            <a:spAutoFit/>
          </a:bodyPr>
          <a:lstStyle/>
          <a:p>
            <a:r>
              <a:rPr lang="en-US" sz="5400" b="1" spc="300" dirty="0">
                <a:solidFill>
                  <a:schemeClr val="tx2"/>
                </a:solidFill>
                <a:latin typeface="Arial" panose="020B0604020202020204" pitchFamily="34" charset="0"/>
                <a:ea typeface="Montserrat" charset="0"/>
                <a:cs typeface="Arial" panose="020B0604020202020204" pitchFamily="34" charset="0"/>
              </a:rPr>
              <a:t>MARKETS – BACKLOG AND </a:t>
            </a:r>
            <a:r>
              <a:rPr lang="hr-HR" sz="5400" b="1" spc="300" dirty="0">
                <a:solidFill>
                  <a:schemeClr val="tx2"/>
                </a:solidFill>
                <a:latin typeface="Arial" panose="020B0604020202020204" pitchFamily="34" charset="0"/>
                <a:ea typeface="Montserrat" charset="0"/>
                <a:cs typeface="Arial" panose="020B0604020202020204" pitchFamily="34" charset="0"/>
              </a:rPr>
              <a:t>ORDER INTAKE</a:t>
            </a:r>
            <a:endParaRPr lang="en-US" sz="5400" b="1" spc="300" dirty="0">
              <a:solidFill>
                <a:schemeClr val="tx2"/>
              </a:solidFill>
              <a:latin typeface="Arial" panose="020B0604020202020204" pitchFamily="34" charset="0"/>
              <a:ea typeface="Montserrat" charset="0"/>
              <a:cs typeface="Arial" panose="020B0604020202020204" pitchFamily="34" charset="0"/>
            </a:endParaRPr>
          </a:p>
        </p:txBody>
      </p:sp>
      <p:sp>
        <p:nvSpPr>
          <p:cNvPr id="109" name="Rectangle 108">
            <a:extLst>
              <a:ext uri="{FF2B5EF4-FFF2-40B4-BE49-F238E27FC236}">
                <a16:creationId xmlns:a16="http://schemas.microsoft.com/office/drawing/2014/main" id="{042EBBB2-4F9A-2C4B-AA25-60EE17888702}"/>
              </a:ext>
            </a:extLst>
          </p:cNvPr>
          <p:cNvSpPr/>
          <p:nvPr/>
        </p:nvSpPr>
        <p:spPr>
          <a:xfrm>
            <a:off x="1666317" y="8779209"/>
            <a:ext cx="6170290" cy="584775"/>
          </a:xfrm>
          <a:prstGeom prst="rect">
            <a:avLst/>
          </a:prstGeom>
        </p:spPr>
        <p:txBody>
          <a:bodyPr wrap="square">
            <a:spAutoFit/>
          </a:bodyPr>
          <a:lstStyle/>
          <a:p>
            <a:r>
              <a:rPr lang="ta-IN" sz="3200" b="1" spc="300" dirty="0">
                <a:solidFill>
                  <a:schemeClr val="tx2"/>
                </a:solidFill>
                <a:latin typeface="Arial" panose="020B0604020202020204" pitchFamily="34" charset="0"/>
                <a:ea typeface="Montserrat" charset="0"/>
                <a:cs typeface="Arial" panose="020B0604020202020204" pitchFamily="34" charset="0"/>
              </a:rPr>
              <a:t>BACKLOG</a:t>
            </a:r>
            <a:endParaRPr lang="en-US" sz="4800" b="1" spc="300" dirty="0">
              <a:solidFill>
                <a:schemeClr val="tx2"/>
              </a:solidFill>
              <a:latin typeface="Arial" panose="020B0604020202020204" pitchFamily="34" charset="0"/>
              <a:ea typeface="Montserrat" charset="0"/>
              <a:cs typeface="Arial" panose="020B0604020202020204" pitchFamily="34" charset="0"/>
            </a:endParaRPr>
          </a:p>
        </p:txBody>
      </p:sp>
      <p:sp>
        <p:nvSpPr>
          <p:cNvPr id="117" name="Rectangle 116">
            <a:extLst>
              <a:ext uri="{FF2B5EF4-FFF2-40B4-BE49-F238E27FC236}">
                <a16:creationId xmlns:a16="http://schemas.microsoft.com/office/drawing/2014/main" id="{E68C32F6-1470-914E-AF27-392B0B7F4497}"/>
              </a:ext>
            </a:extLst>
          </p:cNvPr>
          <p:cNvSpPr/>
          <p:nvPr/>
        </p:nvSpPr>
        <p:spPr>
          <a:xfrm>
            <a:off x="14164438" y="3657599"/>
            <a:ext cx="9609962" cy="8153503"/>
          </a:xfrm>
          <a:prstGeom prst="rect">
            <a:avLst/>
          </a:prstGeom>
          <a:solidFill>
            <a:srgbClr val="8EB4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extBox 127">
            <a:extLst>
              <a:ext uri="{FF2B5EF4-FFF2-40B4-BE49-F238E27FC236}">
                <a16:creationId xmlns:a16="http://schemas.microsoft.com/office/drawing/2014/main" id="{124310D2-0DD6-D04F-8E53-C805B7D93AD8}"/>
              </a:ext>
            </a:extLst>
          </p:cNvPr>
          <p:cNvSpPr txBox="1"/>
          <p:nvPr/>
        </p:nvSpPr>
        <p:spPr>
          <a:xfrm>
            <a:off x="14429029" y="4507238"/>
            <a:ext cx="9345371" cy="6878807"/>
          </a:xfrm>
          <a:prstGeom prst="rect">
            <a:avLst/>
          </a:prstGeom>
          <a:noFill/>
        </p:spPr>
        <p:txBody>
          <a:bodyPr wrap="square" rtlCol="0">
            <a:spAutoFit/>
          </a:bodyPr>
          <a:lstStyle/>
          <a:p>
            <a:pPr>
              <a:lnSpc>
                <a:spcPts val="4080"/>
              </a:lnSpc>
            </a:pPr>
            <a:r>
              <a:rPr lang="en-US" sz="2800" b="1" spc="300" dirty="0">
                <a:solidFill>
                  <a:schemeClr val="bg1"/>
                </a:solidFill>
                <a:latin typeface="Arial" panose="020B0604020202020204" pitchFamily="34" charset="0"/>
                <a:ea typeface="Lato Light" panose="020F0502020204030203" pitchFamily="34" charset="0"/>
                <a:cs typeface="Arial" panose="020B0604020202020204" pitchFamily="34" charset="0"/>
              </a:rPr>
              <a:t>EUROPEAN UNION: </a:t>
            </a:r>
            <a:r>
              <a:rPr lang="hr-HR" sz="2800" b="1" spc="300" dirty="0">
                <a:solidFill>
                  <a:schemeClr val="bg1"/>
                </a:solidFill>
                <a:latin typeface="Arial" panose="020B0604020202020204" pitchFamily="34" charset="0"/>
                <a:ea typeface="Lato Light" panose="020F0502020204030203" pitchFamily="34" charset="0"/>
                <a:cs typeface="Arial" panose="020B0604020202020204" pitchFamily="34" charset="0"/>
              </a:rPr>
              <a:t>EUR </a:t>
            </a:r>
            <a:r>
              <a:rPr lang="en-US" sz="2800" b="1" dirty="0">
                <a:solidFill>
                  <a:schemeClr val="bg1"/>
                </a:solidFill>
                <a:latin typeface="Arial" panose="020B0604020202020204" pitchFamily="34" charset="0"/>
                <a:ea typeface="Lato Light" panose="020F0502020204030203" pitchFamily="34" charset="0"/>
                <a:cs typeface="Arial" panose="020B0604020202020204" pitchFamily="34" charset="0"/>
              </a:rPr>
              <a:t>205</a:t>
            </a:r>
            <a:r>
              <a:rPr lang="hr-HR" sz="2800" b="1" dirty="0">
                <a:solidFill>
                  <a:schemeClr val="bg1"/>
                </a:solidFill>
                <a:latin typeface="Arial" panose="020B0604020202020204" pitchFamily="34" charset="0"/>
                <a:ea typeface="Lato Light" panose="020F0502020204030203" pitchFamily="34" charset="0"/>
                <a:cs typeface="Arial" panose="020B0604020202020204" pitchFamily="34" charset="0"/>
              </a:rPr>
              <a:t>,</a:t>
            </a:r>
            <a:r>
              <a:rPr lang="en-US" sz="2800" b="1" dirty="0">
                <a:solidFill>
                  <a:schemeClr val="bg1"/>
                </a:solidFill>
                <a:latin typeface="Arial" panose="020B0604020202020204" pitchFamily="34" charset="0"/>
                <a:ea typeface="Lato Light" panose="020F0502020204030203" pitchFamily="34" charset="0"/>
                <a:cs typeface="Arial" panose="020B0604020202020204" pitchFamily="34" charset="0"/>
              </a:rPr>
              <a:t>3</a:t>
            </a:r>
            <a:r>
              <a:rPr lang="hr-HR" sz="2800" b="1" dirty="0">
                <a:solidFill>
                  <a:schemeClr val="bg1"/>
                </a:solidFill>
                <a:latin typeface="Arial" panose="020B0604020202020204" pitchFamily="34" charset="0"/>
                <a:ea typeface="Lato Light" panose="020F0502020204030203" pitchFamily="34" charset="0"/>
                <a:cs typeface="Arial" panose="020B0604020202020204" pitchFamily="34" charset="0"/>
              </a:rPr>
              <a:t> </a:t>
            </a:r>
            <a:r>
              <a:rPr lang="hr-HR" sz="2800" b="1" dirty="0" err="1">
                <a:solidFill>
                  <a:schemeClr val="bg1"/>
                </a:solidFill>
                <a:latin typeface="Arial" panose="020B0604020202020204" pitchFamily="34" charset="0"/>
                <a:ea typeface="Lato Light" panose="020F0502020204030203" pitchFamily="34" charset="0"/>
                <a:cs typeface="Arial" panose="020B0604020202020204" pitchFamily="34" charset="0"/>
              </a:rPr>
              <a:t>million</a:t>
            </a:r>
            <a:endParaRPr lang="ta-IN" sz="2800" b="1" dirty="0">
              <a:solidFill>
                <a:schemeClr val="bg1"/>
              </a:solidFill>
              <a:latin typeface="Arial" panose="020B0604020202020204" pitchFamily="34" charset="0"/>
              <a:ea typeface="Lato Light" panose="020F0502020204030203" pitchFamily="34" charset="0"/>
              <a:cs typeface="Arial" panose="020B0604020202020204" pitchFamily="34" charset="0"/>
            </a:endParaRPr>
          </a:p>
          <a:p>
            <a:pPr>
              <a:lnSpc>
                <a:spcPts val="4080"/>
              </a:lnSpc>
            </a:pPr>
            <a:r>
              <a:rPr lang="ta-IN" sz="2800" i="1" dirty="0">
                <a:solidFill>
                  <a:schemeClr val="bg1"/>
                </a:solidFill>
                <a:latin typeface="Arial" panose="020B0604020202020204" pitchFamily="34" charset="0"/>
                <a:ea typeface="Lato Light" panose="020F0502020204030203" pitchFamily="34" charset="0"/>
                <a:cs typeface="Arial" panose="020B0604020202020204" pitchFamily="34" charset="0"/>
              </a:rPr>
              <a:t>D&amp;ST, GIM, KEV: </a:t>
            </a:r>
            <a:r>
              <a:rPr lang="en-US" sz="2800" i="1" dirty="0">
                <a:solidFill>
                  <a:schemeClr val="bg1"/>
                </a:solidFill>
                <a:latin typeface="Arial" panose="020B0604020202020204" pitchFamily="34" charset="0"/>
                <a:ea typeface="Lato Light" panose="020F0502020204030203" pitchFamily="34" charset="0"/>
                <a:cs typeface="Arial" panose="020B0604020202020204" pitchFamily="34" charset="0"/>
              </a:rPr>
              <a:t>Germany, Austria, Sweden, Finland</a:t>
            </a:r>
          </a:p>
          <a:p>
            <a:pPr>
              <a:lnSpc>
                <a:spcPts val="4080"/>
              </a:lnSpc>
            </a:pPr>
            <a:endParaRPr lang="ta-IN" sz="2800" dirty="0">
              <a:solidFill>
                <a:schemeClr val="bg1"/>
              </a:solidFill>
              <a:latin typeface="Arial" panose="020B0604020202020204" pitchFamily="34" charset="0"/>
              <a:ea typeface="Lato Light" panose="020F0502020204030203" pitchFamily="34" charset="0"/>
              <a:cs typeface="Arial" panose="020B0604020202020204" pitchFamily="34" charset="0"/>
            </a:endParaRPr>
          </a:p>
          <a:p>
            <a:pPr>
              <a:lnSpc>
                <a:spcPts val="4080"/>
              </a:lnSpc>
            </a:pPr>
            <a:r>
              <a:rPr lang="en-US" sz="2800" b="1" spc="300" dirty="0">
                <a:solidFill>
                  <a:schemeClr val="bg1"/>
                </a:solidFill>
                <a:latin typeface="Arial" panose="020B0604020202020204" pitchFamily="34" charset="0"/>
                <a:ea typeface="Lato Light" panose="020F0502020204030203" pitchFamily="34" charset="0"/>
                <a:cs typeface="Arial" panose="020B0604020202020204" pitchFamily="34" charset="0"/>
              </a:rPr>
              <a:t>NON-EU </a:t>
            </a:r>
            <a:r>
              <a:rPr lang="hr-HR" sz="2800" b="1" spc="300" dirty="0">
                <a:solidFill>
                  <a:schemeClr val="bg1"/>
                </a:solidFill>
                <a:latin typeface="Arial" panose="020B0604020202020204" pitchFamily="34" charset="0"/>
                <a:ea typeface="Lato Light" panose="020F0502020204030203" pitchFamily="34" charset="0"/>
                <a:cs typeface="Arial" panose="020B0604020202020204" pitchFamily="34" charset="0"/>
              </a:rPr>
              <a:t>EUR </a:t>
            </a:r>
            <a:r>
              <a:rPr lang="en-US" sz="2800" b="1" spc="300" dirty="0">
                <a:solidFill>
                  <a:schemeClr val="bg1"/>
                </a:solidFill>
                <a:latin typeface="Arial" panose="020B0604020202020204" pitchFamily="34" charset="0"/>
                <a:ea typeface="Lato Light" panose="020F0502020204030203" pitchFamily="34" charset="0"/>
                <a:cs typeface="Arial" panose="020B0604020202020204" pitchFamily="34" charset="0"/>
              </a:rPr>
              <a:t>COUNTRIES: </a:t>
            </a:r>
            <a:r>
              <a:rPr lang="hr-HR" sz="2800" b="1" spc="300" dirty="0">
                <a:solidFill>
                  <a:schemeClr val="bg1"/>
                </a:solidFill>
                <a:latin typeface="Arial" panose="020B0604020202020204" pitchFamily="34" charset="0"/>
                <a:ea typeface="Lato Light" panose="020F0502020204030203" pitchFamily="34" charset="0"/>
                <a:cs typeface="Arial" panose="020B0604020202020204" pitchFamily="34" charset="0"/>
              </a:rPr>
              <a:t>EUR </a:t>
            </a:r>
            <a:r>
              <a:rPr lang="en-US" sz="2800" b="1" dirty="0">
                <a:solidFill>
                  <a:schemeClr val="bg1"/>
                </a:solidFill>
                <a:latin typeface="Arial" panose="020B0604020202020204" pitchFamily="34" charset="0"/>
                <a:ea typeface="Lato Light" panose="020F0502020204030203" pitchFamily="34" charset="0"/>
                <a:cs typeface="Arial" panose="020B0604020202020204" pitchFamily="34" charset="0"/>
              </a:rPr>
              <a:t>22</a:t>
            </a:r>
            <a:r>
              <a:rPr lang="hr-HR" sz="2800" b="1" dirty="0">
                <a:solidFill>
                  <a:schemeClr val="bg1"/>
                </a:solidFill>
                <a:latin typeface="Arial" panose="020B0604020202020204" pitchFamily="34" charset="0"/>
                <a:ea typeface="Lato Light" panose="020F0502020204030203" pitchFamily="34" charset="0"/>
                <a:cs typeface="Arial" panose="020B0604020202020204" pitchFamily="34" charset="0"/>
              </a:rPr>
              <a:t>,</a:t>
            </a:r>
            <a:r>
              <a:rPr lang="en-US" sz="2800" b="1" dirty="0">
                <a:solidFill>
                  <a:schemeClr val="bg1"/>
                </a:solidFill>
                <a:latin typeface="Arial" panose="020B0604020202020204" pitchFamily="34" charset="0"/>
                <a:ea typeface="Lato Light" panose="020F0502020204030203" pitchFamily="34" charset="0"/>
                <a:cs typeface="Arial" panose="020B0604020202020204" pitchFamily="34" charset="0"/>
              </a:rPr>
              <a:t>8</a:t>
            </a:r>
            <a:r>
              <a:rPr lang="hr-HR" sz="2800" b="1" dirty="0">
                <a:solidFill>
                  <a:schemeClr val="bg1"/>
                </a:solidFill>
                <a:latin typeface="Arial" panose="020B0604020202020204" pitchFamily="34" charset="0"/>
                <a:ea typeface="Lato Light" panose="020F0502020204030203" pitchFamily="34" charset="0"/>
                <a:cs typeface="Arial" panose="020B0604020202020204" pitchFamily="34" charset="0"/>
              </a:rPr>
              <a:t> </a:t>
            </a:r>
            <a:r>
              <a:rPr lang="hr-HR" sz="2800" b="1" dirty="0" err="1">
                <a:solidFill>
                  <a:schemeClr val="bg1"/>
                </a:solidFill>
                <a:latin typeface="Arial" panose="020B0604020202020204" pitchFamily="34" charset="0"/>
                <a:ea typeface="Lato Light" panose="020F0502020204030203" pitchFamily="34" charset="0"/>
                <a:cs typeface="Arial" panose="020B0604020202020204" pitchFamily="34" charset="0"/>
              </a:rPr>
              <a:t>million</a:t>
            </a:r>
            <a:endParaRPr lang="ta-IN" sz="2800" b="1" dirty="0">
              <a:solidFill>
                <a:schemeClr val="bg1"/>
              </a:solidFill>
              <a:latin typeface="Arial" panose="020B0604020202020204" pitchFamily="34" charset="0"/>
              <a:ea typeface="Lato Light" panose="020F0502020204030203" pitchFamily="34" charset="0"/>
              <a:cs typeface="Arial" panose="020B0604020202020204" pitchFamily="34" charset="0"/>
            </a:endParaRPr>
          </a:p>
          <a:p>
            <a:pPr>
              <a:lnSpc>
                <a:spcPts val="4080"/>
              </a:lnSpc>
            </a:pPr>
            <a:endPar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endParaRPr>
          </a:p>
          <a:p>
            <a:pPr>
              <a:lnSpc>
                <a:spcPts val="4080"/>
              </a:lnSpc>
            </a:pPr>
            <a:r>
              <a:rPr lang="en-US" sz="2800" b="1" spc="300" dirty="0">
                <a:solidFill>
                  <a:schemeClr val="bg1"/>
                </a:solidFill>
                <a:latin typeface="Arial" panose="020B0604020202020204" pitchFamily="34" charset="0"/>
                <a:ea typeface="Lato Light" panose="020F0502020204030203" pitchFamily="34" charset="0"/>
                <a:cs typeface="Arial" panose="020B0604020202020204" pitchFamily="34" charset="0"/>
              </a:rPr>
              <a:t>ASIA AND AFRICA: </a:t>
            </a:r>
            <a:r>
              <a:rPr lang="hr-HR" sz="2800" b="1" spc="300" dirty="0">
                <a:solidFill>
                  <a:schemeClr val="bg1"/>
                </a:solidFill>
                <a:latin typeface="Arial" panose="020B0604020202020204" pitchFamily="34" charset="0"/>
                <a:ea typeface="Lato Light" panose="020F0502020204030203" pitchFamily="34" charset="0"/>
                <a:cs typeface="Arial" panose="020B0604020202020204" pitchFamily="34" charset="0"/>
              </a:rPr>
              <a:t>EUR </a:t>
            </a:r>
            <a:r>
              <a:rPr lang="en-US" sz="2800" b="1" dirty="0">
                <a:solidFill>
                  <a:schemeClr val="bg1"/>
                </a:solidFill>
                <a:latin typeface="Arial" panose="020B0604020202020204" pitchFamily="34" charset="0"/>
                <a:ea typeface="Lato Light" panose="020F0502020204030203" pitchFamily="34" charset="0"/>
                <a:cs typeface="Arial" panose="020B0604020202020204" pitchFamily="34" charset="0"/>
              </a:rPr>
              <a:t>17</a:t>
            </a:r>
            <a:r>
              <a:rPr lang="hr-HR" sz="2800" b="1" dirty="0">
                <a:solidFill>
                  <a:schemeClr val="bg1"/>
                </a:solidFill>
                <a:latin typeface="Arial" panose="020B0604020202020204" pitchFamily="34" charset="0"/>
                <a:ea typeface="Lato Light" panose="020F0502020204030203" pitchFamily="34" charset="0"/>
                <a:cs typeface="Arial" panose="020B0604020202020204" pitchFamily="34" charset="0"/>
              </a:rPr>
              <a:t>,</a:t>
            </a:r>
            <a:r>
              <a:rPr lang="en-US" sz="2800" b="1" dirty="0">
                <a:solidFill>
                  <a:schemeClr val="bg1"/>
                </a:solidFill>
                <a:latin typeface="Arial" panose="020B0604020202020204" pitchFamily="34" charset="0"/>
                <a:ea typeface="Lato Light" panose="020F0502020204030203" pitchFamily="34" charset="0"/>
                <a:cs typeface="Arial" panose="020B0604020202020204" pitchFamily="34" charset="0"/>
              </a:rPr>
              <a:t>3</a:t>
            </a:r>
            <a:r>
              <a:rPr lang="hr-HR" sz="2800" b="1" dirty="0">
                <a:solidFill>
                  <a:schemeClr val="bg1"/>
                </a:solidFill>
                <a:latin typeface="Arial" panose="020B0604020202020204" pitchFamily="34" charset="0"/>
                <a:ea typeface="Lato Light" panose="020F0502020204030203" pitchFamily="34" charset="0"/>
                <a:cs typeface="Arial" panose="020B0604020202020204" pitchFamily="34" charset="0"/>
              </a:rPr>
              <a:t> </a:t>
            </a:r>
            <a:r>
              <a:rPr lang="hr-HR" sz="2800" b="1" dirty="0" err="1">
                <a:solidFill>
                  <a:schemeClr val="bg1"/>
                </a:solidFill>
                <a:latin typeface="Arial" panose="020B0604020202020204" pitchFamily="34" charset="0"/>
                <a:ea typeface="Lato Light" panose="020F0502020204030203" pitchFamily="34" charset="0"/>
                <a:cs typeface="Arial" panose="020B0604020202020204" pitchFamily="34" charset="0"/>
              </a:rPr>
              <a:t>million</a:t>
            </a:r>
            <a:endParaRPr lang="ta-IN" sz="2800" b="1" dirty="0">
              <a:solidFill>
                <a:schemeClr val="bg1"/>
              </a:solidFill>
              <a:latin typeface="Arial" panose="020B0604020202020204" pitchFamily="34" charset="0"/>
              <a:ea typeface="Lato Light" panose="020F0502020204030203" pitchFamily="34" charset="0"/>
              <a:cs typeface="Arial" panose="020B0604020202020204" pitchFamily="34" charset="0"/>
            </a:endParaRPr>
          </a:p>
          <a:p>
            <a:pPr>
              <a:lnSpc>
                <a:spcPts val="4080"/>
              </a:lnSpc>
            </a:pPr>
            <a:r>
              <a:rPr lang="ta-IN" sz="2800" i="1" dirty="0">
                <a:solidFill>
                  <a:schemeClr val="bg1"/>
                </a:solidFill>
                <a:latin typeface="Arial" panose="020B0604020202020204" pitchFamily="34" charset="0"/>
                <a:ea typeface="Lato Light" panose="020F0502020204030203" pitchFamily="34" charset="0"/>
                <a:cs typeface="Arial" panose="020B0604020202020204" pitchFamily="34" charset="0"/>
              </a:rPr>
              <a:t>D&amp;ST, GIM, KET: </a:t>
            </a:r>
            <a:r>
              <a:rPr lang="en-US" sz="2800" i="1" dirty="0">
                <a:solidFill>
                  <a:schemeClr val="bg1"/>
                </a:solidFill>
                <a:latin typeface="Arial" panose="020B0604020202020204" pitchFamily="34" charset="0"/>
                <a:ea typeface="Lato Light" panose="020F0502020204030203" pitchFamily="34" charset="0"/>
                <a:cs typeface="Arial" panose="020B0604020202020204" pitchFamily="34" charset="0"/>
              </a:rPr>
              <a:t>UAE, Japan</a:t>
            </a:r>
          </a:p>
          <a:p>
            <a:pPr>
              <a:lnSpc>
                <a:spcPts val="4080"/>
              </a:lnSpc>
            </a:pPr>
            <a:endPar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endParaRPr>
          </a:p>
          <a:p>
            <a:pPr>
              <a:lnSpc>
                <a:spcPts val="4080"/>
              </a:lnSpc>
            </a:pPr>
            <a:r>
              <a:rPr lang="en-US" sz="2800" b="1" spc="300" dirty="0">
                <a:solidFill>
                  <a:schemeClr val="bg1"/>
                </a:solidFill>
                <a:latin typeface="Arial" panose="020B0604020202020204" pitchFamily="34" charset="0"/>
                <a:ea typeface="Lato Light" panose="020F0502020204030203" pitchFamily="34" charset="0"/>
                <a:cs typeface="Arial" panose="020B0604020202020204" pitchFamily="34" charset="0"/>
              </a:rPr>
              <a:t>AMERICA AND AUSTRALIA: </a:t>
            </a:r>
            <a:r>
              <a:rPr lang="hr-HR" sz="2800" b="1" spc="300" dirty="0">
                <a:solidFill>
                  <a:schemeClr val="bg1"/>
                </a:solidFill>
                <a:latin typeface="Arial" panose="020B0604020202020204" pitchFamily="34" charset="0"/>
                <a:ea typeface="Lato Light" panose="020F0502020204030203" pitchFamily="34" charset="0"/>
                <a:cs typeface="Arial" panose="020B0604020202020204" pitchFamily="34" charset="0"/>
              </a:rPr>
              <a:t>EUR </a:t>
            </a:r>
            <a:r>
              <a:rPr lang="en-US" sz="2800" b="1" dirty="0">
                <a:solidFill>
                  <a:schemeClr val="bg1"/>
                </a:solidFill>
                <a:latin typeface="Arial" panose="020B0604020202020204" pitchFamily="34" charset="0"/>
                <a:ea typeface="Lato Light" panose="020F0502020204030203" pitchFamily="34" charset="0"/>
                <a:cs typeface="Arial" panose="020B0604020202020204" pitchFamily="34" charset="0"/>
              </a:rPr>
              <a:t>14</a:t>
            </a:r>
            <a:r>
              <a:rPr lang="hr-HR" sz="2800" b="1" dirty="0">
                <a:solidFill>
                  <a:schemeClr val="bg1"/>
                </a:solidFill>
                <a:latin typeface="Arial" panose="020B0604020202020204" pitchFamily="34" charset="0"/>
                <a:ea typeface="Lato Light" panose="020F0502020204030203" pitchFamily="34" charset="0"/>
                <a:cs typeface="Arial" panose="020B0604020202020204" pitchFamily="34" charset="0"/>
              </a:rPr>
              <a:t>,</a:t>
            </a:r>
            <a:r>
              <a:rPr lang="en-US" sz="2800" b="1" dirty="0">
                <a:solidFill>
                  <a:schemeClr val="bg1"/>
                </a:solidFill>
                <a:latin typeface="Arial" panose="020B0604020202020204" pitchFamily="34" charset="0"/>
                <a:ea typeface="Lato Light" panose="020F0502020204030203" pitchFamily="34" charset="0"/>
                <a:cs typeface="Arial" panose="020B0604020202020204" pitchFamily="34" charset="0"/>
              </a:rPr>
              <a:t>5</a:t>
            </a:r>
            <a:r>
              <a:rPr lang="hr-HR" sz="2800" b="1" dirty="0">
                <a:solidFill>
                  <a:schemeClr val="bg1"/>
                </a:solidFill>
                <a:latin typeface="Arial" panose="020B0604020202020204" pitchFamily="34" charset="0"/>
                <a:ea typeface="Lato Light" panose="020F0502020204030203" pitchFamily="34" charset="0"/>
                <a:cs typeface="Arial" panose="020B0604020202020204" pitchFamily="34" charset="0"/>
              </a:rPr>
              <a:t> </a:t>
            </a:r>
            <a:r>
              <a:rPr lang="hr-HR" sz="2800" b="1" dirty="0" err="1">
                <a:solidFill>
                  <a:schemeClr val="bg1"/>
                </a:solidFill>
                <a:latin typeface="Arial" panose="020B0604020202020204" pitchFamily="34" charset="0"/>
                <a:ea typeface="Lato Light" panose="020F0502020204030203" pitchFamily="34" charset="0"/>
                <a:cs typeface="Arial" panose="020B0604020202020204" pitchFamily="34" charset="0"/>
              </a:rPr>
              <a:t>million</a:t>
            </a:r>
            <a:endParaRPr lang="ta-IN" sz="2800" b="1" dirty="0">
              <a:solidFill>
                <a:schemeClr val="bg1"/>
              </a:solidFill>
              <a:latin typeface="Arial" panose="020B0604020202020204" pitchFamily="34" charset="0"/>
              <a:ea typeface="Lato Light" panose="020F0502020204030203" pitchFamily="34" charset="0"/>
              <a:cs typeface="Arial" panose="020B0604020202020204" pitchFamily="34" charset="0"/>
            </a:endParaRPr>
          </a:p>
          <a:p>
            <a:pPr>
              <a:lnSpc>
                <a:spcPts val="4080"/>
              </a:lnSpc>
            </a:pPr>
            <a:r>
              <a:rPr lang="ta-IN" sz="2800" i="1" dirty="0">
                <a:solidFill>
                  <a:schemeClr val="bg1"/>
                </a:solidFill>
                <a:latin typeface="Arial" panose="020B0604020202020204" pitchFamily="34" charset="0"/>
                <a:ea typeface="Lato Light" panose="020F0502020204030203" pitchFamily="34" charset="0"/>
                <a:cs typeface="Arial" panose="020B0604020202020204" pitchFamily="34" charset="0"/>
              </a:rPr>
              <a:t>GIM, KET, MJT: </a:t>
            </a:r>
            <a:r>
              <a:rPr lang="en-US" sz="2800" i="1" dirty="0">
                <a:solidFill>
                  <a:schemeClr val="bg1"/>
                </a:solidFill>
                <a:latin typeface="Arial" panose="020B0604020202020204" pitchFamily="34" charset="0"/>
                <a:ea typeface="Lato Light" panose="020F0502020204030203" pitchFamily="34" charset="0"/>
                <a:cs typeface="Arial" panose="020B0604020202020204" pitchFamily="34" charset="0"/>
              </a:rPr>
              <a:t>USA, Australia </a:t>
            </a:r>
          </a:p>
          <a:p>
            <a:pPr>
              <a:lnSpc>
                <a:spcPts val="4080"/>
              </a:lnSpc>
            </a:pPr>
            <a:endPar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endParaRPr>
          </a:p>
          <a:p>
            <a:pPr>
              <a:lnSpc>
                <a:spcPts val="4080"/>
              </a:lnSpc>
            </a:pPr>
            <a:r>
              <a:rPr lang="hr-HR" sz="2800" b="1" spc="300" dirty="0">
                <a:solidFill>
                  <a:schemeClr val="bg1"/>
                </a:solidFill>
                <a:latin typeface="Arial" panose="020B0604020202020204" pitchFamily="34" charset="0"/>
                <a:ea typeface="Lato Light" panose="020F0502020204030203" pitchFamily="34" charset="0"/>
                <a:cs typeface="Arial" panose="020B0604020202020204" pitchFamily="34" charset="0"/>
              </a:rPr>
              <a:t>REGIONAL COUNTRIES</a:t>
            </a:r>
            <a:r>
              <a:rPr lang="en-US" sz="2800" b="1" spc="300" dirty="0">
                <a:solidFill>
                  <a:schemeClr val="bg1"/>
                </a:solidFill>
                <a:latin typeface="Arial" panose="020B0604020202020204" pitchFamily="34" charset="0"/>
                <a:ea typeface="Lato Light" panose="020F0502020204030203" pitchFamily="34" charset="0"/>
                <a:cs typeface="Arial" panose="020B0604020202020204" pitchFamily="34" charset="0"/>
              </a:rPr>
              <a:t>: </a:t>
            </a:r>
            <a:r>
              <a:rPr lang="hr-HR" sz="2800" b="1" spc="300" dirty="0">
                <a:solidFill>
                  <a:schemeClr val="bg1"/>
                </a:solidFill>
                <a:latin typeface="Arial" panose="020B0604020202020204" pitchFamily="34" charset="0"/>
                <a:ea typeface="Lato Light" panose="020F0502020204030203" pitchFamily="34" charset="0"/>
                <a:cs typeface="Arial" panose="020B0604020202020204" pitchFamily="34" charset="0"/>
              </a:rPr>
              <a:t>EUR </a:t>
            </a:r>
            <a:r>
              <a:rPr lang="en-US" sz="2800" b="1" dirty="0">
                <a:solidFill>
                  <a:schemeClr val="bg1"/>
                </a:solidFill>
                <a:latin typeface="Arial" panose="020B0604020202020204" pitchFamily="34" charset="0"/>
                <a:ea typeface="Lato Light" panose="020F0502020204030203" pitchFamily="34" charset="0"/>
                <a:cs typeface="Arial" panose="020B0604020202020204" pitchFamily="34" charset="0"/>
              </a:rPr>
              <a:t>8</a:t>
            </a:r>
            <a:r>
              <a:rPr lang="hr-HR" sz="2800" b="1" dirty="0">
                <a:solidFill>
                  <a:schemeClr val="bg1"/>
                </a:solidFill>
                <a:latin typeface="Arial" panose="020B0604020202020204" pitchFamily="34" charset="0"/>
                <a:ea typeface="Lato Light" panose="020F0502020204030203" pitchFamily="34" charset="0"/>
                <a:cs typeface="Arial" panose="020B0604020202020204" pitchFamily="34" charset="0"/>
              </a:rPr>
              <a:t>,</a:t>
            </a:r>
            <a:r>
              <a:rPr lang="en-US" sz="2800" b="1" dirty="0">
                <a:solidFill>
                  <a:schemeClr val="bg1"/>
                </a:solidFill>
                <a:latin typeface="Arial" panose="020B0604020202020204" pitchFamily="34" charset="0"/>
                <a:ea typeface="Lato Light" panose="020F0502020204030203" pitchFamily="34" charset="0"/>
                <a:cs typeface="Arial" panose="020B0604020202020204" pitchFamily="34" charset="0"/>
              </a:rPr>
              <a:t>9</a:t>
            </a:r>
            <a:r>
              <a:rPr lang="hr-HR" sz="2800" b="1" dirty="0">
                <a:solidFill>
                  <a:schemeClr val="bg1"/>
                </a:solidFill>
                <a:latin typeface="Arial" panose="020B0604020202020204" pitchFamily="34" charset="0"/>
                <a:ea typeface="Lato Light" panose="020F0502020204030203" pitchFamily="34" charset="0"/>
                <a:cs typeface="Arial" panose="020B0604020202020204" pitchFamily="34" charset="0"/>
              </a:rPr>
              <a:t> million </a:t>
            </a:r>
            <a:endParaRPr lang="ta-IN" sz="2800" b="1" dirty="0">
              <a:solidFill>
                <a:schemeClr val="bg1"/>
              </a:solidFill>
              <a:latin typeface="Arial" panose="020B0604020202020204" pitchFamily="34" charset="0"/>
              <a:ea typeface="Lato Light" panose="020F0502020204030203" pitchFamily="34" charset="0"/>
              <a:cs typeface="Arial" panose="020B0604020202020204" pitchFamily="34" charset="0"/>
            </a:endParaRPr>
          </a:p>
          <a:p>
            <a:pPr>
              <a:lnSpc>
                <a:spcPts val="4080"/>
              </a:lnSpc>
            </a:pPr>
            <a:r>
              <a:rPr lang="hr-HR" sz="2800" i="1" dirty="0">
                <a:solidFill>
                  <a:schemeClr val="bg1"/>
                </a:solidFill>
                <a:latin typeface="Arial" panose="020B0604020202020204" pitchFamily="34" charset="0"/>
                <a:ea typeface="Lato Light" panose="020F0502020204030203" pitchFamily="34" charset="0"/>
                <a:cs typeface="Arial" panose="020B0604020202020204" pitchFamily="34" charset="0"/>
              </a:rPr>
              <a:t>K</a:t>
            </a:r>
            <a:r>
              <a:rPr lang="ta-IN" sz="2800" i="1" dirty="0">
                <a:solidFill>
                  <a:schemeClr val="bg1"/>
                </a:solidFill>
                <a:latin typeface="Arial" panose="020B0604020202020204" pitchFamily="34" charset="0"/>
                <a:ea typeface="Lato Light" panose="020F0502020204030203" pitchFamily="34" charset="0"/>
                <a:cs typeface="Arial" panose="020B0604020202020204" pitchFamily="34" charset="0"/>
              </a:rPr>
              <a:t>ET: </a:t>
            </a:r>
            <a:r>
              <a:rPr lang="hr-HR" sz="2800" i="1" dirty="0">
                <a:solidFill>
                  <a:schemeClr val="bg1"/>
                </a:solidFill>
                <a:latin typeface="Arial" panose="020B0604020202020204" pitchFamily="34" charset="0"/>
                <a:ea typeface="Lato Light" panose="020F0502020204030203" pitchFamily="34" charset="0"/>
                <a:cs typeface="Arial" panose="020B0604020202020204" pitchFamily="34" charset="0"/>
              </a:rPr>
              <a:t>BiH</a:t>
            </a:r>
            <a:r>
              <a:rPr lang="en-US" sz="2800" i="1" dirty="0">
                <a:solidFill>
                  <a:schemeClr val="bg1"/>
                </a:solidFill>
                <a:latin typeface="Arial" panose="020B0604020202020204" pitchFamily="34" charset="0"/>
                <a:ea typeface="Lato Light" panose="020F0502020204030203" pitchFamily="34" charset="0"/>
                <a:cs typeface="Arial" panose="020B0604020202020204" pitchFamily="34" charset="0"/>
              </a:rPr>
              <a:t>,</a:t>
            </a:r>
            <a:r>
              <a:rPr lang="ta-IN" sz="2800" i="1" dirty="0">
                <a:solidFill>
                  <a:schemeClr val="bg1"/>
                </a:solidFill>
                <a:latin typeface="Arial" panose="020B0604020202020204" pitchFamily="34" charset="0"/>
                <a:ea typeface="Lato Light" panose="020F0502020204030203" pitchFamily="34" charset="0"/>
                <a:cs typeface="Arial" panose="020B0604020202020204" pitchFamily="34" charset="0"/>
              </a:rPr>
              <a:t> </a:t>
            </a:r>
            <a:r>
              <a:rPr lang="en-US" sz="2800" i="1" dirty="0">
                <a:solidFill>
                  <a:schemeClr val="bg1"/>
                </a:solidFill>
                <a:latin typeface="Arial" panose="020B0604020202020204" pitchFamily="34" charset="0"/>
                <a:ea typeface="Lato Light" panose="020F0502020204030203" pitchFamily="34" charset="0"/>
                <a:cs typeface="Arial" panose="020B0604020202020204" pitchFamily="34" charset="0"/>
              </a:rPr>
              <a:t>Macedonia</a:t>
            </a:r>
          </a:p>
        </p:txBody>
      </p:sp>
      <p:sp>
        <p:nvSpPr>
          <p:cNvPr id="131" name="Rectangle 130">
            <a:extLst>
              <a:ext uri="{FF2B5EF4-FFF2-40B4-BE49-F238E27FC236}">
                <a16:creationId xmlns:a16="http://schemas.microsoft.com/office/drawing/2014/main" id="{042EBBB2-4F9A-2C4B-AA25-60EE17888702}"/>
              </a:ext>
            </a:extLst>
          </p:cNvPr>
          <p:cNvSpPr/>
          <p:nvPr/>
        </p:nvSpPr>
        <p:spPr>
          <a:xfrm>
            <a:off x="14418529" y="3922463"/>
            <a:ext cx="8810958" cy="584775"/>
          </a:xfrm>
          <a:prstGeom prst="rect">
            <a:avLst/>
          </a:prstGeom>
        </p:spPr>
        <p:txBody>
          <a:bodyPr wrap="square">
            <a:spAutoFit/>
          </a:bodyPr>
          <a:lstStyle/>
          <a:p>
            <a:r>
              <a:rPr lang="hr-HR" sz="3200" b="1" spc="300" dirty="0">
                <a:solidFill>
                  <a:srgbClr val="FFFFFF"/>
                </a:solidFill>
                <a:latin typeface="Arial" panose="020B0604020202020204" pitchFamily="34" charset="0"/>
                <a:ea typeface="Montserrat" charset="0"/>
                <a:cs typeface="Arial" panose="020B0604020202020204" pitchFamily="34" charset="0"/>
              </a:rPr>
              <a:t>ORDER INTAKE </a:t>
            </a:r>
            <a:endParaRPr lang="en-US" sz="4800" b="1" spc="300" dirty="0">
              <a:solidFill>
                <a:srgbClr val="FFFFFF"/>
              </a:solidFill>
              <a:latin typeface="Arial" panose="020B0604020202020204" pitchFamily="34" charset="0"/>
              <a:ea typeface="Montserrat" charset="0"/>
              <a:cs typeface="Arial" panose="020B0604020202020204" pitchFamily="34" charset="0"/>
            </a:endParaRPr>
          </a:p>
        </p:txBody>
      </p:sp>
      <p:pic>
        <p:nvPicPr>
          <p:cNvPr id="118" name="Picture 117" descr="KONČAR_100godina_logo_SIVI.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58328" y="11948128"/>
            <a:ext cx="2682479" cy="1192779"/>
          </a:xfrm>
          <a:prstGeom prst="rect">
            <a:avLst/>
          </a:prstGeom>
        </p:spPr>
      </p:pic>
      <p:grpSp>
        <p:nvGrpSpPr>
          <p:cNvPr id="119" name="Group 118">
            <a:extLst>
              <a:ext uri="{FF2B5EF4-FFF2-40B4-BE49-F238E27FC236}">
                <a16:creationId xmlns:a16="http://schemas.microsoft.com/office/drawing/2014/main" id="{4C73177F-781F-ED4E-9AB3-8764C149D6B5}"/>
              </a:ext>
            </a:extLst>
          </p:cNvPr>
          <p:cNvGrpSpPr/>
          <p:nvPr/>
        </p:nvGrpSpPr>
        <p:grpSpPr>
          <a:xfrm>
            <a:off x="22344292" y="3829712"/>
            <a:ext cx="1186509" cy="1186508"/>
            <a:chOff x="5123329" y="2255652"/>
            <a:chExt cx="1078109" cy="1078108"/>
          </a:xfrm>
          <a:solidFill>
            <a:schemeClr val="bg1"/>
          </a:solidFill>
        </p:grpSpPr>
        <p:sp>
          <p:nvSpPr>
            <p:cNvPr id="120" name="Freeform 119">
              <a:extLst>
                <a:ext uri="{FF2B5EF4-FFF2-40B4-BE49-F238E27FC236}">
                  <a16:creationId xmlns:a16="http://schemas.microsoft.com/office/drawing/2014/main" id="{FCEFE9C7-EFA0-BC4A-B781-9A5A3973AF6D}"/>
                </a:ext>
              </a:extLst>
            </p:cNvPr>
            <p:cNvSpPr>
              <a:spLocks noChangeArrowheads="1"/>
            </p:cNvSpPr>
            <p:nvPr/>
          </p:nvSpPr>
          <p:spPr bwMode="auto">
            <a:xfrm>
              <a:off x="5317988" y="2446566"/>
              <a:ext cx="688792" cy="688792"/>
            </a:xfrm>
            <a:custGeom>
              <a:avLst/>
              <a:gdLst>
                <a:gd name="T0" fmla="*/ 206484 w 812"/>
                <a:gd name="T1" fmla="*/ 78781 h 812"/>
                <a:gd name="T2" fmla="*/ 197132 w 812"/>
                <a:gd name="T3" fmla="*/ 47125 h 812"/>
                <a:gd name="T4" fmla="*/ 191736 w 812"/>
                <a:gd name="T5" fmla="*/ 35613 h 812"/>
                <a:gd name="T6" fmla="*/ 244616 w 812"/>
                <a:gd name="T7" fmla="*/ 78781 h 812"/>
                <a:gd name="T8" fmla="*/ 191736 w 812"/>
                <a:gd name="T9" fmla="*/ 255767 h 812"/>
                <a:gd name="T10" fmla="*/ 197132 w 812"/>
                <a:gd name="T11" fmla="*/ 244616 h 812"/>
                <a:gd name="T12" fmla="*/ 244975 w 812"/>
                <a:gd name="T13" fmla="*/ 212240 h 812"/>
                <a:gd name="T14" fmla="*/ 191736 w 812"/>
                <a:gd name="T15" fmla="*/ 255767 h 812"/>
                <a:gd name="T16" fmla="*/ 84896 w 812"/>
                <a:gd name="T17" fmla="*/ 212240 h 812"/>
                <a:gd name="T18" fmla="*/ 94968 w 812"/>
                <a:gd name="T19" fmla="*/ 244616 h 812"/>
                <a:gd name="T20" fmla="*/ 100005 w 812"/>
                <a:gd name="T21" fmla="*/ 255767 h 812"/>
                <a:gd name="T22" fmla="*/ 46405 w 812"/>
                <a:gd name="T23" fmla="*/ 212240 h 812"/>
                <a:gd name="T24" fmla="*/ 100005 w 812"/>
                <a:gd name="T25" fmla="*/ 35613 h 812"/>
                <a:gd name="T26" fmla="*/ 94968 w 812"/>
                <a:gd name="T27" fmla="*/ 47125 h 812"/>
                <a:gd name="T28" fmla="*/ 47484 w 812"/>
                <a:gd name="T29" fmla="*/ 78781 h 812"/>
                <a:gd name="T30" fmla="*/ 100005 w 812"/>
                <a:gd name="T31" fmla="*/ 35613 h 812"/>
                <a:gd name="T32" fmla="*/ 26620 w 812"/>
                <a:gd name="T33" fmla="*/ 146050 h 812"/>
                <a:gd name="T34" fmla="*/ 79860 w 812"/>
                <a:gd name="T35" fmla="*/ 105401 h 812"/>
                <a:gd name="T36" fmla="*/ 77701 w 812"/>
                <a:gd name="T37" fmla="*/ 146050 h 812"/>
                <a:gd name="T38" fmla="*/ 79860 w 812"/>
                <a:gd name="T39" fmla="*/ 185260 h 812"/>
                <a:gd name="T40" fmla="*/ 33095 w 812"/>
                <a:gd name="T41" fmla="*/ 185260 h 812"/>
                <a:gd name="T42" fmla="*/ 100005 w 812"/>
                <a:gd name="T43" fmla="*/ 35613 h 812"/>
                <a:gd name="T44" fmla="*/ 146050 w 812"/>
                <a:gd name="T45" fmla="*/ 264761 h 812"/>
                <a:gd name="T46" fmla="*/ 179505 w 812"/>
                <a:gd name="T47" fmla="*/ 212240 h 812"/>
                <a:gd name="T48" fmla="*/ 146050 w 812"/>
                <a:gd name="T49" fmla="*/ 264761 h 812"/>
                <a:gd name="T50" fmla="*/ 187059 w 812"/>
                <a:gd name="T51" fmla="*/ 146050 h 812"/>
                <a:gd name="T52" fmla="*/ 107199 w 812"/>
                <a:gd name="T53" fmla="*/ 185260 h 812"/>
                <a:gd name="T54" fmla="*/ 104321 w 812"/>
                <a:gd name="T55" fmla="*/ 146050 h 812"/>
                <a:gd name="T56" fmla="*/ 107199 w 812"/>
                <a:gd name="T57" fmla="*/ 105401 h 812"/>
                <a:gd name="T58" fmla="*/ 184181 w 812"/>
                <a:gd name="T59" fmla="*/ 105401 h 812"/>
                <a:gd name="T60" fmla="*/ 265120 w 812"/>
                <a:gd name="T61" fmla="*/ 146050 h 812"/>
                <a:gd name="T62" fmla="*/ 258285 w 812"/>
                <a:gd name="T63" fmla="*/ 185260 h 812"/>
                <a:gd name="T64" fmla="*/ 211521 w 812"/>
                <a:gd name="T65" fmla="*/ 185260 h 812"/>
                <a:gd name="T66" fmla="*/ 214039 w 812"/>
                <a:gd name="T67" fmla="*/ 146050 h 812"/>
                <a:gd name="T68" fmla="*/ 257926 w 812"/>
                <a:gd name="T69" fmla="*/ 105401 h 812"/>
                <a:gd name="T70" fmla="*/ 265120 w 812"/>
                <a:gd name="T71" fmla="*/ 146050 h 812"/>
                <a:gd name="T72" fmla="*/ 112595 w 812"/>
                <a:gd name="T73" fmla="*/ 78781 h 812"/>
                <a:gd name="T74" fmla="*/ 146050 w 812"/>
                <a:gd name="T75" fmla="*/ 26620 h 812"/>
                <a:gd name="T76" fmla="*/ 179505 w 812"/>
                <a:gd name="T77" fmla="*/ 78781 h 812"/>
                <a:gd name="T78" fmla="*/ 12950 w 812"/>
                <a:gd name="T79" fmla="*/ 85616 h 812"/>
                <a:gd name="T80" fmla="*/ 12231 w 812"/>
                <a:gd name="T81" fmla="*/ 87414 h 812"/>
                <a:gd name="T82" fmla="*/ 0 w 812"/>
                <a:gd name="T83" fmla="*/ 146050 h 812"/>
                <a:gd name="T84" fmla="*/ 146050 w 812"/>
                <a:gd name="T85" fmla="*/ 291740 h 812"/>
                <a:gd name="T86" fmla="*/ 291740 w 812"/>
                <a:gd name="T87" fmla="*/ 146050 h 812"/>
                <a:gd name="T88" fmla="*/ 279509 w 812"/>
                <a:gd name="T89" fmla="*/ 87414 h 812"/>
                <a:gd name="T90" fmla="*/ 278430 w 812"/>
                <a:gd name="T91" fmla="*/ 85616 h 812"/>
                <a:gd name="T92" fmla="*/ 146050 w 812"/>
                <a:gd name="T93" fmla="*/ 0 h 81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812" h="812">
                  <a:moveTo>
                    <a:pt x="680" y="219"/>
                  </a:moveTo>
                  <a:lnTo>
                    <a:pt x="574" y="219"/>
                  </a:lnTo>
                  <a:cubicBezTo>
                    <a:pt x="567" y="187"/>
                    <a:pt x="558" y="157"/>
                    <a:pt x="548" y="131"/>
                  </a:cubicBezTo>
                  <a:cubicBezTo>
                    <a:pt x="542" y="120"/>
                    <a:pt x="537" y="110"/>
                    <a:pt x="533" y="99"/>
                  </a:cubicBezTo>
                  <a:cubicBezTo>
                    <a:pt x="592" y="124"/>
                    <a:pt x="643" y="166"/>
                    <a:pt x="680" y="219"/>
                  </a:cubicBezTo>
                  <a:close/>
                  <a:moveTo>
                    <a:pt x="533" y="711"/>
                  </a:moveTo>
                  <a:lnTo>
                    <a:pt x="533" y="711"/>
                  </a:lnTo>
                  <a:cubicBezTo>
                    <a:pt x="537" y="702"/>
                    <a:pt x="542" y="692"/>
                    <a:pt x="548" y="680"/>
                  </a:cubicBezTo>
                  <a:cubicBezTo>
                    <a:pt x="558" y="653"/>
                    <a:pt x="569" y="622"/>
                    <a:pt x="576" y="590"/>
                  </a:cubicBezTo>
                  <a:lnTo>
                    <a:pt x="681" y="590"/>
                  </a:lnTo>
                  <a:cubicBezTo>
                    <a:pt x="646" y="643"/>
                    <a:pt x="594" y="685"/>
                    <a:pt x="533" y="711"/>
                  </a:cubicBezTo>
                  <a:close/>
                  <a:moveTo>
                    <a:pt x="129" y="590"/>
                  </a:moveTo>
                  <a:lnTo>
                    <a:pt x="236" y="590"/>
                  </a:lnTo>
                  <a:cubicBezTo>
                    <a:pt x="243" y="622"/>
                    <a:pt x="252" y="653"/>
                    <a:pt x="264" y="680"/>
                  </a:cubicBezTo>
                  <a:cubicBezTo>
                    <a:pt x="268" y="692"/>
                    <a:pt x="273" y="702"/>
                    <a:pt x="278" y="711"/>
                  </a:cubicBezTo>
                  <a:cubicBezTo>
                    <a:pt x="217" y="685"/>
                    <a:pt x="166" y="643"/>
                    <a:pt x="129" y="590"/>
                  </a:cubicBezTo>
                  <a:close/>
                  <a:moveTo>
                    <a:pt x="278" y="99"/>
                  </a:moveTo>
                  <a:lnTo>
                    <a:pt x="278" y="99"/>
                  </a:lnTo>
                  <a:cubicBezTo>
                    <a:pt x="273" y="110"/>
                    <a:pt x="268" y="120"/>
                    <a:pt x="264" y="131"/>
                  </a:cubicBezTo>
                  <a:cubicBezTo>
                    <a:pt x="252" y="157"/>
                    <a:pt x="243" y="187"/>
                    <a:pt x="236" y="219"/>
                  </a:cubicBezTo>
                  <a:lnTo>
                    <a:pt x="132" y="219"/>
                  </a:lnTo>
                  <a:cubicBezTo>
                    <a:pt x="167" y="166"/>
                    <a:pt x="217" y="124"/>
                    <a:pt x="278" y="99"/>
                  </a:cubicBezTo>
                  <a:lnTo>
                    <a:pt x="74" y="406"/>
                  </a:lnTo>
                  <a:cubicBezTo>
                    <a:pt x="74" y="366"/>
                    <a:pt x="82" y="329"/>
                    <a:pt x="93" y="293"/>
                  </a:cubicBezTo>
                  <a:lnTo>
                    <a:pt x="222" y="293"/>
                  </a:lnTo>
                  <a:cubicBezTo>
                    <a:pt x="217" y="329"/>
                    <a:pt x="216" y="367"/>
                    <a:pt x="216" y="406"/>
                  </a:cubicBezTo>
                  <a:cubicBezTo>
                    <a:pt x="216" y="443"/>
                    <a:pt x="217" y="480"/>
                    <a:pt x="222" y="515"/>
                  </a:cubicBezTo>
                  <a:lnTo>
                    <a:pt x="92" y="515"/>
                  </a:lnTo>
                  <a:cubicBezTo>
                    <a:pt x="80" y="480"/>
                    <a:pt x="74" y="444"/>
                    <a:pt x="74" y="406"/>
                  </a:cubicBezTo>
                  <a:lnTo>
                    <a:pt x="278" y="99"/>
                  </a:lnTo>
                  <a:close/>
                  <a:moveTo>
                    <a:pt x="406" y="736"/>
                  </a:moveTo>
                  <a:lnTo>
                    <a:pt x="406" y="736"/>
                  </a:lnTo>
                  <a:cubicBezTo>
                    <a:pt x="375" y="736"/>
                    <a:pt x="336" y="683"/>
                    <a:pt x="311" y="590"/>
                  </a:cubicBezTo>
                  <a:lnTo>
                    <a:pt x="499" y="590"/>
                  </a:lnTo>
                  <a:cubicBezTo>
                    <a:pt x="476" y="683"/>
                    <a:pt x="435" y="736"/>
                    <a:pt x="406" y="736"/>
                  </a:cubicBezTo>
                  <a:close/>
                  <a:moveTo>
                    <a:pt x="520" y="406"/>
                  </a:moveTo>
                  <a:lnTo>
                    <a:pt x="520" y="406"/>
                  </a:lnTo>
                  <a:cubicBezTo>
                    <a:pt x="520" y="444"/>
                    <a:pt x="518" y="481"/>
                    <a:pt x="514" y="515"/>
                  </a:cubicBezTo>
                  <a:lnTo>
                    <a:pt x="298" y="515"/>
                  </a:lnTo>
                  <a:cubicBezTo>
                    <a:pt x="293" y="481"/>
                    <a:pt x="290" y="444"/>
                    <a:pt x="290" y="406"/>
                  </a:cubicBezTo>
                  <a:cubicBezTo>
                    <a:pt x="290" y="364"/>
                    <a:pt x="293" y="327"/>
                    <a:pt x="298" y="293"/>
                  </a:cubicBezTo>
                  <a:lnTo>
                    <a:pt x="512" y="293"/>
                  </a:lnTo>
                  <a:cubicBezTo>
                    <a:pt x="518" y="327"/>
                    <a:pt x="520" y="364"/>
                    <a:pt x="520" y="406"/>
                  </a:cubicBezTo>
                  <a:close/>
                  <a:moveTo>
                    <a:pt x="737" y="406"/>
                  </a:moveTo>
                  <a:lnTo>
                    <a:pt x="737" y="406"/>
                  </a:lnTo>
                  <a:cubicBezTo>
                    <a:pt x="737" y="444"/>
                    <a:pt x="730" y="480"/>
                    <a:pt x="718" y="515"/>
                  </a:cubicBezTo>
                  <a:lnTo>
                    <a:pt x="588" y="515"/>
                  </a:lnTo>
                  <a:cubicBezTo>
                    <a:pt x="592" y="480"/>
                    <a:pt x="595" y="443"/>
                    <a:pt x="595" y="406"/>
                  </a:cubicBezTo>
                  <a:cubicBezTo>
                    <a:pt x="595" y="367"/>
                    <a:pt x="592" y="329"/>
                    <a:pt x="588" y="293"/>
                  </a:cubicBezTo>
                  <a:lnTo>
                    <a:pt x="717" y="293"/>
                  </a:lnTo>
                  <a:cubicBezTo>
                    <a:pt x="730" y="329"/>
                    <a:pt x="737" y="366"/>
                    <a:pt x="737" y="406"/>
                  </a:cubicBezTo>
                  <a:close/>
                  <a:moveTo>
                    <a:pt x="499" y="219"/>
                  </a:moveTo>
                  <a:lnTo>
                    <a:pt x="313" y="219"/>
                  </a:lnTo>
                  <a:cubicBezTo>
                    <a:pt x="336" y="127"/>
                    <a:pt x="375" y="74"/>
                    <a:pt x="406" y="74"/>
                  </a:cubicBezTo>
                  <a:cubicBezTo>
                    <a:pt x="435" y="74"/>
                    <a:pt x="474" y="127"/>
                    <a:pt x="499" y="219"/>
                  </a:cubicBezTo>
                  <a:close/>
                  <a:moveTo>
                    <a:pt x="36" y="238"/>
                  </a:moveTo>
                  <a:lnTo>
                    <a:pt x="36" y="238"/>
                  </a:lnTo>
                  <a:cubicBezTo>
                    <a:pt x="34" y="240"/>
                    <a:pt x="34" y="241"/>
                    <a:pt x="34" y="243"/>
                  </a:cubicBezTo>
                  <a:cubicBezTo>
                    <a:pt x="12" y="293"/>
                    <a:pt x="0" y="348"/>
                    <a:pt x="0" y="406"/>
                  </a:cubicBezTo>
                  <a:cubicBezTo>
                    <a:pt x="0" y="629"/>
                    <a:pt x="182" y="811"/>
                    <a:pt x="406" y="811"/>
                  </a:cubicBezTo>
                  <a:cubicBezTo>
                    <a:pt x="630" y="811"/>
                    <a:pt x="811" y="629"/>
                    <a:pt x="811" y="406"/>
                  </a:cubicBezTo>
                  <a:cubicBezTo>
                    <a:pt x="811" y="348"/>
                    <a:pt x="800" y="293"/>
                    <a:pt x="777" y="243"/>
                  </a:cubicBezTo>
                  <a:cubicBezTo>
                    <a:pt x="776" y="241"/>
                    <a:pt x="776" y="240"/>
                    <a:pt x="774" y="238"/>
                  </a:cubicBezTo>
                  <a:cubicBezTo>
                    <a:pt x="711" y="98"/>
                    <a:pt x="570" y="0"/>
                    <a:pt x="406" y="0"/>
                  </a:cubicBezTo>
                  <a:cubicBezTo>
                    <a:pt x="241" y="0"/>
                    <a:pt x="99" y="98"/>
                    <a:pt x="36" y="238"/>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1" name="Freeform 120">
              <a:extLst>
                <a:ext uri="{FF2B5EF4-FFF2-40B4-BE49-F238E27FC236}">
                  <a16:creationId xmlns:a16="http://schemas.microsoft.com/office/drawing/2014/main" id="{594AC454-53E3-374D-B976-ECC05F25560A}"/>
                </a:ext>
              </a:extLst>
            </p:cNvPr>
            <p:cNvSpPr>
              <a:spLocks noChangeArrowheads="1"/>
            </p:cNvSpPr>
            <p:nvPr/>
          </p:nvSpPr>
          <p:spPr bwMode="auto">
            <a:xfrm>
              <a:off x="5508904" y="2364210"/>
              <a:ext cx="692534" cy="969550"/>
            </a:xfrm>
            <a:custGeom>
              <a:avLst/>
              <a:gdLst>
                <a:gd name="T0" fmla="*/ 204571 w 814"/>
                <a:gd name="T1" fmla="*/ 26666 h 1141"/>
                <a:gd name="T2" fmla="*/ 239207 w 814"/>
                <a:gd name="T3" fmla="*/ 26666 h 1141"/>
                <a:gd name="T4" fmla="*/ 239207 w 814"/>
                <a:gd name="T5" fmla="*/ 61620 h 1141"/>
                <a:gd name="T6" fmla="*/ 204571 w 814"/>
                <a:gd name="T7" fmla="*/ 61620 h 1141"/>
                <a:gd name="T8" fmla="*/ 204571 w 814"/>
                <a:gd name="T9" fmla="*/ 26666 h 1141"/>
                <a:gd name="T10" fmla="*/ 265545 w 814"/>
                <a:gd name="T11" fmla="*/ 73152 h 1141"/>
                <a:gd name="T12" fmla="*/ 265545 w 814"/>
                <a:gd name="T13" fmla="*/ 73152 h 1141"/>
                <a:gd name="T14" fmla="*/ 265906 w 814"/>
                <a:gd name="T15" fmla="*/ 67386 h 1141"/>
                <a:gd name="T16" fmla="*/ 265906 w 814"/>
                <a:gd name="T17" fmla="*/ 20900 h 1141"/>
                <a:gd name="T18" fmla="*/ 265906 w 814"/>
                <a:gd name="T19" fmla="*/ 20900 h 1141"/>
                <a:gd name="T20" fmla="*/ 245340 w 814"/>
                <a:gd name="T21" fmla="*/ 0 h 1141"/>
                <a:gd name="T22" fmla="*/ 198437 w 814"/>
                <a:gd name="T23" fmla="*/ 0 h 1141"/>
                <a:gd name="T24" fmla="*/ 198437 w 814"/>
                <a:gd name="T25" fmla="*/ 0 h 1141"/>
                <a:gd name="T26" fmla="*/ 177872 w 814"/>
                <a:gd name="T27" fmla="*/ 20900 h 1141"/>
                <a:gd name="T28" fmla="*/ 177872 w 814"/>
                <a:gd name="T29" fmla="*/ 67386 h 1141"/>
                <a:gd name="T30" fmla="*/ 177872 w 814"/>
                <a:gd name="T31" fmla="*/ 67386 h 1141"/>
                <a:gd name="T32" fmla="*/ 198437 w 814"/>
                <a:gd name="T33" fmla="*/ 88287 h 1141"/>
                <a:gd name="T34" fmla="*/ 242815 w 814"/>
                <a:gd name="T35" fmla="*/ 88287 h 1141"/>
                <a:gd name="T36" fmla="*/ 242815 w 814"/>
                <a:gd name="T37" fmla="*/ 88287 h 1141"/>
                <a:gd name="T38" fmla="*/ 266267 w 814"/>
                <a:gd name="T39" fmla="*/ 182699 h 1141"/>
                <a:gd name="T40" fmla="*/ 266267 w 814"/>
                <a:gd name="T41" fmla="*/ 182699 h 1141"/>
                <a:gd name="T42" fmla="*/ 207096 w 814"/>
                <a:gd name="T43" fmla="*/ 325399 h 1141"/>
                <a:gd name="T44" fmla="*/ 207096 w 814"/>
                <a:gd name="T45" fmla="*/ 325399 h 1141"/>
                <a:gd name="T46" fmla="*/ 64582 w 814"/>
                <a:gd name="T47" fmla="*/ 383776 h 1141"/>
                <a:gd name="T48" fmla="*/ 64582 w 814"/>
                <a:gd name="T49" fmla="*/ 383776 h 1141"/>
                <a:gd name="T50" fmla="*/ 17679 w 814"/>
                <a:gd name="T51" fmla="*/ 378371 h 1141"/>
                <a:gd name="T52" fmla="*/ 17679 w 814"/>
                <a:gd name="T53" fmla="*/ 378371 h 1141"/>
                <a:gd name="T54" fmla="*/ 1443 w 814"/>
                <a:gd name="T55" fmla="*/ 388461 h 1141"/>
                <a:gd name="T56" fmla="*/ 1443 w 814"/>
                <a:gd name="T57" fmla="*/ 388461 h 1141"/>
                <a:gd name="T58" fmla="*/ 10824 w 814"/>
                <a:gd name="T59" fmla="*/ 404677 h 1141"/>
                <a:gd name="T60" fmla="*/ 10824 w 814"/>
                <a:gd name="T61" fmla="*/ 404677 h 1141"/>
                <a:gd name="T62" fmla="*/ 64582 w 814"/>
                <a:gd name="T63" fmla="*/ 410803 h 1141"/>
                <a:gd name="T64" fmla="*/ 64582 w 814"/>
                <a:gd name="T65" fmla="*/ 410803 h 1141"/>
                <a:gd name="T66" fmla="*/ 225858 w 814"/>
                <a:gd name="T67" fmla="*/ 343777 h 1141"/>
                <a:gd name="T68" fmla="*/ 225858 w 814"/>
                <a:gd name="T69" fmla="*/ 343777 h 1141"/>
                <a:gd name="T70" fmla="*/ 293326 w 814"/>
                <a:gd name="T71" fmla="*/ 182699 h 1141"/>
                <a:gd name="T72" fmla="*/ 293326 w 814"/>
                <a:gd name="T73" fmla="*/ 182699 h 1141"/>
                <a:gd name="T74" fmla="*/ 265545 w 814"/>
                <a:gd name="T75" fmla="*/ 73152 h 114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814" h="1141">
                  <a:moveTo>
                    <a:pt x="567" y="74"/>
                  </a:moveTo>
                  <a:lnTo>
                    <a:pt x="663" y="74"/>
                  </a:lnTo>
                  <a:lnTo>
                    <a:pt x="663" y="171"/>
                  </a:lnTo>
                  <a:lnTo>
                    <a:pt x="567" y="171"/>
                  </a:lnTo>
                  <a:lnTo>
                    <a:pt x="567" y="74"/>
                  </a:lnTo>
                  <a:close/>
                  <a:moveTo>
                    <a:pt x="736" y="203"/>
                  </a:moveTo>
                  <a:lnTo>
                    <a:pt x="736" y="203"/>
                  </a:lnTo>
                  <a:cubicBezTo>
                    <a:pt x="736" y="197"/>
                    <a:pt x="737" y="193"/>
                    <a:pt x="737" y="187"/>
                  </a:cubicBezTo>
                  <a:lnTo>
                    <a:pt x="737" y="58"/>
                  </a:lnTo>
                  <a:cubicBezTo>
                    <a:pt x="737" y="27"/>
                    <a:pt x="710" y="0"/>
                    <a:pt x="680" y="0"/>
                  </a:cubicBezTo>
                  <a:lnTo>
                    <a:pt x="550" y="0"/>
                  </a:lnTo>
                  <a:cubicBezTo>
                    <a:pt x="519" y="0"/>
                    <a:pt x="493" y="27"/>
                    <a:pt x="493" y="58"/>
                  </a:cubicBezTo>
                  <a:lnTo>
                    <a:pt x="493" y="187"/>
                  </a:lnTo>
                  <a:cubicBezTo>
                    <a:pt x="493" y="220"/>
                    <a:pt x="519" y="245"/>
                    <a:pt x="550" y="245"/>
                  </a:cubicBezTo>
                  <a:lnTo>
                    <a:pt x="673" y="245"/>
                  </a:lnTo>
                  <a:cubicBezTo>
                    <a:pt x="716" y="325"/>
                    <a:pt x="738" y="415"/>
                    <a:pt x="738" y="507"/>
                  </a:cubicBezTo>
                  <a:cubicBezTo>
                    <a:pt x="738" y="656"/>
                    <a:pt x="680" y="795"/>
                    <a:pt x="574" y="903"/>
                  </a:cubicBezTo>
                  <a:cubicBezTo>
                    <a:pt x="469" y="1007"/>
                    <a:pt x="328" y="1065"/>
                    <a:pt x="179" y="1065"/>
                  </a:cubicBezTo>
                  <a:cubicBezTo>
                    <a:pt x="135" y="1065"/>
                    <a:pt x="91" y="1061"/>
                    <a:pt x="49" y="1050"/>
                  </a:cubicBezTo>
                  <a:cubicBezTo>
                    <a:pt x="29" y="1046"/>
                    <a:pt x="9" y="1058"/>
                    <a:pt x="4" y="1078"/>
                  </a:cubicBezTo>
                  <a:cubicBezTo>
                    <a:pt x="0" y="1098"/>
                    <a:pt x="11" y="1119"/>
                    <a:pt x="30" y="1123"/>
                  </a:cubicBezTo>
                  <a:cubicBezTo>
                    <a:pt x="79" y="1135"/>
                    <a:pt x="128" y="1140"/>
                    <a:pt x="179" y="1140"/>
                  </a:cubicBezTo>
                  <a:cubicBezTo>
                    <a:pt x="347" y="1140"/>
                    <a:pt x="507" y="1074"/>
                    <a:pt x="626" y="954"/>
                  </a:cubicBezTo>
                  <a:cubicBezTo>
                    <a:pt x="746" y="834"/>
                    <a:pt x="813" y="676"/>
                    <a:pt x="813" y="507"/>
                  </a:cubicBezTo>
                  <a:cubicBezTo>
                    <a:pt x="813" y="400"/>
                    <a:pt x="786" y="295"/>
                    <a:pt x="736" y="203"/>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2" name="Freeform 121">
              <a:extLst>
                <a:ext uri="{FF2B5EF4-FFF2-40B4-BE49-F238E27FC236}">
                  <a16:creationId xmlns:a16="http://schemas.microsoft.com/office/drawing/2014/main" id="{59538B0B-54AB-4B40-B0CE-E64F632ED794}"/>
                </a:ext>
              </a:extLst>
            </p:cNvPr>
            <p:cNvSpPr>
              <a:spLocks noChangeArrowheads="1"/>
            </p:cNvSpPr>
            <p:nvPr/>
          </p:nvSpPr>
          <p:spPr bwMode="auto">
            <a:xfrm>
              <a:off x="5123329" y="2255652"/>
              <a:ext cx="722484" cy="1006982"/>
            </a:xfrm>
            <a:custGeom>
              <a:avLst/>
              <a:gdLst>
                <a:gd name="T0" fmla="*/ 99972 w 852"/>
                <a:gd name="T1" fmla="*/ 399312 h 1186"/>
                <a:gd name="T2" fmla="*/ 66168 w 852"/>
                <a:gd name="T3" fmla="*/ 399312 h 1186"/>
                <a:gd name="T4" fmla="*/ 66168 w 852"/>
                <a:gd name="T5" fmla="*/ 365106 h 1186"/>
                <a:gd name="T6" fmla="*/ 99972 w 852"/>
                <a:gd name="T7" fmla="*/ 365106 h 1186"/>
                <a:gd name="T8" fmla="*/ 99972 w 852"/>
                <a:gd name="T9" fmla="*/ 399312 h 1186"/>
                <a:gd name="T10" fmla="*/ 106445 w 852"/>
                <a:gd name="T11" fmla="*/ 338821 h 1186"/>
                <a:gd name="T12" fmla="*/ 60055 w 852"/>
                <a:gd name="T13" fmla="*/ 338821 h 1186"/>
                <a:gd name="T14" fmla="*/ 60055 w 852"/>
                <a:gd name="T15" fmla="*/ 338821 h 1186"/>
                <a:gd name="T16" fmla="*/ 59695 w 852"/>
                <a:gd name="T17" fmla="*/ 338821 h 1186"/>
                <a:gd name="T18" fmla="*/ 59695 w 852"/>
                <a:gd name="T19" fmla="*/ 338821 h 1186"/>
                <a:gd name="T20" fmla="*/ 26611 w 852"/>
                <a:gd name="T21" fmla="*/ 228281 h 1186"/>
                <a:gd name="T22" fmla="*/ 26611 w 852"/>
                <a:gd name="T23" fmla="*/ 228281 h 1186"/>
                <a:gd name="T24" fmla="*/ 85587 w 852"/>
                <a:gd name="T25" fmla="*/ 85695 h 1186"/>
                <a:gd name="T26" fmla="*/ 85587 w 852"/>
                <a:gd name="T27" fmla="*/ 85695 h 1186"/>
                <a:gd name="T28" fmla="*/ 227993 w 852"/>
                <a:gd name="T29" fmla="*/ 26645 h 1186"/>
                <a:gd name="T30" fmla="*/ 227993 w 852"/>
                <a:gd name="T31" fmla="*/ 26645 h 1186"/>
                <a:gd name="T32" fmla="*/ 286969 w 852"/>
                <a:gd name="T33" fmla="*/ 35646 h 1186"/>
                <a:gd name="T34" fmla="*/ 286969 w 852"/>
                <a:gd name="T35" fmla="*/ 35646 h 1186"/>
                <a:gd name="T36" fmla="*/ 303511 w 852"/>
                <a:gd name="T37" fmla="*/ 26645 h 1186"/>
                <a:gd name="T38" fmla="*/ 303511 w 852"/>
                <a:gd name="T39" fmla="*/ 26645 h 1186"/>
                <a:gd name="T40" fmla="*/ 294880 w 852"/>
                <a:gd name="T41" fmla="*/ 10082 h 1186"/>
                <a:gd name="T42" fmla="*/ 294880 w 852"/>
                <a:gd name="T43" fmla="*/ 10082 h 1186"/>
                <a:gd name="T44" fmla="*/ 227993 w 852"/>
                <a:gd name="T45" fmla="*/ 0 h 1186"/>
                <a:gd name="T46" fmla="*/ 227993 w 852"/>
                <a:gd name="T47" fmla="*/ 0 h 1186"/>
                <a:gd name="T48" fmla="*/ 66528 w 852"/>
                <a:gd name="T49" fmla="*/ 66612 h 1186"/>
                <a:gd name="T50" fmla="*/ 66528 w 852"/>
                <a:gd name="T51" fmla="*/ 66612 h 1186"/>
                <a:gd name="T52" fmla="*/ 0 w 852"/>
                <a:gd name="T53" fmla="*/ 228281 h 1186"/>
                <a:gd name="T54" fmla="*/ 0 w 852"/>
                <a:gd name="T55" fmla="*/ 228281 h 1186"/>
                <a:gd name="T56" fmla="*/ 39557 w 852"/>
                <a:gd name="T57" fmla="*/ 356104 h 1186"/>
                <a:gd name="T58" fmla="*/ 39557 w 852"/>
                <a:gd name="T59" fmla="*/ 356104 h 1186"/>
                <a:gd name="T60" fmla="*/ 39557 w 852"/>
                <a:gd name="T61" fmla="*/ 359345 h 1186"/>
                <a:gd name="T62" fmla="*/ 39557 w 852"/>
                <a:gd name="T63" fmla="*/ 405793 h 1186"/>
                <a:gd name="T64" fmla="*/ 39557 w 852"/>
                <a:gd name="T65" fmla="*/ 405793 h 1186"/>
                <a:gd name="T66" fmla="*/ 60055 w 852"/>
                <a:gd name="T67" fmla="*/ 426677 h 1186"/>
                <a:gd name="T68" fmla="*/ 106445 w 852"/>
                <a:gd name="T69" fmla="*/ 426677 h 1186"/>
                <a:gd name="T70" fmla="*/ 106445 w 852"/>
                <a:gd name="T71" fmla="*/ 426677 h 1186"/>
                <a:gd name="T72" fmla="*/ 127302 w 852"/>
                <a:gd name="T73" fmla="*/ 405793 h 1186"/>
                <a:gd name="T74" fmla="*/ 127302 w 852"/>
                <a:gd name="T75" fmla="*/ 359345 h 1186"/>
                <a:gd name="T76" fmla="*/ 127302 w 852"/>
                <a:gd name="T77" fmla="*/ 359345 h 1186"/>
                <a:gd name="T78" fmla="*/ 106445 w 852"/>
                <a:gd name="T79" fmla="*/ 338821 h 118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52" h="1186">
                  <a:moveTo>
                    <a:pt x="278" y="1109"/>
                  </a:moveTo>
                  <a:lnTo>
                    <a:pt x="184" y="1109"/>
                  </a:lnTo>
                  <a:lnTo>
                    <a:pt x="184" y="1014"/>
                  </a:lnTo>
                  <a:lnTo>
                    <a:pt x="278" y="1014"/>
                  </a:lnTo>
                  <a:lnTo>
                    <a:pt x="278" y="1109"/>
                  </a:lnTo>
                  <a:close/>
                  <a:moveTo>
                    <a:pt x="296" y="941"/>
                  </a:moveTo>
                  <a:lnTo>
                    <a:pt x="167" y="941"/>
                  </a:lnTo>
                  <a:cubicBezTo>
                    <a:pt x="166" y="941"/>
                    <a:pt x="166" y="941"/>
                    <a:pt x="166" y="941"/>
                  </a:cubicBezTo>
                  <a:cubicBezTo>
                    <a:pt x="105" y="848"/>
                    <a:pt x="74" y="743"/>
                    <a:pt x="74" y="634"/>
                  </a:cubicBezTo>
                  <a:cubicBezTo>
                    <a:pt x="74" y="485"/>
                    <a:pt x="132" y="343"/>
                    <a:pt x="238" y="238"/>
                  </a:cubicBezTo>
                  <a:cubicBezTo>
                    <a:pt x="343" y="132"/>
                    <a:pt x="484" y="74"/>
                    <a:pt x="634" y="74"/>
                  </a:cubicBezTo>
                  <a:cubicBezTo>
                    <a:pt x="690" y="74"/>
                    <a:pt x="745" y="83"/>
                    <a:pt x="798" y="99"/>
                  </a:cubicBezTo>
                  <a:cubicBezTo>
                    <a:pt x="818" y="105"/>
                    <a:pt x="838" y="93"/>
                    <a:pt x="844" y="74"/>
                  </a:cubicBezTo>
                  <a:cubicBezTo>
                    <a:pt x="851" y="55"/>
                    <a:pt x="839" y="34"/>
                    <a:pt x="820" y="28"/>
                  </a:cubicBezTo>
                  <a:cubicBezTo>
                    <a:pt x="760" y="9"/>
                    <a:pt x="697" y="0"/>
                    <a:pt x="634" y="0"/>
                  </a:cubicBezTo>
                  <a:cubicBezTo>
                    <a:pt x="465" y="0"/>
                    <a:pt x="305" y="65"/>
                    <a:pt x="185" y="185"/>
                  </a:cubicBezTo>
                  <a:cubicBezTo>
                    <a:pt x="65" y="305"/>
                    <a:pt x="0" y="464"/>
                    <a:pt x="0" y="634"/>
                  </a:cubicBezTo>
                  <a:cubicBezTo>
                    <a:pt x="0" y="761"/>
                    <a:pt x="38" y="884"/>
                    <a:pt x="110" y="989"/>
                  </a:cubicBezTo>
                  <a:cubicBezTo>
                    <a:pt x="110" y="992"/>
                    <a:pt x="110" y="995"/>
                    <a:pt x="110" y="998"/>
                  </a:cubicBezTo>
                  <a:lnTo>
                    <a:pt x="110" y="1127"/>
                  </a:lnTo>
                  <a:cubicBezTo>
                    <a:pt x="110" y="1158"/>
                    <a:pt x="135" y="1185"/>
                    <a:pt x="167" y="1185"/>
                  </a:cubicBezTo>
                  <a:lnTo>
                    <a:pt x="296" y="1185"/>
                  </a:lnTo>
                  <a:cubicBezTo>
                    <a:pt x="327" y="1185"/>
                    <a:pt x="354" y="1158"/>
                    <a:pt x="354" y="1127"/>
                  </a:cubicBezTo>
                  <a:lnTo>
                    <a:pt x="354" y="998"/>
                  </a:lnTo>
                  <a:cubicBezTo>
                    <a:pt x="354" y="966"/>
                    <a:pt x="327" y="941"/>
                    <a:pt x="296" y="941"/>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30069747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306D8F6C-2829-0F4B-8155-4571FF27BDB0}"/>
              </a:ext>
            </a:extLst>
          </p:cNvPr>
          <p:cNvSpPr txBox="1"/>
          <p:nvPr/>
        </p:nvSpPr>
        <p:spPr>
          <a:xfrm>
            <a:off x="13202321" y="1163877"/>
            <a:ext cx="9409729" cy="2554545"/>
          </a:xfrm>
          <a:prstGeom prst="rect">
            <a:avLst/>
          </a:prstGeom>
          <a:noFill/>
        </p:spPr>
        <p:txBody>
          <a:bodyPr wrap="square" rtlCol="0">
            <a:spAutoFit/>
          </a:bodyPr>
          <a:lstStyle/>
          <a:p>
            <a:r>
              <a:rPr lang="hr-HR" sz="8000" b="1" spc="300" dirty="0">
                <a:solidFill>
                  <a:schemeClr val="tx2"/>
                </a:solidFill>
                <a:latin typeface="Arial" panose="020B0604020202020204" pitchFamily="34" charset="0"/>
                <a:ea typeface="Montserrat" charset="0"/>
                <a:cs typeface="Arial" panose="020B0604020202020204" pitchFamily="34" charset="0"/>
              </a:rPr>
              <a:t>ORDER INTAKE - EXPORTS</a:t>
            </a:r>
            <a:endParaRPr lang="en-US" sz="8000" b="1" spc="300" dirty="0">
              <a:solidFill>
                <a:schemeClr val="tx2"/>
              </a:solidFill>
              <a:latin typeface="Arial" panose="020B0604020202020204" pitchFamily="34" charset="0"/>
              <a:ea typeface="Montserrat" charset="0"/>
              <a:cs typeface="Arial" panose="020B0604020202020204" pitchFamily="34" charset="0"/>
            </a:endParaRPr>
          </a:p>
        </p:txBody>
      </p:sp>
      <p:graphicFrame>
        <p:nvGraphicFramePr>
          <p:cNvPr id="5" name="Chart 4">
            <a:extLst>
              <a:ext uri="{FF2B5EF4-FFF2-40B4-BE49-F238E27FC236}">
                <a16:creationId xmlns:a16="http://schemas.microsoft.com/office/drawing/2014/main" id="{2C73EF4A-B72D-4A33-9C59-911BC16D31F0}"/>
              </a:ext>
            </a:extLst>
          </p:cNvPr>
          <p:cNvGraphicFramePr>
            <a:graphicFrameLocks/>
          </p:cNvGraphicFramePr>
          <p:nvPr>
            <p:extLst>
              <p:ext uri="{D42A27DB-BD31-4B8C-83A1-F6EECF244321}">
                <p14:modId xmlns:p14="http://schemas.microsoft.com/office/powerpoint/2010/main" val="3137269567"/>
              </p:ext>
            </p:extLst>
          </p:nvPr>
        </p:nvGraphicFramePr>
        <p:xfrm>
          <a:off x="-88121" y="1383776"/>
          <a:ext cx="11654117" cy="10426606"/>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Group 1">
            <a:extLst>
              <a:ext uri="{FF2B5EF4-FFF2-40B4-BE49-F238E27FC236}">
                <a16:creationId xmlns:a16="http://schemas.microsoft.com/office/drawing/2014/main" id="{D79ABE07-B43B-FC41-B095-58DF938D1A09}"/>
              </a:ext>
            </a:extLst>
          </p:cNvPr>
          <p:cNvGrpSpPr/>
          <p:nvPr/>
        </p:nvGrpSpPr>
        <p:grpSpPr>
          <a:xfrm>
            <a:off x="11378128" y="7598492"/>
            <a:ext cx="3986198" cy="3170099"/>
            <a:chOff x="7436700" y="7695169"/>
            <a:chExt cx="3986198" cy="3170099"/>
          </a:xfrm>
        </p:grpSpPr>
        <p:sp>
          <p:nvSpPr>
            <p:cNvPr id="12" name="TextBox 11">
              <a:extLst>
                <a:ext uri="{FF2B5EF4-FFF2-40B4-BE49-F238E27FC236}">
                  <a16:creationId xmlns:a16="http://schemas.microsoft.com/office/drawing/2014/main" id="{F6BC08C1-40EE-7A42-BE75-3F6817397ADA}"/>
                </a:ext>
              </a:extLst>
            </p:cNvPr>
            <p:cNvSpPr txBox="1"/>
            <p:nvPr/>
          </p:nvSpPr>
          <p:spPr>
            <a:xfrm>
              <a:off x="7825064" y="7695169"/>
              <a:ext cx="3597834" cy="3170099"/>
            </a:xfrm>
            <a:prstGeom prst="rect">
              <a:avLst/>
            </a:prstGeom>
            <a:noFill/>
          </p:spPr>
          <p:txBody>
            <a:bodyPr wrap="square" rtlCol="0">
              <a:spAutoFit/>
            </a:bodyPr>
            <a:lstStyle/>
            <a:p>
              <a:pPr>
                <a:lnSpc>
                  <a:spcPct val="200000"/>
                </a:lnSpc>
              </a:pP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EU</a:t>
              </a:r>
              <a:endPar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endParaRPr>
            </a:p>
            <a:p>
              <a:pPr>
                <a:lnSpc>
                  <a:spcPct val="200000"/>
                </a:lnSpc>
              </a:pP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Asia and Africa</a:t>
              </a:r>
              <a:endPar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endParaRPr>
            </a:p>
            <a:p>
              <a:pPr>
                <a:lnSpc>
                  <a:spcPct val="200000"/>
                </a:lnSpc>
              </a:pP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America and Australia</a:t>
              </a:r>
              <a:endPar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endParaRPr>
            </a:p>
            <a:p>
              <a:pPr>
                <a:lnSpc>
                  <a:spcPct val="200000"/>
                </a:lnSpc>
              </a:pPr>
              <a:r>
                <a:rPr lang="hr-HR" sz="2000" dirty="0">
                  <a:solidFill>
                    <a:schemeClr val="tx2"/>
                  </a:solidFill>
                  <a:latin typeface="Arial" panose="020B0604020202020204" pitchFamily="34" charset="0"/>
                  <a:ea typeface="Lato Light" panose="020F0502020204030203" pitchFamily="34" charset="0"/>
                  <a:cs typeface="Arial" panose="020B0604020202020204" pitchFamily="34" charset="0"/>
                </a:rPr>
                <a:t>Regional </a:t>
              </a:r>
              <a:r>
                <a:rPr lang="hr-HR" sz="2000" dirty="0" err="1">
                  <a:solidFill>
                    <a:schemeClr val="tx2"/>
                  </a:solidFill>
                  <a:latin typeface="Arial" panose="020B0604020202020204" pitchFamily="34" charset="0"/>
                  <a:ea typeface="Lato Light" panose="020F0502020204030203" pitchFamily="34" charset="0"/>
                  <a:cs typeface="Arial" panose="020B0604020202020204" pitchFamily="34" charset="0"/>
                </a:rPr>
                <a:t>countries</a:t>
              </a:r>
              <a:endPar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endParaRPr>
            </a:p>
            <a:p>
              <a:pPr>
                <a:lnSpc>
                  <a:spcPct val="200000"/>
                </a:lnSpc>
              </a:pP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Non-EU </a:t>
              </a:r>
              <a:r>
                <a:rPr lang="hr-HR" sz="2000" dirty="0">
                  <a:solidFill>
                    <a:schemeClr val="tx2"/>
                  </a:solidFill>
                  <a:latin typeface="Arial" panose="020B0604020202020204" pitchFamily="34" charset="0"/>
                  <a:ea typeface="Lato Light" panose="020F0502020204030203" pitchFamily="34" charset="0"/>
                  <a:cs typeface="Arial" panose="020B0604020202020204" pitchFamily="34" charset="0"/>
                </a:rPr>
                <a:t>European </a:t>
              </a: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countries</a:t>
              </a:r>
              <a:endPar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endParaRPr>
            </a:p>
          </p:txBody>
        </p:sp>
        <p:sp>
          <p:nvSpPr>
            <p:cNvPr id="13" name="Rectangle 12">
              <a:extLst>
                <a:ext uri="{FF2B5EF4-FFF2-40B4-BE49-F238E27FC236}">
                  <a16:creationId xmlns:a16="http://schemas.microsoft.com/office/drawing/2014/main" id="{63E0B610-B0C3-E643-A207-0ADFD2459291}"/>
                </a:ext>
              </a:extLst>
            </p:cNvPr>
            <p:cNvSpPr/>
            <p:nvPr/>
          </p:nvSpPr>
          <p:spPr>
            <a:xfrm>
              <a:off x="7436700" y="7948805"/>
              <a:ext cx="306387" cy="306387"/>
            </a:xfrm>
            <a:prstGeom prst="rect">
              <a:avLst/>
            </a:prstGeom>
            <a:solidFill>
              <a:srgbClr val="8EB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4" name="Rectangle 13">
              <a:extLst>
                <a:ext uri="{FF2B5EF4-FFF2-40B4-BE49-F238E27FC236}">
                  <a16:creationId xmlns:a16="http://schemas.microsoft.com/office/drawing/2014/main" id="{05EB4C12-16E2-7948-A8A9-8F5382226FBD}"/>
                </a:ext>
              </a:extLst>
            </p:cNvPr>
            <p:cNvSpPr/>
            <p:nvPr/>
          </p:nvSpPr>
          <p:spPr>
            <a:xfrm>
              <a:off x="7436700" y="8572693"/>
              <a:ext cx="306387" cy="306387"/>
            </a:xfrm>
            <a:prstGeom prst="rect">
              <a:avLst/>
            </a:prstGeom>
            <a:solidFill>
              <a:srgbClr val="CFC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5" name="Rectangle 14">
              <a:extLst>
                <a:ext uri="{FF2B5EF4-FFF2-40B4-BE49-F238E27FC236}">
                  <a16:creationId xmlns:a16="http://schemas.microsoft.com/office/drawing/2014/main" id="{00371D47-714D-644F-8931-C193822E1808}"/>
                </a:ext>
              </a:extLst>
            </p:cNvPr>
            <p:cNvSpPr/>
            <p:nvPr/>
          </p:nvSpPr>
          <p:spPr>
            <a:xfrm>
              <a:off x="7436700" y="9176202"/>
              <a:ext cx="306387" cy="306387"/>
            </a:xfrm>
            <a:prstGeom prst="rect">
              <a:avLst/>
            </a:prstGeom>
            <a:solidFill>
              <a:srgbClr val="1E2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6" name="Rectangle 15">
              <a:extLst>
                <a:ext uri="{FF2B5EF4-FFF2-40B4-BE49-F238E27FC236}">
                  <a16:creationId xmlns:a16="http://schemas.microsoft.com/office/drawing/2014/main" id="{215C29F4-29D1-A941-9287-ABA55BD520F2}"/>
                </a:ext>
              </a:extLst>
            </p:cNvPr>
            <p:cNvSpPr/>
            <p:nvPr/>
          </p:nvSpPr>
          <p:spPr>
            <a:xfrm>
              <a:off x="7436700" y="9780402"/>
              <a:ext cx="306387" cy="306387"/>
            </a:xfrm>
            <a:prstGeom prst="rect">
              <a:avLst/>
            </a:prstGeom>
            <a:solidFill>
              <a:srgbClr val="8EB4E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7" name="Rectangle 16">
              <a:extLst>
                <a:ext uri="{FF2B5EF4-FFF2-40B4-BE49-F238E27FC236}">
                  <a16:creationId xmlns:a16="http://schemas.microsoft.com/office/drawing/2014/main" id="{77B16F3B-C8DB-4B45-AEB3-6E1E1DB45192}"/>
                </a:ext>
              </a:extLst>
            </p:cNvPr>
            <p:cNvSpPr/>
            <p:nvPr/>
          </p:nvSpPr>
          <p:spPr>
            <a:xfrm>
              <a:off x="7438368" y="10404841"/>
              <a:ext cx="306387" cy="306387"/>
            </a:xfrm>
            <a:prstGeom prst="rect">
              <a:avLst/>
            </a:prstGeom>
            <a:solidFill>
              <a:srgbClr val="1E286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19" name="TextBox 18">
            <a:extLst>
              <a:ext uri="{FF2B5EF4-FFF2-40B4-BE49-F238E27FC236}">
                <a16:creationId xmlns:a16="http://schemas.microsoft.com/office/drawing/2014/main" id="{76AAEA68-D1CC-F445-8749-2D073044AE77}"/>
              </a:ext>
            </a:extLst>
          </p:cNvPr>
          <p:cNvSpPr txBox="1"/>
          <p:nvPr/>
        </p:nvSpPr>
        <p:spPr>
          <a:xfrm>
            <a:off x="1930343" y="11718241"/>
            <a:ext cx="1926168" cy="612412"/>
          </a:xfrm>
          <a:prstGeom prst="rect">
            <a:avLst/>
          </a:prstGeom>
          <a:noFill/>
        </p:spPr>
        <p:txBody>
          <a:bodyPr wrap="square" rtlCol="0">
            <a:spAutoFit/>
          </a:bodyPr>
          <a:lstStyle/>
          <a:p>
            <a:pPr algn="ctr">
              <a:lnSpc>
                <a:spcPct val="200000"/>
              </a:lnSpc>
            </a:pP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Q1-Q3 2020</a:t>
            </a:r>
            <a:endPar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endParaRPr>
          </a:p>
        </p:txBody>
      </p:sp>
      <p:sp>
        <p:nvSpPr>
          <p:cNvPr id="22" name="TextBox 21">
            <a:extLst>
              <a:ext uri="{FF2B5EF4-FFF2-40B4-BE49-F238E27FC236}">
                <a16:creationId xmlns:a16="http://schemas.microsoft.com/office/drawing/2014/main" id="{8D96C454-9DF8-DD4F-AE2E-F5C4A688DF9F}"/>
              </a:ext>
            </a:extLst>
          </p:cNvPr>
          <p:cNvSpPr txBox="1"/>
          <p:nvPr/>
        </p:nvSpPr>
        <p:spPr>
          <a:xfrm>
            <a:off x="7645343" y="11718240"/>
            <a:ext cx="1926168" cy="612412"/>
          </a:xfrm>
          <a:prstGeom prst="rect">
            <a:avLst/>
          </a:prstGeom>
          <a:noFill/>
        </p:spPr>
        <p:txBody>
          <a:bodyPr wrap="square" rtlCol="0">
            <a:spAutoFit/>
          </a:bodyPr>
          <a:lstStyle/>
          <a:p>
            <a:pPr algn="ctr">
              <a:lnSpc>
                <a:spcPct val="200000"/>
              </a:lnSpc>
            </a:pP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Q1-Q3 2021</a:t>
            </a:r>
            <a:endPar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endParaRPr>
          </a:p>
        </p:txBody>
      </p:sp>
      <p:pic>
        <p:nvPicPr>
          <p:cNvPr id="18" name="Picture 17" descr="KONČAR_100godina_logo_SIVI.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0523746" y="11948128"/>
            <a:ext cx="2682479" cy="1192779"/>
          </a:xfrm>
          <a:prstGeom prst="rect">
            <a:avLst/>
          </a:prstGeom>
        </p:spPr>
      </p:pic>
      <p:sp>
        <p:nvSpPr>
          <p:cNvPr id="20" name="TextBox 19">
            <a:extLst>
              <a:ext uri="{FF2B5EF4-FFF2-40B4-BE49-F238E27FC236}">
                <a16:creationId xmlns:a16="http://schemas.microsoft.com/office/drawing/2014/main" id="{47D0985A-D978-41FC-8B8E-9487A75BD46A}"/>
              </a:ext>
            </a:extLst>
          </p:cNvPr>
          <p:cNvSpPr txBox="1"/>
          <p:nvPr/>
        </p:nvSpPr>
        <p:spPr>
          <a:xfrm rot="16200000">
            <a:off x="288759" y="7667462"/>
            <a:ext cx="1651259" cy="369332"/>
          </a:xfrm>
          <a:prstGeom prst="rect">
            <a:avLst/>
          </a:prstGeom>
          <a:noFill/>
        </p:spPr>
        <p:txBody>
          <a:bodyPr wrap="square" rtlCol="0">
            <a:spAutoFit/>
          </a:bodyPr>
          <a:lstStyle/>
          <a:p>
            <a:pPr algn="ctr"/>
            <a:r>
              <a:rPr lang="hr-HR" sz="1800" dirty="0">
                <a:solidFill>
                  <a:srgbClr val="000000"/>
                </a:solidFill>
                <a:latin typeface="Arial" panose="020B0604020202020204" pitchFamily="34" charset="0"/>
                <a:cs typeface="Arial" panose="020B0604020202020204" pitchFamily="34" charset="0"/>
              </a:rPr>
              <a:t>EUR </a:t>
            </a:r>
            <a:r>
              <a:rPr lang="hr-HR" sz="1800" dirty="0" err="1">
                <a:solidFill>
                  <a:srgbClr val="000000"/>
                </a:solidFill>
                <a:latin typeface="Arial" panose="020B0604020202020204" pitchFamily="34" charset="0"/>
                <a:cs typeface="Arial" panose="020B0604020202020204" pitchFamily="34" charset="0"/>
              </a:rPr>
              <a:t>million</a:t>
            </a:r>
            <a:endParaRPr lang="hr-HR" sz="1800" dirty="0">
              <a:solidFill>
                <a:srgbClr val="000000"/>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2D29CDE0-9D53-41AF-91A2-2A9D02E15969}"/>
              </a:ext>
            </a:extLst>
          </p:cNvPr>
          <p:cNvSpPr txBox="1"/>
          <p:nvPr/>
        </p:nvSpPr>
        <p:spPr>
          <a:xfrm rot="16200000">
            <a:off x="6306060" y="6850572"/>
            <a:ext cx="1390124" cy="369332"/>
          </a:xfrm>
          <a:prstGeom prst="rect">
            <a:avLst/>
          </a:prstGeom>
          <a:noFill/>
        </p:spPr>
        <p:txBody>
          <a:bodyPr wrap="none" rtlCol="0">
            <a:spAutoFit/>
          </a:bodyPr>
          <a:lstStyle/>
          <a:p>
            <a:pPr algn="ctr"/>
            <a:r>
              <a:rPr lang="hr-HR" sz="1800" dirty="0">
                <a:solidFill>
                  <a:srgbClr val="000000"/>
                </a:solidFill>
                <a:latin typeface="Arial" panose="020B0604020202020204" pitchFamily="34" charset="0"/>
                <a:cs typeface="Arial" panose="020B0604020202020204" pitchFamily="34" charset="0"/>
              </a:rPr>
              <a:t>EUR </a:t>
            </a:r>
            <a:r>
              <a:rPr lang="hr-HR" sz="1800" dirty="0" err="1">
                <a:solidFill>
                  <a:srgbClr val="000000"/>
                </a:solidFill>
                <a:latin typeface="Arial" panose="020B0604020202020204" pitchFamily="34" charset="0"/>
                <a:cs typeface="Arial" panose="020B0604020202020204" pitchFamily="34" charset="0"/>
              </a:rPr>
              <a:t>million</a:t>
            </a:r>
            <a:endParaRPr lang="hr-HR" sz="18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94889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text, businesscard, envelope&#10;&#10;Description automatically generated">
            <a:extLst>
              <a:ext uri="{FF2B5EF4-FFF2-40B4-BE49-F238E27FC236}">
                <a16:creationId xmlns:a16="http://schemas.microsoft.com/office/drawing/2014/main" id="{0D48E6EC-4F17-0844-95B7-3DFFD8B69C11}"/>
              </a:ext>
            </a:extLst>
          </p:cNvPr>
          <p:cNvPicPr>
            <a:picLocks noGrp="1" noChangeAspect="1"/>
          </p:cNvPicPr>
          <p:nvPr>
            <p:ph type="pic" sz="quarter" idx="14"/>
          </p:nvPr>
        </p:nvPicPr>
        <p:blipFill rotWithShape="1">
          <a:blip r:embed="rId3" cstate="email">
            <a:extLst>
              <a:ext uri="{28A0092B-C50C-407E-A947-70E740481C1C}">
                <a14:useLocalDpi xmlns:a14="http://schemas.microsoft.com/office/drawing/2010/main" val="0"/>
              </a:ext>
            </a:extLst>
          </a:blip>
          <a:srcRect l="-36067" t="14867" r="50000" b="14867"/>
          <a:stretch/>
        </p:blipFill>
        <p:spPr>
          <a:xfrm>
            <a:off x="-276225" y="-261938"/>
            <a:ext cx="24653875" cy="14239876"/>
          </a:xfrm>
          <a:solidFill>
            <a:schemeClr val="bg1"/>
          </a:solidFill>
        </p:spPr>
      </p:pic>
      <p:sp>
        <p:nvSpPr>
          <p:cNvPr id="29" name="Rectangle 28">
            <a:extLst>
              <a:ext uri="{FF2B5EF4-FFF2-40B4-BE49-F238E27FC236}">
                <a16:creationId xmlns:a16="http://schemas.microsoft.com/office/drawing/2014/main" id="{48DB4471-A121-C44F-B6D6-CA67B5E5CDCC}"/>
              </a:ext>
            </a:extLst>
          </p:cNvPr>
          <p:cNvSpPr/>
          <p:nvPr/>
        </p:nvSpPr>
        <p:spPr>
          <a:xfrm>
            <a:off x="0" y="0"/>
            <a:ext cx="24377650" cy="13716000"/>
          </a:xfrm>
          <a:prstGeom prst="rect">
            <a:avLst/>
          </a:prstGeom>
          <a:solidFill>
            <a:srgbClr val="8EB4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0" name="TextBox 29">
            <a:extLst>
              <a:ext uri="{FF2B5EF4-FFF2-40B4-BE49-F238E27FC236}">
                <a16:creationId xmlns:a16="http://schemas.microsoft.com/office/drawing/2014/main" id="{C85C87C7-9E8A-A848-9BEE-E14AE7B8D26A}"/>
              </a:ext>
            </a:extLst>
          </p:cNvPr>
          <p:cNvSpPr txBox="1"/>
          <p:nvPr/>
        </p:nvSpPr>
        <p:spPr>
          <a:xfrm>
            <a:off x="2395293" y="7711362"/>
            <a:ext cx="12321825" cy="4154983"/>
          </a:xfrm>
          <a:prstGeom prst="rect">
            <a:avLst/>
          </a:prstGeom>
          <a:noFill/>
        </p:spPr>
        <p:txBody>
          <a:bodyPr wrap="square" rtlCol="0">
            <a:spAutoFit/>
          </a:bodyPr>
          <a:lstStyle/>
          <a:p>
            <a:r>
              <a:rPr lang="en-US" sz="8800" b="1" spc="600" dirty="0">
                <a:solidFill>
                  <a:schemeClr val="bg1"/>
                </a:solidFill>
                <a:latin typeface="Arial" panose="020B0604020202020204" pitchFamily="34" charset="0"/>
                <a:ea typeface="Montserrat" charset="0"/>
                <a:cs typeface="Montserrat" charset="0"/>
              </a:rPr>
              <a:t>2020+</a:t>
            </a:r>
            <a:r>
              <a:rPr lang="hr-HR" sz="8800" b="1" spc="600" dirty="0">
                <a:solidFill>
                  <a:schemeClr val="bg1"/>
                </a:solidFill>
                <a:latin typeface="Arial" panose="020B0604020202020204" pitchFamily="34" charset="0"/>
                <a:ea typeface="Montserrat" charset="0"/>
                <a:cs typeface="Montserrat" charset="0"/>
              </a:rPr>
              <a:t> </a:t>
            </a:r>
            <a:r>
              <a:rPr lang="en-US" sz="8800" b="1" spc="600" dirty="0">
                <a:solidFill>
                  <a:schemeClr val="bg1"/>
                </a:solidFill>
                <a:latin typeface="Arial" panose="020B0604020202020204" pitchFamily="34" charset="0"/>
                <a:ea typeface="Montserrat" charset="0"/>
                <a:cs typeface="Montserrat" charset="0"/>
              </a:rPr>
              <a:t>INTEGRATED STRATEGY OF THE GROUP</a:t>
            </a:r>
          </a:p>
        </p:txBody>
      </p:sp>
    </p:spTree>
    <p:extLst>
      <p:ext uri="{BB962C8B-B14F-4D97-AF65-F5344CB8AC3E}">
        <p14:creationId xmlns:p14="http://schemas.microsoft.com/office/powerpoint/2010/main" val="41389483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25" descr="Diagram&#10;&#10;Description automatically generated with low confidence">
            <a:extLst>
              <a:ext uri="{FF2B5EF4-FFF2-40B4-BE49-F238E27FC236}">
                <a16:creationId xmlns:a16="http://schemas.microsoft.com/office/drawing/2014/main" id="{F02B8F14-20B7-CA48-A9E6-CA903C5C28E7}"/>
              </a:ext>
            </a:extLst>
          </p:cNvPr>
          <p:cNvPicPr>
            <a:picLocks noGrp="1" noChangeAspect="1"/>
          </p:cNvPicPr>
          <p:nvPr>
            <p:ph type="pic" sz="quarter" idx="14"/>
          </p:nvPr>
        </p:nvPicPr>
        <p:blipFill rotWithShape="1">
          <a:blip r:embed="rId3" cstate="email">
            <a:extLst>
              <a:ext uri="{28A0092B-C50C-407E-A947-70E740481C1C}">
                <a14:useLocalDpi xmlns:a14="http://schemas.microsoft.com/office/drawing/2010/main" val="0"/>
              </a:ext>
            </a:extLst>
          </a:blip>
          <a:srcRect l="13178" t="21730" r="25638" b="2153"/>
          <a:stretch/>
        </p:blipFill>
        <p:spPr>
          <a:xfrm>
            <a:off x="0" y="0"/>
            <a:ext cx="9922929" cy="13716000"/>
          </a:xfrm>
        </p:spPr>
      </p:pic>
      <p:sp>
        <p:nvSpPr>
          <p:cNvPr id="30" name="TextBox 29">
            <a:extLst>
              <a:ext uri="{FF2B5EF4-FFF2-40B4-BE49-F238E27FC236}">
                <a16:creationId xmlns:a16="http://schemas.microsoft.com/office/drawing/2014/main" id="{3CD5171E-95A9-2443-B225-DC09BDD19344}"/>
              </a:ext>
            </a:extLst>
          </p:cNvPr>
          <p:cNvSpPr txBox="1"/>
          <p:nvPr/>
        </p:nvSpPr>
        <p:spPr>
          <a:xfrm>
            <a:off x="11461212" y="1017489"/>
            <a:ext cx="10944242" cy="923330"/>
          </a:xfrm>
          <a:prstGeom prst="rect">
            <a:avLst/>
          </a:prstGeom>
          <a:noFill/>
        </p:spPr>
        <p:txBody>
          <a:bodyPr wrap="square" rtlCol="0">
            <a:spAutoFit/>
          </a:bodyPr>
          <a:lstStyle/>
          <a:p>
            <a:pPr algn="r"/>
            <a:r>
              <a:rPr lang="en-US" sz="5400" b="1" spc="300" dirty="0">
                <a:solidFill>
                  <a:schemeClr val="tx2"/>
                </a:solidFill>
                <a:latin typeface="Arial" panose="020B0604020202020204" pitchFamily="34" charset="0"/>
                <a:ea typeface="Montserrat" charset="0"/>
                <a:cs typeface="Arial" panose="020B0604020202020204" pitchFamily="34" charset="0"/>
              </a:rPr>
              <a:t>MISSION AND VISION</a:t>
            </a:r>
          </a:p>
        </p:txBody>
      </p:sp>
      <p:sp>
        <p:nvSpPr>
          <p:cNvPr id="2" name="Rectangle 1">
            <a:extLst>
              <a:ext uri="{FF2B5EF4-FFF2-40B4-BE49-F238E27FC236}">
                <a16:creationId xmlns:a16="http://schemas.microsoft.com/office/drawing/2014/main" id="{E68C32F6-1470-914E-AF27-392B0B7F4497}"/>
              </a:ext>
            </a:extLst>
          </p:cNvPr>
          <p:cNvSpPr/>
          <p:nvPr/>
        </p:nvSpPr>
        <p:spPr>
          <a:xfrm>
            <a:off x="8344568" y="2843284"/>
            <a:ext cx="8588765" cy="4538134"/>
          </a:xfrm>
          <a:prstGeom prst="rect">
            <a:avLst/>
          </a:prstGeom>
          <a:solidFill>
            <a:srgbClr val="8EB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68C32F6-1470-914E-AF27-392B0B7F4497}"/>
              </a:ext>
            </a:extLst>
          </p:cNvPr>
          <p:cNvSpPr/>
          <p:nvPr/>
        </p:nvSpPr>
        <p:spPr>
          <a:xfrm>
            <a:off x="11354810" y="7816424"/>
            <a:ext cx="8588765" cy="453813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3B954CE0-D9BC-2447-952B-F58FC26053ED}"/>
              </a:ext>
            </a:extLst>
          </p:cNvPr>
          <p:cNvGrpSpPr/>
          <p:nvPr/>
        </p:nvGrpSpPr>
        <p:grpSpPr>
          <a:xfrm>
            <a:off x="8957998" y="3562132"/>
            <a:ext cx="7413898" cy="3538076"/>
            <a:chOff x="11103163" y="8740433"/>
            <a:chExt cx="5336101" cy="2929849"/>
          </a:xfrm>
        </p:grpSpPr>
        <p:sp>
          <p:nvSpPr>
            <p:cNvPr id="11" name="TextBox 10">
              <a:extLst>
                <a:ext uri="{FF2B5EF4-FFF2-40B4-BE49-F238E27FC236}">
                  <a16:creationId xmlns:a16="http://schemas.microsoft.com/office/drawing/2014/main" id="{3CD5171E-95A9-2443-B225-DC09BDD19344}"/>
                </a:ext>
              </a:extLst>
            </p:cNvPr>
            <p:cNvSpPr txBox="1"/>
            <p:nvPr/>
          </p:nvSpPr>
          <p:spPr>
            <a:xfrm>
              <a:off x="11103163" y="8740433"/>
              <a:ext cx="5153743" cy="1146902"/>
            </a:xfrm>
            <a:prstGeom prst="rect">
              <a:avLst/>
            </a:prstGeom>
            <a:noFill/>
          </p:spPr>
          <p:txBody>
            <a:bodyPr wrap="square" rtlCol="0">
              <a:spAutoFit/>
            </a:bodyPr>
            <a:lstStyle/>
            <a:p>
              <a:pPr lvl="0"/>
              <a:r>
                <a:rPr lang="en-US" sz="4400" b="1" spc="300" dirty="0">
                  <a:solidFill>
                    <a:schemeClr val="bg2"/>
                  </a:solidFill>
                  <a:latin typeface="Arial" panose="020B0604020202020204" pitchFamily="34" charset="0"/>
                  <a:ea typeface="Montserrat" charset="0"/>
                  <a:cs typeface="Arial" panose="020B0604020202020204" pitchFamily="34" charset="0"/>
                </a:rPr>
                <a:t>OUR NEW MISSION</a:t>
              </a:r>
            </a:p>
            <a:p>
              <a:pPr lvl="0"/>
              <a:endParaRPr lang="en-US" sz="4000" b="1" spc="600" dirty="0">
                <a:solidFill>
                  <a:schemeClr val="bg2"/>
                </a:solidFill>
                <a:latin typeface="Arial" panose="020B0604020202020204" pitchFamily="34" charset="0"/>
                <a:ea typeface="Montserrat" charset="0"/>
                <a:cs typeface="Arial" panose="020B0604020202020204" pitchFamily="34" charset="0"/>
              </a:endParaRPr>
            </a:p>
          </p:txBody>
        </p:sp>
        <p:sp>
          <p:nvSpPr>
            <p:cNvPr id="12" name="TextBox 11">
              <a:extLst>
                <a:ext uri="{FF2B5EF4-FFF2-40B4-BE49-F238E27FC236}">
                  <a16:creationId xmlns:a16="http://schemas.microsoft.com/office/drawing/2014/main" id="{5FFC61FE-F628-5847-98E1-DF9634DA965D}"/>
                </a:ext>
              </a:extLst>
            </p:cNvPr>
            <p:cNvSpPr txBox="1"/>
            <p:nvPr/>
          </p:nvSpPr>
          <p:spPr>
            <a:xfrm>
              <a:off x="11103166" y="9448319"/>
              <a:ext cx="5336098" cy="2221963"/>
            </a:xfrm>
            <a:prstGeom prst="rect">
              <a:avLst/>
            </a:prstGeom>
            <a:noFill/>
          </p:spPr>
          <p:txBody>
            <a:bodyPr wrap="square" rtlCol="0">
              <a:spAutoFit/>
            </a:bodyPr>
            <a:lstStyle/>
            <a:p>
              <a:pPr>
                <a:lnSpc>
                  <a:spcPts val="4080"/>
                </a:lnSpc>
              </a:pPr>
              <a:r>
                <a:rPr lang="en-US" sz="3200" dirty="0">
                  <a:solidFill>
                    <a:schemeClr val="bg2"/>
                  </a:solidFill>
                  <a:latin typeface="Arial" panose="020B0604020202020204" pitchFamily="34" charset="0"/>
                  <a:ea typeface="Lato Light" panose="020F0502020204030203" pitchFamily="34" charset="0"/>
                  <a:cs typeface="Arial" panose="020B0604020202020204" pitchFamily="34" charset="0"/>
                </a:rPr>
                <a:t>Inspired by challenge, we develop modern solutions for the electrical industry; we contribute to local </a:t>
              </a:r>
              <a:r>
                <a:rPr lang="hr-HR" sz="3200" dirty="0">
                  <a:solidFill>
                    <a:schemeClr val="bg2"/>
                  </a:solidFill>
                  <a:latin typeface="Arial" panose="020B0604020202020204" pitchFamily="34" charset="0"/>
                  <a:ea typeface="Lato Light" panose="020F0502020204030203" pitchFamily="34" charset="0"/>
                  <a:cs typeface="Arial" panose="020B0604020202020204" pitchFamily="34" charset="0"/>
                </a:rPr>
                <a:t>manufacturing</a:t>
              </a:r>
              <a:r>
                <a:rPr lang="en-US" sz="3200" dirty="0">
                  <a:solidFill>
                    <a:schemeClr val="bg2"/>
                  </a:solidFill>
                  <a:latin typeface="Arial" panose="020B0604020202020204" pitchFamily="34" charset="0"/>
                  <a:ea typeface="Lato Light" panose="020F0502020204030203" pitchFamily="34" charset="0"/>
                  <a:cs typeface="Arial" panose="020B0604020202020204" pitchFamily="34" charset="0"/>
                </a:rPr>
                <a:t> and energy sustainability of the society.</a:t>
              </a:r>
            </a:p>
          </p:txBody>
        </p:sp>
      </p:grpSp>
      <p:grpSp>
        <p:nvGrpSpPr>
          <p:cNvPr id="13" name="Group 12">
            <a:extLst>
              <a:ext uri="{FF2B5EF4-FFF2-40B4-BE49-F238E27FC236}">
                <a16:creationId xmlns:a16="http://schemas.microsoft.com/office/drawing/2014/main" id="{3B954CE0-D9BC-2447-952B-F58FC26053ED}"/>
              </a:ext>
            </a:extLst>
          </p:cNvPr>
          <p:cNvGrpSpPr/>
          <p:nvPr/>
        </p:nvGrpSpPr>
        <p:grpSpPr>
          <a:xfrm>
            <a:off x="11949027" y="8864104"/>
            <a:ext cx="7413898" cy="2511705"/>
            <a:chOff x="11103163" y="8740433"/>
            <a:chExt cx="5336101" cy="2079921"/>
          </a:xfrm>
        </p:grpSpPr>
        <p:sp>
          <p:nvSpPr>
            <p:cNvPr id="14" name="TextBox 13">
              <a:extLst>
                <a:ext uri="{FF2B5EF4-FFF2-40B4-BE49-F238E27FC236}">
                  <a16:creationId xmlns:a16="http://schemas.microsoft.com/office/drawing/2014/main" id="{3CD5171E-95A9-2443-B225-DC09BDD19344}"/>
                </a:ext>
              </a:extLst>
            </p:cNvPr>
            <p:cNvSpPr txBox="1"/>
            <p:nvPr/>
          </p:nvSpPr>
          <p:spPr>
            <a:xfrm>
              <a:off x="11103163" y="8740433"/>
              <a:ext cx="5153743" cy="1146902"/>
            </a:xfrm>
            <a:prstGeom prst="rect">
              <a:avLst/>
            </a:prstGeom>
            <a:noFill/>
          </p:spPr>
          <p:txBody>
            <a:bodyPr wrap="square" rtlCol="0">
              <a:spAutoFit/>
            </a:bodyPr>
            <a:lstStyle/>
            <a:p>
              <a:pPr lvl="0"/>
              <a:r>
                <a:rPr lang="en-US" sz="4400" b="1" spc="300" dirty="0">
                  <a:solidFill>
                    <a:schemeClr val="bg2"/>
                  </a:solidFill>
                  <a:latin typeface="Arial" panose="020B0604020202020204" pitchFamily="34" charset="0"/>
                  <a:ea typeface="Montserrat" charset="0"/>
                  <a:cs typeface="Arial" panose="020B0604020202020204" pitchFamily="34" charset="0"/>
                </a:rPr>
                <a:t>OUR NEW VISION</a:t>
              </a:r>
            </a:p>
            <a:p>
              <a:pPr lvl="0"/>
              <a:endParaRPr lang="en-US" sz="4000" b="1" spc="600" dirty="0">
                <a:solidFill>
                  <a:schemeClr val="bg2"/>
                </a:solidFill>
                <a:latin typeface="Arial" panose="020B0604020202020204" pitchFamily="34" charset="0"/>
                <a:ea typeface="Montserrat" charset="0"/>
                <a:cs typeface="Arial" panose="020B0604020202020204" pitchFamily="34" charset="0"/>
              </a:endParaRPr>
            </a:p>
          </p:txBody>
        </p:sp>
        <p:sp>
          <p:nvSpPr>
            <p:cNvPr id="15" name="TextBox 14">
              <a:extLst>
                <a:ext uri="{FF2B5EF4-FFF2-40B4-BE49-F238E27FC236}">
                  <a16:creationId xmlns:a16="http://schemas.microsoft.com/office/drawing/2014/main" id="{5FFC61FE-F628-5847-98E1-DF9634DA965D}"/>
                </a:ext>
              </a:extLst>
            </p:cNvPr>
            <p:cNvSpPr txBox="1"/>
            <p:nvPr/>
          </p:nvSpPr>
          <p:spPr>
            <a:xfrm>
              <a:off x="11103166" y="9448319"/>
              <a:ext cx="5336098" cy="1372035"/>
            </a:xfrm>
            <a:prstGeom prst="rect">
              <a:avLst/>
            </a:prstGeom>
            <a:noFill/>
          </p:spPr>
          <p:txBody>
            <a:bodyPr wrap="square" rtlCol="0">
              <a:spAutoFit/>
            </a:bodyPr>
            <a:lstStyle/>
            <a:p>
              <a:pPr>
                <a:lnSpc>
                  <a:spcPts val="4080"/>
                </a:lnSpc>
              </a:pPr>
              <a:r>
                <a:rPr lang="en-US" sz="3200" dirty="0">
                  <a:solidFill>
                    <a:schemeClr val="bg2"/>
                  </a:solidFill>
                  <a:latin typeface="Arial" panose="020B0604020202020204" pitchFamily="34" charset="0"/>
                  <a:ea typeface="Lato Light" panose="020F0502020204030203" pitchFamily="34" charset="0"/>
                  <a:cs typeface="Arial" panose="020B0604020202020204" pitchFamily="34" charset="0"/>
                </a:rPr>
                <a:t>An innovative partner for advanced solutions on the path of green energy transition and mobility.</a:t>
              </a:r>
            </a:p>
          </p:txBody>
        </p:sp>
      </p:grpSp>
      <p:pic>
        <p:nvPicPr>
          <p:cNvPr id="17" name="Picture 16" descr="KONČAR_100godina_logo_SIVI.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0523746" y="11948128"/>
            <a:ext cx="2682479" cy="1192779"/>
          </a:xfrm>
          <a:prstGeom prst="rect">
            <a:avLst/>
          </a:prstGeom>
        </p:spPr>
      </p:pic>
      <p:pic>
        <p:nvPicPr>
          <p:cNvPr id="18" name="Picture 17" descr="Logo&#10;&#10;Description automatically generated">
            <a:extLst>
              <a:ext uri="{FF2B5EF4-FFF2-40B4-BE49-F238E27FC236}">
                <a16:creationId xmlns:a16="http://schemas.microsoft.com/office/drawing/2014/main" id="{62F4AE8C-DE88-B448-A626-427740F2DD52}"/>
              </a:ext>
            </a:extLst>
          </p:cNvPr>
          <p:cNvPicPr>
            <a:picLocks noChangeAspect="1"/>
          </p:cNvPicPr>
          <p:nvPr/>
        </p:nvPicPr>
        <p:blipFill rotWithShape="1">
          <a:blip r:embed="rId5"/>
          <a:srcRect t="25507" b="42037"/>
          <a:stretch/>
        </p:blipFill>
        <p:spPr>
          <a:xfrm>
            <a:off x="17573920" y="4312956"/>
            <a:ext cx="6079890" cy="1396091"/>
          </a:xfrm>
          <a:prstGeom prst="rect">
            <a:avLst/>
          </a:prstGeom>
        </p:spPr>
      </p:pic>
      <p:sp>
        <p:nvSpPr>
          <p:cNvPr id="19" name="Rectangle 18"/>
          <p:cNvSpPr/>
          <p:nvPr/>
        </p:nvSpPr>
        <p:spPr>
          <a:xfrm>
            <a:off x="17269062" y="5759847"/>
            <a:ext cx="6801862" cy="538609"/>
          </a:xfrm>
          <a:prstGeom prst="rect">
            <a:avLst/>
          </a:prstGeom>
        </p:spPr>
        <p:txBody>
          <a:bodyPr wrap="none">
            <a:spAutoFit/>
          </a:bodyPr>
          <a:lstStyle/>
          <a:p>
            <a:pPr algn="ctr"/>
            <a:r>
              <a:rPr lang="ta-IN" sz="2900" dirty="0">
                <a:solidFill>
                  <a:srgbClr val="17306A"/>
                </a:solidFill>
                <a:latin typeface="Arial" panose="020B0604020202020204" pitchFamily="34" charset="0"/>
                <a:ea typeface="Montserrat" charset="0"/>
                <a:cs typeface="Arial" panose="020B0604020202020204" pitchFamily="34" charset="0"/>
              </a:rPr>
              <a:t>NEW </a:t>
            </a:r>
            <a:r>
              <a:rPr lang="ta-IN" sz="2900" b="1" dirty="0">
                <a:solidFill>
                  <a:srgbClr val="17306A"/>
                </a:solidFill>
                <a:latin typeface="Arial" panose="020B0604020202020204" pitchFamily="34" charset="0"/>
                <a:ea typeface="Montserrat" charset="0"/>
                <a:cs typeface="Arial" panose="020B0604020202020204" pitchFamily="34" charset="0"/>
              </a:rPr>
              <a:t>DIMENSION </a:t>
            </a:r>
            <a:r>
              <a:rPr lang="ta-IN" sz="2900" dirty="0">
                <a:solidFill>
                  <a:srgbClr val="17306A"/>
                </a:solidFill>
                <a:latin typeface="Arial" panose="020B0604020202020204" pitchFamily="34" charset="0"/>
                <a:ea typeface="Montserrat" charset="0"/>
                <a:cs typeface="Arial" panose="020B0604020202020204" pitchFamily="34" charset="0"/>
              </a:rPr>
              <a:t>OF DEVELOPMENT</a:t>
            </a:r>
            <a:endParaRPr lang="en-US" sz="2900" dirty="0">
              <a:solidFill>
                <a:srgbClr val="17306A"/>
              </a:solidFill>
              <a:latin typeface="Arial" panose="020B0604020202020204" pitchFamily="34" charset="0"/>
              <a:ea typeface="Montserrat" charset="0"/>
              <a:cs typeface="Arial" panose="020B0604020202020204" pitchFamily="34" charset="0"/>
            </a:endParaRPr>
          </a:p>
        </p:txBody>
      </p:sp>
    </p:spTree>
    <p:extLst>
      <p:ext uri="{BB962C8B-B14F-4D97-AF65-F5344CB8AC3E}">
        <p14:creationId xmlns:p14="http://schemas.microsoft.com/office/powerpoint/2010/main" val="5277521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3CCB8C49-0F6B-5247-8285-8D0FBB875197}"/>
              </a:ext>
            </a:extLst>
          </p:cNvPr>
          <p:cNvSpPr/>
          <p:nvPr/>
        </p:nvSpPr>
        <p:spPr>
          <a:xfrm>
            <a:off x="4111049" y="6158406"/>
            <a:ext cx="4062114" cy="4144219"/>
          </a:xfrm>
          <a:prstGeom prst="rect">
            <a:avLst/>
          </a:prstGeom>
          <a:solidFill>
            <a:srgbClr val="8EB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FC4561B-11EE-6F46-827F-41EB966FB184}"/>
              </a:ext>
            </a:extLst>
          </p:cNvPr>
          <p:cNvSpPr txBox="1"/>
          <p:nvPr/>
        </p:nvSpPr>
        <p:spPr>
          <a:xfrm>
            <a:off x="2024032" y="1677273"/>
            <a:ext cx="7983568" cy="2862322"/>
          </a:xfrm>
          <a:prstGeom prst="rect">
            <a:avLst/>
          </a:prstGeom>
          <a:noFill/>
        </p:spPr>
        <p:txBody>
          <a:bodyPr wrap="square" rtlCol="0">
            <a:spAutoFit/>
          </a:bodyPr>
          <a:lstStyle/>
          <a:p>
            <a:r>
              <a:rPr lang="en-US" sz="6000" b="1" spc="300" dirty="0">
                <a:solidFill>
                  <a:schemeClr val="tx2"/>
                </a:solidFill>
                <a:latin typeface="Arial" panose="020B0604020202020204" pitchFamily="34" charset="0"/>
                <a:ea typeface="Montserrat" charset="0"/>
                <a:cs typeface="Arial" panose="020B0604020202020204" pitchFamily="34" charset="0"/>
              </a:rPr>
              <a:t>2024 </a:t>
            </a:r>
            <a:endParaRPr lang="hr-HR" sz="6000" b="1" spc="300" dirty="0">
              <a:solidFill>
                <a:schemeClr val="tx2"/>
              </a:solidFill>
              <a:latin typeface="Arial" panose="020B0604020202020204" pitchFamily="34" charset="0"/>
              <a:ea typeface="Montserrat" charset="0"/>
              <a:cs typeface="Arial" panose="020B0604020202020204" pitchFamily="34" charset="0"/>
            </a:endParaRPr>
          </a:p>
          <a:p>
            <a:r>
              <a:rPr lang="en-US" sz="6000" b="1" spc="300" dirty="0">
                <a:solidFill>
                  <a:schemeClr val="tx2"/>
                </a:solidFill>
                <a:latin typeface="Arial" panose="020B0604020202020204" pitchFamily="34" charset="0"/>
                <a:ea typeface="Montserrat" charset="0"/>
                <a:cs typeface="Arial" panose="020B0604020202020204" pitchFamily="34" charset="0"/>
              </a:rPr>
              <a:t>STRATEGIC OBJECTIVES</a:t>
            </a:r>
          </a:p>
        </p:txBody>
      </p:sp>
      <p:sp>
        <p:nvSpPr>
          <p:cNvPr id="16" name="TextBox 15">
            <a:extLst>
              <a:ext uri="{FF2B5EF4-FFF2-40B4-BE49-F238E27FC236}">
                <a16:creationId xmlns:a16="http://schemas.microsoft.com/office/drawing/2014/main" id="{0FBC8486-62D8-4D4C-A614-B71737B03B76}"/>
              </a:ext>
            </a:extLst>
          </p:cNvPr>
          <p:cNvSpPr txBox="1"/>
          <p:nvPr/>
        </p:nvSpPr>
        <p:spPr>
          <a:xfrm>
            <a:off x="4319383" y="6445411"/>
            <a:ext cx="3645446" cy="3323987"/>
          </a:xfrm>
          <a:prstGeom prst="rect">
            <a:avLst/>
          </a:prstGeom>
          <a:noFill/>
        </p:spPr>
        <p:txBody>
          <a:bodyPr wrap="square" rtlCol="0">
            <a:spAutoFit/>
          </a:bodyPr>
          <a:lstStyle/>
          <a:p>
            <a:pPr algn="ctr"/>
            <a:r>
              <a:rPr lang="en-US" sz="13800" b="1" spc="300" dirty="0">
                <a:solidFill>
                  <a:schemeClr val="bg1"/>
                </a:solidFill>
                <a:latin typeface="Arial" panose="020B0604020202020204" pitchFamily="34" charset="0"/>
                <a:ea typeface="Lato Light" panose="020F0502020204030203" pitchFamily="34" charset="0"/>
                <a:cs typeface="Arial" panose="020B0604020202020204" pitchFamily="34" charset="0"/>
              </a:rPr>
              <a:t>4</a:t>
            </a:r>
            <a:r>
              <a:rPr lang="en-US" sz="9600" spc="300" dirty="0">
                <a:solidFill>
                  <a:schemeClr val="bg1"/>
                </a:solidFill>
                <a:latin typeface="Arial" panose="020B0604020202020204" pitchFamily="34" charset="0"/>
                <a:ea typeface="Lato Light" panose="020F0502020204030203" pitchFamily="34" charset="0"/>
                <a:cs typeface="Arial" panose="020B0604020202020204" pitchFamily="34" charset="0"/>
              </a:rPr>
              <a:t> </a:t>
            </a:r>
          </a:p>
          <a:p>
            <a:pPr algn="ctr"/>
            <a:r>
              <a:rPr lang="en-US" b="1" spc="300" dirty="0">
                <a:solidFill>
                  <a:schemeClr val="bg1"/>
                </a:solidFill>
                <a:latin typeface="Arial" panose="020B0604020202020204" pitchFamily="34" charset="0"/>
                <a:ea typeface="Lato Light" panose="020F0502020204030203" pitchFamily="34" charset="0"/>
                <a:cs typeface="Arial" panose="020B0604020202020204" pitchFamily="34" charset="0"/>
              </a:rPr>
              <a:t>BASIC OBJECTIVES</a:t>
            </a:r>
          </a:p>
        </p:txBody>
      </p:sp>
      <p:sp>
        <p:nvSpPr>
          <p:cNvPr id="18" name="Rectangle 17">
            <a:extLst>
              <a:ext uri="{FF2B5EF4-FFF2-40B4-BE49-F238E27FC236}">
                <a16:creationId xmlns:a16="http://schemas.microsoft.com/office/drawing/2014/main" id="{50C7C2AA-787C-4D49-BEAE-8F5FB0738165}"/>
              </a:ext>
            </a:extLst>
          </p:cNvPr>
          <p:cNvSpPr/>
          <p:nvPr/>
        </p:nvSpPr>
        <p:spPr>
          <a:xfrm>
            <a:off x="11662177" y="4656666"/>
            <a:ext cx="1490133" cy="1490133"/>
          </a:xfrm>
          <a:prstGeom prst="rect">
            <a:avLst/>
          </a:prstGeom>
          <a:solidFill>
            <a:srgbClr val="8EB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AF482080-7633-BB4A-832B-EB19B9D24C35}"/>
              </a:ext>
            </a:extLst>
          </p:cNvPr>
          <p:cNvGrpSpPr/>
          <p:nvPr/>
        </p:nvGrpSpPr>
        <p:grpSpPr>
          <a:xfrm>
            <a:off x="12197989" y="5365636"/>
            <a:ext cx="562886" cy="299716"/>
            <a:chOff x="3082436" y="1989275"/>
            <a:chExt cx="3644331" cy="1940468"/>
          </a:xfrm>
          <a:solidFill>
            <a:schemeClr val="bg1"/>
          </a:solidFill>
        </p:grpSpPr>
        <p:sp>
          <p:nvSpPr>
            <p:cNvPr id="25" name="Rectangle 24">
              <a:extLst>
                <a:ext uri="{FF2B5EF4-FFF2-40B4-BE49-F238E27FC236}">
                  <a16:creationId xmlns:a16="http://schemas.microsoft.com/office/drawing/2014/main" id="{17ECD69E-92C9-EC42-AE66-BBD2C8AC0DD3}"/>
                </a:ext>
              </a:extLst>
            </p:cNvPr>
            <p:cNvSpPr/>
            <p:nvPr/>
          </p:nvSpPr>
          <p:spPr>
            <a:xfrm rot="2700000">
              <a:off x="2403909" y="2667802"/>
              <a:ext cx="1940468" cy="5834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ontserrat Light" charset="0"/>
                <a:ea typeface="Montserrat Light" charset="0"/>
                <a:cs typeface="Montserrat Light" charset="0"/>
              </a:endParaRPr>
            </a:p>
          </p:txBody>
        </p:sp>
        <p:sp>
          <p:nvSpPr>
            <p:cNvPr id="28" name="Rectangle 27">
              <a:extLst>
                <a:ext uri="{FF2B5EF4-FFF2-40B4-BE49-F238E27FC236}">
                  <a16:creationId xmlns:a16="http://schemas.microsoft.com/office/drawing/2014/main" id="{667DE088-CD42-3449-A761-D7F2BA50D879}"/>
                </a:ext>
              </a:extLst>
            </p:cNvPr>
            <p:cNvSpPr/>
            <p:nvPr/>
          </p:nvSpPr>
          <p:spPr>
            <a:xfrm rot="18900000">
              <a:off x="3116669" y="2074002"/>
              <a:ext cx="3610098" cy="5875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ontserrat Light" charset="0"/>
                <a:ea typeface="Montserrat Light" charset="0"/>
                <a:cs typeface="Montserrat Light" charset="0"/>
              </a:endParaRPr>
            </a:p>
          </p:txBody>
        </p:sp>
      </p:grpSp>
      <p:sp>
        <p:nvSpPr>
          <p:cNvPr id="36" name="TextBox 35">
            <a:extLst>
              <a:ext uri="{FF2B5EF4-FFF2-40B4-BE49-F238E27FC236}">
                <a16:creationId xmlns:a16="http://schemas.microsoft.com/office/drawing/2014/main" id="{F7941FDD-6A82-3A44-9621-9027E2E9CD3A}"/>
              </a:ext>
            </a:extLst>
          </p:cNvPr>
          <p:cNvSpPr txBox="1"/>
          <p:nvPr/>
        </p:nvSpPr>
        <p:spPr>
          <a:xfrm>
            <a:off x="13648572" y="2163551"/>
            <a:ext cx="7800280" cy="1669688"/>
          </a:xfrm>
          <a:prstGeom prst="rect">
            <a:avLst/>
          </a:prstGeom>
          <a:noFill/>
        </p:spPr>
        <p:txBody>
          <a:bodyPr wrap="square" rtlCol="0">
            <a:spAutoFit/>
          </a:bodyPr>
          <a:lstStyle/>
          <a:p>
            <a:pPr>
              <a:lnSpc>
                <a:spcPts val="4080"/>
              </a:lnSpc>
            </a:pPr>
            <a:r>
              <a:rPr lang="hr-HR" sz="2800" spc="300" dirty="0">
                <a:solidFill>
                  <a:srgbClr val="363E48"/>
                </a:solidFill>
                <a:latin typeface="Arial" panose="020B0604020202020204" pitchFamily="34" charset="0"/>
                <a:ea typeface="Lato Light" panose="020F0502020204030203" pitchFamily="34" charset="0"/>
                <a:cs typeface="Lato Light" panose="020F0502020204030203" pitchFamily="34" charset="0"/>
              </a:rPr>
              <a:t>PEOPLE</a:t>
            </a:r>
            <a:r>
              <a:rPr lang="ta-IN" sz="2800" spc="300" dirty="0">
                <a:solidFill>
                  <a:srgbClr val="363E48"/>
                </a:solidFill>
                <a:latin typeface="Arial" panose="020B0604020202020204" pitchFamily="34" charset="0"/>
                <a:ea typeface="Lato Light" panose="020F0502020204030203" pitchFamily="34" charset="0"/>
                <a:cs typeface="Lato Light" panose="020F0502020204030203" pitchFamily="34" charset="0"/>
              </a:rPr>
              <a:t>: </a:t>
            </a:r>
          </a:p>
          <a:p>
            <a:pPr>
              <a:lnSpc>
                <a:spcPts val="4080"/>
              </a:lnSpc>
            </a:pPr>
            <a:r>
              <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rPr>
              <a:t>400 </a:t>
            </a:r>
            <a:r>
              <a:rPr lang="ta-IN" sz="2800" dirty="0">
                <a:solidFill>
                  <a:srgbClr val="363E48"/>
                </a:solidFill>
                <a:latin typeface="Arial" panose="020B0604020202020204" pitchFamily="34" charset="0"/>
                <a:ea typeface="Lato Light" panose="020F0502020204030203" pitchFamily="34" charset="0"/>
                <a:cs typeface="Arial" panose="020B0604020202020204" pitchFamily="34" charset="0"/>
              </a:rPr>
              <a:t>new engineers</a:t>
            </a:r>
            <a:r>
              <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rPr>
              <a:t> </a:t>
            </a:r>
            <a:endParaRPr lang="en-US" sz="2800" dirty="0">
              <a:solidFill>
                <a:srgbClr val="FF0000"/>
              </a:solidFill>
              <a:latin typeface="Arial" panose="020B0604020202020204" pitchFamily="34" charset="0"/>
              <a:ea typeface="Lato Light" panose="020F0502020204030203" pitchFamily="34" charset="0"/>
              <a:cs typeface="Arial" panose="020B0604020202020204" pitchFamily="34" charset="0"/>
            </a:endParaRPr>
          </a:p>
          <a:p>
            <a:pPr>
              <a:lnSpc>
                <a:spcPts val="4080"/>
              </a:lnSpc>
            </a:pPr>
            <a:endPar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endParaRPr>
          </a:p>
        </p:txBody>
      </p:sp>
      <p:sp>
        <p:nvSpPr>
          <p:cNvPr id="37" name="Rectangle 36">
            <a:extLst>
              <a:ext uri="{FF2B5EF4-FFF2-40B4-BE49-F238E27FC236}">
                <a16:creationId xmlns:a16="http://schemas.microsoft.com/office/drawing/2014/main" id="{51E0AE85-ABE0-A94C-82BD-F7EB32BA270D}"/>
              </a:ext>
            </a:extLst>
          </p:cNvPr>
          <p:cNvSpPr/>
          <p:nvPr/>
        </p:nvSpPr>
        <p:spPr>
          <a:xfrm>
            <a:off x="13634696" y="1665495"/>
            <a:ext cx="6170290" cy="584775"/>
          </a:xfrm>
          <a:prstGeom prst="rect">
            <a:avLst/>
          </a:prstGeom>
        </p:spPr>
        <p:txBody>
          <a:bodyPr wrap="square">
            <a:spAutoFit/>
          </a:bodyPr>
          <a:lstStyle/>
          <a:p>
            <a:r>
              <a:rPr lang="ta-IN" sz="3200" b="1" spc="300" dirty="0">
                <a:solidFill>
                  <a:schemeClr val="tx2"/>
                </a:solidFill>
                <a:latin typeface="Arial" panose="020B0604020202020204" pitchFamily="34" charset="0"/>
                <a:ea typeface="Montserrat" charset="0"/>
                <a:cs typeface="Montserrat" charset="0"/>
              </a:rPr>
              <a:t>COMPETENCE</a:t>
            </a:r>
            <a:endParaRPr lang="en-US" sz="3200" b="1" spc="300" dirty="0">
              <a:solidFill>
                <a:schemeClr val="tx2"/>
              </a:solidFill>
              <a:latin typeface="Arial" panose="020B0604020202020204" pitchFamily="34" charset="0"/>
              <a:ea typeface="Montserrat" charset="0"/>
              <a:cs typeface="Montserrat" charset="0"/>
            </a:endParaRPr>
          </a:p>
        </p:txBody>
      </p:sp>
      <p:sp>
        <p:nvSpPr>
          <p:cNvPr id="45" name="TextBox 44">
            <a:extLst>
              <a:ext uri="{FF2B5EF4-FFF2-40B4-BE49-F238E27FC236}">
                <a16:creationId xmlns:a16="http://schemas.microsoft.com/office/drawing/2014/main" id="{1AE8E3AE-5A94-1F4D-90B0-BEE73FBDD668}"/>
              </a:ext>
            </a:extLst>
          </p:cNvPr>
          <p:cNvSpPr txBox="1"/>
          <p:nvPr/>
        </p:nvSpPr>
        <p:spPr>
          <a:xfrm>
            <a:off x="13742984" y="5132425"/>
            <a:ext cx="10082216" cy="1669688"/>
          </a:xfrm>
          <a:prstGeom prst="rect">
            <a:avLst/>
          </a:prstGeom>
          <a:noFill/>
        </p:spPr>
        <p:txBody>
          <a:bodyPr wrap="square" rtlCol="0">
            <a:spAutoFit/>
          </a:bodyPr>
          <a:lstStyle/>
          <a:p>
            <a:pPr>
              <a:lnSpc>
                <a:spcPts val="4080"/>
              </a:lnSpc>
            </a:pPr>
            <a:r>
              <a:rPr lang="en-US" sz="2800" spc="300" dirty="0">
                <a:solidFill>
                  <a:srgbClr val="363E48"/>
                </a:solidFill>
                <a:latin typeface="Arial" panose="020B0604020202020204" pitchFamily="34" charset="0"/>
                <a:ea typeface="Lato Light" panose="020F0502020204030203" pitchFamily="34" charset="0"/>
                <a:cs typeface="Lato Light" panose="020F0502020204030203" pitchFamily="34" charset="0"/>
              </a:rPr>
              <a:t>INTERNAL PROCESSES</a:t>
            </a:r>
            <a:r>
              <a:rPr lang="ta-IN" sz="2800" spc="300" dirty="0">
                <a:solidFill>
                  <a:srgbClr val="363E48"/>
                </a:solidFill>
                <a:latin typeface="Arial" panose="020B0604020202020204" pitchFamily="34" charset="0"/>
                <a:ea typeface="Lato Light" panose="020F0502020204030203" pitchFamily="34" charset="0"/>
                <a:cs typeface="Lato Light" panose="020F0502020204030203" pitchFamily="34" charset="0"/>
              </a:rPr>
              <a:t>:</a:t>
            </a:r>
            <a:endParaRPr lang="en-US" sz="2800" spc="300" dirty="0">
              <a:solidFill>
                <a:srgbClr val="363E48"/>
              </a:solidFill>
              <a:latin typeface="Arial" panose="020B0604020202020204" pitchFamily="34" charset="0"/>
              <a:ea typeface="Lato Light" panose="020F0502020204030203" pitchFamily="34" charset="0"/>
              <a:cs typeface="Lato Light" panose="020F0502020204030203" pitchFamily="34" charset="0"/>
            </a:endParaRPr>
          </a:p>
          <a:p>
            <a:pPr>
              <a:lnSpc>
                <a:spcPts val="4080"/>
              </a:lnSpc>
            </a:pPr>
            <a:r>
              <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rPr>
              <a:t>HRK 400 million of investment in development and technology</a:t>
            </a:r>
            <a:r>
              <a:rPr lang="hr-HR" sz="2800" dirty="0">
                <a:solidFill>
                  <a:srgbClr val="363E48"/>
                </a:solidFill>
                <a:latin typeface="Arial" panose="020B0604020202020204" pitchFamily="34" charset="0"/>
                <a:ea typeface="Lato Light" panose="020F0502020204030203" pitchFamily="34" charset="0"/>
                <a:cs typeface="Arial" panose="020B0604020202020204" pitchFamily="34" charset="0"/>
              </a:rPr>
              <a:t> (cca. EUR 54 </a:t>
            </a:r>
            <a:r>
              <a:rPr lang="hr-HR" sz="2800" dirty="0" err="1">
                <a:solidFill>
                  <a:srgbClr val="363E48"/>
                </a:solidFill>
                <a:latin typeface="Arial" panose="020B0604020202020204" pitchFamily="34" charset="0"/>
                <a:ea typeface="Lato Light" panose="020F0502020204030203" pitchFamily="34" charset="0"/>
                <a:cs typeface="Arial" panose="020B0604020202020204" pitchFamily="34" charset="0"/>
              </a:rPr>
              <a:t>million</a:t>
            </a:r>
            <a:r>
              <a:rPr lang="hr-HR" sz="2800" dirty="0">
                <a:solidFill>
                  <a:srgbClr val="363E48"/>
                </a:solidFill>
                <a:latin typeface="Arial" panose="020B0604020202020204" pitchFamily="34" charset="0"/>
                <a:ea typeface="Lato Light" panose="020F0502020204030203" pitchFamily="34" charset="0"/>
                <a:cs typeface="Arial" panose="020B0604020202020204" pitchFamily="34" charset="0"/>
              </a:rPr>
              <a:t>)</a:t>
            </a:r>
            <a:endPar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endParaRPr>
          </a:p>
        </p:txBody>
      </p:sp>
      <p:sp>
        <p:nvSpPr>
          <p:cNvPr id="49" name="Rectangle 48">
            <a:extLst>
              <a:ext uri="{FF2B5EF4-FFF2-40B4-BE49-F238E27FC236}">
                <a16:creationId xmlns:a16="http://schemas.microsoft.com/office/drawing/2014/main" id="{171A5A3A-8B45-FC40-9A89-94ED2CEF6D0B}"/>
              </a:ext>
            </a:extLst>
          </p:cNvPr>
          <p:cNvSpPr/>
          <p:nvPr/>
        </p:nvSpPr>
        <p:spPr>
          <a:xfrm>
            <a:off x="13742984" y="4626813"/>
            <a:ext cx="6170290" cy="584775"/>
          </a:xfrm>
          <a:prstGeom prst="rect">
            <a:avLst/>
          </a:prstGeom>
        </p:spPr>
        <p:txBody>
          <a:bodyPr wrap="square">
            <a:spAutoFit/>
          </a:bodyPr>
          <a:lstStyle/>
          <a:p>
            <a:r>
              <a:rPr lang="en-GB" sz="3200" b="1" spc="300" dirty="0">
                <a:solidFill>
                  <a:schemeClr val="tx2"/>
                </a:solidFill>
                <a:latin typeface="Arial" panose="020B0604020202020204" pitchFamily="34" charset="0"/>
                <a:ea typeface="Montserrat" charset="0"/>
                <a:cs typeface="Montserrat" charset="0"/>
              </a:rPr>
              <a:t>COMPETIT</a:t>
            </a:r>
            <a:r>
              <a:rPr lang="hr-HR" sz="3200" b="1" spc="300" dirty="0">
                <a:solidFill>
                  <a:schemeClr val="tx2"/>
                </a:solidFill>
                <a:latin typeface="Arial" panose="020B0604020202020204" pitchFamily="34" charset="0"/>
                <a:ea typeface="Montserrat" charset="0"/>
                <a:cs typeface="Montserrat" charset="0"/>
              </a:rPr>
              <a:t>I</a:t>
            </a:r>
            <a:r>
              <a:rPr lang="en-GB" sz="3200" b="1" spc="300" dirty="0">
                <a:solidFill>
                  <a:schemeClr val="tx2"/>
                </a:solidFill>
                <a:latin typeface="Arial" panose="020B0604020202020204" pitchFamily="34" charset="0"/>
                <a:ea typeface="Montserrat" charset="0"/>
                <a:cs typeface="Montserrat" charset="0"/>
              </a:rPr>
              <a:t>VNESS</a:t>
            </a:r>
            <a:endParaRPr lang="en-GB" sz="4800" b="1" spc="300" dirty="0">
              <a:solidFill>
                <a:schemeClr val="tx2"/>
              </a:solidFill>
              <a:latin typeface="Arial" panose="020B0604020202020204" pitchFamily="34" charset="0"/>
              <a:ea typeface="Montserrat" charset="0"/>
              <a:cs typeface="Arial" panose="020B0604020202020204" pitchFamily="34" charset="0"/>
            </a:endParaRPr>
          </a:p>
        </p:txBody>
      </p:sp>
      <p:sp>
        <p:nvSpPr>
          <p:cNvPr id="51" name="TextBox 50">
            <a:extLst>
              <a:ext uri="{FF2B5EF4-FFF2-40B4-BE49-F238E27FC236}">
                <a16:creationId xmlns:a16="http://schemas.microsoft.com/office/drawing/2014/main" id="{DE8F8E5E-D58C-1047-9C00-29EFFCB20CBD}"/>
              </a:ext>
            </a:extLst>
          </p:cNvPr>
          <p:cNvSpPr txBox="1"/>
          <p:nvPr/>
        </p:nvSpPr>
        <p:spPr>
          <a:xfrm>
            <a:off x="13742984" y="8022596"/>
            <a:ext cx="10351503" cy="1143903"/>
          </a:xfrm>
          <a:prstGeom prst="rect">
            <a:avLst/>
          </a:prstGeom>
          <a:noFill/>
        </p:spPr>
        <p:txBody>
          <a:bodyPr wrap="square" rtlCol="0">
            <a:spAutoFit/>
          </a:bodyPr>
          <a:lstStyle/>
          <a:p>
            <a:pPr>
              <a:lnSpc>
                <a:spcPts val="4080"/>
              </a:lnSpc>
            </a:pPr>
            <a:r>
              <a:rPr lang="ta-IN" sz="2800" spc="300" dirty="0">
                <a:solidFill>
                  <a:srgbClr val="363E48"/>
                </a:solidFill>
                <a:latin typeface="Arial" panose="020B0604020202020204" pitchFamily="34" charset="0"/>
                <a:ea typeface="Lato Light" panose="020F0502020204030203" pitchFamily="34" charset="0"/>
                <a:cs typeface="Lato Light" panose="020F0502020204030203" pitchFamily="34" charset="0"/>
              </a:rPr>
              <a:t>MARKET: </a:t>
            </a:r>
          </a:p>
          <a:p>
            <a:pPr>
              <a:lnSpc>
                <a:spcPts val="4080"/>
              </a:lnSpc>
            </a:pPr>
            <a:r>
              <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rPr>
              <a:t>4 new capital markets</a:t>
            </a:r>
          </a:p>
        </p:txBody>
      </p:sp>
      <p:sp>
        <p:nvSpPr>
          <p:cNvPr id="52" name="Rectangle 51">
            <a:extLst>
              <a:ext uri="{FF2B5EF4-FFF2-40B4-BE49-F238E27FC236}">
                <a16:creationId xmlns:a16="http://schemas.microsoft.com/office/drawing/2014/main" id="{70D551DB-BF49-974A-AA29-44691DB0F8D3}"/>
              </a:ext>
            </a:extLst>
          </p:cNvPr>
          <p:cNvSpPr/>
          <p:nvPr/>
        </p:nvSpPr>
        <p:spPr>
          <a:xfrm>
            <a:off x="13742984" y="7516984"/>
            <a:ext cx="6170290" cy="584775"/>
          </a:xfrm>
          <a:prstGeom prst="rect">
            <a:avLst/>
          </a:prstGeom>
        </p:spPr>
        <p:txBody>
          <a:bodyPr wrap="square">
            <a:spAutoFit/>
          </a:bodyPr>
          <a:lstStyle/>
          <a:p>
            <a:r>
              <a:rPr lang="ta-IN" sz="3200" b="1" spc="300" dirty="0">
                <a:solidFill>
                  <a:schemeClr val="tx2"/>
                </a:solidFill>
                <a:latin typeface="Arial" panose="020B0604020202020204" pitchFamily="34" charset="0"/>
                <a:ea typeface="Montserrat" charset="0"/>
                <a:cs typeface="Montserrat" charset="0"/>
              </a:rPr>
              <a:t>EXPORT</a:t>
            </a:r>
            <a:endParaRPr lang="en-US" sz="4800" b="1" spc="300" dirty="0">
              <a:solidFill>
                <a:schemeClr val="tx2"/>
              </a:solidFill>
              <a:latin typeface="Arial" panose="020B0604020202020204" pitchFamily="34" charset="0"/>
              <a:ea typeface="Montserrat" charset="0"/>
              <a:cs typeface="Arial" panose="020B0604020202020204" pitchFamily="34" charset="0"/>
            </a:endParaRPr>
          </a:p>
        </p:txBody>
      </p:sp>
      <p:sp>
        <p:nvSpPr>
          <p:cNvPr id="54" name="TextBox 53">
            <a:extLst>
              <a:ext uri="{FF2B5EF4-FFF2-40B4-BE49-F238E27FC236}">
                <a16:creationId xmlns:a16="http://schemas.microsoft.com/office/drawing/2014/main" id="{69D4F1FD-C111-0442-960A-F448724C66B3}"/>
              </a:ext>
            </a:extLst>
          </p:cNvPr>
          <p:cNvSpPr txBox="1"/>
          <p:nvPr/>
        </p:nvSpPr>
        <p:spPr>
          <a:xfrm>
            <a:off x="13742985" y="10950778"/>
            <a:ext cx="7800280" cy="1094210"/>
          </a:xfrm>
          <a:prstGeom prst="rect">
            <a:avLst/>
          </a:prstGeom>
          <a:noFill/>
        </p:spPr>
        <p:txBody>
          <a:bodyPr wrap="square" rtlCol="0">
            <a:spAutoFit/>
          </a:bodyPr>
          <a:lstStyle/>
          <a:p>
            <a:pPr>
              <a:lnSpc>
                <a:spcPts val="4080"/>
              </a:lnSpc>
            </a:pPr>
            <a:r>
              <a:rPr lang="ta-IN" sz="2800" spc="300" dirty="0">
                <a:solidFill>
                  <a:schemeClr val="tx2"/>
                </a:solidFill>
                <a:latin typeface="Arial" panose="020B0604020202020204" pitchFamily="34" charset="0"/>
                <a:ea typeface="Lato Light" panose="020F0502020204030203" pitchFamily="34" charset="0"/>
                <a:cs typeface="Lato Light" panose="020F0502020204030203" pitchFamily="34" charset="0"/>
              </a:rPr>
              <a:t>FINANCE: </a:t>
            </a:r>
          </a:p>
          <a:p>
            <a:pPr>
              <a:lnSpc>
                <a:spcPts val="4080"/>
              </a:lnSpc>
            </a:pPr>
            <a:r>
              <a:rPr lang="en-US" sz="2800" dirty="0">
                <a:solidFill>
                  <a:schemeClr val="tx2"/>
                </a:solidFill>
                <a:latin typeface="Arial" panose="020B0604020202020204" pitchFamily="34" charset="0"/>
                <a:ea typeface="Lato Light" panose="020F0502020204030203" pitchFamily="34" charset="0"/>
                <a:cs typeface="Arial" panose="020B0604020202020204" pitchFamily="34" charset="0"/>
              </a:rPr>
              <a:t>HRK 4 billion</a:t>
            </a:r>
            <a:r>
              <a:rPr lang="ta-IN" sz="2800" dirty="0">
                <a:solidFill>
                  <a:schemeClr val="tx2"/>
                </a:solidFill>
                <a:latin typeface="Arial" panose="020B0604020202020204" pitchFamily="34" charset="0"/>
                <a:ea typeface="Lato Light" panose="020F0502020204030203" pitchFamily="34" charset="0"/>
                <a:cs typeface="Arial" panose="020B0604020202020204" pitchFamily="34" charset="0"/>
              </a:rPr>
              <a:t> </a:t>
            </a:r>
            <a:r>
              <a:rPr lang="en-US" sz="2800" dirty="0">
                <a:solidFill>
                  <a:schemeClr val="tx2"/>
                </a:solidFill>
                <a:latin typeface="Arial" panose="020B0604020202020204" pitchFamily="34" charset="0"/>
                <a:ea typeface="Lato Light" panose="020F0502020204030203" pitchFamily="34" charset="0"/>
                <a:cs typeface="Arial" panose="020B0604020202020204" pitchFamily="34" charset="0"/>
              </a:rPr>
              <a:t>of revenue</a:t>
            </a:r>
            <a:r>
              <a:rPr lang="hr-HR" sz="2800" dirty="0">
                <a:solidFill>
                  <a:schemeClr val="tx2"/>
                </a:solidFill>
                <a:latin typeface="Arial" panose="020B0604020202020204" pitchFamily="34" charset="0"/>
                <a:ea typeface="Lato Light" panose="020F0502020204030203" pitchFamily="34" charset="0"/>
                <a:cs typeface="Arial" panose="020B0604020202020204" pitchFamily="34" charset="0"/>
              </a:rPr>
              <a:t> (cca. EUR 535 </a:t>
            </a:r>
            <a:r>
              <a:rPr lang="hr-HR" sz="2800" dirty="0" err="1">
                <a:solidFill>
                  <a:schemeClr val="tx2"/>
                </a:solidFill>
                <a:latin typeface="Arial" panose="020B0604020202020204" pitchFamily="34" charset="0"/>
                <a:ea typeface="Lato Light" panose="020F0502020204030203" pitchFamily="34" charset="0"/>
                <a:cs typeface="Arial" panose="020B0604020202020204" pitchFamily="34" charset="0"/>
              </a:rPr>
              <a:t>million</a:t>
            </a:r>
            <a:r>
              <a:rPr lang="hr-HR" sz="2800" dirty="0">
                <a:solidFill>
                  <a:schemeClr val="tx2"/>
                </a:solidFill>
                <a:latin typeface="Arial" panose="020B0604020202020204" pitchFamily="34" charset="0"/>
                <a:ea typeface="Lato Light" panose="020F0502020204030203" pitchFamily="34" charset="0"/>
                <a:cs typeface="Arial" panose="020B0604020202020204" pitchFamily="34" charset="0"/>
              </a:rPr>
              <a:t>)</a:t>
            </a:r>
            <a:endParaRPr lang="en-US" sz="2800" dirty="0">
              <a:solidFill>
                <a:schemeClr val="tx2"/>
              </a:solidFill>
              <a:latin typeface="Arial" panose="020B0604020202020204" pitchFamily="34" charset="0"/>
              <a:ea typeface="Lato Light" panose="020F0502020204030203" pitchFamily="34" charset="0"/>
              <a:cs typeface="Arial" panose="020B0604020202020204" pitchFamily="34" charset="0"/>
            </a:endParaRPr>
          </a:p>
        </p:txBody>
      </p:sp>
      <p:sp>
        <p:nvSpPr>
          <p:cNvPr id="55" name="Rectangle 54">
            <a:extLst>
              <a:ext uri="{FF2B5EF4-FFF2-40B4-BE49-F238E27FC236}">
                <a16:creationId xmlns:a16="http://schemas.microsoft.com/office/drawing/2014/main" id="{E130F24F-D6E7-A24F-823B-6B0D3DC6F499}"/>
              </a:ext>
            </a:extLst>
          </p:cNvPr>
          <p:cNvSpPr/>
          <p:nvPr/>
        </p:nvSpPr>
        <p:spPr>
          <a:xfrm>
            <a:off x="13742984" y="10445166"/>
            <a:ext cx="6170290" cy="584775"/>
          </a:xfrm>
          <a:prstGeom prst="rect">
            <a:avLst/>
          </a:prstGeom>
        </p:spPr>
        <p:txBody>
          <a:bodyPr wrap="square">
            <a:spAutoFit/>
          </a:bodyPr>
          <a:lstStyle/>
          <a:p>
            <a:r>
              <a:rPr lang="ta-IN" sz="3200" b="1" spc="300" dirty="0">
                <a:solidFill>
                  <a:schemeClr val="tx2"/>
                </a:solidFill>
                <a:latin typeface="Arial" panose="020B0604020202020204" pitchFamily="34" charset="0"/>
                <a:ea typeface="Montserrat" charset="0"/>
                <a:cs typeface="Montserrat" charset="0"/>
              </a:rPr>
              <a:t>GROWTH</a:t>
            </a:r>
            <a:endParaRPr lang="en-US" sz="4800" b="1" spc="300" dirty="0">
              <a:solidFill>
                <a:schemeClr val="tx2"/>
              </a:solidFill>
              <a:latin typeface="Arial" panose="020B0604020202020204" pitchFamily="34" charset="0"/>
              <a:ea typeface="Montserrat" charset="0"/>
              <a:cs typeface="Arial" panose="020B0604020202020204" pitchFamily="34" charset="0"/>
            </a:endParaRPr>
          </a:p>
        </p:txBody>
      </p:sp>
      <p:sp>
        <p:nvSpPr>
          <p:cNvPr id="2" name="TextBox 1"/>
          <p:cNvSpPr txBox="1"/>
          <p:nvPr/>
        </p:nvSpPr>
        <p:spPr>
          <a:xfrm>
            <a:off x="965200" y="355600"/>
            <a:ext cx="184666" cy="646331"/>
          </a:xfrm>
          <a:prstGeom prst="rect">
            <a:avLst/>
          </a:prstGeom>
          <a:noFill/>
        </p:spPr>
        <p:txBody>
          <a:bodyPr wrap="none" rtlCol="0">
            <a:spAutoFit/>
          </a:bodyPr>
          <a:lstStyle/>
          <a:p>
            <a:endParaRPr lang="en-US" dirty="0"/>
          </a:p>
        </p:txBody>
      </p:sp>
      <p:sp>
        <p:nvSpPr>
          <p:cNvPr id="41" name="Rectangle 40">
            <a:extLst>
              <a:ext uri="{FF2B5EF4-FFF2-40B4-BE49-F238E27FC236}">
                <a16:creationId xmlns:a16="http://schemas.microsoft.com/office/drawing/2014/main" id="{50C7C2AA-787C-4D49-BEAE-8F5FB0738165}"/>
              </a:ext>
            </a:extLst>
          </p:cNvPr>
          <p:cNvSpPr/>
          <p:nvPr/>
        </p:nvSpPr>
        <p:spPr>
          <a:xfrm>
            <a:off x="11662177" y="1744132"/>
            <a:ext cx="1490133" cy="1490133"/>
          </a:xfrm>
          <a:prstGeom prst="rect">
            <a:avLst/>
          </a:prstGeom>
          <a:solidFill>
            <a:srgbClr val="8EB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AF482080-7633-BB4A-832B-EB19B9D24C35}"/>
              </a:ext>
            </a:extLst>
          </p:cNvPr>
          <p:cNvGrpSpPr/>
          <p:nvPr/>
        </p:nvGrpSpPr>
        <p:grpSpPr>
          <a:xfrm>
            <a:off x="12197989" y="2453102"/>
            <a:ext cx="562886" cy="299716"/>
            <a:chOff x="3082436" y="1989275"/>
            <a:chExt cx="3644331" cy="1940468"/>
          </a:xfrm>
          <a:solidFill>
            <a:schemeClr val="bg1"/>
          </a:solidFill>
        </p:grpSpPr>
        <p:sp>
          <p:nvSpPr>
            <p:cNvPr id="43" name="Rectangle 42">
              <a:extLst>
                <a:ext uri="{FF2B5EF4-FFF2-40B4-BE49-F238E27FC236}">
                  <a16:creationId xmlns:a16="http://schemas.microsoft.com/office/drawing/2014/main" id="{17ECD69E-92C9-EC42-AE66-BBD2C8AC0DD3}"/>
                </a:ext>
              </a:extLst>
            </p:cNvPr>
            <p:cNvSpPr/>
            <p:nvPr/>
          </p:nvSpPr>
          <p:spPr>
            <a:xfrm rot="2700000">
              <a:off x="2403909" y="2667802"/>
              <a:ext cx="1940468" cy="5834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ontserrat Light" charset="0"/>
                <a:ea typeface="Montserrat Light" charset="0"/>
                <a:cs typeface="Montserrat Light" charset="0"/>
              </a:endParaRPr>
            </a:p>
          </p:txBody>
        </p:sp>
        <p:sp>
          <p:nvSpPr>
            <p:cNvPr id="44" name="Rectangle 43">
              <a:extLst>
                <a:ext uri="{FF2B5EF4-FFF2-40B4-BE49-F238E27FC236}">
                  <a16:creationId xmlns:a16="http://schemas.microsoft.com/office/drawing/2014/main" id="{667DE088-CD42-3449-A761-D7F2BA50D879}"/>
                </a:ext>
              </a:extLst>
            </p:cNvPr>
            <p:cNvSpPr/>
            <p:nvPr/>
          </p:nvSpPr>
          <p:spPr>
            <a:xfrm rot="18900000">
              <a:off x="3116669" y="2074002"/>
              <a:ext cx="3610098" cy="5875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ontserrat Light" charset="0"/>
                <a:ea typeface="Montserrat Light" charset="0"/>
                <a:cs typeface="Montserrat Light" charset="0"/>
              </a:endParaRPr>
            </a:p>
          </p:txBody>
        </p:sp>
      </p:grpSp>
      <p:sp>
        <p:nvSpPr>
          <p:cNvPr id="53" name="Rectangle 52">
            <a:extLst>
              <a:ext uri="{FF2B5EF4-FFF2-40B4-BE49-F238E27FC236}">
                <a16:creationId xmlns:a16="http://schemas.microsoft.com/office/drawing/2014/main" id="{50C7C2AA-787C-4D49-BEAE-8F5FB0738165}"/>
              </a:ext>
            </a:extLst>
          </p:cNvPr>
          <p:cNvSpPr/>
          <p:nvPr/>
        </p:nvSpPr>
        <p:spPr>
          <a:xfrm>
            <a:off x="11635803" y="7569200"/>
            <a:ext cx="1490133" cy="1490133"/>
          </a:xfrm>
          <a:prstGeom prst="rect">
            <a:avLst/>
          </a:prstGeom>
          <a:solidFill>
            <a:srgbClr val="8EB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id="{AF482080-7633-BB4A-832B-EB19B9D24C35}"/>
              </a:ext>
            </a:extLst>
          </p:cNvPr>
          <p:cNvGrpSpPr/>
          <p:nvPr/>
        </p:nvGrpSpPr>
        <p:grpSpPr>
          <a:xfrm>
            <a:off x="12171615" y="8278170"/>
            <a:ext cx="562886" cy="299716"/>
            <a:chOff x="3082436" y="1989275"/>
            <a:chExt cx="3644331" cy="1940468"/>
          </a:xfrm>
          <a:solidFill>
            <a:schemeClr val="bg1"/>
          </a:solidFill>
        </p:grpSpPr>
        <p:sp>
          <p:nvSpPr>
            <p:cNvPr id="57" name="Rectangle 56">
              <a:extLst>
                <a:ext uri="{FF2B5EF4-FFF2-40B4-BE49-F238E27FC236}">
                  <a16:creationId xmlns:a16="http://schemas.microsoft.com/office/drawing/2014/main" id="{17ECD69E-92C9-EC42-AE66-BBD2C8AC0DD3}"/>
                </a:ext>
              </a:extLst>
            </p:cNvPr>
            <p:cNvSpPr/>
            <p:nvPr/>
          </p:nvSpPr>
          <p:spPr>
            <a:xfrm rot="2700000">
              <a:off x="2403909" y="2667802"/>
              <a:ext cx="1940468" cy="5834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ontserrat Light" charset="0"/>
                <a:ea typeface="Montserrat Light" charset="0"/>
                <a:cs typeface="Montserrat Light" charset="0"/>
              </a:endParaRPr>
            </a:p>
          </p:txBody>
        </p:sp>
        <p:sp>
          <p:nvSpPr>
            <p:cNvPr id="58" name="Rectangle 57">
              <a:extLst>
                <a:ext uri="{FF2B5EF4-FFF2-40B4-BE49-F238E27FC236}">
                  <a16:creationId xmlns:a16="http://schemas.microsoft.com/office/drawing/2014/main" id="{667DE088-CD42-3449-A761-D7F2BA50D879}"/>
                </a:ext>
              </a:extLst>
            </p:cNvPr>
            <p:cNvSpPr/>
            <p:nvPr/>
          </p:nvSpPr>
          <p:spPr>
            <a:xfrm rot="18900000">
              <a:off x="3116669" y="2074002"/>
              <a:ext cx="3610098" cy="5875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ontserrat Light" charset="0"/>
                <a:ea typeface="Montserrat Light" charset="0"/>
                <a:cs typeface="Montserrat Light" charset="0"/>
              </a:endParaRPr>
            </a:p>
          </p:txBody>
        </p:sp>
      </p:grpSp>
      <p:sp>
        <p:nvSpPr>
          <p:cNvPr id="63" name="Rectangle 62">
            <a:extLst>
              <a:ext uri="{FF2B5EF4-FFF2-40B4-BE49-F238E27FC236}">
                <a16:creationId xmlns:a16="http://schemas.microsoft.com/office/drawing/2014/main" id="{50C7C2AA-787C-4D49-BEAE-8F5FB0738165}"/>
              </a:ext>
            </a:extLst>
          </p:cNvPr>
          <p:cNvSpPr/>
          <p:nvPr/>
        </p:nvSpPr>
        <p:spPr>
          <a:xfrm>
            <a:off x="11662177" y="10481734"/>
            <a:ext cx="1490133" cy="1490133"/>
          </a:xfrm>
          <a:prstGeom prst="rect">
            <a:avLst/>
          </a:prstGeom>
          <a:solidFill>
            <a:srgbClr val="8EB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AF482080-7633-BB4A-832B-EB19B9D24C35}"/>
              </a:ext>
            </a:extLst>
          </p:cNvPr>
          <p:cNvGrpSpPr/>
          <p:nvPr/>
        </p:nvGrpSpPr>
        <p:grpSpPr>
          <a:xfrm>
            <a:off x="12197989" y="11190704"/>
            <a:ext cx="562886" cy="299716"/>
            <a:chOff x="3082436" y="1989275"/>
            <a:chExt cx="3644331" cy="1940468"/>
          </a:xfrm>
          <a:solidFill>
            <a:schemeClr val="bg1"/>
          </a:solidFill>
        </p:grpSpPr>
        <p:sp>
          <p:nvSpPr>
            <p:cNvPr id="65" name="Rectangle 64">
              <a:extLst>
                <a:ext uri="{FF2B5EF4-FFF2-40B4-BE49-F238E27FC236}">
                  <a16:creationId xmlns:a16="http://schemas.microsoft.com/office/drawing/2014/main" id="{17ECD69E-92C9-EC42-AE66-BBD2C8AC0DD3}"/>
                </a:ext>
              </a:extLst>
            </p:cNvPr>
            <p:cNvSpPr/>
            <p:nvPr/>
          </p:nvSpPr>
          <p:spPr>
            <a:xfrm rot="2700000">
              <a:off x="2403909" y="2667802"/>
              <a:ext cx="1940468" cy="5834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ontserrat Light" charset="0"/>
                <a:ea typeface="Montserrat Light" charset="0"/>
                <a:cs typeface="Montserrat Light" charset="0"/>
              </a:endParaRPr>
            </a:p>
          </p:txBody>
        </p:sp>
        <p:sp>
          <p:nvSpPr>
            <p:cNvPr id="66" name="Rectangle 65">
              <a:extLst>
                <a:ext uri="{FF2B5EF4-FFF2-40B4-BE49-F238E27FC236}">
                  <a16:creationId xmlns:a16="http://schemas.microsoft.com/office/drawing/2014/main" id="{667DE088-CD42-3449-A761-D7F2BA50D879}"/>
                </a:ext>
              </a:extLst>
            </p:cNvPr>
            <p:cNvSpPr/>
            <p:nvPr/>
          </p:nvSpPr>
          <p:spPr>
            <a:xfrm rot="18900000">
              <a:off x="3116669" y="2074002"/>
              <a:ext cx="3610098" cy="5875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ontserrat Light" charset="0"/>
                <a:ea typeface="Montserrat Light" charset="0"/>
                <a:cs typeface="Montserrat Light" charset="0"/>
              </a:endParaRPr>
            </a:p>
          </p:txBody>
        </p:sp>
      </p:grpSp>
      <p:pic>
        <p:nvPicPr>
          <p:cNvPr id="32" name="Picture 31" descr="KONČAR_100godina_logo_SIVI.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58328" y="11948128"/>
            <a:ext cx="2682479" cy="1192779"/>
          </a:xfrm>
          <a:prstGeom prst="rect">
            <a:avLst/>
          </a:prstGeom>
        </p:spPr>
      </p:pic>
    </p:spTree>
    <p:extLst>
      <p:ext uri="{BB962C8B-B14F-4D97-AF65-F5344CB8AC3E}">
        <p14:creationId xmlns:p14="http://schemas.microsoft.com/office/powerpoint/2010/main" val="13426231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B336E82-7F75-9543-B705-A3EFF27973A1}"/>
              </a:ext>
            </a:extLst>
          </p:cNvPr>
          <p:cNvSpPr txBox="1"/>
          <p:nvPr/>
        </p:nvSpPr>
        <p:spPr>
          <a:xfrm>
            <a:off x="1773072" y="1390304"/>
            <a:ext cx="12017450" cy="1754327"/>
          </a:xfrm>
          <a:prstGeom prst="rect">
            <a:avLst/>
          </a:prstGeom>
          <a:noFill/>
        </p:spPr>
        <p:txBody>
          <a:bodyPr wrap="square" rtlCol="0">
            <a:spAutoFit/>
          </a:bodyPr>
          <a:lstStyle/>
          <a:p>
            <a:r>
              <a:rPr lang="en-US" sz="5400" b="1" spc="300" dirty="0">
                <a:solidFill>
                  <a:schemeClr val="tx2"/>
                </a:solidFill>
                <a:latin typeface="Arial" panose="020B0604020202020204" pitchFamily="34" charset="0"/>
                <a:ea typeface="Montserrat" charset="0"/>
                <a:cs typeface="Arial" panose="020B0604020202020204" pitchFamily="34" charset="0"/>
              </a:rPr>
              <a:t>SIX LEVERS OF TRANSFORMATION</a:t>
            </a:r>
          </a:p>
        </p:txBody>
      </p:sp>
      <p:grpSp>
        <p:nvGrpSpPr>
          <p:cNvPr id="2" name="Group 1">
            <a:extLst>
              <a:ext uri="{FF2B5EF4-FFF2-40B4-BE49-F238E27FC236}">
                <a16:creationId xmlns:a16="http://schemas.microsoft.com/office/drawing/2014/main" id="{F3046ED2-C8AE-A948-A333-DB6D902C1D80}"/>
              </a:ext>
            </a:extLst>
          </p:cNvPr>
          <p:cNvGrpSpPr/>
          <p:nvPr/>
        </p:nvGrpSpPr>
        <p:grpSpPr>
          <a:xfrm>
            <a:off x="1833711" y="4270851"/>
            <a:ext cx="8251097" cy="1569660"/>
            <a:chOff x="1833711" y="5154653"/>
            <a:chExt cx="8251097" cy="1569660"/>
          </a:xfrm>
        </p:grpSpPr>
        <p:sp>
          <p:nvSpPr>
            <p:cNvPr id="40" name="Rectangle 39">
              <a:extLst>
                <a:ext uri="{FF2B5EF4-FFF2-40B4-BE49-F238E27FC236}">
                  <a16:creationId xmlns:a16="http://schemas.microsoft.com/office/drawing/2014/main" id="{93788ED2-E865-A543-9725-0316F8E5EB2F}"/>
                </a:ext>
              </a:extLst>
            </p:cNvPr>
            <p:cNvSpPr/>
            <p:nvPr/>
          </p:nvSpPr>
          <p:spPr>
            <a:xfrm>
              <a:off x="1833711" y="5233290"/>
              <a:ext cx="1490133" cy="1490133"/>
            </a:xfrm>
            <a:prstGeom prst="rect">
              <a:avLst/>
            </a:prstGeom>
            <a:solidFill>
              <a:srgbClr val="8EB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spc="300">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891280D5-A507-1243-9EDF-85A898AA92B2}"/>
                </a:ext>
              </a:extLst>
            </p:cNvPr>
            <p:cNvSpPr/>
            <p:nvPr/>
          </p:nvSpPr>
          <p:spPr>
            <a:xfrm>
              <a:off x="3914518" y="5154653"/>
              <a:ext cx="6170290" cy="1569660"/>
            </a:xfrm>
            <a:prstGeom prst="rect">
              <a:avLst/>
            </a:prstGeom>
          </p:spPr>
          <p:txBody>
            <a:bodyPr wrap="square">
              <a:spAutoFit/>
            </a:bodyPr>
            <a:lstStyle/>
            <a:p>
              <a:r>
                <a:rPr lang="en-US" sz="3200" b="1" spc="300" dirty="0">
                  <a:solidFill>
                    <a:schemeClr val="tx2"/>
                  </a:solidFill>
                  <a:latin typeface="Arial" panose="020B0604020202020204" pitchFamily="34" charset="0"/>
                  <a:ea typeface="Montserrat" charset="0"/>
                  <a:cs typeface="Arial" panose="020B0604020202020204" pitchFamily="34" charset="0"/>
                </a:rPr>
                <a:t>INNOVATION AND TECHNOLOGICAL MODERNIZATION</a:t>
              </a:r>
            </a:p>
          </p:txBody>
        </p:sp>
      </p:grpSp>
      <p:grpSp>
        <p:nvGrpSpPr>
          <p:cNvPr id="3" name="Group 2">
            <a:extLst>
              <a:ext uri="{FF2B5EF4-FFF2-40B4-BE49-F238E27FC236}">
                <a16:creationId xmlns:a16="http://schemas.microsoft.com/office/drawing/2014/main" id="{79B71BB4-851D-C24C-AA33-2A4CE39B8A1E}"/>
              </a:ext>
            </a:extLst>
          </p:cNvPr>
          <p:cNvGrpSpPr/>
          <p:nvPr/>
        </p:nvGrpSpPr>
        <p:grpSpPr>
          <a:xfrm>
            <a:off x="1833711" y="6642086"/>
            <a:ext cx="6534434" cy="1490133"/>
            <a:chOff x="1833711" y="8145824"/>
            <a:chExt cx="6534434" cy="1490133"/>
          </a:xfrm>
        </p:grpSpPr>
        <p:sp>
          <p:nvSpPr>
            <p:cNvPr id="41" name="Rectangle 40">
              <a:extLst>
                <a:ext uri="{FF2B5EF4-FFF2-40B4-BE49-F238E27FC236}">
                  <a16:creationId xmlns:a16="http://schemas.microsoft.com/office/drawing/2014/main" id="{44C0173A-382E-C44E-8F1F-54F28F2B2A2C}"/>
                </a:ext>
              </a:extLst>
            </p:cNvPr>
            <p:cNvSpPr/>
            <p:nvPr/>
          </p:nvSpPr>
          <p:spPr>
            <a:xfrm>
              <a:off x="1833711" y="8145824"/>
              <a:ext cx="1490133" cy="1490133"/>
            </a:xfrm>
            <a:prstGeom prst="rect">
              <a:avLst/>
            </a:prstGeom>
            <a:solidFill>
              <a:srgbClr val="CFC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spc="300">
                <a:latin typeface="Arial" panose="020B0604020202020204" pitchFamily="34" charset="0"/>
                <a:cs typeface="Arial" panose="020B0604020202020204" pitchFamily="34" charset="0"/>
              </a:endParaRPr>
            </a:p>
          </p:txBody>
        </p:sp>
        <p:sp>
          <p:nvSpPr>
            <p:cNvPr id="51" name="Rectangle 50">
              <a:extLst>
                <a:ext uri="{FF2B5EF4-FFF2-40B4-BE49-F238E27FC236}">
                  <a16:creationId xmlns:a16="http://schemas.microsoft.com/office/drawing/2014/main" id="{2A699FCF-71AA-E746-A3EC-F7677AF152BC}"/>
                </a:ext>
              </a:extLst>
            </p:cNvPr>
            <p:cNvSpPr/>
            <p:nvPr/>
          </p:nvSpPr>
          <p:spPr>
            <a:xfrm>
              <a:off x="3914518" y="8302010"/>
              <a:ext cx="4453627" cy="1077218"/>
            </a:xfrm>
            <a:prstGeom prst="rect">
              <a:avLst/>
            </a:prstGeom>
          </p:spPr>
          <p:txBody>
            <a:bodyPr wrap="square">
              <a:spAutoFit/>
            </a:bodyPr>
            <a:lstStyle/>
            <a:p>
              <a:r>
                <a:rPr lang="en-US" sz="3200" b="1" spc="300" dirty="0">
                  <a:solidFill>
                    <a:schemeClr val="tx2"/>
                  </a:solidFill>
                  <a:latin typeface="Arial" panose="020B0604020202020204" pitchFamily="34" charset="0"/>
                  <a:ea typeface="Montserrat" charset="0"/>
                  <a:cs typeface="Arial" panose="020B0604020202020204" pitchFamily="34" charset="0"/>
                </a:rPr>
                <a:t>DIGITAL EVOLUTION</a:t>
              </a:r>
            </a:p>
          </p:txBody>
        </p:sp>
      </p:grpSp>
      <p:grpSp>
        <p:nvGrpSpPr>
          <p:cNvPr id="22" name="Group 21">
            <a:extLst>
              <a:ext uri="{FF2B5EF4-FFF2-40B4-BE49-F238E27FC236}">
                <a16:creationId xmlns:a16="http://schemas.microsoft.com/office/drawing/2014/main" id="{F3046ED2-C8AE-A948-A333-DB6D902C1D80}"/>
              </a:ext>
            </a:extLst>
          </p:cNvPr>
          <p:cNvGrpSpPr/>
          <p:nvPr/>
        </p:nvGrpSpPr>
        <p:grpSpPr>
          <a:xfrm>
            <a:off x="1773072" y="9032253"/>
            <a:ext cx="6844455" cy="1490133"/>
            <a:chOff x="1833711" y="5233290"/>
            <a:chExt cx="6844455" cy="1490133"/>
          </a:xfrm>
        </p:grpSpPr>
        <p:sp>
          <p:nvSpPr>
            <p:cNvPr id="23" name="Rectangle 22">
              <a:extLst>
                <a:ext uri="{FF2B5EF4-FFF2-40B4-BE49-F238E27FC236}">
                  <a16:creationId xmlns:a16="http://schemas.microsoft.com/office/drawing/2014/main" id="{93788ED2-E865-A543-9725-0316F8E5EB2F}"/>
                </a:ext>
              </a:extLst>
            </p:cNvPr>
            <p:cNvSpPr/>
            <p:nvPr/>
          </p:nvSpPr>
          <p:spPr>
            <a:xfrm>
              <a:off x="1833711" y="5233290"/>
              <a:ext cx="1490133" cy="1490133"/>
            </a:xfrm>
            <a:prstGeom prst="rect">
              <a:avLst/>
            </a:prstGeom>
            <a:solidFill>
              <a:srgbClr val="1E2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spc="300">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891280D5-A507-1243-9EDF-85A898AA92B2}"/>
                </a:ext>
              </a:extLst>
            </p:cNvPr>
            <p:cNvSpPr/>
            <p:nvPr/>
          </p:nvSpPr>
          <p:spPr>
            <a:xfrm>
              <a:off x="3914518" y="5459753"/>
              <a:ext cx="4763648" cy="1077218"/>
            </a:xfrm>
            <a:prstGeom prst="rect">
              <a:avLst/>
            </a:prstGeom>
          </p:spPr>
          <p:txBody>
            <a:bodyPr wrap="square">
              <a:spAutoFit/>
            </a:bodyPr>
            <a:lstStyle/>
            <a:p>
              <a:r>
                <a:rPr lang="hr-HR" sz="3200" b="1" spc="300" dirty="0">
                  <a:solidFill>
                    <a:schemeClr val="tx2"/>
                  </a:solidFill>
                  <a:latin typeface="Arial" panose="020B0604020202020204" pitchFamily="34" charset="0"/>
                  <a:ea typeface="Montserrat" charset="0"/>
                  <a:cs typeface="Arial" panose="020B0604020202020204" pitchFamily="34" charset="0"/>
                </a:rPr>
                <a:t>SALES </a:t>
              </a:r>
              <a:r>
                <a:rPr lang="en-US" sz="3200" b="1" spc="300" dirty="0">
                  <a:solidFill>
                    <a:schemeClr val="tx2"/>
                  </a:solidFill>
                  <a:latin typeface="Arial" panose="020B0604020202020204" pitchFamily="34" charset="0"/>
                  <a:ea typeface="Montserrat" charset="0"/>
                  <a:cs typeface="Arial" panose="020B0604020202020204" pitchFamily="34" charset="0"/>
                </a:rPr>
                <a:t>STRENGTHENING</a:t>
              </a:r>
            </a:p>
          </p:txBody>
        </p:sp>
      </p:grpSp>
      <p:grpSp>
        <p:nvGrpSpPr>
          <p:cNvPr id="29" name="Group 28">
            <a:extLst>
              <a:ext uri="{FF2B5EF4-FFF2-40B4-BE49-F238E27FC236}">
                <a16:creationId xmlns:a16="http://schemas.microsoft.com/office/drawing/2014/main" id="{F3046ED2-C8AE-A948-A333-DB6D902C1D80}"/>
              </a:ext>
            </a:extLst>
          </p:cNvPr>
          <p:cNvGrpSpPr/>
          <p:nvPr/>
        </p:nvGrpSpPr>
        <p:grpSpPr>
          <a:xfrm>
            <a:off x="12741399" y="4270851"/>
            <a:ext cx="8251097" cy="1569660"/>
            <a:chOff x="1833711" y="5154653"/>
            <a:chExt cx="8251097" cy="1569660"/>
          </a:xfrm>
        </p:grpSpPr>
        <p:sp>
          <p:nvSpPr>
            <p:cNvPr id="30" name="Rectangle 29">
              <a:extLst>
                <a:ext uri="{FF2B5EF4-FFF2-40B4-BE49-F238E27FC236}">
                  <a16:creationId xmlns:a16="http://schemas.microsoft.com/office/drawing/2014/main" id="{93788ED2-E865-A543-9725-0316F8E5EB2F}"/>
                </a:ext>
              </a:extLst>
            </p:cNvPr>
            <p:cNvSpPr/>
            <p:nvPr/>
          </p:nvSpPr>
          <p:spPr>
            <a:xfrm>
              <a:off x="1833711" y="5233290"/>
              <a:ext cx="1490133" cy="1490133"/>
            </a:xfrm>
            <a:prstGeom prst="rect">
              <a:avLst/>
            </a:prstGeom>
            <a:solidFill>
              <a:srgbClr val="1E2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spc="300">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891280D5-A507-1243-9EDF-85A898AA92B2}"/>
                </a:ext>
              </a:extLst>
            </p:cNvPr>
            <p:cNvSpPr/>
            <p:nvPr/>
          </p:nvSpPr>
          <p:spPr>
            <a:xfrm>
              <a:off x="3914518" y="5154653"/>
              <a:ext cx="6170290" cy="1569660"/>
            </a:xfrm>
            <a:prstGeom prst="rect">
              <a:avLst/>
            </a:prstGeom>
          </p:spPr>
          <p:txBody>
            <a:bodyPr wrap="square">
              <a:spAutoFit/>
            </a:bodyPr>
            <a:lstStyle/>
            <a:p>
              <a:r>
                <a:rPr lang="en-US" sz="3200" b="1" spc="300" dirty="0">
                  <a:solidFill>
                    <a:schemeClr val="tx2"/>
                  </a:solidFill>
                  <a:latin typeface="Arial" panose="020B0604020202020204" pitchFamily="34" charset="0"/>
                  <a:ea typeface="Montserrat" charset="0"/>
                  <a:cs typeface="Arial" panose="020B0604020202020204" pitchFamily="34" charset="0"/>
                </a:rPr>
                <a:t>IMPROVEMENT OF HUMAN RESOURCE MANAGEMENT</a:t>
              </a:r>
            </a:p>
          </p:txBody>
        </p:sp>
      </p:grpSp>
      <p:grpSp>
        <p:nvGrpSpPr>
          <p:cNvPr id="36" name="Group 35">
            <a:extLst>
              <a:ext uri="{FF2B5EF4-FFF2-40B4-BE49-F238E27FC236}">
                <a16:creationId xmlns:a16="http://schemas.microsoft.com/office/drawing/2014/main" id="{79B71BB4-851D-C24C-AA33-2A4CE39B8A1E}"/>
              </a:ext>
            </a:extLst>
          </p:cNvPr>
          <p:cNvGrpSpPr/>
          <p:nvPr/>
        </p:nvGrpSpPr>
        <p:grpSpPr>
          <a:xfrm>
            <a:off x="12741399" y="6612233"/>
            <a:ext cx="7781801" cy="1519986"/>
            <a:chOff x="1833711" y="8115971"/>
            <a:chExt cx="7781801" cy="1519986"/>
          </a:xfrm>
        </p:grpSpPr>
        <p:sp>
          <p:nvSpPr>
            <p:cNvPr id="37" name="Rectangle 36">
              <a:extLst>
                <a:ext uri="{FF2B5EF4-FFF2-40B4-BE49-F238E27FC236}">
                  <a16:creationId xmlns:a16="http://schemas.microsoft.com/office/drawing/2014/main" id="{44C0173A-382E-C44E-8F1F-54F28F2B2A2C}"/>
                </a:ext>
              </a:extLst>
            </p:cNvPr>
            <p:cNvSpPr/>
            <p:nvPr/>
          </p:nvSpPr>
          <p:spPr>
            <a:xfrm>
              <a:off x="1833711" y="8145824"/>
              <a:ext cx="1490133" cy="1490133"/>
            </a:xfrm>
            <a:prstGeom prst="rect">
              <a:avLst/>
            </a:prstGeom>
            <a:solidFill>
              <a:srgbClr val="CFC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spc="300">
                <a:latin typeface="Arial" panose="020B0604020202020204" pitchFamily="34" charset="0"/>
                <a:cs typeface="Arial" panose="020B0604020202020204" pitchFamily="34" charset="0"/>
              </a:endParaRPr>
            </a:p>
          </p:txBody>
        </p:sp>
        <p:sp>
          <p:nvSpPr>
            <p:cNvPr id="53" name="Rectangle 52">
              <a:extLst>
                <a:ext uri="{FF2B5EF4-FFF2-40B4-BE49-F238E27FC236}">
                  <a16:creationId xmlns:a16="http://schemas.microsoft.com/office/drawing/2014/main" id="{2A699FCF-71AA-E746-A3EC-F7677AF152BC}"/>
                </a:ext>
              </a:extLst>
            </p:cNvPr>
            <p:cNvSpPr/>
            <p:nvPr/>
          </p:nvSpPr>
          <p:spPr>
            <a:xfrm>
              <a:off x="3914518" y="8115971"/>
              <a:ext cx="5700994" cy="1077218"/>
            </a:xfrm>
            <a:prstGeom prst="rect">
              <a:avLst/>
            </a:prstGeom>
          </p:spPr>
          <p:txBody>
            <a:bodyPr wrap="square">
              <a:spAutoFit/>
            </a:bodyPr>
            <a:lstStyle/>
            <a:p>
              <a:r>
                <a:rPr lang="en-US" sz="3200" b="1" spc="300" dirty="0">
                  <a:solidFill>
                    <a:schemeClr val="tx2"/>
                  </a:solidFill>
                  <a:latin typeface="Arial" panose="020B0604020202020204" pitchFamily="34" charset="0"/>
                  <a:ea typeface="Montserrat" charset="0"/>
                  <a:cs typeface="Arial" panose="020B0604020202020204" pitchFamily="34" charset="0"/>
                </a:rPr>
                <a:t>OPERATIONAL MODEL</a:t>
              </a:r>
              <a:r>
                <a:rPr lang="hr-HR" sz="3200" b="1" spc="300" dirty="0">
                  <a:solidFill>
                    <a:schemeClr val="tx2"/>
                  </a:solidFill>
                  <a:latin typeface="Arial" panose="020B0604020202020204" pitchFamily="34" charset="0"/>
                  <a:ea typeface="Montserrat" charset="0"/>
                  <a:cs typeface="Arial" panose="020B0604020202020204" pitchFamily="34" charset="0"/>
                </a:rPr>
                <a:t> </a:t>
              </a:r>
              <a:r>
                <a:rPr lang="en-US" sz="3200" b="1" spc="300" dirty="0">
                  <a:solidFill>
                    <a:schemeClr val="tx2"/>
                  </a:solidFill>
                  <a:latin typeface="Arial" panose="020B0604020202020204" pitchFamily="34" charset="0"/>
                  <a:ea typeface="Montserrat" charset="0"/>
                  <a:cs typeface="Arial" panose="020B0604020202020204" pitchFamily="34" charset="0"/>
                </a:rPr>
                <a:t>RESTRUCTURING </a:t>
              </a:r>
            </a:p>
          </p:txBody>
        </p:sp>
      </p:grpSp>
      <p:grpSp>
        <p:nvGrpSpPr>
          <p:cNvPr id="56" name="Group 55">
            <a:extLst>
              <a:ext uri="{FF2B5EF4-FFF2-40B4-BE49-F238E27FC236}">
                <a16:creationId xmlns:a16="http://schemas.microsoft.com/office/drawing/2014/main" id="{F3046ED2-C8AE-A948-A333-DB6D902C1D80}"/>
              </a:ext>
            </a:extLst>
          </p:cNvPr>
          <p:cNvGrpSpPr/>
          <p:nvPr/>
        </p:nvGrpSpPr>
        <p:grpSpPr>
          <a:xfrm>
            <a:off x="12720516" y="8953615"/>
            <a:ext cx="7802684" cy="1569660"/>
            <a:chOff x="1833711" y="5154652"/>
            <a:chExt cx="7802684" cy="1569660"/>
          </a:xfrm>
        </p:grpSpPr>
        <p:sp>
          <p:nvSpPr>
            <p:cNvPr id="57" name="Rectangle 56">
              <a:extLst>
                <a:ext uri="{FF2B5EF4-FFF2-40B4-BE49-F238E27FC236}">
                  <a16:creationId xmlns:a16="http://schemas.microsoft.com/office/drawing/2014/main" id="{93788ED2-E865-A543-9725-0316F8E5EB2F}"/>
                </a:ext>
              </a:extLst>
            </p:cNvPr>
            <p:cNvSpPr/>
            <p:nvPr/>
          </p:nvSpPr>
          <p:spPr>
            <a:xfrm>
              <a:off x="1833711" y="5233290"/>
              <a:ext cx="1490133" cy="1490133"/>
            </a:xfrm>
            <a:prstGeom prst="rect">
              <a:avLst/>
            </a:prstGeom>
            <a:solidFill>
              <a:srgbClr val="8EB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spc="300">
                <a:latin typeface="Arial" panose="020B0604020202020204" pitchFamily="34" charset="0"/>
                <a:cs typeface="Arial" panose="020B0604020202020204" pitchFamily="34" charset="0"/>
              </a:endParaRPr>
            </a:p>
          </p:txBody>
        </p:sp>
        <p:sp>
          <p:nvSpPr>
            <p:cNvPr id="60" name="Rectangle 59">
              <a:extLst>
                <a:ext uri="{FF2B5EF4-FFF2-40B4-BE49-F238E27FC236}">
                  <a16:creationId xmlns:a16="http://schemas.microsoft.com/office/drawing/2014/main" id="{891280D5-A507-1243-9EDF-85A898AA92B2}"/>
                </a:ext>
              </a:extLst>
            </p:cNvPr>
            <p:cNvSpPr/>
            <p:nvPr/>
          </p:nvSpPr>
          <p:spPr>
            <a:xfrm>
              <a:off x="3914518" y="5154652"/>
              <a:ext cx="5721877" cy="1569660"/>
            </a:xfrm>
            <a:prstGeom prst="rect">
              <a:avLst/>
            </a:prstGeom>
          </p:spPr>
          <p:txBody>
            <a:bodyPr wrap="square">
              <a:spAutoFit/>
            </a:bodyPr>
            <a:lstStyle/>
            <a:p>
              <a:r>
                <a:rPr lang="en-US" sz="3200" b="1" spc="300" dirty="0">
                  <a:solidFill>
                    <a:schemeClr val="tx2"/>
                  </a:solidFill>
                  <a:latin typeface="Arial" panose="020B0604020202020204" pitchFamily="34" charset="0"/>
                  <a:ea typeface="Montserrat" charset="0"/>
                  <a:cs typeface="Arial" panose="020B0604020202020204" pitchFamily="34" charset="0"/>
                </a:rPr>
                <a:t>ACQUISITIONS AND STRATEGIC PARTNERSHIPS</a:t>
              </a:r>
            </a:p>
          </p:txBody>
        </p:sp>
      </p:grpSp>
      <p:sp>
        <p:nvSpPr>
          <p:cNvPr id="48" name="TextBox 47">
            <a:extLst>
              <a:ext uri="{FF2B5EF4-FFF2-40B4-BE49-F238E27FC236}">
                <a16:creationId xmlns:a16="http://schemas.microsoft.com/office/drawing/2014/main" id="{A8D532BE-DA23-BE41-BFA3-0274B32CB16B}"/>
              </a:ext>
            </a:extLst>
          </p:cNvPr>
          <p:cNvSpPr txBox="1"/>
          <p:nvPr/>
        </p:nvSpPr>
        <p:spPr>
          <a:xfrm>
            <a:off x="1898185" y="4371279"/>
            <a:ext cx="1352171" cy="1446550"/>
          </a:xfrm>
          <a:prstGeom prst="rect">
            <a:avLst/>
          </a:prstGeom>
          <a:noFill/>
        </p:spPr>
        <p:txBody>
          <a:bodyPr wrap="square" rtlCol="0">
            <a:spAutoFit/>
          </a:bodyPr>
          <a:lstStyle/>
          <a:p>
            <a:pPr algn="ctr"/>
            <a:r>
              <a:rPr lang="en-US" sz="8800" b="1" spc="300" dirty="0">
                <a:solidFill>
                  <a:schemeClr val="bg1"/>
                </a:solidFill>
                <a:latin typeface="Arial" panose="020B0604020202020204" pitchFamily="34" charset="0"/>
                <a:ea typeface="Lato Light" panose="020F0502020204030203" pitchFamily="34" charset="0"/>
                <a:cs typeface="Arial" panose="020B0604020202020204" pitchFamily="34" charset="0"/>
              </a:rPr>
              <a:t>1</a:t>
            </a:r>
            <a:endParaRPr lang="en-US" sz="2400" b="1" spc="300" dirty="0">
              <a:solidFill>
                <a:schemeClr val="bg1"/>
              </a:solidFill>
              <a:latin typeface="Arial" panose="020B0604020202020204" pitchFamily="34" charset="0"/>
              <a:ea typeface="Lato Light" panose="020F0502020204030203" pitchFamily="34" charset="0"/>
              <a:cs typeface="Arial" panose="020B0604020202020204" pitchFamily="34" charset="0"/>
            </a:endParaRPr>
          </a:p>
        </p:txBody>
      </p:sp>
      <p:sp>
        <p:nvSpPr>
          <p:cNvPr id="50" name="TextBox 49">
            <a:extLst>
              <a:ext uri="{FF2B5EF4-FFF2-40B4-BE49-F238E27FC236}">
                <a16:creationId xmlns:a16="http://schemas.microsoft.com/office/drawing/2014/main" id="{C31BE6A4-3CD0-0744-B768-5F9F094A298A}"/>
              </a:ext>
            </a:extLst>
          </p:cNvPr>
          <p:cNvSpPr txBox="1"/>
          <p:nvPr/>
        </p:nvSpPr>
        <p:spPr>
          <a:xfrm>
            <a:off x="1898185" y="6685669"/>
            <a:ext cx="1352171" cy="1446550"/>
          </a:xfrm>
          <a:prstGeom prst="rect">
            <a:avLst/>
          </a:prstGeom>
          <a:noFill/>
        </p:spPr>
        <p:txBody>
          <a:bodyPr wrap="square" rtlCol="0">
            <a:spAutoFit/>
          </a:bodyPr>
          <a:lstStyle/>
          <a:p>
            <a:pPr algn="ctr"/>
            <a:r>
              <a:rPr lang="en-US" sz="8800" b="1" spc="300" dirty="0">
                <a:solidFill>
                  <a:schemeClr val="bg1"/>
                </a:solidFill>
                <a:latin typeface="Arial" panose="020B0604020202020204" pitchFamily="34" charset="0"/>
                <a:ea typeface="Lato Light" panose="020F0502020204030203" pitchFamily="34" charset="0"/>
                <a:cs typeface="Arial" panose="020B0604020202020204" pitchFamily="34" charset="0"/>
              </a:rPr>
              <a:t>2</a:t>
            </a:r>
            <a:endParaRPr lang="en-US" sz="2400" b="1" spc="300" dirty="0">
              <a:solidFill>
                <a:schemeClr val="bg1"/>
              </a:solidFill>
              <a:latin typeface="Arial" panose="020B0604020202020204" pitchFamily="34" charset="0"/>
              <a:ea typeface="Lato Light" panose="020F0502020204030203" pitchFamily="34" charset="0"/>
              <a:cs typeface="Arial" panose="020B0604020202020204" pitchFamily="34" charset="0"/>
            </a:endParaRPr>
          </a:p>
        </p:txBody>
      </p:sp>
      <p:sp>
        <p:nvSpPr>
          <p:cNvPr id="59" name="TextBox 58">
            <a:extLst>
              <a:ext uri="{FF2B5EF4-FFF2-40B4-BE49-F238E27FC236}">
                <a16:creationId xmlns:a16="http://schemas.microsoft.com/office/drawing/2014/main" id="{9B08F8A1-DC52-A244-ABE8-1FFE11BB6822}"/>
              </a:ext>
            </a:extLst>
          </p:cNvPr>
          <p:cNvSpPr txBox="1"/>
          <p:nvPr/>
        </p:nvSpPr>
        <p:spPr>
          <a:xfrm>
            <a:off x="1898185" y="9032253"/>
            <a:ext cx="1352171" cy="1446550"/>
          </a:xfrm>
          <a:prstGeom prst="rect">
            <a:avLst/>
          </a:prstGeom>
          <a:noFill/>
        </p:spPr>
        <p:txBody>
          <a:bodyPr wrap="square" rtlCol="0">
            <a:spAutoFit/>
          </a:bodyPr>
          <a:lstStyle/>
          <a:p>
            <a:pPr algn="ctr"/>
            <a:r>
              <a:rPr lang="en-US" sz="8800" b="1" spc="300" dirty="0">
                <a:solidFill>
                  <a:schemeClr val="bg1"/>
                </a:solidFill>
                <a:latin typeface="Arial" panose="020B0604020202020204" pitchFamily="34" charset="0"/>
                <a:ea typeface="Lato Light" panose="020F0502020204030203" pitchFamily="34" charset="0"/>
                <a:cs typeface="Arial" panose="020B0604020202020204" pitchFamily="34" charset="0"/>
              </a:rPr>
              <a:t>3</a:t>
            </a:r>
            <a:endParaRPr lang="en-US" sz="2400" b="1" spc="300" dirty="0">
              <a:solidFill>
                <a:schemeClr val="bg1"/>
              </a:solidFill>
              <a:latin typeface="Arial" panose="020B0604020202020204" pitchFamily="34" charset="0"/>
              <a:ea typeface="Lato Light" panose="020F0502020204030203" pitchFamily="34" charset="0"/>
              <a:cs typeface="Arial" panose="020B0604020202020204" pitchFamily="34" charset="0"/>
            </a:endParaRPr>
          </a:p>
        </p:txBody>
      </p:sp>
      <p:sp>
        <p:nvSpPr>
          <p:cNvPr id="63" name="TextBox 62">
            <a:extLst>
              <a:ext uri="{FF2B5EF4-FFF2-40B4-BE49-F238E27FC236}">
                <a16:creationId xmlns:a16="http://schemas.microsoft.com/office/drawing/2014/main" id="{42E1F1A9-B1B7-6143-B708-1498EE45F7BA}"/>
              </a:ext>
            </a:extLst>
          </p:cNvPr>
          <p:cNvSpPr txBox="1"/>
          <p:nvPr/>
        </p:nvSpPr>
        <p:spPr>
          <a:xfrm>
            <a:off x="12795870" y="4393071"/>
            <a:ext cx="1352171" cy="1446550"/>
          </a:xfrm>
          <a:prstGeom prst="rect">
            <a:avLst/>
          </a:prstGeom>
          <a:noFill/>
        </p:spPr>
        <p:txBody>
          <a:bodyPr wrap="square" rtlCol="0">
            <a:spAutoFit/>
          </a:bodyPr>
          <a:lstStyle/>
          <a:p>
            <a:pPr algn="ctr"/>
            <a:r>
              <a:rPr lang="en-US" sz="8800" b="1" spc="300" dirty="0">
                <a:solidFill>
                  <a:schemeClr val="bg1"/>
                </a:solidFill>
                <a:latin typeface="Arial" panose="020B0604020202020204" pitchFamily="34" charset="0"/>
                <a:ea typeface="Lato Light" panose="020F0502020204030203" pitchFamily="34" charset="0"/>
                <a:cs typeface="Arial" panose="020B0604020202020204" pitchFamily="34" charset="0"/>
              </a:rPr>
              <a:t>4</a:t>
            </a:r>
            <a:endParaRPr lang="en-US" sz="2400" b="1" spc="300" dirty="0">
              <a:solidFill>
                <a:schemeClr val="bg1"/>
              </a:solidFill>
              <a:latin typeface="Arial" panose="020B0604020202020204" pitchFamily="34" charset="0"/>
              <a:ea typeface="Lato Light" panose="020F0502020204030203" pitchFamily="34" charset="0"/>
              <a:cs typeface="Arial" panose="020B0604020202020204" pitchFamily="34" charset="0"/>
            </a:endParaRPr>
          </a:p>
        </p:txBody>
      </p:sp>
      <p:sp>
        <p:nvSpPr>
          <p:cNvPr id="64" name="TextBox 63">
            <a:extLst>
              <a:ext uri="{FF2B5EF4-FFF2-40B4-BE49-F238E27FC236}">
                <a16:creationId xmlns:a16="http://schemas.microsoft.com/office/drawing/2014/main" id="{968BC182-1650-4749-80FE-1903148C8001}"/>
              </a:ext>
            </a:extLst>
          </p:cNvPr>
          <p:cNvSpPr txBox="1"/>
          <p:nvPr/>
        </p:nvSpPr>
        <p:spPr>
          <a:xfrm>
            <a:off x="12795870" y="6663877"/>
            <a:ext cx="1352171" cy="1446550"/>
          </a:xfrm>
          <a:prstGeom prst="rect">
            <a:avLst/>
          </a:prstGeom>
          <a:noFill/>
        </p:spPr>
        <p:txBody>
          <a:bodyPr wrap="square" rtlCol="0">
            <a:spAutoFit/>
          </a:bodyPr>
          <a:lstStyle/>
          <a:p>
            <a:pPr algn="ctr"/>
            <a:r>
              <a:rPr lang="en-US" sz="8800" b="1" spc="300" dirty="0">
                <a:solidFill>
                  <a:schemeClr val="bg1"/>
                </a:solidFill>
                <a:latin typeface="Arial" panose="020B0604020202020204" pitchFamily="34" charset="0"/>
                <a:ea typeface="Lato Light" panose="020F0502020204030203" pitchFamily="34" charset="0"/>
                <a:cs typeface="Arial" panose="020B0604020202020204" pitchFamily="34" charset="0"/>
              </a:rPr>
              <a:t>5</a:t>
            </a:r>
            <a:endParaRPr lang="en-US" sz="2400" b="1" spc="300" dirty="0">
              <a:solidFill>
                <a:schemeClr val="bg1"/>
              </a:solidFill>
              <a:latin typeface="Arial" panose="020B0604020202020204" pitchFamily="34" charset="0"/>
              <a:ea typeface="Lato Light" panose="020F0502020204030203" pitchFamily="34" charset="0"/>
              <a:cs typeface="Arial" panose="020B0604020202020204" pitchFamily="34" charset="0"/>
            </a:endParaRPr>
          </a:p>
        </p:txBody>
      </p:sp>
      <p:sp>
        <p:nvSpPr>
          <p:cNvPr id="65" name="TextBox 64">
            <a:extLst>
              <a:ext uri="{FF2B5EF4-FFF2-40B4-BE49-F238E27FC236}">
                <a16:creationId xmlns:a16="http://schemas.microsoft.com/office/drawing/2014/main" id="{9C9F7B5B-6DE4-CD40-9E0E-20671FBE36D5}"/>
              </a:ext>
            </a:extLst>
          </p:cNvPr>
          <p:cNvSpPr txBox="1"/>
          <p:nvPr/>
        </p:nvSpPr>
        <p:spPr>
          <a:xfrm>
            <a:off x="12835626" y="9076138"/>
            <a:ext cx="1352171" cy="1446550"/>
          </a:xfrm>
          <a:prstGeom prst="rect">
            <a:avLst/>
          </a:prstGeom>
          <a:noFill/>
        </p:spPr>
        <p:txBody>
          <a:bodyPr wrap="square" rtlCol="0">
            <a:spAutoFit/>
          </a:bodyPr>
          <a:lstStyle/>
          <a:p>
            <a:pPr algn="ctr"/>
            <a:r>
              <a:rPr lang="en-US" sz="8800" b="1" spc="300" dirty="0">
                <a:solidFill>
                  <a:schemeClr val="bg1"/>
                </a:solidFill>
                <a:latin typeface="Arial" panose="020B0604020202020204" pitchFamily="34" charset="0"/>
                <a:ea typeface="Lato Light" panose="020F0502020204030203" pitchFamily="34" charset="0"/>
                <a:cs typeface="Arial" panose="020B0604020202020204" pitchFamily="34" charset="0"/>
              </a:rPr>
              <a:t>6</a:t>
            </a:r>
            <a:endParaRPr lang="en-US" sz="2400" b="1" spc="300" dirty="0">
              <a:solidFill>
                <a:schemeClr val="bg1"/>
              </a:solidFill>
              <a:latin typeface="Arial" panose="020B0604020202020204" pitchFamily="34" charset="0"/>
              <a:ea typeface="Lato Light" panose="020F0502020204030203" pitchFamily="34" charset="0"/>
              <a:cs typeface="Arial" panose="020B0604020202020204" pitchFamily="34" charset="0"/>
            </a:endParaRPr>
          </a:p>
        </p:txBody>
      </p:sp>
      <p:pic>
        <p:nvPicPr>
          <p:cNvPr id="28" name="Picture 27" descr="KONČAR_100godina_logo_SIVI.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0523746" y="11948128"/>
            <a:ext cx="2682479" cy="1192779"/>
          </a:xfrm>
          <a:prstGeom prst="rect">
            <a:avLst/>
          </a:prstGeom>
        </p:spPr>
      </p:pic>
      <p:grpSp>
        <p:nvGrpSpPr>
          <p:cNvPr id="31" name="Group 30">
            <a:extLst>
              <a:ext uri="{FF2B5EF4-FFF2-40B4-BE49-F238E27FC236}">
                <a16:creationId xmlns:a16="http://schemas.microsoft.com/office/drawing/2014/main" id="{F57D7740-E19F-D04D-9905-9293FCC094AC}"/>
              </a:ext>
            </a:extLst>
          </p:cNvPr>
          <p:cNvGrpSpPr/>
          <p:nvPr/>
        </p:nvGrpSpPr>
        <p:grpSpPr>
          <a:xfrm>
            <a:off x="8765714" y="8985263"/>
            <a:ext cx="1247544" cy="1493540"/>
            <a:chOff x="13830554" y="8780454"/>
            <a:chExt cx="797352" cy="954577"/>
          </a:xfrm>
          <a:solidFill>
            <a:srgbClr val="8EB4E3"/>
          </a:solidFill>
        </p:grpSpPr>
        <p:sp>
          <p:nvSpPr>
            <p:cNvPr id="32" name="Freeform 31">
              <a:extLst>
                <a:ext uri="{FF2B5EF4-FFF2-40B4-BE49-F238E27FC236}">
                  <a16:creationId xmlns:a16="http://schemas.microsoft.com/office/drawing/2014/main" id="{957CA6B0-AD28-234C-8379-DD84F604C576}"/>
                </a:ext>
              </a:extLst>
            </p:cNvPr>
            <p:cNvSpPr>
              <a:spLocks noChangeArrowheads="1"/>
            </p:cNvSpPr>
            <p:nvPr/>
          </p:nvSpPr>
          <p:spPr bwMode="auto">
            <a:xfrm>
              <a:off x="14017726" y="9072442"/>
              <a:ext cx="445470" cy="348140"/>
            </a:xfrm>
            <a:custGeom>
              <a:avLst/>
              <a:gdLst>
                <a:gd name="T0" fmla="*/ 73046 w 525"/>
                <a:gd name="T1" fmla="*/ 102017 h 411"/>
                <a:gd name="T2" fmla="*/ 21950 w 525"/>
                <a:gd name="T3" fmla="*/ 53523 h 411"/>
                <a:gd name="T4" fmla="*/ 0 w 525"/>
                <a:gd name="T5" fmla="*/ 76513 h 411"/>
                <a:gd name="T6" fmla="*/ 75205 w 525"/>
                <a:gd name="T7" fmla="*/ 147279 h 411"/>
                <a:gd name="T8" fmla="*/ 188553 w 525"/>
                <a:gd name="T9" fmla="*/ 20835 h 411"/>
                <a:gd name="T10" fmla="*/ 165164 w 525"/>
                <a:gd name="T11" fmla="*/ 0 h 411"/>
                <a:gd name="T12" fmla="*/ 73046 w 525"/>
                <a:gd name="T13" fmla="*/ 102017 h 4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5" h="411">
                  <a:moveTo>
                    <a:pt x="203" y="284"/>
                  </a:moveTo>
                  <a:lnTo>
                    <a:pt x="61" y="149"/>
                  </a:lnTo>
                  <a:lnTo>
                    <a:pt x="0" y="213"/>
                  </a:lnTo>
                  <a:lnTo>
                    <a:pt x="209" y="410"/>
                  </a:lnTo>
                  <a:lnTo>
                    <a:pt x="524" y="58"/>
                  </a:lnTo>
                  <a:lnTo>
                    <a:pt x="459" y="0"/>
                  </a:lnTo>
                  <a:lnTo>
                    <a:pt x="203" y="284"/>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4" name="Freeform 33">
              <a:extLst>
                <a:ext uri="{FF2B5EF4-FFF2-40B4-BE49-F238E27FC236}">
                  <a16:creationId xmlns:a16="http://schemas.microsoft.com/office/drawing/2014/main" id="{E5015F22-2B5C-1D48-AF3B-EE881030C0B5}"/>
                </a:ext>
              </a:extLst>
            </p:cNvPr>
            <p:cNvSpPr>
              <a:spLocks noChangeArrowheads="1"/>
            </p:cNvSpPr>
            <p:nvPr/>
          </p:nvSpPr>
          <p:spPr bwMode="auto">
            <a:xfrm>
              <a:off x="13830554" y="8780454"/>
              <a:ext cx="797352" cy="954577"/>
            </a:xfrm>
            <a:custGeom>
              <a:avLst/>
              <a:gdLst>
                <a:gd name="T0" fmla="*/ 305797 w 941"/>
                <a:gd name="T1" fmla="*/ 193591 h 1125"/>
                <a:gd name="T2" fmla="*/ 305797 w 941"/>
                <a:gd name="T3" fmla="*/ 193591 h 1125"/>
                <a:gd name="T4" fmla="*/ 235726 w 941"/>
                <a:gd name="T5" fmla="*/ 325290 h 1125"/>
                <a:gd name="T6" fmla="*/ 235726 w 941"/>
                <a:gd name="T7" fmla="*/ 325290 h 1125"/>
                <a:gd name="T8" fmla="*/ 168530 w 941"/>
                <a:gd name="T9" fmla="*/ 369909 h 1125"/>
                <a:gd name="T10" fmla="*/ 168530 w 941"/>
                <a:gd name="T11" fmla="*/ 369909 h 1125"/>
                <a:gd name="T12" fmla="*/ 31262 w 941"/>
                <a:gd name="T13" fmla="*/ 193591 h 1125"/>
                <a:gd name="T14" fmla="*/ 31262 w 941"/>
                <a:gd name="T15" fmla="*/ 98235 h 1125"/>
                <a:gd name="T16" fmla="*/ 31262 w 941"/>
                <a:gd name="T17" fmla="*/ 98235 h 1125"/>
                <a:gd name="T18" fmla="*/ 44558 w 941"/>
                <a:gd name="T19" fmla="*/ 82402 h 1125"/>
                <a:gd name="T20" fmla="*/ 44558 w 941"/>
                <a:gd name="T21" fmla="*/ 82402 h 1125"/>
                <a:gd name="T22" fmla="*/ 147688 w 941"/>
                <a:gd name="T23" fmla="*/ 38502 h 1125"/>
                <a:gd name="T24" fmla="*/ 147688 w 941"/>
                <a:gd name="T25" fmla="*/ 38502 h 1125"/>
                <a:gd name="T26" fmla="*/ 168530 w 941"/>
                <a:gd name="T27" fmla="*/ 31306 h 1125"/>
                <a:gd name="T28" fmla="*/ 168530 w 941"/>
                <a:gd name="T29" fmla="*/ 31306 h 1125"/>
                <a:gd name="T30" fmla="*/ 190090 w 941"/>
                <a:gd name="T31" fmla="*/ 38502 h 1125"/>
                <a:gd name="T32" fmla="*/ 190090 w 941"/>
                <a:gd name="T33" fmla="*/ 38502 h 1125"/>
                <a:gd name="T34" fmla="*/ 293221 w 941"/>
                <a:gd name="T35" fmla="*/ 82402 h 1125"/>
                <a:gd name="T36" fmla="*/ 293221 w 941"/>
                <a:gd name="T37" fmla="*/ 82402 h 1125"/>
                <a:gd name="T38" fmla="*/ 305797 w 941"/>
                <a:gd name="T39" fmla="*/ 98235 h 1125"/>
                <a:gd name="T40" fmla="*/ 305797 w 941"/>
                <a:gd name="T41" fmla="*/ 193591 h 1125"/>
                <a:gd name="T42" fmla="*/ 298251 w 941"/>
                <a:gd name="T43" fmla="*/ 51816 h 1125"/>
                <a:gd name="T44" fmla="*/ 298251 w 941"/>
                <a:gd name="T45" fmla="*/ 51816 h 1125"/>
                <a:gd name="T46" fmla="*/ 207339 w 941"/>
                <a:gd name="T47" fmla="*/ 11875 h 1125"/>
                <a:gd name="T48" fmla="*/ 207339 w 941"/>
                <a:gd name="T49" fmla="*/ 11875 h 1125"/>
                <a:gd name="T50" fmla="*/ 168530 w 941"/>
                <a:gd name="T51" fmla="*/ 0 h 1125"/>
                <a:gd name="T52" fmla="*/ 168530 w 941"/>
                <a:gd name="T53" fmla="*/ 0 h 1125"/>
                <a:gd name="T54" fmla="*/ 129721 w 941"/>
                <a:gd name="T55" fmla="*/ 11875 h 1125"/>
                <a:gd name="T56" fmla="*/ 129721 w 941"/>
                <a:gd name="T57" fmla="*/ 11875 h 1125"/>
                <a:gd name="T58" fmla="*/ 38809 w 941"/>
                <a:gd name="T59" fmla="*/ 51816 h 1125"/>
                <a:gd name="T60" fmla="*/ 38809 w 941"/>
                <a:gd name="T61" fmla="*/ 51816 h 1125"/>
                <a:gd name="T62" fmla="*/ 0 w 941"/>
                <a:gd name="T63" fmla="*/ 98235 h 1125"/>
                <a:gd name="T64" fmla="*/ 0 w 941"/>
                <a:gd name="T65" fmla="*/ 193591 h 1125"/>
                <a:gd name="T66" fmla="*/ 0 w 941"/>
                <a:gd name="T67" fmla="*/ 193591 h 1125"/>
                <a:gd name="T68" fmla="*/ 26232 w 941"/>
                <a:gd name="T69" fmla="*/ 285348 h 1125"/>
                <a:gd name="T70" fmla="*/ 26232 w 941"/>
                <a:gd name="T71" fmla="*/ 285348 h 1125"/>
                <a:gd name="T72" fmla="*/ 81929 w 941"/>
                <a:gd name="T73" fmla="*/ 349758 h 1125"/>
                <a:gd name="T74" fmla="*/ 81929 w 941"/>
                <a:gd name="T75" fmla="*/ 349758 h 1125"/>
                <a:gd name="T76" fmla="*/ 162421 w 941"/>
                <a:gd name="T77" fmla="*/ 401934 h 1125"/>
                <a:gd name="T78" fmla="*/ 168530 w 941"/>
                <a:gd name="T79" fmla="*/ 404453 h 1125"/>
                <a:gd name="T80" fmla="*/ 174998 w 941"/>
                <a:gd name="T81" fmla="*/ 401934 h 1125"/>
                <a:gd name="T82" fmla="*/ 174998 w 941"/>
                <a:gd name="T83" fmla="*/ 401934 h 1125"/>
                <a:gd name="T84" fmla="*/ 255490 w 941"/>
                <a:gd name="T85" fmla="*/ 349758 h 1125"/>
                <a:gd name="T86" fmla="*/ 255490 w 941"/>
                <a:gd name="T87" fmla="*/ 349758 h 1125"/>
                <a:gd name="T88" fmla="*/ 311188 w 941"/>
                <a:gd name="T89" fmla="*/ 285348 h 1125"/>
                <a:gd name="T90" fmla="*/ 311188 w 941"/>
                <a:gd name="T91" fmla="*/ 285348 h 1125"/>
                <a:gd name="T92" fmla="*/ 337779 w 941"/>
                <a:gd name="T93" fmla="*/ 193591 h 1125"/>
                <a:gd name="T94" fmla="*/ 337779 w 941"/>
                <a:gd name="T95" fmla="*/ 98235 h 1125"/>
                <a:gd name="T96" fmla="*/ 337779 w 941"/>
                <a:gd name="T97" fmla="*/ 98235 h 1125"/>
                <a:gd name="T98" fmla="*/ 298251 w 941"/>
                <a:gd name="T99" fmla="*/ 51816 h 112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941" h="1125">
                  <a:moveTo>
                    <a:pt x="851" y="538"/>
                  </a:moveTo>
                  <a:lnTo>
                    <a:pt x="851" y="538"/>
                  </a:lnTo>
                  <a:cubicBezTo>
                    <a:pt x="851" y="670"/>
                    <a:pt x="786" y="793"/>
                    <a:pt x="656" y="904"/>
                  </a:cubicBezTo>
                  <a:cubicBezTo>
                    <a:pt x="581" y="969"/>
                    <a:pt x="504" y="1010"/>
                    <a:pt x="469" y="1028"/>
                  </a:cubicBezTo>
                  <a:cubicBezTo>
                    <a:pt x="392" y="988"/>
                    <a:pt x="87" y="816"/>
                    <a:pt x="87" y="538"/>
                  </a:cubicBezTo>
                  <a:lnTo>
                    <a:pt x="87" y="273"/>
                  </a:lnTo>
                  <a:cubicBezTo>
                    <a:pt x="87" y="252"/>
                    <a:pt x="102" y="234"/>
                    <a:pt x="124" y="229"/>
                  </a:cubicBezTo>
                  <a:cubicBezTo>
                    <a:pt x="246" y="208"/>
                    <a:pt x="357" y="143"/>
                    <a:pt x="411" y="107"/>
                  </a:cubicBezTo>
                  <a:cubicBezTo>
                    <a:pt x="428" y="95"/>
                    <a:pt x="448" y="87"/>
                    <a:pt x="469" y="87"/>
                  </a:cubicBezTo>
                  <a:cubicBezTo>
                    <a:pt x="490" y="87"/>
                    <a:pt x="511" y="95"/>
                    <a:pt x="529" y="107"/>
                  </a:cubicBezTo>
                  <a:cubicBezTo>
                    <a:pt x="583" y="143"/>
                    <a:pt x="693" y="208"/>
                    <a:pt x="816" y="229"/>
                  </a:cubicBezTo>
                  <a:cubicBezTo>
                    <a:pt x="837" y="234"/>
                    <a:pt x="851" y="252"/>
                    <a:pt x="851" y="273"/>
                  </a:cubicBezTo>
                  <a:lnTo>
                    <a:pt x="851" y="538"/>
                  </a:lnTo>
                  <a:close/>
                  <a:moveTo>
                    <a:pt x="830" y="144"/>
                  </a:moveTo>
                  <a:lnTo>
                    <a:pt x="830" y="144"/>
                  </a:lnTo>
                  <a:cubicBezTo>
                    <a:pt x="724" y="125"/>
                    <a:pt x="626" y="67"/>
                    <a:pt x="577" y="33"/>
                  </a:cubicBezTo>
                  <a:cubicBezTo>
                    <a:pt x="545" y="12"/>
                    <a:pt x="508" y="0"/>
                    <a:pt x="469" y="0"/>
                  </a:cubicBezTo>
                  <a:cubicBezTo>
                    <a:pt x="431" y="0"/>
                    <a:pt x="394" y="12"/>
                    <a:pt x="361" y="33"/>
                  </a:cubicBezTo>
                  <a:cubicBezTo>
                    <a:pt x="313" y="67"/>
                    <a:pt x="215" y="125"/>
                    <a:pt x="108" y="144"/>
                  </a:cubicBezTo>
                  <a:cubicBezTo>
                    <a:pt x="46" y="154"/>
                    <a:pt x="0" y="209"/>
                    <a:pt x="0" y="273"/>
                  </a:cubicBezTo>
                  <a:lnTo>
                    <a:pt x="0" y="538"/>
                  </a:lnTo>
                  <a:cubicBezTo>
                    <a:pt x="0" y="627"/>
                    <a:pt x="24" y="711"/>
                    <a:pt x="73" y="793"/>
                  </a:cubicBezTo>
                  <a:cubicBezTo>
                    <a:pt x="110" y="856"/>
                    <a:pt x="163" y="915"/>
                    <a:pt x="228" y="972"/>
                  </a:cubicBezTo>
                  <a:cubicBezTo>
                    <a:pt x="338" y="1066"/>
                    <a:pt x="447" y="1115"/>
                    <a:pt x="452" y="1117"/>
                  </a:cubicBezTo>
                  <a:lnTo>
                    <a:pt x="469" y="1124"/>
                  </a:lnTo>
                  <a:lnTo>
                    <a:pt x="487" y="1117"/>
                  </a:lnTo>
                  <a:cubicBezTo>
                    <a:pt x="492" y="1115"/>
                    <a:pt x="601" y="1066"/>
                    <a:pt x="711" y="972"/>
                  </a:cubicBezTo>
                  <a:cubicBezTo>
                    <a:pt x="777" y="915"/>
                    <a:pt x="829" y="856"/>
                    <a:pt x="866" y="793"/>
                  </a:cubicBezTo>
                  <a:cubicBezTo>
                    <a:pt x="915" y="711"/>
                    <a:pt x="940" y="627"/>
                    <a:pt x="940" y="538"/>
                  </a:cubicBezTo>
                  <a:lnTo>
                    <a:pt x="940" y="273"/>
                  </a:lnTo>
                  <a:cubicBezTo>
                    <a:pt x="940" y="209"/>
                    <a:pt x="894" y="154"/>
                    <a:pt x="830" y="144"/>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35" name="Group 34">
            <a:extLst>
              <a:ext uri="{FF2B5EF4-FFF2-40B4-BE49-F238E27FC236}">
                <a16:creationId xmlns:a16="http://schemas.microsoft.com/office/drawing/2014/main" id="{539EF6DD-ED1A-0742-8846-B41927A927C9}"/>
              </a:ext>
            </a:extLst>
          </p:cNvPr>
          <p:cNvGrpSpPr/>
          <p:nvPr/>
        </p:nvGrpSpPr>
        <p:grpSpPr>
          <a:xfrm>
            <a:off x="8600797" y="6801408"/>
            <a:ext cx="1577378" cy="1200774"/>
            <a:chOff x="17083598" y="2386671"/>
            <a:chExt cx="1081851" cy="823555"/>
          </a:xfrm>
          <a:solidFill>
            <a:srgbClr val="8EB4E3"/>
          </a:solidFill>
        </p:grpSpPr>
        <p:sp>
          <p:nvSpPr>
            <p:cNvPr id="38" name="Freeform 16">
              <a:extLst>
                <a:ext uri="{FF2B5EF4-FFF2-40B4-BE49-F238E27FC236}">
                  <a16:creationId xmlns:a16="http://schemas.microsoft.com/office/drawing/2014/main" id="{AE6C8A25-173F-4544-8F5F-ACD17E3F83F1}"/>
                </a:ext>
              </a:extLst>
            </p:cNvPr>
            <p:cNvSpPr>
              <a:spLocks noChangeArrowheads="1"/>
            </p:cNvSpPr>
            <p:nvPr/>
          </p:nvSpPr>
          <p:spPr bwMode="auto">
            <a:xfrm>
              <a:off x="17495376" y="2667430"/>
              <a:ext cx="262040" cy="265783"/>
            </a:xfrm>
            <a:custGeom>
              <a:avLst/>
              <a:gdLst>
                <a:gd name="T0" fmla="*/ 83434 w 309"/>
                <a:gd name="T1" fmla="*/ 32306 h 314"/>
                <a:gd name="T2" fmla="*/ 83434 w 309"/>
                <a:gd name="T3" fmla="*/ 79329 h 314"/>
                <a:gd name="T4" fmla="*/ 83434 w 309"/>
                <a:gd name="T5" fmla="*/ 79329 h 314"/>
                <a:gd name="T6" fmla="*/ 77680 w 309"/>
                <a:gd name="T7" fmla="*/ 85790 h 314"/>
                <a:gd name="T8" fmla="*/ 32367 w 309"/>
                <a:gd name="T9" fmla="*/ 85790 h 314"/>
                <a:gd name="T10" fmla="*/ 32367 w 309"/>
                <a:gd name="T11" fmla="*/ 85790 h 314"/>
                <a:gd name="T12" fmla="*/ 26612 w 309"/>
                <a:gd name="T13" fmla="*/ 79329 h 314"/>
                <a:gd name="T14" fmla="*/ 26612 w 309"/>
                <a:gd name="T15" fmla="*/ 32306 h 314"/>
                <a:gd name="T16" fmla="*/ 26612 w 309"/>
                <a:gd name="T17" fmla="*/ 32306 h 314"/>
                <a:gd name="T18" fmla="*/ 32367 w 309"/>
                <a:gd name="T19" fmla="*/ 26204 h 314"/>
                <a:gd name="T20" fmla="*/ 77680 w 309"/>
                <a:gd name="T21" fmla="*/ 26204 h 314"/>
                <a:gd name="T22" fmla="*/ 77680 w 309"/>
                <a:gd name="T23" fmla="*/ 26204 h 314"/>
                <a:gd name="T24" fmla="*/ 83434 w 309"/>
                <a:gd name="T25" fmla="*/ 32306 h 314"/>
                <a:gd name="T26" fmla="*/ 32367 w 309"/>
                <a:gd name="T27" fmla="*/ 0 h 314"/>
                <a:gd name="T28" fmla="*/ 32367 w 309"/>
                <a:gd name="T29" fmla="*/ 0 h 314"/>
                <a:gd name="T30" fmla="*/ 0 w 309"/>
                <a:gd name="T31" fmla="*/ 32306 h 314"/>
                <a:gd name="T32" fmla="*/ 0 w 309"/>
                <a:gd name="T33" fmla="*/ 79329 h 314"/>
                <a:gd name="T34" fmla="*/ 0 w 309"/>
                <a:gd name="T35" fmla="*/ 79329 h 314"/>
                <a:gd name="T36" fmla="*/ 32367 w 309"/>
                <a:gd name="T37" fmla="*/ 112353 h 314"/>
                <a:gd name="T38" fmla="*/ 77680 w 309"/>
                <a:gd name="T39" fmla="*/ 112353 h 314"/>
                <a:gd name="T40" fmla="*/ 77680 w 309"/>
                <a:gd name="T41" fmla="*/ 112353 h 314"/>
                <a:gd name="T42" fmla="*/ 110765 w 309"/>
                <a:gd name="T43" fmla="*/ 79329 h 314"/>
                <a:gd name="T44" fmla="*/ 110765 w 309"/>
                <a:gd name="T45" fmla="*/ 32306 h 314"/>
                <a:gd name="T46" fmla="*/ 110765 w 309"/>
                <a:gd name="T47" fmla="*/ 32306 h 314"/>
                <a:gd name="T48" fmla="*/ 77680 w 309"/>
                <a:gd name="T49" fmla="*/ 0 h 314"/>
                <a:gd name="T50" fmla="*/ 32367 w 309"/>
                <a:gd name="T51" fmla="*/ 0 h 3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09" h="314">
                  <a:moveTo>
                    <a:pt x="232" y="90"/>
                  </a:moveTo>
                  <a:lnTo>
                    <a:pt x="232" y="221"/>
                  </a:lnTo>
                  <a:cubicBezTo>
                    <a:pt x="232" y="232"/>
                    <a:pt x="225" y="239"/>
                    <a:pt x="216" y="239"/>
                  </a:cubicBezTo>
                  <a:lnTo>
                    <a:pt x="90" y="239"/>
                  </a:lnTo>
                  <a:cubicBezTo>
                    <a:pt x="81" y="239"/>
                    <a:pt x="74" y="232"/>
                    <a:pt x="74" y="221"/>
                  </a:cubicBezTo>
                  <a:lnTo>
                    <a:pt x="74" y="90"/>
                  </a:lnTo>
                  <a:cubicBezTo>
                    <a:pt x="74" y="81"/>
                    <a:pt x="81" y="73"/>
                    <a:pt x="90" y="73"/>
                  </a:cubicBezTo>
                  <a:lnTo>
                    <a:pt x="216" y="73"/>
                  </a:lnTo>
                  <a:cubicBezTo>
                    <a:pt x="225" y="73"/>
                    <a:pt x="232" y="81"/>
                    <a:pt x="232" y="90"/>
                  </a:cubicBezTo>
                  <a:close/>
                  <a:moveTo>
                    <a:pt x="90" y="0"/>
                  </a:moveTo>
                  <a:lnTo>
                    <a:pt x="90" y="0"/>
                  </a:lnTo>
                  <a:cubicBezTo>
                    <a:pt x="40" y="0"/>
                    <a:pt x="0" y="39"/>
                    <a:pt x="0" y="90"/>
                  </a:cubicBezTo>
                  <a:lnTo>
                    <a:pt x="0" y="221"/>
                  </a:lnTo>
                  <a:cubicBezTo>
                    <a:pt x="0" y="272"/>
                    <a:pt x="40" y="313"/>
                    <a:pt x="90" y="313"/>
                  </a:cubicBezTo>
                  <a:lnTo>
                    <a:pt x="216" y="313"/>
                  </a:lnTo>
                  <a:cubicBezTo>
                    <a:pt x="266" y="313"/>
                    <a:pt x="308" y="272"/>
                    <a:pt x="308" y="221"/>
                  </a:cubicBezTo>
                  <a:lnTo>
                    <a:pt x="308" y="90"/>
                  </a:lnTo>
                  <a:cubicBezTo>
                    <a:pt x="308" y="39"/>
                    <a:pt x="266" y="0"/>
                    <a:pt x="216" y="0"/>
                  </a:cubicBezTo>
                  <a:lnTo>
                    <a:pt x="90" y="0"/>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9" name="Freeform 17">
              <a:extLst>
                <a:ext uri="{FF2B5EF4-FFF2-40B4-BE49-F238E27FC236}">
                  <a16:creationId xmlns:a16="http://schemas.microsoft.com/office/drawing/2014/main" id="{61076E51-8A07-E145-9ABB-1C09E61B7C20}"/>
                </a:ext>
              </a:extLst>
            </p:cNvPr>
            <p:cNvSpPr>
              <a:spLocks noChangeArrowheads="1"/>
            </p:cNvSpPr>
            <p:nvPr/>
          </p:nvSpPr>
          <p:spPr bwMode="auto">
            <a:xfrm>
              <a:off x="17413020" y="2955673"/>
              <a:ext cx="426751" cy="254553"/>
            </a:xfrm>
            <a:custGeom>
              <a:avLst/>
              <a:gdLst>
                <a:gd name="T0" fmla="*/ 150993 w 501"/>
                <a:gd name="T1" fmla="*/ 78970 h 298"/>
                <a:gd name="T2" fmla="*/ 150993 w 501"/>
                <a:gd name="T3" fmla="*/ 78970 h 298"/>
                <a:gd name="T4" fmla="*/ 146658 w 501"/>
                <a:gd name="T5" fmla="*/ 80781 h 298"/>
                <a:gd name="T6" fmla="*/ 33955 w 501"/>
                <a:gd name="T7" fmla="*/ 80781 h 298"/>
                <a:gd name="T8" fmla="*/ 33955 w 501"/>
                <a:gd name="T9" fmla="*/ 80781 h 298"/>
                <a:gd name="T10" fmla="*/ 29621 w 501"/>
                <a:gd name="T11" fmla="*/ 78970 h 298"/>
                <a:gd name="T12" fmla="*/ 29621 w 501"/>
                <a:gd name="T13" fmla="*/ 78970 h 298"/>
                <a:gd name="T14" fmla="*/ 28537 w 501"/>
                <a:gd name="T15" fmla="*/ 73899 h 298"/>
                <a:gd name="T16" fmla="*/ 40096 w 501"/>
                <a:gd name="T17" fmla="*/ 30791 h 298"/>
                <a:gd name="T18" fmla="*/ 40096 w 501"/>
                <a:gd name="T19" fmla="*/ 30791 h 298"/>
                <a:gd name="T20" fmla="*/ 45515 w 501"/>
                <a:gd name="T21" fmla="*/ 26806 h 298"/>
                <a:gd name="T22" fmla="*/ 135099 w 501"/>
                <a:gd name="T23" fmla="*/ 26806 h 298"/>
                <a:gd name="T24" fmla="*/ 135099 w 501"/>
                <a:gd name="T25" fmla="*/ 26806 h 298"/>
                <a:gd name="T26" fmla="*/ 140518 w 501"/>
                <a:gd name="T27" fmla="*/ 30791 h 298"/>
                <a:gd name="T28" fmla="*/ 152077 w 501"/>
                <a:gd name="T29" fmla="*/ 73899 h 298"/>
                <a:gd name="T30" fmla="*/ 152077 w 501"/>
                <a:gd name="T31" fmla="*/ 73899 h 298"/>
                <a:gd name="T32" fmla="*/ 150993 w 501"/>
                <a:gd name="T33" fmla="*/ 78970 h 298"/>
                <a:gd name="T34" fmla="*/ 166526 w 501"/>
                <a:gd name="T35" fmla="*/ 24271 h 298"/>
                <a:gd name="T36" fmla="*/ 166526 w 501"/>
                <a:gd name="T37" fmla="*/ 24271 h 298"/>
                <a:gd name="T38" fmla="*/ 135099 w 501"/>
                <a:gd name="T39" fmla="*/ 0 h 298"/>
                <a:gd name="T40" fmla="*/ 45515 w 501"/>
                <a:gd name="T41" fmla="*/ 0 h 298"/>
                <a:gd name="T42" fmla="*/ 45515 w 501"/>
                <a:gd name="T43" fmla="*/ 0 h 298"/>
                <a:gd name="T44" fmla="*/ 14449 w 501"/>
                <a:gd name="T45" fmla="*/ 24271 h 298"/>
                <a:gd name="T46" fmla="*/ 2890 w 501"/>
                <a:gd name="T47" fmla="*/ 67016 h 298"/>
                <a:gd name="T48" fmla="*/ 2890 w 501"/>
                <a:gd name="T49" fmla="*/ 67016 h 298"/>
                <a:gd name="T50" fmla="*/ 8308 w 501"/>
                <a:gd name="T51" fmla="*/ 95271 h 298"/>
                <a:gd name="T52" fmla="*/ 8308 w 501"/>
                <a:gd name="T53" fmla="*/ 95271 h 298"/>
                <a:gd name="T54" fmla="*/ 33955 w 501"/>
                <a:gd name="T55" fmla="*/ 107588 h 298"/>
                <a:gd name="T56" fmla="*/ 146658 w 501"/>
                <a:gd name="T57" fmla="*/ 107588 h 298"/>
                <a:gd name="T58" fmla="*/ 146658 w 501"/>
                <a:gd name="T59" fmla="*/ 107588 h 298"/>
                <a:gd name="T60" fmla="*/ 172306 w 501"/>
                <a:gd name="T61" fmla="*/ 95271 h 298"/>
                <a:gd name="T62" fmla="*/ 172306 w 501"/>
                <a:gd name="T63" fmla="*/ 95271 h 298"/>
                <a:gd name="T64" fmla="*/ 177724 w 501"/>
                <a:gd name="T65" fmla="*/ 67016 h 298"/>
                <a:gd name="T66" fmla="*/ 166526 w 501"/>
                <a:gd name="T67" fmla="*/ 24271 h 2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01" h="298">
                  <a:moveTo>
                    <a:pt x="418" y="218"/>
                  </a:moveTo>
                  <a:lnTo>
                    <a:pt x="418" y="218"/>
                  </a:lnTo>
                  <a:cubicBezTo>
                    <a:pt x="416" y="220"/>
                    <a:pt x="412" y="223"/>
                    <a:pt x="406" y="223"/>
                  </a:cubicBezTo>
                  <a:lnTo>
                    <a:pt x="94" y="223"/>
                  </a:lnTo>
                  <a:cubicBezTo>
                    <a:pt x="88" y="223"/>
                    <a:pt x="83" y="220"/>
                    <a:pt x="82" y="218"/>
                  </a:cubicBezTo>
                  <a:cubicBezTo>
                    <a:pt x="81" y="216"/>
                    <a:pt x="77" y="210"/>
                    <a:pt x="79" y="204"/>
                  </a:cubicBezTo>
                  <a:lnTo>
                    <a:pt x="111" y="85"/>
                  </a:lnTo>
                  <a:cubicBezTo>
                    <a:pt x="113" y="78"/>
                    <a:pt x="119" y="74"/>
                    <a:pt x="126" y="74"/>
                  </a:cubicBezTo>
                  <a:lnTo>
                    <a:pt x="374" y="74"/>
                  </a:lnTo>
                  <a:cubicBezTo>
                    <a:pt x="381" y="74"/>
                    <a:pt x="387" y="78"/>
                    <a:pt x="389" y="85"/>
                  </a:cubicBezTo>
                  <a:lnTo>
                    <a:pt x="421" y="204"/>
                  </a:lnTo>
                  <a:cubicBezTo>
                    <a:pt x="423" y="210"/>
                    <a:pt x="419" y="216"/>
                    <a:pt x="418" y="218"/>
                  </a:cubicBezTo>
                  <a:close/>
                  <a:moveTo>
                    <a:pt x="461" y="67"/>
                  </a:moveTo>
                  <a:lnTo>
                    <a:pt x="461" y="67"/>
                  </a:lnTo>
                  <a:cubicBezTo>
                    <a:pt x="449" y="27"/>
                    <a:pt x="414" y="0"/>
                    <a:pt x="374" y="0"/>
                  </a:cubicBezTo>
                  <a:lnTo>
                    <a:pt x="126" y="0"/>
                  </a:lnTo>
                  <a:cubicBezTo>
                    <a:pt x="86" y="0"/>
                    <a:pt x="51" y="27"/>
                    <a:pt x="40" y="67"/>
                  </a:cubicBezTo>
                  <a:lnTo>
                    <a:pt x="8" y="185"/>
                  </a:lnTo>
                  <a:cubicBezTo>
                    <a:pt x="0" y="211"/>
                    <a:pt x="6" y="240"/>
                    <a:pt x="23" y="263"/>
                  </a:cubicBezTo>
                  <a:cubicBezTo>
                    <a:pt x="40" y="285"/>
                    <a:pt x="65" y="297"/>
                    <a:pt x="94" y="297"/>
                  </a:cubicBezTo>
                  <a:lnTo>
                    <a:pt x="406" y="297"/>
                  </a:lnTo>
                  <a:cubicBezTo>
                    <a:pt x="434" y="297"/>
                    <a:pt x="459" y="285"/>
                    <a:pt x="477" y="263"/>
                  </a:cubicBezTo>
                  <a:cubicBezTo>
                    <a:pt x="495" y="240"/>
                    <a:pt x="500" y="211"/>
                    <a:pt x="492" y="185"/>
                  </a:cubicBezTo>
                  <a:lnTo>
                    <a:pt x="461" y="67"/>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2" name="Freeform 18">
              <a:extLst>
                <a:ext uri="{FF2B5EF4-FFF2-40B4-BE49-F238E27FC236}">
                  <a16:creationId xmlns:a16="http://schemas.microsoft.com/office/drawing/2014/main" id="{EDD48A1D-5623-F049-8426-D73611FBC2EA}"/>
                </a:ext>
              </a:extLst>
            </p:cNvPr>
            <p:cNvSpPr>
              <a:spLocks noChangeArrowheads="1"/>
            </p:cNvSpPr>
            <p:nvPr/>
          </p:nvSpPr>
          <p:spPr bwMode="auto">
            <a:xfrm>
              <a:off x="17147236" y="2704864"/>
              <a:ext cx="205890" cy="209632"/>
            </a:xfrm>
            <a:custGeom>
              <a:avLst/>
              <a:gdLst>
                <a:gd name="T0" fmla="*/ 26480 w 244"/>
                <a:gd name="T1" fmla="*/ 29276 h 249"/>
                <a:gd name="T2" fmla="*/ 26480 w 244"/>
                <a:gd name="T3" fmla="*/ 29276 h 249"/>
                <a:gd name="T4" fmla="*/ 29343 w 244"/>
                <a:gd name="T5" fmla="*/ 26777 h 249"/>
                <a:gd name="T6" fmla="*/ 57612 w 244"/>
                <a:gd name="T7" fmla="*/ 26777 h 249"/>
                <a:gd name="T8" fmla="*/ 57612 w 244"/>
                <a:gd name="T9" fmla="*/ 26777 h 249"/>
                <a:gd name="T10" fmla="*/ 60475 w 244"/>
                <a:gd name="T11" fmla="*/ 29276 h 249"/>
                <a:gd name="T12" fmla="*/ 60475 w 244"/>
                <a:gd name="T13" fmla="*/ 58910 h 249"/>
                <a:gd name="T14" fmla="*/ 60475 w 244"/>
                <a:gd name="T15" fmla="*/ 58910 h 249"/>
                <a:gd name="T16" fmla="*/ 57612 w 244"/>
                <a:gd name="T17" fmla="*/ 62123 h 249"/>
                <a:gd name="T18" fmla="*/ 29343 w 244"/>
                <a:gd name="T19" fmla="*/ 62123 h 249"/>
                <a:gd name="T20" fmla="*/ 29343 w 244"/>
                <a:gd name="T21" fmla="*/ 62123 h 249"/>
                <a:gd name="T22" fmla="*/ 26480 w 244"/>
                <a:gd name="T23" fmla="*/ 58910 h 249"/>
                <a:gd name="T24" fmla="*/ 26480 w 244"/>
                <a:gd name="T25" fmla="*/ 29276 h 249"/>
                <a:gd name="T26" fmla="*/ 29343 w 244"/>
                <a:gd name="T27" fmla="*/ 88543 h 249"/>
                <a:gd name="T28" fmla="*/ 57612 w 244"/>
                <a:gd name="T29" fmla="*/ 88543 h 249"/>
                <a:gd name="T30" fmla="*/ 57612 w 244"/>
                <a:gd name="T31" fmla="*/ 88543 h 249"/>
                <a:gd name="T32" fmla="*/ 86955 w 244"/>
                <a:gd name="T33" fmla="*/ 58910 h 249"/>
                <a:gd name="T34" fmla="*/ 86955 w 244"/>
                <a:gd name="T35" fmla="*/ 29276 h 249"/>
                <a:gd name="T36" fmla="*/ 86955 w 244"/>
                <a:gd name="T37" fmla="*/ 29276 h 249"/>
                <a:gd name="T38" fmla="*/ 57612 w 244"/>
                <a:gd name="T39" fmla="*/ 0 h 249"/>
                <a:gd name="T40" fmla="*/ 29343 w 244"/>
                <a:gd name="T41" fmla="*/ 0 h 249"/>
                <a:gd name="T42" fmla="*/ 29343 w 244"/>
                <a:gd name="T43" fmla="*/ 0 h 249"/>
                <a:gd name="T44" fmla="*/ 0 w 244"/>
                <a:gd name="T45" fmla="*/ 29276 h 249"/>
                <a:gd name="T46" fmla="*/ 0 w 244"/>
                <a:gd name="T47" fmla="*/ 58910 h 249"/>
                <a:gd name="T48" fmla="*/ 0 w 244"/>
                <a:gd name="T49" fmla="*/ 58910 h 249"/>
                <a:gd name="T50" fmla="*/ 29343 w 244"/>
                <a:gd name="T51" fmla="*/ 88543 h 2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4" h="249">
                  <a:moveTo>
                    <a:pt x="74" y="82"/>
                  </a:moveTo>
                  <a:lnTo>
                    <a:pt x="74" y="82"/>
                  </a:lnTo>
                  <a:cubicBezTo>
                    <a:pt x="74" y="77"/>
                    <a:pt x="77" y="75"/>
                    <a:pt x="82" y="75"/>
                  </a:cubicBezTo>
                  <a:lnTo>
                    <a:pt x="161" y="75"/>
                  </a:lnTo>
                  <a:cubicBezTo>
                    <a:pt x="165" y="75"/>
                    <a:pt x="169" y="77"/>
                    <a:pt x="169" y="82"/>
                  </a:cubicBezTo>
                  <a:lnTo>
                    <a:pt x="169" y="165"/>
                  </a:lnTo>
                  <a:cubicBezTo>
                    <a:pt x="169" y="170"/>
                    <a:pt x="165" y="174"/>
                    <a:pt x="161" y="174"/>
                  </a:cubicBezTo>
                  <a:lnTo>
                    <a:pt x="82" y="174"/>
                  </a:lnTo>
                  <a:cubicBezTo>
                    <a:pt x="77" y="174"/>
                    <a:pt x="74" y="170"/>
                    <a:pt x="74" y="165"/>
                  </a:cubicBezTo>
                  <a:lnTo>
                    <a:pt x="74" y="82"/>
                  </a:lnTo>
                  <a:close/>
                  <a:moveTo>
                    <a:pt x="82" y="248"/>
                  </a:moveTo>
                  <a:lnTo>
                    <a:pt x="161" y="248"/>
                  </a:lnTo>
                  <a:cubicBezTo>
                    <a:pt x="206" y="248"/>
                    <a:pt x="243" y="211"/>
                    <a:pt x="243" y="165"/>
                  </a:cubicBezTo>
                  <a:lnTo>
                    <a:pt x="243" y="82"/>
                  </a:lnTo>
                  <a:cubicBezTo>
                    <a:pt x="243" y="37"/>
                    <a:pt x="206" y="0"/>
                    <a:pt x="161" y="0"/>
                  </a:cubicBezTo>
                  <a:lnTo>
                    <a:pt x="82" y="0"/>
                  </a:lnTo>
                  <a:cubicBezTo>
                    <a:pt x="37" y="0"/>
                    <a:pt x="0" y="37"/>
                    <a:pt x="0" y="82"/>
                  </a:cubicBezTo>
                  <a:lnTo>
                    <a:pt x="0" y="165"/>
                  </a:lnTo>
                  <a:cubicBezTo>
                    <a:pt x="0" y="211"/>
                    <a:pt x="37" y="248"/>
                    <a:pt x="82" y="248"/>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3" name="Freeform 19">
              <a:extLst>
                <a:ext uri="{FF2B5EF4-FFF2-40B4-BE49-F238E27FC236}">
                  <a16:creationId xmlns:a16="http://schemas.microsoft.com/office/drawing/2014/main" id="{68075D3B-9369-8844-9966-CA1CCFDDE12D}"/>
                </a:ext>
              </a:extLst>
            </p:cNvPr>
            <p:cNvSpPr>
              <a:spLocks noChangeArrowheads="1"/>
            </p:cNvSpPr>
            <p:nvPr/>
          </p:nvSpPr>
          <p:spPr bwMode="auto">
            <a:xfrm>
              <a:off x="17083598" y="2936957"/>
              <a:ext cx="325677" cy="202145"/>
            </a:xfrm>
            <a:custGeom>
              <a:avLst/>
              <a:gdLst>
                <a:gd name="T0" fmla="*/ 109698 w 384"/>
                <a:gd name="T1" fmla="*/ 58711 h 238"/>
                <a:gd name="T2" fmla="*/ 28054 w 384"/>
                <a:gd name="T3" fmla="*/ 58711 h 238"/>
                <a:gd name="T4" fmla="*/ 28054 w 384"/>
                <a:gd name="T5" fmla="*/ 58711 h 238"/>
                <a:gd name="T6" fmla="*/ 28054 w 384"/>
                <a:gd name="T7" fmla="*/ 57990 h 238"/>
                <a:gd name="T8" fmla="*/ 36686 w 384"/>
                <a:gd name="T9" fmla="*/ 27014 h 238"/>
                <a:gd name="T10" fmla="*/ 36686 w 384"/>
                <a:gd name="T11" fmla="*/ 27014 h 238"/>
                <a:gd name="T12" fmla="*/ 36686 w 384"/>
                <a:gd name="T13" fmla="*/ 27014 h 238"/>
                <a:gd name="T14" fmla="*/ 101786 w 384"/>
                <a:gd name="T15" fmla="*/ 27014 h 238"/>
                <a:gd name="T16" fmla="*/ 101786 w 384"/>
                <a:gd name="T17" fmla="*/ 27014 h 238"/>
                <a:gd name="T18" fmla="*/ 101786 w 384"/>
                <a:gd name="T19" fmla="*/ 27014 h 238"/>
                <a:gd name="T20" fmla="*/ 110058 w 384"/>
                <a:gd name="T21" fmla="*/ 57990 h 238"/>
                <a:gd name="T22" fmla="*/ 110058 w 384"/>
                <a:gd name="T23" fmla="*/ 57990 h 238"/>
                <a:gd name="T24" fmla="*/ 109698 w 384"/>
                <a:gd name="T25" fmla="*/ 58711 h 238"/>
                <a:gd name="T26" fmla="*/ 127322 w 384"/>
                <a:gd name="T27" fmla="*/ 20171 h 238"/>
                <a:gd name="T28" fmla="*/ 127322 w 384"/>
                <a:gd name="T29" fmla="*/ 20171 h 238"/>
                <a:gd name="T30" fmla="*/ 101786 w 384"/>
                <a:gd name="T31" fmla="*/ 0 h 238"/>
                <a:gd name="T32" fmla="*/ 36686 w 384"/>
                <a:gd name="T33" fmla="*/ 0 h 238"/>
                <a:gd name="T34" fmla="*/ 36686 w 384"/>
                <a:gd name="T35" fmla="*/ 0 h 238"/>
                <a:gd name="T36" fmla="*/ 10430 w 384"/>
                <a:gd name="T37" fmla="*/ 20171 h 238"/>
                <a:gd name="T38" fmla="*/ 2518 w 384"/>
                <a:gd name="T39" fmla="*/ 51147 h 238"/>
                <a:gd name="T40" fmla="*/ 2518 w 384"/>
                <a:gd name="T41" fmla="*/ 51147 h 238"/>
                <a:gd name="T42" fmla="*/ 6834 w 384"/>
                <a:gd name="T43" fmla="*/ 74559 h 238"/>
                <a:gd name="T44" fmla="*/ 6834 w 384"/>
                <a:gd name="T45" fmla="*/ 74559 h 238"/>
                <a:gd name="T46" fmla="*/ 28773 w 384"/>
                <a:gd name="T47" fmla="*/ 85365 h 238"/>
                <a:gd name="T48" fmla="*/ 109698 w 384"/>
                <a:gd name="T49" fmla="*/ 85365 h 238"/>
                <a:gd name="T50" fmla="*/ 109698 w 384"/>
                <a:gd name="T51" fmla="*/ 85365 h 238"/>
                <a:gd name="T52" fmla="*/ 131638 w 384"/>
                <a:gd name="T53" fmla="*/ 74559 h 238"/>
                <a:gd name="T54" fmla="*/ 131638 w 384"/>
                <a:gd name="T55" fmla="*/ 74559 h 238"/>
                <a:gd name="T56" fmla="*/ 135954 w 384"/>
                <a:gd name="T57" fmla="*/ 51147 h 238"/>
                <a:gd name="T58" fmla="*/ 127322 w 384"/>
                <a:gd name="T59" fmla="*/ 20171 h 2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84" h="238">
                  <a:moveTo>
                    <a:pt x="305" y="163"/>
                  </a:moveTo>
                  <a:lnTo>
                    <a:pt x="78" y="163"/>
                  </a:lnTo>
                  <a:cubicBezTo>
                    <a:pt x="78" y="163"/>
                    <a:pt x="78" y="163"/>
                    <a:pt x="78" y="161"/>
                  </a:cubicBezTo>
                  <a:lnTo>
                    <a:pt x="102" y="75"/>
                  </a:lnTo>
                  <a:lnTo>
                    <a:pt x="283" y="75"/>
                  </a:lnTo>
                  <a:lnTo>
                    <a:pt x="306" y="161"/>
                  </a:lnTo>
                  <a:cubicBezTo>
                    <a:pt x="306" y="163"/>
                    <a:pt x="305" y="163"/>
                    <a:pt x="305" y="163"/>
                  </a:cubicBezTo>
                  <a:close/>
                  <a:moveTo>
                    <a:pt x="354" y="56"/>
                  </a:moveTo>
                  <a:lnTo>
                    <a:pt x="354" y="56"/>
                  </a:lnTo>
                  <a:cubicBezTo>
                    <a:pt x="345" y="23"/>
                    <a:pt x="316" y="0"/>
                    <a:pt x="283" y="0"/>
                  </a:cubicBezTo>
                  <a:lnTo>
                    <a:pt x="102" y="0"/>
                  </a:lnTo>
                  <a:cubicBezTo>
                    <a:pt x="69" y="0"/>
                    <a:pt x="38" y="23"/>
                    <a:pt x="29" y="56"/>
                  </a:cubicBezTo>
                  <a:lnTo>
                    <a:pt x="7" y="142"/>
                  </a:lnTo>
                  <a:cubicBezTo>
                    <a:pt x="0" y="164"/>
                    <a:pt x="6" y="189"/>
                    <a:pt x="19" y="207"/>
                  </a:cubicBezTo>
                  <a:cubicBezTo>
                    <a:pt x="34" y="226"/>
                    <a:pt x="56" y="237"/>
                    <a:pt x="80" y="237"/>
                  </a:cubicBezTo>
                  <a:lnTo>
                    <a:pt x="305" y="237"/>
                  </a:lnTo>
                  <a:cubicBezTo>
                    <a:pt x="329" y="237"/>
                    <a:pt x="351" y="226"/>
                    <a:pt x="366" y="207"/>
                  </a:cubicBezTo>
                  <a:cubicBezTo>
                    <a:pt x="379" y="189"/>
                    <a:pt x="383" y="164"/>
                    <a:pt x="378" y="142"/>
                  </a:cubicBezTo>
                  <a:lnTo>
                    <a:pt x="354" y="56"/>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4" name="Freeform 20">
              <a:extLst>
                <a:ext uri="{FF2B5EF4-FFF2-40B4-BE49-F238E27FC236}">
                  <a16:creationId xmlns:a16="http://schemas.microsoft.com/office/drawing/2014/main" id="{204387A0-35B8-5946-B611-1E96762C4AAA}"/>
                </a:ext>
              </a:extLst>
            </p:cNvPr>
            <p:cNvSpPr>
              <a:spLocks noChangeArrowheads="1"/>
            </p:cNvSpPr>
            <p:nvPr/>
          </p:nvSpPr>
          <p:spPr bwMode="auto">
            <a:xfrm>
              <a:off x="17899667" y="2704864"/>
              <a:ext cx="209632" cy="209632"/>
            </a:xfrm>
            <a:custGeom>
              <a:avLst/>
              <a:gdLst>
                <a:gd name="T0" fmla="*/ 61686 w 245"/>
                <a:gd name="T1" fmla="*/ 29276 h 249"/>
                <a:gd name="T2" fmla="*/ 61686 w 245"/>
                <a:gd name="T3" fmla="*/ 58910 h 249"/>
                <a:gd name="T4" fmla="*/ 61686 w 245"/>
                <a:gd name="T5" fmla="*/ 58910 h 249"/>
                <a:gd name="T6" fmla="*/ 58420 w 245"/>
                <a:gd name="T7" fmla="*/ 62123 h 249"/>
                <a:gd name="T8" fmla="*/ 30117 w 245"/>
                <a:gd name="T9" fmla="*/ 62123 h 249"/>
                <a:gd name="T10" fmla="*/ 30117 w 245"/>
                <a:gd name="T11" fmla="*/ 62123 h 249"/>
                <a:gd name="T12" fmla="*/ 27214 w 245"/>
                <a:gd name="T13" fmla="*/ 58910 h 249"/>
                <a:gd name="T14" fmla="*/ 27214 w 245"/>
                <a:gd name="T15" fmla="*/ 29276 h 249"/>
                <a:gd name="T16" fmla="*/ 27214 w 245"/>
                <a:gd name="T17" fmla="*/ 29276 h 249"/>
                <a:gd name="T18" fmla="*/ 30117 w 245"/>
                <a:gd name="T19" fmla="*/ 26777 h 249"/>
                <a:gd name="T20" fmla="*/ 58420 w 245"/>
                <a:gd name="T21" fmla="*/ 26777 h 249"/>
                <a:gd name="T22" fmla="*/ 58420 w 245"/>
                <a:gd name="T23" fmla="*/ 26777 h 249"/>
                <a:gd name="T24" fmla="*/ 61686 w 245"/>
                <a:gd name="T25" fmla="*/ 29276 h 249"/>
                <a:gd name="T26" fmla="*/ 0 w 245"/>
                <a:gd name="T27" fmla="*/ 29276 h 249"/>
                <a:gd name="T28" fmla="*/ 0 w 245"/>
                <a:gd name="T29" fmla="*/ 58910 h 249"/>
                <a:gd name="T30" fmla="*/ 0 w 245"/>
                <a:gd name="T31" fmla="*/ 58910 h 249"/>
                <a:gd name="T32" fmla="*/ 30117 w 245"/>
                <a:gd name="T33" fmla="*/ 88543 h 249"/>
                <a:gd name="T34" fmla="*/ 58420 w 245"/>
                <a:gd name="T35" fmla="*/ 88543 h 249"/>
                <a:gd name="T36" fmla="*/ 58420 w 245"/>
                <a:gd name="T37" fmla="*/ 88543 h 249"/>
                <a:gd name="T38" fmla="*/ 88537 w 245"/>
                <a:gd name="T39" fmla="*/ 58910 h 249"/>
                <a:gd name="T40" fmla="*/ 88537 w 245"/>
                <a:gd name="T41" fmla="*/ 29276 h 249"/>
                <a:gd name="T42" fmla="*/ 88537 w 245"/>
                <a:gd name="T43" fmla="*/ 29276 h 249"/>
                <a:gd name="T44" fmla="*/ 58420 w 245"/>
                <a:gd name="T45" fmla="*/ 0 h 249"/>
                <a:gd name="T46" fmla="*/ 30117 w 245"/>
                <a:gd name="T47" fmla="*/ 0 h 249"/>
                <a:gd name="T48" fmla="*/ 30117 w 245"/>
                <a:gd name="T49" fmla="*/ 0 h 249"/>
                <a:gd name="T50" fmla="*/ 0 w 245"/>
                <a:gd name="T51" fmla="*/ 29276 h 2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49">
                  <a:moveTo>
                    <a:pt x="170" y="82"/>
                  </a:moveTo>
                  <a:lnTo>
                    <a:pt x="170" y="165"/>
                  </a:lnTo>
                  <a:cubicBezTo>
                    <a:pt x="170" y="170"/>
                    <a:pt x="166" y="174"/>
                    <a:pt x="161" y="174"/>
                  </a:cubicBezTo>
                  <a:lnTo>
                    <a:pt x="83" y="174"/>
                  </a:lnTo>
                  <a:cubicBezTo>
                    <a:pt x="79" y="174"/>
                    <a:pt x="75" y="170"/>
                    <a:pt x="75" y="165"/>
                  </a:cubicBezTo>
                  <a:lnTo>
                    <a:pt x="75" y="82"/>
                  </a:lnTo>
                  <a:cubicBezTo>
                    <a:pt x="75" y="77"/>
                    <a:pt x="79" y="75"/>
                    <a:pt x="83" y="75"/>
                  </a:cubicBezTo>
                  <a:lnTo>
                    <a:pt x="161" y="75"/>
                  </a:lnTo>
                  <a:cubicBezTo>
                    <a:pt x="166" y="75"/>
                    <a:pt x="170" y="77"/>
                    <a:pt x="170" y="82"/>
                  </a:cubicBezTo>
                  <a:close/>
                  <a:moveTo>
                    <a:pt x="0" y="82"/>
                  </a:moveTo>
                  <a:lnTo>
                    <a:pt x="0" y="165"/>
                  </a:lnTo>
                  <a:cubicBezTo>
                    <a:pt x="0" y="211"/>
                    <a:pt x="37" y="248"/>
                    <a:pt x="83" y="248"/>
                  </a:cubicBezTo>
                  <a:lnTo>
                    <a:pt x="161" y="248"/>
                  </a:lnTo>
                  <a:cubicBezTo>
                    <a:pt x="207" y="248"/>
                    <a:pt x="244" y="211"/>
                    <a:pt x="244" y="165"/>
                  </a:cubicBezTo>
                  <a:lnTo>
                    <a:pt x="244" y="82"/>
                  </a:lnTo>
                  <a:cubicBezTo>
                    <a:pt x="244" y="37"/>
                    <a:pt x="207" y="0"/>
                    <a:pt x="161" y="0"/>
                  </a:cubicBezTo>
                  <a:lnTo>
                    <a:pt x="83" y="0"/>
                  </a:lnTo>
                  <a:cubicBezTo>
                    <a:pt x="37" y="0"/>
                    <a:pt x="0" y="37"/>
                    <a:pt x="0" y="82"/>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5" name="Freeform 21">
              <a:extLst>
                <a:ext uri="{FF2B5EF4-FFF2-40B4-BE49-F238E27FC236}">
                  <a16:creationId xmlns:a16="http://schemas.microsoft.com/office/drawing/2014/main" id="{E097DDC8-6EBF-5349-91A2-CE84B67464B3}"/>
                </a:ext>
              </a:extLst>
            </p:cNvPr>
            <p:cNvSpPr>
              <a:spLocks noChangeArrowheads="1"/>
            </p:cNvSpPr>
            <p:nvPr/>
          </p:nvSpPr>
          <p:spPr bwMode="auto">
            <a:xfrm>
              <a:off x="17839772" y="2936957"/>
              <a:ext cx="325677" cy="202145"/>
            </a:xfrm>
            <a:custGeom>
              <a:avLst/>
              <a:gdLst>
                <a:gd name="T0" fmla="*/ 109413 w 385"/>
                <a:gd name="T1" fmla="*/ 58711 h 238"/>
                <a:gd name="T2" fmla="*/ 28340 w 385"/>
                <a:gd name="T3" fmla="*/ 58711 h 238"/>
                <a:gd name="T4" fmla="*/ 28340 w 385"/>
                <a:gd name="T5" fmla="*/ 58711 h 238"/>
                <a:gd name="T6" fmla="*/ 28340 w 385"/>
                <a:gd name="T7" fmla="*/ 57990 h 238"/>
                <a:gd name="T8" fmla="*/ 36232 w 385"/>
                <a:gd name="T9" fmla="*/ 27014 h 238"/>
                <a:gd name="T10" fmla="*/ 36232 w 385"/>
                <a:gd name="T11" fmla="*/ 27014 h 238"/>
                <a:gd name="T12" fmla="*/ 36591 w 385"/>
                <a:gd name="T13" fmla="*/ 27014 h 238"/>
                <a:gd name="T14" fmla="*/ 101163 w 385"/>
                <a:gd name="T15" fmla="*/ 27014 h 238"/>
                <a:gd name="T16" fmla="*/ 101163 w 385"/>
                <a:gd name="T17" fmla="*/ 27014 h 238"/>
                <a:gd name="T18" fmla="*/ 101521 w 385"/>
                <a:gd name="T19" fmla="*/ 27014 h 238"/>
                <a:gd name="T20" fmla="*/ 109413 w 385"/>
                <a:gd name="T21" fmla="*/ 57990 h 238"/>
                <a:gd name="T22" fmla="*/ 109413 w 385"/>
                <a:gd name="T23" fmla="*/ 57990 h 238"/>
                <a:gd name="T24" fmla="*/ 109413 w 385"/>
                <a:gd name="T25" fmla="*/ 58711 h 238"/>
                <a:gd name="T26" fmla="*/ 135601 w 385"/>
                <a:gd name="T27" fmla="*/ 51147 h 238"/>
                <a:gd name="T28" fmla="*/ 126991 w 385"/>
                <a:gd name="T29" fmla="*/ 20171 h 238"/>
                <a:gd name="T30" fmla="*/ 126991 w 385"/>
                <a:gd name="T31" fmla="*/ 20171 h 238"/>
                <a:gd name="T32" fmla="*/ 101163 w 385"/>
                <a:gd name="T33" fmla="*/ 0 h 238"/>
                <a:gd name="T34" fmla="*/ 36591 w 385"/>
                <a:gd name="T35" fmla="*/ 0 h 238"/>
                <a:gd name="T36" fmla="*/ 36591 w 385"/>
                <a:gd name="T37" fmla="*/ 0 h 238"/>
                <a:gd name="T38" fmla="*/ 10762 w 385"/>
                <a:gd name="T39" fmla="*/ 20171 h 238"/>
                <a:gd name="T40" fmla="*/ 2511 w 385"/>
                <a:gd name="T41" fmla="*/ 51147 h 238"/>
                <a:gd name="T42" fmla="*/ 2511 w 385"/>
                <a:gd name="T43" fmla="*/ 51147 h 238"/>
                <a:gd name="T44" fmla="*/ 7175 w 385"/>
                <a:gd name="T45" fmla="*/ 74559 h 238"/>
                <a:gd name="T46" fmla="*/ 7175 w 385"/>
                <a:gd name="T47" fmla="*/ 74559 h 238"/>
                <a:gd name="T48" fmla="*/ 28340 w 385"/>
                <a:gd name="T49" fmla="*/ 85365 h 238"/>
                <a:gd name="T50" fmla="*/ 109413 w 385"/>
                <a:gd name="T51" fmla="*/ 85365 h 238"/>
                <a:gd name="T52" fmla="*/ 109413 w 385"/>
                <a:gd name="T53" fmla="*/ 85365 h 238"/>
                <a:gd name="T54" fmla="*/ 130937 w 385"/>
                <a:gd name="T55" fmla="*/ 74559 h 238"/>
                <a:gd name="T56" fmla="*/ 130937 w 385"/>
                <a:gd name="T57" fmla="*/ 74559 h 238"/>
                <a:gd name="T58" fmla="*/ 135601 w 385"/>
                <a:gd name="T59" fmla="*/ 51147 h 2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85" h="238">
                  <a:moveTo>
                    <a:pt x="305" y="163"/>
                  </a:moveTo>
                  <a:lnTo>
                    <a:pt x="79" y="163"/>
                  </a:lnTo>
                  <a:cubicBezTo>
                    <a:pt x="79" y="163"/>
                    <a:pt x="77" y="163"/>
                    <a:pt x="79" y="161"/>
                  </a:cubicBezTo>
                  <a:lnTo>
                    <a:pt x="101" y="75"/>
                  </a:lnTo>
                  <a:cubicBezTo>
                    <a:pt x="102" y="75"/>
                    <a:pt x="102" y="75"/>
                    <a:pt x="102" y="75"/>
                  </a:cubicBezTo>
                  <a:lnTo>
                    <a:pt x="282" y="75"/>
                  </a:lnTo>
                  <a:lnTo>
                    <a:pt x="283" y="75"/>
                  </a:lnTo>
                  <a:lnTo>
                    <a:pt x="305" y="161"/>
                  </a:lnTo>
                  <a:cubicBezTo>
                    <a:pt x="307" y="163"/>
                    <a:pt x="305" y="163"/>
                    <a:pt x="305" y="163"/>
                  </a:cubicBezTo>
                  <a:close/>
                  <a:moveTo>
                    <a:pt x="378" y="142"/>
                  </a:moveTo>
                  <a:lnTo>
                    <a:pt x="354" y="56"/>
                  </a:lnTo>
                  <a:cubicBezTo>
                    <a:pt x="345" y="23"/>
                    <a:pt x="316" y="0"/>
                    <a:pt x="282" y="0"/>
                  </a:cubicBezTo>
                  <a:lnTo>
                    <a:pt x="102" y="0"/>
                  </a:lnTo>
                  <a:cubicBezTo>
                    <a:pt x="68" y="0"/>
                    <a:pt x="39" y="23"/>
                    <a:pt x="30" y="56"/>
                  </a:cubicBezTo>
                  <a:lnTo>
                    <a:pt x="7" y="142"/>
                  </a:lnTo>
                  <a:cubicBezTo>
                    <a:pt x="0" y="164"/>
                    <a:pt x="5" y="189"/>
                    <a:pt x="20" y="207"/>
                  </a:cubicBezTo>
                  <a:cubicBezTo>
                    <a:pt x="35" y="226"/>
                    <a:pt x="55" y="237"/>
                    <a:pt x="79" y="237"/>
                  </a:cubicBezTo>
                  <a:lnTo>
                    <a:pt x="305" y="237"/>
                  </a:lnTo>
                  <a:cubicBezTo>
                    <a:pt x="329" y="237"/>
                    <a:pt x="350" y="226"/>
                    <a:pt x="365" y="207"/>
                  </a:cubicBezTo>
                  <a:cubicBezTo>
                    <a:pt x="380" y="189"/>
                    <a:pt x="384" y="164"/>
                    <a:pt x="378" y="142"/>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6" name="Freeform 22">
              <a:extLst>
                <a:ext uri="{FF2B5EF4-FFF2-40B4-BE49-F238E27FC236}">
                  <a16:creationId xmlns:a16="http://schemas.microsoft.com/office/drawing/2014/main" id="{3DFFF949-4634-A248-B54A-E39553F9851C}"/>
                </a:ext>
              </a:extLst>
            </p:cNvPr>
            <p:cNvSpPr>
              <a:spLocks noChangeArrowheads="1"/>
            </p:cNvSpPr>
            <p:nvPr/>
          </p:nvSpPr>
          <p:spPr bwMode="auto">
            <a:xfrm>
              <a:off x="17244565" y="2386671"/>
              <a:ext cx="763660" cy="288246"/>
            </a:xfrm>
            <a:custGeom>
              <a:avLst/>
              <a:gdLst>
                <a:gd name="T0" fmla="*/ 9366 w 899"/>
                <a:gd name="T1" fmla="*/ 118653 h 341"/>
                <a:gd name="T2" fmla="*/ 9366 w 899"/>
                <a:gd name="T3" fmla="*/ 118653 h 341"/>
                <a:gd name="T4" fmla="*/ 27018 w 899"/>
                <a:gd name="T5" fmla="*/ 112201 h 341"/>
                <a:gd name="T6" fmla="*/ 27018 w 899"/>
                <a:gd name="T7" fmla="*/ 112201 h 341"/>
                <a:gd name="T8" fmla="*/ 80692 w 899"/>
                <a:gd name="T9" fmla="*/ 50186 h 341"/>
                <a:gd name="T10" fmla="*/ 80692 w 899"/>
                <a:gd name="T11" fmla="*/ 50186 h 341"/>
                <a:gd name="T12" fmla="*/ 162105 w 899"/>
                <a:gd name="T13" fmla="*/ 26527 h 341"/>
                <a:gd name="T14" fmla="*/ 162105 w 899"/>
                <a:gd name="T15" fmla="*/ 26527 h 341"/>
                <a:gd name="T16" fmla="*/ 242797 w 899"/>
                <a:gd name="T17" fmla="*/ 50186 h 341"/>
                <a:gd name="T18" fmla="*/ 242797 w 899"/>
                <a:gd name="T19" fmla="*/ 50186 h 341"/>
                <a:gd name="T20" fmla="*/ 295752 w 899"/>
                <a:gd name="T21" fmla="*/ 111125 h 341"/>
                <a:gd name="T22" fmla="*/ 295752 w 899"/>
                <a:gd name="T23" fmla="*/ 111125 h 341"/>
                <a:gd name="T24" fmla="*/ 314124 w 899"/>
                <a:gd name="T25" fmla="*/ 117936 h 341"/>
                <a:gd name="T26" fmla="*/ 314124 w 899"/>
                <a:gd name="T27" fmla="*/ 117936 h 341"/>
                <a:gd name="T28" fmla="*/ 320608 w 899"/>
                <a:gd name="T29" fmla="*/ 99654 h 341"/>
                <a:gd name="T30" fmla="*/ 320608 w 899"/>
                <a:gd name="T31" fmla="*/ 99654 h 341"/>
                <a:gd name="T32" fmla="*/ 256847 w 899"/>
                <a:gd name="T33" fmla="*/ 27961 h 341"/>
                <a:gd name="T34" fmla="*/ 256847 w 899"/>
                <a:gd name="T35" fmla="*/ 27961 h 341"/>
                <a:gd name="T36" fmla="*/ 162105 w 899"/>
                <a:gd name="T37" fmla="*/ 0 h 341"/>
                <a:gd name="T38" fmla="*/ 162105 w 899"/>
                <a:gd name="T39" fmla="*/ 0 h 341"/>
                <a:gd name="T40" fmla="*/ 65923 w 899"/>
                <a:gd name="T41" fmla="*/ 27961 h 341"/>
                <a:gd name="T42" fmla="*/ 65923 w 899"/>
                <a:gd name="T43" fmla="*/ 27961 h 341"/>
                <a:gd name="T44" fmla="*/ 2522 w 899"/>
                <a:gd name="T45" fmla="*/ 101088 h 341"/>
                <a:gd name="T46" fmla="*/ 2522 w 899"/>
                <a:gd name="T47" fmla="*/ 101088 h 341"/>
                <a:gd name="T48" fmla="*/ 9366 w 899"/>
                <a:gd name="T49" fmla="*/ 118653 h 3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99" h="341">
                  <a:moveTo>
                    <a:pt x="26" y="331"/>
                  </a:moveTo>
                  <a:lnTo>
                    <a:pt x="26" y="331"/>
                  </a:lnTo>
                  <a:cubicBezTo>
                    <a:pt x="45" y="340"/>
                    <a:pt x="69" y="326"/>
                    <a:pt x="75" y="313"/>
                  </a:cubicBezTo>
                  <a:cubicBezTo>
                    <a:pt x="108" y="242"/>
                    <a:pt x="159" y="183"/>
                    <a:pt x="224" y="140"/>
                  </a:cubicBezTo>
                  <a:cubicBezTo>
                    <a:pt x="292" y="97"/>
                    <a:pt x="369" y="74"/>
                    <a:pt x="450" y="74"/>
                  </a:cubicBezTo>
                  <a:cubicBezTo>
                    <a:pt x="528" y="74"/>
                    <a:pt x="606" y="97"/>
                    <a:pt x="674" y="140"/>
                  </a:cubicBezTo>
                  <a:cubicBezTo>
                    <a:pt x="737" y="182"/>
                    <a:pt x="789" y="241"/>
                    <a:pt x="821" y="310"/>
                  </a:cubicBezTo>
                  <a:cubicBezTo>
                    <a:pt x="830" y="329"/>
                    <a:pt x="853" y="337"/>
                    <a:pt x="872" y="329"/>
                  </a:cubicBezTo>
                  <a:cubicBezTo>
                    <a:pt x="890" y="319"/>
                    <a:pt x="898" y="297"/>
                    <a:pt x="890" y="278"/>
                  </a:cubicBezTo>
                  <a:cubicBezTo>
                    <a:pt x="851" y="196"/>
                    <a:pt x="789" y="127"/>
                    <a:pt x="713" y="78"/>
                  </a:cubicBezTo>
                  <a:cubicBezTo>
                    <a:pt x="635" y="26"/>
                    <a:pt x="543" y="0"/>
                    <a:pt x="450" y="0"/>
                  </a:cubicBezTo>
                  <a:cubicBezTo>
                    <a:pt x="355" y="0"/>
                    <a:pt x="263" y="28"/>
                    <a:pt x="183" y="78"/>
                  </a:cubicBezTo>
                  <a:cubicBezTo>
                    <a:pt x="106" y="128"/>
                    <a:pt x="45" y="199"/>
                    <a:pt x="7" y="282"/>
                  </a:cubicBezTo>
                  <a:cubicBezTo>
                    <a:pt x="0" y="300"/>
                    <a:pt x="7" y="322"/>
                    <a:pt x="26" y="331"/>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47" name="Group 46">
            <a:extLst>
              <a:ext uri="{FF2B5EF4-FFF2-40B4-BE49-F238E27FC236}">
                <a16:creationId xmlns:a16="http://schemas.microsoft.com/office/drawing/2014/main" id="{87518DE4-5720-7E4D-BACE-4C3CFD3479C6}"/>
              </a:ext>
            </a:extLst>
          </p:cNvPr>
          <p:cNvGrpSpPr/>
          <p:nvPr/>
        </p:nvGrpSpPr>
        <p:grpSpPr>
          <a:xfrm>
            <a:off x="20623265" y="6663033"/>
            <a:ext cx="1404883" cy="1404883"/>
            <a:chOff x="17177183" y="6609263"/>
            <a:chExt cx="977037" cy="977037"/>
          </a:xfrm>
          <a:solidFill>
            <a:srgbClr val="8EB4E3"/>
          </a:solidFill>
        </p:grpSpPr>
        <p:sp>
          <p:nvSpPr>
            <p:cNvPr id="54" name="Freeform 53">
              <a:extLst>
                <a:ext uri="{FF2B5EF4-FFF2-40B4-BE49-F238E27FC236}">
                  <a16:creationId xmlns:a16="http://schemas.microsoft.com/office/drawing/2014/main" id="{76029D33-1363-8447-92B0-0FC647C6FD1C}"/>
                </a:ext>
              </a:extLst>
            </p:cNvPr>
            <p:cNvSpPr>
              <a:spLocks noChangeArrowheads="1"/>
            </p:cNvSpPr>
            <p:nvPr/>
          </p:nvSpPr>
          <p:spPr bwMode="auto">
            <a:xfrm>
              <a:off x="17551526" y="6897509"/>
              <a:ext cx="228351" cy="232093"/>
            </a:xfrm>
            <a:custGeom>
              <a:avLst/>
              <a:gdLst>
                <a:gd name="T0" fmla="*/ 48240 w 271"/>
                <a:gd name="T1" fmla="*/ 73188 h 273"/>
                <a:gd name="T2" fmla="*/ 48240 w 271"/>
                <a:gd name="T3" fmla="*/ 73188 h 273"/>
                <a:gd name="T4" fmla="*/ 23941 w 271"/>
                <a:gd name="T5" fmla="*/ 48672 h 273"/>
                <a:gd name="T6" fmla="*/ 23941 w 271"/>
                <a:gd name="T7" fmla="*/ 48672 h 273"/>
                <a:gd name="T8" fmla="*/ 48240 w 271"/>
                <a:gd name="T9" fmla="*/ 24877 h 273"/>
                <a:gd name="T10" fmla="*/ 48240 w 271"/>
                <a:gd name="T11" fmla="*/ 24877 h 273"/>
                <a:gd name="T12" fmla="*/ 72539 w 271"/>
                <a:gd name="T13" fmla="*/ 48672 h 273"/>
                <a:gd name="T14" fmla="*/ 72539 w 271"/>
                <a:gd name="T15" fmla="*/ 48672 h 273"/>
                <a:gd name="T16" fmla="*/ 48240 w 271"/>
                <a:gd name="T17" fmla="*/ 73188 h 273"/>
                <a:gd name="T18" fmla="*/ 96481 w 271"/>
                <a:gd name="T19" fmla="*/ 48672 h 273"/>
                <a:gd name="T20" fmla="*/ 96481 w 271"/>
                <a:gd name="T21" fmla="*/ 48672 h 273"/>
                <a:gd name="T22" fmla="*/ 48240 w 271"/>
                <a:gd name="T23" fmla="*/ 0 h 273"/>
                <a:gd name="T24" fmla="*/ 48240 w 271"/>
                <a:gd name="T25" fmla="*/ 0 h 273"/>
                <a:gd name="T26" fmla="*/ 0 w 271"/>
                <a:gd name="T27" fmla="*/ 48672 h 273"/>
                <a:gd name="T28" fmla="*/ 0 w 271"/>
                <a:gd name="T29" fmla="*/ 48672 h 273"/>
                <a:gd name="T30" fmla="*/ 48240 w 271"/>
                <a:gd name="T31" fmla="*/ 98064 h 273"/>
                <a:gd name="T32" fmla="*/ 48240 w 271"/>
                <a:gd name="T33" fmla="*/ 98064 h 273"/>
                <a:gd name="T34" fmla="*/ 96481 w 271"/>
                <a:gd name="T35" fmla="*/ 48672 h 2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71" h="273">
                  <a:moveTo>
                    <a:pt x="135" y="203"/>
                  </a:moveTo>
                  <a:lnTo>
                    <a:pt x="135" y="203"/>
                  </a:lnTo>
                  <a:cubicBezTo>
                    <a:pt x="98" y="203"/>
                    <a:pt x="67" y="174"/>
                    <a:pt x="67" y="135"/>
                  </a:cubicBezTo>
                  <a:cubicBezTo>
                    <a:pt x="67" y="98"/>
                    <a:pt x="98" y="69"/>
                    <a:pt x="135" y="69"/>
                  </a:cubicBezTo>
                  <a:cubicBezTo>
                    <a:pt x="172" y="69"/>
                    <a:pt x="203" y="98"/>
                    <a:pt x="203" y="135"/>
                  </a:cubicBezTo>
                  <a:cubicBezTo>
                    <a:pt x="203" y="174"/>
                    <a:pt x="172" y="203"/>
                    <a:pt x="135" y="203"/>
                  </a:cubicBezTo>
                  <a:close/>
                  <a:moveTo>
                    <a:pt x="270" y="135"/>
                  </a:moveTo>
                  <a:lnTo>
                    <a:pt x="270" y="135"/>
                  </a:lnTo>
                  <a:cubicBezTo>
                    <a:pt x="270" y="61"/>
                    <a:pt x="209" y="0"/>
                    <a:pt x="135" y="0"/>
                  </a:cubicBezTo>
                  <a:cubicBezTo>
                    <a:pt x="61" y="0"/>
                    <a:pt x="0" y="61"/>
                    <a:pt x="0" y="135"/>
                  </a:cubicBezTo>
                  <a:cubicBezTo>
                    <a:pt x="0" y="211"/>
                    <a:pt x="61" y="272"/>
                    <a:pt x="135" y="272"/>
                  </a:cubicBezTo>
                  <a:cubicBezTo>
                    <a:pt x="209" y="272"/>
                    <a:pt x="270" y="211"/>
                    <a:pt x="270" y="135"/>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5" name="Freeform 54">
              <a:extLst>
                <a:ext uri="{FF2B5EF4-FFF2-40B4-BE49-F238E27FC236}">
                  <a16:creationId xmlns:a16="http://schemas.microsoft.com/office/drawing/2014/main" id="{B30CC48F-2ED2-8E45-A048-3DDAF3200732}"/>
                </a:ext>
              </a:extLst>
            </p:cNvPr>
            <p:cNvSpPr>
              <a:spLocks noChangeArrowheads="1"/>
            </p:cNvSpPr>
            <p:nvPr/>
          </p:nvSpPr>
          <p:spPr bwMode="auto">
            <a:xfrm>
              <a:off x="17177183" y="6609263"/>
              <a:ext cx="977037" cy="977037"/>
            </a:xfrm>
            <a:custGeom>
              <a:avLst/>
              <a:gdLst>
                <a:gd name="T0" fmla="*/ 365466 w 1153"/>
                <a:gd name="T1" fmla="*/ 389881 h 1152"/>
                <a:gd name="T2" fmla="*/ 341029 w 1153"/>
                <a:gd name="T3" fmla="*/ 365423 h 1152"/>
                <a:gd name="T4" fmla="*/ 365466 w 1153"/>
                <a:gd name="T5" fmla="*/ 341685 h 1152"/>
                <a:gd name="T6" fmla="*/ 389542 w 1153"/>
                <a:gd name="T7" fmla="*/ 365423 h 1152"/>
                <a:gd name="T8" fmla="*/ 158476 w 1153"/>
                <a:gd name="T9" fmla="*/ 304639 h 1152"/>
                <a:gd name="T10" fmla="*/ 158476 w 1153"/>
                <a:gd name="T11" fmla="*/ 292051 h 1152"/>
                <a:gd name="T12" fmla="*/ 206989 w 1153"/>
                <a:gd name="T13" fmla="*/ 243496 h 1152"/>
                <a:gd name="T14" fmla="*/ 255502 w 1153"/>
                <a:gd name="T15" fmla="*/ 304639 h 1152"/>
                <a:gd name="T16" fmla="*/ 206989 w 1153"/>
                <a:gd name="T17" fmla="*/ 316508 h 1152"/>
                <a:gd name="T18" fmla="*/ 158476 w 1153"/>
                <a:gd name="T19" fmla="*/ 304639 h 1152"/>
                <a:gd name="T20" fmla="*/ 48513 w 1153"/>
                <a:gd name="T21" fmla="*/ 389881 h 1152"/>
                <a:gd name="T22" fmla="*/ 24436 w 1153"/>
                <a:gd name="T23" fmla="*/ 365423 h 1152"/>
                <a:gd name="T24" fmla="*/ 48513 w 1153"/>
                <a:gd name="T25" fmla="*/ 341685 h 1152"/>
                <a:gd name="T26" fmla="*/ 72949 w 1153"/>
                <a:gd name="T27" fmla="*/ 365423 h 1152"/>
                <a:gd name="T28" fmla="*/ 206989 w 1153"/>
                <a:gd name="T29" fmla="*/ 98189 h 1152"/>
                <a:gd name="T30" fmla="*/ 316234 w 1153"/>
                <a:gd name="T31" fmla="*/ 207169 h 1152"/>
                <a:gd name="T32" fmla="*/ 279579 w 1153"/>
                <a:gd name="T33" fmla="*/ 288814 h 1152"/>
                <a:gd name="T34" fmla="*/ 206989 w 1153"/>
                <a:gd name="T35" fmla="*/ 219757 h 1152"/>
                <a:gd name="T36" fmla="*/ 134759 w 1153"/>
                <a:gd name="T37" fmla="*/ 288814 h 1152"/>
                <a:gd name="T38" fmla="*/ 98104 w 1153"/>
                <a:gd name="T39" fmla="*/ 207169 h 1152"/>
                <a:gd name="T40" fmla="*/ 206989 w 1153"/>
                <a:gd name="T41" fmla="*/ 98189 h 1152"/>
                <a:gd name="T42" fmla="*/ 24436 w 1153"/>
                <a:gd name="T43" fmla="*/ 48555 h 1152"/>
                <a:gd name="T44" fmla="*/ 48513 w 1153"/>
                <a:gd name="T45" fmla="*/ 24457 h 1152"/>
                <a:gd name="T46" fmla="*/ 72949 w 1153"/>
                <a:gd name="T47" fmla="*/ 48555 h 1152"/>
                <a:gd name="T48" fmla="*/ 48513 w 1153"/>
                <a:gd name="T49" fmla="*/ 73013 h 1152"/>
                <a:gd name="T50" fmla="*/ 365466 w 1153"/>
                <a:gd name="T51" fmla="*/ 24457 h 1152"/>
                <a:gd name="T52" fmla="*/ 389542 w 1153"/>
                <a:gd name="T53" fmla="*/ 48555 h 1152"/>
                <a:gd name="T54" fmla="*/ 365466 w 1153"/>
                <a:gd name="T55" fmla="*/ 73013 h 1152"/>
                <a:gd name="T56" fmla="*/ 341029 w 1153"/>
                <a:gd name="T57" fmla="*/ 48555 h 1152"/>
                <a:gd name="T58" fmla="*/ 365466 w 1153"/>
                <a:gd name="T59" fmla="*/ 24457 h 1152"/>
                <a:gd name="T60" fmla="*/ 365466 w 1153"/>
                <a:gd name="T61" fmla="*/ 316868 h 1152"/>
                <a:gd name="T62" fmla="*/ 309047 w 1153"/>
                <a:gd name="T63" fmla="*/ 292410 h 1152"/>
                <a:gd name="T64" fmla="*/ 339951 w 1153"/>
                <a:gd name="T65" fmla="*/ 207169 h 1152"/>
                <a:gd name="T66" fmla="*/ 309047 w 1153"/>
                <a:gd name="T67" fmla="*/ 121928 h 1152"/>
                <a:gd name="T68" fmla="*/ 340670 w 1153"/>
                <a:gd name="T69" fmla="*/ 90636 h 1152"/>
                <a:gd name="T70" fmla="*/ 365466 w 1153"/>
                <a:gd name="T71" fmla="*/ 97110 h 1152"/>
                <a:gd name="T72" fmla="*/ 413979 w 1153"/>
                <a:gd name="T73" fmla="*/ 48555 h 1152"/>
                <a:gd name="T74" fmla="*/ 365466 w 1153"/>
                <a:gd name="T75" fmla="*/ 0 h 1152"/>
                <a:gd name="T76" fmla="*/ 316593 w 1153"/>
                <a:gd name="T77" fmla="*/ 48555 h 1152"/>
                <a:gd name="T78" fmla="*/ 292157 w 1153"/>
                <a:gd name="T79" fmla="*/ 104664 h 1152"/>
                <a:gd name="T80" fmla="*/ 206989 w 1153"/>
                <a:gd name="T81" fmla="*/ 73732 h 1152"/>
                <a:gd name="T82" fmla="*/ 121822 w 1153"/>
                <a:gd name="T83" fmla="*/ 104664 h 1152"/>
                <a:gd name="T84" fmla="*/ 90558 w 1153"/>
                <a:gd name="T85" fmla="*/ 73013 h 1152"/>
                <a:gd name="T86" fmla="*/ 97386 w 1153"/>
                <a:gd name="T87" fmla="*/ 48555 h 1152"/>
                <a:gd name="T88" fmla="*/ 48513 w 1153"/>
                <a:gd name="T89" fmla="*/ 0 h 1152"/>
                <a:gd name="T90" fmla="*/ 0 w 1153"/>
                <a:gd name="T91" fmla="*/ 48555 h 1152"/>
                <a:gd name="T92" fmla="*/ 48513 w 1153"/>
                <a:gd name="T93" fmla="*/ 97110 h 1152"/>
                <a:gd name="T94" fmla="*/ 104573 w 1153"/>
                <a:gd name="T95" fmla="*/ 121928 h 1152"/>
                <a:gd name="T96" fmla="*/ 73309 w 1153"/>
                <a:gd name="T97" fmla="*/ 207169 h 1152"/>
                <a:gd name="T98" fmla="*/ 104573 w 1153"/>
                <a:gd name="T99" fmla="*/ 292410 h 1152"/>
                <a:gd name="T100" fmla="*/ 73309 w 1153"/>
                <a:gd name="T101" fmla="*/ 324061 h 1152"/>
                <a:gd name="T102" fmla="*/ 48513 w 1153"/>
                <a:gd name="T103" fmla="*/ 316868 h 1152"/>
                <a:gd name="T104" fmla="*/ 0 w 1153"/>
                <a:gd name="T105" fmla="*/ 365423 h 1152"/>
                <a:gd name="T106" fmla="*/ 48513 w 1153"/>
                <a:gd name="T107" fmla="*/ 413978 h 1152"/>
                <a:gd name="T108" fmla="*/ 97386 w 1153"/>
                <a:gd name="T109" fmla="*/ 365423 h 1152"/>
                <a:gd name="T110" fmla="*/ 121822 w 1153"/>
                <a:gd name="T111" fmla="*/ 309674 h 1152"/>
                <a:gd name="T112" fmla="*/ 206989 w 1153"/>
                <a:gd name="T113" fmla="*/ 340246 h 1152"/>
                <a:gd name="T114" fmla="*/ 292157 w 1153"/>
                <a:gd name="T115" fmla="*/ 309674 h 1152"/>
                <a:gd name="T116" fmla="*/ 323421 w 1153"/>
                <a:gd name="T117" fmla="*/ 340966 h 1152"/>
                <a:gd name="T118" fmla="*/ 316593 w 1153"/>
                <a:gd name="T119" fmla="*/ 365423 h 1152"/>
                <a:gd name="T120" fmla="*/ 365466 w 1153"/>
                <a:gd name="T121" fmla="*/ 413978 h 1152"/>
                <a:gd name="T122" fmla="*/ 413979 w 1153"/>
                <a:gd name="T123" fmla="*/ 365423 h 115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153" h="1152">
                  <a:moveTo>
                    <a:pt x="1017" y="1084"/>
                  </a:moveTo>
                  <a:lnTo>
                    <a:pt x="1017" y="1084"/>
                  </a:lnTo>
                  <a:cubicBezTo>
                    <a:pt x="979" y="1084"/>
                    <a:pt x="949" y="1053"/>
                    <a:pt x="949" y="1016"/>
                  </a:cubicBezTo>
                  <a:cubicBezTo>
                    <a:pt x="949" y="979"/>
                    <a:pt x="979" y="950"/>
                    <a:pt x="1017" y="950"/>
                  </a:cubicBezTo>
                  <a:cubicBezTo>
                    <a:pt x="1054" y="950"/>
                    <a:pt x="1084" y="979"/>
                    <a:pt x="1084" y="1016"/>
                  </a:cubicBezTo>
                  <a:cubicBezTo>
                    <a:pt x="1084" y="1053"/>
                    <a:pt x="1054" y="1084"/>
                    <a:pt x="1017" y="1084"/>
                  </a:cubicBezTo>
                  <a:close/>
                  <a:moveTo>
                    <a:pt x="441" y="847"/>
                  </a:moveTo>
                  <a:lnTo>
                    <a:pt x="441" y="812"/>
                  </a:lnTo>
                  <a:cubicBezTo>
                    <a:pt x="441" y="738"/>
                    <a:pt x="502" y="677"/>
                    <a:pt x="576" y="677"/>
                  </a:cubicBezTo>
                  <a:cubicBezTo>
                    <a:pt x="650" y="677"/>
                    <a:pt x="711" y="738"/>
                    <a:pt x="711" y="812"/>
                  </a:cubicBezTo>
                  <a:lnTo>
                    <a:pt x="711" y="847"/>
                  </a:lnTo>
                  <a:cubicBezTo>
                    <a:pt x="671" y="868"/>
                    <a:pt x="625" y="880"/>
                    <a:pt x="576" y="880"/>
                  </a:cubicBezTo>
                  <a:cubicBezTo>
                    <a:pt x="527" y="880"/>
                    <a:pt x="481" y="868"/>
                    <a:pt x="441" y="847"/>
                  </a:cubicBezTo>
                  <a:close/>
                  <a:moveTo>
                    <a:pt x="135" y="1084"/>
                  </a:moveTo>
                  <a:lnTo>
                    <a:pt x="135" y="1084"/>
                  </a:lnTo>
                  <a:cubicBezTo>
                    <a:pt x="98" y="1084"/>
                    <a:pt x="68" y="1053"/>
                    <a:pt x="68" y="1016"/>
                  </a:cubicBezTo>
                  <a:cubicBezTo>
                    <a:pt x="68" y="979"/>
                    <a:pt x="98" y="950"/>
                    <a:pt x="135" y="950"/>
                  </a:cubicBezTo>
                  <a:cubicBezTo>
                    <a:pt x="173" y="950"/>
                    <a:pt x="203" y="979"/>
                    <a:pt x="203" y="1016"/>
                  </a:cubicBezTo>
                  <a:cubicBezTo>
                    <a:pt x="203" y="1053"/>
                    <a:pt x="173" y="1084"/>
                    <a:pt x="135" y="1084"/>
                  </a:cubicBezTo>
                  <a:close/>
                  <a:moveTo>
                    <a:pt x="576" y="273"/>
                  </a:moveTo>
                  <a:lnTo>
                    <a:pt x="576" y="273"/>
                  </a:lnTo>
                  <a:cubicBezTo>
                    <a:pt x="743" y="273"/>
                    <a:pt x="880" y="409"/>
                    <a:pt x="880" y="576"/>
                  </a:cubicBezTo>
                  <a:cubicBezTo>
                    <a:pt x="880" y="665"/>
                    <a:pt x="839" y="747"/>
                    <a:pt x="778" y="803"/>
                  </a:cubicBezTo>
                  <a:cubicBezTo>
                    <a:pt x="773" y="695"/>
                    <a:pt x="684" y="611"/>
                    <a:pt x="576" y="611"/>
                  </a:cubicBezTo>
                  <a:cubicBezTo>
                    <a:pt x="468" y="611"/>
                    <a:pt x="379" y="695"/>
                    <a:pt x="375" y="803"/>
                  </a:cubicBezTo>
                  <a:cubicBezTo>
                    <a:pt x="311" y="747"/>
                    <a:pt x="273" y="665"/>
                    <a:pt x="273" y="576"/>
                  </a:cubicBezTo>
                  <a:cubicBezTo>
                    <a:pt x="273" y="409"/>
                    <a:pt x="409" y="273"/>
                    <a:pt x="576" y="273"/>
                  </a:cubicBezTo>
                  <a:close/>
                  <a:moveTo>
                    <a:pt x="68" y="135"/>
                  </a:moveTo>
                  <a:lnTo>
                    <a:pt x="68" y="135"/>
                  </a:lnTo>
                  <a:cubicBezTo>
                    <a:pt x="68" y="98"/>
                    <a:pt x="98" y="68"/>
                    <a:pt x="135" y="68"/>
                  </a:cubicBezTo>
                  <a:cubicBezTo>
                    <a:pt x="173" y="68"/>
                    <a:pt x="203" y="98"/>
                    <a:pt x="203" y="135"/>
                  </a:cubicBezTo>
                  <a:cubicBezTo>
                    <a:pt x="203" y="172"/>
                    <a:pt x="173" y="203"/>
                    <a:pt x="135" y="203"/>
                  </a:cubicBezTo>
                  <a:cubicBezTo>
                    <a:pt x="98" y="203"/>
                    <a:pt x="68" y="172"/>
                    <a:pt x="68" y="135"/>
                  </a:cubicBezTo>
                  <a:close/>
                  <a:moveTo>
                    <a:pt x="1017" y="68"/>
                  </a:moveTo>
                  <a:lnTo>
                    <a:pt x="1017" y="68"/>
                  </a:lnTo>
                  <a:cubicBezTo>
                    <a:pt x="1054" y="68"/>
                    <a:pt x="1084" y="98"/>
                    <a:pt x="1084" y="135"/>
                  </a:cubicBezTo>
                  <a:cubicBezTo>
                    <a:pt x="1084" y="172"/>
                    <a:pt x="1054" y="203"/>
                    <a:pt x="1017" y="203"/>
                  </a:cubicBezTo>
                  <a:cubicBezTo>
                    <a:pt x="979" y="203"/>
                    <a:pt x="949" y="172"/>
                    <a:pt x="949" y="135"/>
                  </a:cubicBezTo>
                  <a:cubicBezTo>
                    <a:pt x="949" y="98"/>
                    <a:pt x="979" y="68"/>
                    <a:pt x="1017" y="68"/>
                  </a:cubicBezTo>
                  <a:close/>
                  <a:moveTo>
                    <a:pt x="1017" y="881"/>
                  </a:moveTo>
                  <a:lnTo>
                    <a:pt x="1017" y="881"/>
                  </a:lnTo>
                  <a:cubicBezTo>
                    <a:pt x="992" y="881"/>
                    <a:pt x="969" y="889"/>
                    <a:pt x="948" y="901"/>
                  </a:cubicBezTo>
                  <a:lnTo>
                    <a:pt x="860" y="813"/>
                  </a:lnTo>
                  <a:cubicBezTo>
                    <a:pt x="915" y="750"/>
                    <a:pt x="946" y="667"/>
                    <a:pt x="946" y="576"/>
                  </a:cubicBezTo>
                  <a:cubicBezTo>
                    <a:pt x="946" y="486"/>
                    <a:pt x="915" y="403"/>
                    <a:pt x="860" y="339"/>
                  </a:cubicBezTo>
                  <a:lnTo>
                    <a:pt x="948" y="252"/>
                  </a:lnTo>
                  <a:cubicBezTo>
                    <a:pt x="969" y="264"/>
                    <a:pt x="992" y="270"/>
                    <a:pt x="1017" y="270"/>
                  </a:cubicBezTo>
                  <a:cubicBezTo>
                    <a:pt x="1091" y="270"/>
                    <a:pt x="1152" y="209"/>
                    <a:pt x="1152" y="135"/>
                  </a:cubicBezTo>
                  <a:cubicBezTo>
                    <a:pt x="1152" y="61"/>
                    <a:pt x="1091" y="0"/>
                    <a:pt x="1017" y="0"/>
                  </a:cubicBezTo>
                  <a:cubicBezTo>
                    <a:pt x="942" y="0"/>
                    <a:pt x="881" y="61"/>
                    <a:pt x="881" y="135"/>
                  </a:cubicBezTo>
                  <a:cubicBezTo>
                    <a:pt x="881" y="160"/>
                    <a:pt x="888" y="184"/>
                    <a:pt x="900" y="203"/>
                  </a:cubicBezTo>
                  <a:lnTo>
                    <a:pt x="813" y="291"/>
                  </a:lnTo>
                  <a:cubicBezTo>
                    <a:pt x="749" y="237"/>
                    <a:pt x="667" y="205"/>
                    <a:pt x="576" y="205"/>
                  </a:cubicBezTo>
                  <a:cubicBezTo>
                    <a:pt x="486" y="205"/>
                    <a:pt x="403" y="237"/>
                    <a:pt x="339" y="291"/>
                  </a:cubicBezTo>
                  <a:lnTo>
                    <a:pt x="252" y="203"/>
                  </a:lnTo>
                  <a:cubicBezTo>
                    <a:pt x="264" y="184"/>
                    <a:pt x="271" y="160"/>
                    <a:pt x="271" y="135"/>
                  </a:cubicBezTo>
                  <a:cubicBezTo>
                    <a:pt x="271" y="61"/>
                    <a:pt x="210" y="0"/>
                    <a:pt x="135" y="0"/>
                  </a:cubicBezTo>
                  <a:cubicBezTo>
                    <a:pt x="61" y="0"/>
                    <a:pt x="0" y="61"/>
                    <a:pt x="0" y="135"/>
                  </a:cubicBezTo>
                  <a:cubicBezTo>
                    <a:pt x="0" y="209"/>
                    <a:pt x="61" y="270"/>
                    <a:pt x="135" y="270"/>
                  </a:cubicBezTo>
                  <a:cubicBezTo>
                    <a:pt x="160" y="270"/>
                    <a:pt x="184" y="264"/>
                    <a:pt x="204" y="252"/>
                  </a:cubicBezTo>
                  <a:lnTo>
                    <a:pt x="291" y="339"/>
                  </a:lnTo>
                  <a:cubicBezTo>
                    <a:pt x="237" y="403"/>
                    <a:pt x="204" y="486"/>
                    <a:pt x="204" y="576"/>
                  </a:cubicBezTo>
                  <a:cubicBezTo>
                    <a:pt x="204" y="667"/>
                    <a:pt x="237" y="750"/>
                    <a:pt x="291" y="813"/>
                  </a:cubicBezTo>
                  <a:lnTo>
                    <a:pt x="204" y="901"/>
                  </a:lnTo>
                  <a:cubicBezTo>
                    <a:pt x="184" y="889"/>
                    <a:pt x="160" y="881"/>
                    <a:pt x="135" y="881"/>
                  </a:cubicBezTo>
                  <a:cubicBezTo>
                    <a:pt x="61" y="881"/>
                    <a:pt x="0" y="942"/>
                    <a:pt x="0" y="1016"/>
                  </a:cubicBezTo>
                  <a:cubicBezTo>
                    <a:pt x="0" y="1092"/>
                    <a:pt x="61" y="1151"/>
                    <a:pt x="135" y="1151"/>
                  </a:cubicBezTo>
                  <a:cubicBezTo>
                    <a:pt x="210" y="1151"/>
                    <a:pt x="271" y="1092"/>
                    <a:pt x="271" y="1016"/>
                  </a:cubicBezTo>
                  <a:cubicBezTo>
                    <a:pt x="271" y="991"/>
                    <a:pt x="264" y="969"/>
                    <a:pt x="252" y="948"/>
                  </a:cubicBezTo>
                  <a:lnTo>
                    <a:pt x="339" y="861"/>
                  </a:lnTo>
                  <a:cubicBezTo>
                    <a:pt x="403" y="916"/>
                    <a:pt x="486" y="946"/>
                    <a:pt x="576" y="946"/>
                  </a:cubicBezTo>
                  <a:cubicBezTo>
                    <a:pt x="660" y="946"/>
                    <a:pt x="745" y="918"/>
                    <a:pt x="813" y="861"/>
                  </a:cubicBezTo>
                  <a:lnTo>
                    <a:pt x="900" y="948"/>
                  </a:lnTo>
                  <a:cubicBezTo>
                    <a:pt x="888" y="969"/>
                    <a:pt x="881" y="991"/>
                    <a:pt x="881" y="1016"/>
                  </a:cubicBezTo>
                  <a:cubicBezTo>
                    <a:pt x="881" y="1092"/>
                    <a:pt x="942" y="1151"/>
                    <a:pt x="1017" y="1151"/>
                  </a:cubicBezTo>
                  <a:cubicBezTo>
                    <a:pt x="1091" y="1151"/>
                    <a:pt x="1152" y="1092"/>
                    <a:pt x="1152" y="1016"/>
                  </a:cubicBezTo>
                  <a:cubicBezTo>
                    <a:pt x="1152" y="942"/>
                    <a:pt x="1091" y="881"/>
                    <a:pt x="1017" y="881"/>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58" name="Freeform 57">
            <a:extLst>
              <a:ext uri="{FF2B5EF4-FFF2-40B4-BE49-F238E27FC236}">
                <a16:creationId xmlns:a16="http://schemas.microsoft.com/office/drawing/2014/main" id="{857526D2-F8D8-364A-8D9A-22DE49E56715}"/>
              </a:ext>
            </a:extLst>
          </p:cNvPr>
          <p:cNvSpPr>
            <a:spLocks noChangeArrowheads="1"/>
          </p:cNvSpPr>
          <p:nvPr/>
        </p:nvSpPr>
        <p:spPr bwMode="auto">
          <a:xfrm>
            <a:off x="20685872" y="9032253"/>
            <a:ext cx="1279668" cy="1284160"/>
          </a:xfrm>
          <a:custGeom>
            <a:avLst/>
            <a:gdLst>
              <a:gd name="T0" fmla="*/ 93149 w 1258"/>
              <a:gd name="T1" fmla="*/ 285253 h 1259"/>
              <a:gd name="T2" fmla="*/ 125157 w 1258"/>
              <a:gd name="T3" fmla="*/ 285253 h 1259"/>
              <a:gd name="T4" fmla="*/ 125157 w 1258"/>
              <a:gd name="T5" fmla="*/ 426978 h 1259"/>
              <a:gd name="T6" fmla="*/ 93149 w 1258"/>
              <a:gd name="T7" fmla="*/ 426978 h 1259"/>
              <a:gd name="T8" fmla="*/ 93149 w 1258"/>
              <a:gd name="T9" fmla="*/ 285253 h 1259"/>
              <a:gd name="T10" fmla="*/ 210394 w 1258"/>
              <a:gd name="T11" fmla="*/ 206637 h 1259"/>
              <a:gd name="T12" fmla="*/ 242762 w 1258"/>
              <a:gd name="T13" fmla="*/ 206637 h 1259"/>
              <a:gd name="T14" fmla="*/ 242762 w 1258"/>
              <a:gd name="T15" fmla="*/ 426978 h 1259"/>
              <a:gd name="T16" fmla="*/ 210394 w 1258"/>
              <a:gd name="T17" fmla="*/ 426978 h 1259"/>
              <a:gd name="T18" fmla="*/ 210394 w 1258"/>
              <a:gd name="T19" fmla="*/ 206637 h 1259"/>
              <a:gd name="T20" fmla="*/ 299227 w 1258"/>
              <a:gd name="T21" fmla="*/ 101696 h 1259"/>
              <a:gd name="T22" fmla="*/ 344543 w 1258"/>
              <a:gd name="T23" fmla="*/ 43275 h 1259"/>
              <a:gd name="T24" fmla="*/ 389139 w 1258"/>
              <a:gd name="T25" fmla="*/ 101696 h 1259"/>
              <a:gd name="T26" fmla="*/ 360367 w 1258"/>
              <a:gd name="T27" fmla="*/ 101696 h 1259"/>
              <a:gd name="T28" fmla="*/ 360367 w 1258"/>
              <a:gd name="T29" fmla="*/ 426978 h 1259"/>
              <a:gd name="T30" fmla="*/ 327999 w 1258"/>
              <a:gd name="T31" fmla="*/ 426978 h 1259"/>
              <a:gd name="T32" fmla="*/ 327999 w 1258"/>
              <a:gd name="T33" fmla="*/ 101696 h 1259"/>
              <a:gd name="T34" fmla="*/ 299227 w 1258"/>
              <a:gd name="T35" fmla="*/ 101696 h 1259"/>
              <a:gd name="T36" fmla="*/ 386981 w 1258"/>
              <a:gd name="T37" fmla="*/ 426978 h 1259"/>
              <a:gd name="T38" fmla="*/ 386981 w 1258"/>
              <a:gd name="T39" fmla="*/ 128382 h 1259"/>
              <a:gd name="T40" fmla="*/ 443086 w 1258"/>
              <a:gd name="T41" fmla="*/ 128382 h 1259"/>
              <a:gd name="T42" fmla="*/ 344543 w 1258"/>
              <a:gd name="T43" fmla="*/ 0 h 1259"/>
              <a:gd name="T44" fmla="*/ 245280 w 1258"/>
              <a:gd name="T45" fmla="*/ 128382 h 1259"/>
              <a:gd name="T46" fmla="*/ 302104 w 1258"/>
              <a:gd name="T47" fmla="*/ 128382 h 1259"/>
              <a:gd name="T48" fmla="*/ 302104 w 1258"/>
              <a:gd name="T49" fmla="*/ 426978 h 1259"/>
              <a:gd name="T50" fmla="*/ 269376 w 1258"/>
              <a:gd name="T51" fmla="*/ 426978 h 1259"/>
              <a:gd name="T52" fmla="*/ 269376 w 1258"/>
              <a:gd name="T53" fmla="*/ 179951 h 1259"/>
              <a:gd name="T54" fmla="*/ 184140 w 1258"/>
              <a:gd name="T55" fmla="*/ 179951 h 1259"/>
              <a:gd name="T56" fmla="*/ 184140 w 1258"/>
              <a:gd name="T57" fmla="*/ 426978 h 1259"/>
              <a:gd name="T58" fmla="*/ 151771 w 1258"/>
              <a:gd name="T59" fmla="*/ 426978 h 1259"/>
              <a:gd name="T60" fmla="*/ 151771 w 1258"/>
              <a:gd name="T61" fmla="*/ 258567 h 1259"/>
              <a:gd name="T62" fmla="*/ 66535 w 1258"/>
              <a:gd name="T63" fmla="*/ 258567 h 1259"/>
              <a:gd name="T64" fmla="*/ 66535 w 1258"/>
              <a:gd name="T65" fmla="*/ 426978 h 1259"/>
              <a:gd name="T66" fmla="*/ 0 w 1258"/>
              <a:gd name="T67" fmla="*/ 426978 h 1259"/>
              <a:gd name="T68" fmla="*/ 0 w 1258"/>
              <a:gd name="T69" fmla="*/ 453664 h 1259"/>
              <a:gd name="T70" fmla="*/ 452077 w 1258"/>
              <a:gd name="T71" fmla="*/ 453664 h 1259"/>
              <a:gd name="T72" fmla="*/ 452077 w 1258"/>
              <a:gd name="T73" fmla="*/ 426978 h 1259"/>
              <a:gd name="T74" fmla="*/ 386981 w 1258"/>
              <a:gd name="T75" fmla="*/ 426978 h 12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8" h="1259">
                <a:moveTo>
                  <a:pt x="259" y="791"/>
                </a:moveTo>
                <a:lnTo>
                  <a:pt x="348" y="791"/>
                </a:lnTo>
                <a:lnTo>
                  <a:pt x="348" y="1184"/>
                </a:lnTo>
                <a:lnTo>
                  <a:pt x="259" y="1184"/>
                </a:lnTo>
                <a:lnTo>
                  <a:pt x="259" y="791"/>
                </a:lnTo>
                <a:close/>
                <a:moveTo>
                  <a:pt x="585" y="573"/>
                </a:moveTo>
                <a:lnTo>
                  <a:pt x="675" y="573"/>
                </a:lnTo>
                <a:lnTo>
                  <a:pt x="675" y="1184"/>
                </a:lnTo>
                <a:lnTo>
                  <a:pt x="585" y="1184"/>
                </a:lnTo>
                <a:lnTo>
                  <a:pt x="585" y="573"/>
                </a:lnTo>
                <a:close/>
                <a:moveTo>
                  <a:pt x="832" y="282"/>
                </a:moveTo>
                <a:lnTo>
                  <a:pt x="958" y="120"/>
                </a:lnTo>
                <a:lnTo>
                  <a:pt x="1082" y="282"/>
                </a:lnTo>
                <a:lnTo>
                  <a:pt x="1002" y="282"/>
                </a:lnTo>
                <a:lnTo>
                  <a:pt x="1002" y="1184"/>
                </a:lnTo>
                <a:lnTo>
                  <a:pt x="912" y="1184"/>
                </a:lnTo>
                <a:lnTo>
                  <a:pt x="912" y="282"/>
                </a:lnTo>
                <a:lnTo>
                  <a:pt x="832" y="282"/>
                </a:lnTo>
                <a:close/>
                <a:moveTo>
                  <a:pt x="1076" y="1184"/>
                </a:moveTo>
                <a:lnTo>
                  <a:pt x="1076" y="356"/>
                </a:lnTo>
                <a:lnTo>
                  <a:pt x="1232" y="356"/>
                </a:lnTo>
                <a:lnTo>
                  <a:pt x="958" y="0"/>
                </a:lnTo>
                <a:lnTo>
                  <a:pt x="682" y="356"/>
                </a:lnTo>
                <a:lnTo>
                  <a:pt x="840" y="356"/>
                </a:lnTo>
                <a:lnTo>
                  <a:pt x="840" y="1184"/>
                </a:lnTo>
                <a:lnTo>
                  <a:pt x="749" y="1184"/>
                </a:lnTo>
                <a:lnTo>
                  <a:pt x="749" y="499"/>
                </a:lnTo>
                <a:lnTo>
                  <a:pt x="512" y="499"/>
                </a:lnTo>
                <a:lnTo>
                  <a:pt x="512" y="1184"/>
                </a:lnTo>
                <a:lnTo>
                  <a:pt x="422" y="1184"/>
                </a:lnTo>
                <a:lnTo>
                  <a:pt x="422" y="717"/>
                </a:lnTo>
                <a:lnTo>
                  <a:pt x="185" y="717"/>
                </a:lnTo>
                <a:lnTo>
                  <a:pt x="185" y="1184"/>
                </a:lnTo>
                <a:lnTo>
                  <a:pt x="0" y="1184"/>
                </a:lnTo>
                <a:lnTo>
                  <a:pt x="0" y="1258"/>
                </a:lnTo>
                <a:lnTo>
                  <a:pt x="1257" y="1258"/>
                </a:lnTo>
                <a:lnTo>
                  <a:pt x="1257" y="1184"/>
                </a:lnTo>
                <a:lnTo>
                  <a:pt x="1076" y="1184"/>
                </a:lnTo>
                <a:close/>
              </a:path>
            </a:pathLst>
          </a:custGeom>
          <a:solidFill>
            <a:srgbClr val="8EB4E3"/>
          </a:solidFill>
          <a:ln>
            <a:noFill/>
          </a:ln>
          <a:effectLst/>
        </p:spPr>
        <p:txBody>
          <a:bodyPr wrap="none" anchor="ctr"/>
          <a:lstStyle/>
          <a:p>
            <a:endParaRPr lang="en-US"/>
          </a:p>
        </p:txBody>
      </p:sp>
      <p:grpSp>
        <p:nvGrpSpPr>
          <p:cNvPr id="61" name="Group 60">
            <a:extLst>
              <a:ext uri="{FF2B5EF4-FFF2-40B4-BE49-F238E27FC236}">
                <a16:creationId xmlns:a16="http://schemas.microsoft.com/office/drawing/2014/main" id="{CE641E6D-9F3E-E24C-AAC8-6D725E469ADE}"/>
              </a:ext>
            </a:extLst>
          </p:cNvPr>
          <p:cNvGrpSpPr/>
          <p:nvPr/>
        </p:nvGrpSpPr>
        <p:grpSpPr>
          <a:xfrm>
            <a:off x="8738956" y="4393071"/>
            <a:ext cx="1301061" cy="1301061"/>
            <a:chOff x="5216916" y="8769225"/>
            <a:chExt cx="977035" cy="977035"/>
          </a:xfrm>
          <a:solidFill>
            <a:srgbClr val="8EB4E3"/>
          </a:solidFill>
        </p:grpSpPr>
        <p:sp>
          <p:nvSpPr>
            <p:cNvPr id="62" name="Freeform 61">
              <a:extLst>
                <a:ext uri="{FF2B5EF4-FFF2-40B4-BE49-F238E27FC236}">
                  <a16:creationId xmlns:a16="http://schemas.microsoft.com/office/drawing/2014/main" id="{00C7230D-63D9-5E41-A832-92B7E420D2F4}"/>
                </a:ext>
              </a:extLst>
            </p:cNvPr>
            <p:cNvSpPr>
              <a:spLocks noChangeArrowheads="1"/>
            </p:cNvSpPr>
            <p:nvPr/>
          </p:nvSpPr>
          <p:spPr bwMode="auto">
            <a:xfrm>
              <a:off x="5216916" y="8769225"/>
              <a:ext cx="977035" cy="977035"/>
            </a:xfrm>
            <a:custGeom>
              <a:avLst/>
              <a:gdLst>
                <a:gd name="T0" fmla="*/ 346000 w 1152"/>
                <a:gd name="T1" fmla="*/ 230187 h 1152"/>
                <a:gd name="T2" fmla="*/ 321183 w 1152"/>
                <a:gd name="T3" fmla="*/ 275865 h 1152"/>
                <a:gd name="T4" fmla="*/ 346000 w 1152"/>
                <a:gd name="T5" fmla="*/ 325499 h 1152"/>
                <a:gd name="T6" fmla="*/ 288813 w 1152"/>
                <a:gd name="T7" fmla="*/ 321183 h 1152"/>
                <a:gd name="T8" fmla="*/ 239179 w 1152"/>
                <a:gd name="T9" fmla="*/ 336649 h 1152"/>
                <a:gd name="T10" fmla="*/ 221915 w 1152"/>
                <a:gd name="T11" fmla="*/ 389880 h 1152"/>
                <a:gd name="T12" fmla="*/ 184509 w 1152"/>
                <a:gd name="T13" fmla="*/ 345641 h 1152"/>
                <a:gd name="T14" fmla="*/ 138472 w 1152"/>
                <a:gd name="T15" fmla="*/ 321183 h 1152"/>
                <a:gd name="T16" fmla="*/ 88478 w 1152"/>
                <a:gd name="T17" fmla="*/ 345641 h 1152"/>
                <a:gd name="T18" fmla="*/ 92794 w 1152"/>
                <a:gd name="T19" fmla="*/ 288813 h 1152"/>
                <a:gd name="T20" fmla="*/ 78048 w 1152"/>
                <a:gd name="T21" fmla="*/ 239179 h 1152"/>
                <a:gd name="T22" fmla="*/ 24457 w 1152"/>
                <a:gd name="T23" fmla="*/ 221555 h 1152"/>
                <a:gd name="T24" fmla="*/ 68337 w 1152"/>
                <a:gd name="T25" fmla="*/ 184509 h 1152"/>
                <a:gd name="T26" fmla="*/ 93154 w 1152"/>
                <a:gd name="T27" fmla="*/ 138472 h 1152"/>
                <a:gd name="T28" fmla="*/ 68337 w 1152"/>
                <a:gd name="T29" fmla="*/ 88478 h 1152"/>
                <a:gd name="T30" fmla="*/ 125164 w 1152"/>
                <a:gd name="T31" fmla="*/ 92794 h 1152"/>
                <a:gd name="T32" fmla="*/ 175158 w 1152"/>
                <a:gd name="T33" fmla="*/ 77688 h 1152"/>
                <a:gd name="T34" fmla="*/ 192782 w 1152"/>
                <a:gd name="T35" fmla="*/ 24457 h 1152"/>
                <a:gd name="T36" fmla="*/ 230187 w 1152"/>
                <a:gd name="T37" fmla="*/ 67977 h 1152"/>
                <a:gd name="T38" fmla="*/ 275865 w 1152"/>
                <a:gd name="T39" fmla="*/ 93154 h 1152"/>
                <a:gd name="T40" fmla="*/ 325499 w 1152"/>
                <a:gd name="T41" fmla="*/ 67977 h 1152"/>
                <a:gd name="T42" fmla="*/ 321183 w 1152"/>
                <a:gd name="T43" fmla="*/ 125164 h 1152"/>
                <a:gd name="T44" fmla="*/ 337008 w 1152"/>
                <a:gd name="T45" fmla="*/ 175158 h 1152"/>
                <a:gd name="T46" fmla="*/ 389880 w 1152"/>
                <a:gd name="T47" fmla="*/ 192782 h 1152"/>
                <a:gd name="T48" fmla="*/ 357869 w 1152"/>
                <a:gd name="T49" fmla="*/ 161850 h 1152"/>
                <a:gd name="T50" fmla="*/ 371896 w 1152"/>
                <a:gd name="T51" fmla="*/ 93873 h 1152"/>
                <a:gd name="T52" fmla="*/ 335929 w 1152"/>
                <a:gd name="T53" fmla="*/ 44239 h 1152"/>
                <a:gd name="T54" fmla="*/ 281979 w 1152"/>
                <a:gd name="T55" fmla="*/ 67977 h 1152"/>
                <a:gd name="T56" fmla="*/ 243495 w 1152"/>
                <a:gd name="T57" fmla="*/ 10071 h 1152"/>
                <a:gd name="T58" fmla="*/ 182711 w 1152"/>
                <a:gd name="T59" fmla="*/ 0 h 1152"/>
                <a:gd name="T60" fmla="*/ 161850 w 1152"/>
                <a:gd name="T61" fmla="*/ 56468 h 1152"/>
                <a:gd name="T62" fmla="*/ 93873 w 1152"/>
                <a:gd name="T63" fmla="*/ 42800 h 1152"/>
                <a:gd name="T64" fmla="*/ 44599 w 1152"/>
                <a:gd name="T65" fmla="*/ 78048 h 1152"/>
                <a:gd name="T66" fmla="*/ 68337 w 1152"/>
                <a:gd name="T67" fmla="*/ 132358 h 1152"/>
                <a:gd name="T68" fmla="*/ 10071 w 1152"/>
                <a:gd name="T69" fmla="*/ 170842 h 1152"/>
                <a:gd name="T70" fmla="*/ 0 w 1152"/>
                <a:gd name="T71" fmla="*/ 231266 h 1152"/>
                <a:gd name="T72" fmla="*/ 56468 w 1152"/>
                <a:gd name="T73" fmla="*/ 252487 h 1152"/>
                <a:gd name="T74" fmla="*/ 42800 w 1152"/>
                <a:gd name="T75" fmla="*/ 320823 h 1152"/>
                <a:gd name="T76" fmla="*/ 78408 w 1152"/>
                <a:gd name="T77" fmla="*/ 370098 h 1152"/>
                <a:gd name="T78" fmla="*/ 132717 w 1152"/>
                <a:gd name="T79" fmla="*/ 345641 h 1152"/>
                <a:gd name="T80" fmla="*/ 170842 w 1152"/>
                <a:gd name="T81" fmla="*/ 404266 h 1152"/>
                <a:gd name="T82" fmla="*/ 231266 w 1152"/>
                <a:gd name="T83" fmla="*/ 413977 h 1152"/>
                <a:gd name="T84" fmla="*/ 252487 w 1152"/>
                <a:gd name="T85" fmla="*/ 357869 h 1152"/>
                <a:gd name="T86" fmla="*/ 320823 w 1152"/>
                <a:gd name="T87" fmla="*/ 371896 h 1152"/>
                <a:gd name="T88" fmla="*/ 370458 w 1152"/>
                <a:gd name="T89" fmla="*/ 335570 h 1152"/>
                <a:gd name="T90" fmla="*/ 346000 w 1152"/>
                <a:gd name="T91" fmla="*/ 281620 h 1152"/>
                <a:gd name="T92" fmla="*/ 404626 w 1152"/>
                <a:gd name="T93" fmla="*/ 243495 h 1152"/>
                <a:gd name="T94" fmla="*/ 413977 w 1152"/>
                <a:gd name="T95" fmla="*/ 182711 h 115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152" h="1152">
                  <a:moveTo>
                    <a:pt x="1084" y="616"/>
                  </a:moveTo>
                  <a:lnTo>
                    <a:pt x="962" y="640"/>
                  </a:lnTo>
                  <a:cubicBezTo>
                    <a:pt x="950" y="643"/>
                    <a:pt x="939" y="652"/>
                    <a:pt x="937" y="665"/>
                  </a:cubicBezTo>
                  <a:cubicBezTo>
                    <a:pt x="927" y="701"/>
                    <a:pt x="913" y="734"/>
                    <a:pt x="893" y="767"/>
                  </a:cubicBezTo>
                  <a:cubicBezTo>
                    <a:pt x="886" y="779"/>
                    <a:pt x="888" y="792"/>
                    <a:pt x="893" y="803"/>
                  </a:cubicBezTo>
                  <a:lnTo>
                    <a:pt x="962" y="905"/>
                  </a:lnTo>
                  <a:lnTo>
                    <a:pt x="905" y="961"/>
                  </a:lnTo>
                  <a:lnTo>
                    <a:pt x="803" y="893"/>
                  </a:lnTo>
                  <a:cubicBezTo>
                    <a:pt x="792" y="887"/>
                    <a:pt x="779" y="885"/>
                    <a:pt x="767" y="893"/>
                  </a:cubicBezTo>
                  <a:cubicBezTo>
                    <a:pt x="735" y="912"/>
                    <a:pt x="701" y="927"/>
                    <a:pt x="665" y="936"/>
                  </a:cubicBezTo>
                  <a:cubicBezTo>
                    <a:pt x="652" y="939"/>
                    <a:pt x="643" y="949"/>
                    <a:pt x="640" y="961"/>
                  </a:cubicBezTo>
                  <a:lnTo>
                    <a:pt x="617" y="1084"/>
                  </a:lnTo>
                  <a:lnTo>
                    <a:pt x="536" y="1084"/>
                  </a:lnTo>
                  <a:lnTo>
                    <a:pt x="513" y="961"/>
                  </a:lnTo>
                  <a:cubicBezTo>
                    <a:pt x="510" y="949"/>
                    <a:pt x="499" y="939"/>
                    <a:pt x="487" y="936"/>
                  </a:cubicBezTo>
                  <a:cubicBezTo>
                    <a:pt x="450" y="927"/>
                    <a:pt x="417" y="912"/>
                    <a:pt x="385" y="893"/>
                  </a:cubicBezTo>
                  <a:cubicBezTo>
                    <a:pt x="373" y="885"/>
                    <a:pt x="359" y="887"/>
                    <a:pt x="348" y="893"/>
                  </a:cubicBezTo>
                  <a:lnTo>
                    <a:pt x="246" y="961"/>
                  </a:lnTo>
                  <a:lnTo>
                    <a:pt x="190" y="905"/>
                  </a:lnTo>
                  <a:lnTo>
                    <a:pt x="258" y="803"/>
                  </a:lnTo>
                  <a:cubicBezTo>
                    <a:pt x="266" y="792"/>
                    <a:pt x="266" y="779"/>
                    <a:pt x="259" y="767"/>
                  </a:cubicBezTo>
                  <a:cubicBezTo>
                    <a:pt x="240" y="734"/>
                    <a:pt x="226" y="701"/>
                    <a:pt x="217" y="665"/>
                  </a:cubicBezTo>
                  <a:cubicBezTo>
                    <a:pt x="214" y="652"/>
                    <a:pt x="203" y="643"/>
                    <a:pt x="190" y="640"/>
                  </a:cubicBezTo>
                  <a:lnTo>
                    <a:pt x="68" y="616"/>
                  </a:lnTo>
                  <a:lnTo>
                    <a:pt x="68" y="536"/>
                  </a:lnTo>
                  <a:lnTo>
                    <a:pt x="190" y="513"/>
                  </a:lnTo>
                  <a:cubicBezTo>
                    <a:pt x="203" y="509"/>
                    <a:pt x="214" y="499"/>
                    <a:pt x="217" y="487"/>
                  </a:cubicBezTo>
                  <a:cubicBezTo>
                    <a:pt x="226" y="450"/>
                    <a:pt x="240" y="416"/>
                    <a:pt x="259" y="385"/>
                  </a:cubicBezTo>
                  <a:cubicBezTo>
                    <a:pt x="266" y="373"/>
                    <a:pt x="266" y="359"/>
                    <a:pt x="258" y="348"/>
                  </a:cubicBezTo>
                  <a:lnTo>
                    <a:pt x="190" y="246"/>
                  </a:lnTo>
                  <a:lnTo>
                    <a:pt x="246" y="189"/>
                  </a:lnTo>
                  <a:lnTo>
                    <a:pt x="348" y="258"/>
                  </a:lnTo>
                  <a:cubicBezTo>
                    <a:pt x="359" y="265"/>
                    <a:pt x="373" y="265"/>
                    <a:pt x="385" y="259"/>
                  </a:cubicBezTo>
                  <a:cubicBezTo>
                    <a:pt x="417" y="240"/>
                    <a:pt x="450" y="225"/>
                    <a:pt x="487" y="216"/>
                  </a:cubicBezTo>
                  <a:cubicBezTo>
                    <a:pt x="499" y="213"/>
                    <a:pt x="510" y="203"/>
                    <a:pt x="513" y="189"/>
                  </a:cubicBezTo>
                  <a:lnTo>
                    <a:pt x="536" y="68"/>
                  </a:lnTo>
                  <a:lnTo>
                    <a:pt x="617" y="68"/>
                  </a:lnTo>
                  <a:lnTo>
                    <a:pt x="640" y="189"/>
                  </a:lnTo>
                  <a:cubicBezTo>
                    <a:pt x="643" y="203"/>
                    <a:pt x="652" y="213"/>
                    <a:pt x="665" y="216"/>
                  </a:cubicBezTo>
                  <a:cubicBezTo>
                    <a:pt x="701" y="225"/>
                    <a:pt x="735" y="240"/>
                    <a:pt x="767" y="259"/>
                  </a:cubicBezTo>
                  <a:cubicBezTo>
                    <a:pt x="779" y="265"/>
                    <a:pt x="792" y="265"/>
                    <a:pt x="803" y="258"/>
                  </a:cubicBezTo>
                  <a:lnTo>
                    <a:pt x="905" y="189"/>
                  </a:lnTo>
                  <a:lnTo>
                    <a:pt x="962" y="246"/>
                  </a:lnTo>
                  <a:lnTo>
                    <a:pt x="893" y="348"/>
                  </a:lnTo>
                  <a:cubicBezTo>
                    <a:pt x="888" y="359"/>
                    <a:pt x="886" y="373"/>
                    <a:pt x="893" y="385"/>
                  </a:cubicBezTo>
                  <a:cubicBezTo>
                    <a:pt x="913" y="416"/>
                    <a:pt x="927" y="450"/>
                    <a:pt x="937" y="487"/>
                  </a:cubicBezTo>
                  <a:cubicBezTo>
                    <a:pt x="939" y="499"/>
                    <a:pt x="950" y="509"/>
                    <a:pt x="962" y="513"/>
                  </a:cubicBezTo>
                  <a:lnTo>
                    <a:pt x="1084" y="536"/>
                  </a:lnTo>
                  <a:lnTo>
                    <a:pt x="1084" y="616"/>
                  </a:lnTo>
                  <a:close/>
                  <a:moveTo>
                    <a:pt x="1125" y="475"/>
                  </a:moveTo>
                  <a:lnTo>
                    <a:pt x="995" y="450"/>
                  </a:lnTo>
                  <a:cubicBezTo>
                    <a:pt x="987" y="422"/>
                    <a:pt x="976" y="394"/>
                    <a:pt x="962" y="368"/>
                  </a:cubicBezTo>
                  <a:lnTo>
                    <a:pt x="1034" y="261"/>
                  </a:lnTo>
                  <a:cubicBezTo>
                    <a:pt x="1043" y="247"/>
                    <a:pt x="1040" y="229"/>
                    <a:pt x="1030" y="217"/>
                  </a:cubicBezTo>
                  <a:lnTo>
                    <a:pt x="934" y="123"/>
                  </a:lnTo>
                  <a:cubicBezTo>
                    <a:pt x="923" y="111"/>
                    <a:pt x="905" y="110"/>
                    <a:pt x="892" y="119"/>
                  </a:cubicBezTo>
                  <a:lnTo>
                    <a:pt x="784" y="189"/>
                  </a:lnTo>
                  <a:cubicBezTo>
                    <a:pt x="757" y="176"/>
                    <a:pt x="731" y="164"/>
                    <a:pt x="702" y="157"/>
                  </a:cubicBezTo>
                  <a:lnTo>
                    <a:pt x="677" y="28"/>
                  </a:lnTo>
                  <a:cubicBezTo>
                    <a:pt x="674" y="12"/>
                    <a:pt x="659" y="0"/>
                    <a:pt x="643" y="0"/>
                  </a:cubicBezTo>
                  <a:lnTo>
                    <a:pt x="508" y="0"/>
                  </a:lnTo>
                  <a:cubicBezTo>
                    <a:pt x="492" y="0"/>
                    <a:pt x="479" y="12"/>
                    <a:pt x="475" y="28"/>
                  </a:cubicBezTo>
                  <a:lnTo>
                    <a:pt x="450" y="157"/>
                  </a:lnTo>
                  <a:cubicBezTo>
                    <a:pt x="422" y="164"/>
                    <a:pt x="394" y="176"/>
                    <a:pt x="369" y="189"/>
                  </a:cubicBezTo>
                  <a:lnTo>
                    <a:pt x="261" y="119"/>
                  </a:lnTo>
                  <a:cubicBezTo>
                    <a:pt x="248" y="110"/>
                    <a:pt x="230" y="111"/>
                    <a:pt x="218" y="123"/>
                  </a:cubicBezTo>
                  <a:lnTo>
                    <a:pt x="124" y="217"/>
                  </a:lnTo>
                  <a:cubicBezTo>
                    <a:pt x="112" y="229"/>
                    <a:pt x="110" y="247"/>
                    <a:pt x="119" y="261"/>
                  </a:cubicBezTo>
                  <a:lnTo>
                    <a:pt x="190" y="368"/>
                  </a:lnTo>
                  <a:cubicBezTo>
                    <a:pt x="177" y="394"/>
                    <a:pt x="165" y="422"/>
                    <a:pt x="157" y="450"/>
                  </a:cubicBezTo>
                  <a:lnTo>
                    <a:pt x="28" y="475"/>
                  </a:lnTo>
                  <a:cubicBezTo>
                    <a:pt x="12" y="478"/>
                    <a:pt x="0" y="492"/>
                    <a:pt x="0" y="508"/>
                  </a:cubicBezTo>
                  <a:lnTo>
                    <a:pt x="0" y="643"/>
                  </a:lnTo>
                  <a:cubicBezTo>
                    <a:pt x="0" y="659"/>
                    <a:pt x="12" y="673"/>
                    <a:pt x="28" y="677"/>
                  </a:cubicBezTo>
                  <a:lnTo>
                    <a:pt x="157" y="702"/>
                  </a:lnTo>
                  <a:cubicBezTo>
                    <a:pt x="165" y="730"/>
                    <a:pt x="177" y="757"/>
                    <a:pt x="190" y="783"/>
                  </a:cubicBezTo>
                  <a:lnTo>
                    <a:pt x="119" y="892"/>
                  </a:lnTo>
                  <a:cubicBezTo>
                    <a:pt x="110" y="905"/>
                    <a:pt x="112" y="923"/>
                    <a:pt x="124" y="933"/>
                  </a:cubicBezTo>
                  <a:lnTo>
                    <a:pt x="218" y="1029"/>
                  </a:lnTo>
                  <a:cubicBezTo>
                    <a:pt x="230" y="1039"/>
                    <a:pt x="248" y="1042"/>
                    <a:pt x="261" y="1034"/>
                  </a:cubicBezTo>
                  <a:lnTo>
                    <a:pt x="369" y="961"/>
                  </a:lnTo>
                  <a:cubicBezTo>
                    <a:pt x="394" y="976"/>
                    <a:pt x="422" y="986"/>
                    <a:pt x="450" y="995"/>
                  </a:cubicBezTo>
                  <a:lnTo>
                    <a:pt x="475" y="1124"/>
                  </a:lnTo>
                  <a:cubicBezTo>
                    <a:pt x="479" y="1140"/>
                    <a:pt x="492" y="1151"/>
                    <a:pt x="508" y="1151"/>
                  </a:cubicBezTo>
                  <a:lnTo>
                    <a:pt x="643" y="1151"/>
                  </a:lnTo>
                  <a:cubicBezTo>
                    <a:pt x="659" y="1151"/>
                    <a:pt x="674" y="1140"/>
                    <a:pt x="677" y="1124"/>
                  </a:cubicBezTo>
                  <a:lnTo>
                    <a:pt x="702" y="995"/>
                  </a:lnTo>
                  <a:cubicBezTo>
                    <a:pt x="731" y="986"/>
                    <a:pt x="757" y="976"/>
                    <a:pt x="784" y="961"/>
                  </a:cubicBezTo>
                  <a:lnTo>
                    <a:pt x="892" y="1034"/>
                  </a:lnTo>
                  <a:cubicBezTo>
                    <a:pt x="905" y="1042"/>
                    <a:pt x="923" y="1039"/>
                    <a:pt x="934" y="1029"/>
                  </a:cubicBezTo>
                  <a:lnTo>
                    <a:pt x="1030" y="933"/>
                  </a:lnTo>
                  <a:cubicBezTo>
                    <a:pt x="1040" y="923"/>
                    <a:pt x="1043" y="905"/>
                    <a:pt x="1034" y="892"/>
                  </a:cubicBezTo>
                  <a:lnTo>
                    <a:pt x="962" y="783"/>
                  </a:lnTo>
                  <a:cubicBezTo>
                    <a:pt x="976" y="757"/>
                    <a:pt x="987" y="730"/>
                    <a:pt x="995" y="702"/>
                  </a:cubicBezTo>
                  <a:lnTo>
                    <a:pt x="1125" y="677"/>
                  </a:lnTo>
                  <a:cubicBezTo>
                    <a:pt x="1141" y="673"/>
                    <a:pt x="1151" y="659"/>
                    <a:pt x="1151" y="643"/>
                  </a:cubicBezTo>
                  <a:lnTo>
                    <a:pt x="1151" y="508"/>
                  </a:lnTo>
                  <a:cubicBezTo>
                    <a:pt x="1151" y="492"/>
                    <a:pt x="1141" y="478"/>
                    <a:pt x="1125" y="475"/>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6" name="Freeform 65">
              <a:extLst>
                <a:ext uri="{FF2B5EF4-FFF2-40B4-BE49-F238E27FC236}">
                  <a16:creationId xmlns:a16="http://schemas.microsoft.com/office/drawing/2014/main" id="{3169DD2E-CCA8-2845-8C91-8AAFFF169501}"/>
                </a:ext>
              </a:extLst>
            </p:cNvPr>
            <p:cNvSpPr>
              <a:spLocks noChangeArrowheads="1"/>
            </p:cNvSpPr>
            <p:nvPr/>
          </p:nvSpPr>
          <p:spPr bwMode="auto">
            <a:xfrm>
              <a:off x="5449009" y="9001318"/>
              <a:ext cx="516594" cy="516594"/>
            </a:xfrm>
            <a:custGeom>
              <a:avLst/>
              <a:gdLst>
                <a:gd name="T0" fmla="*/ 109177 w 608"/>
                <a:gd name="T1" fmla="*/ 193853 h 608"/>
                <a:gd name="T2" fmla="*/ 109177 w 608"/>
                <a:gd name="T3" fmla="*/ 193853 h 608"/>
                <a:gd name="T4" fmla="*/ 24141 w 608"/>
                <a:gd name="T5" fmla="*/ 109177 h 608"/>
                <a:gd name="T6" fmla="*/ 24141 w 608"/>
                <a:gd name="T7" fmla="*/ 109177 h 608"/>
                <a:gd name="T8" fmla="*/ 109177 w 608"/>
                <a:gd name="T9" fmla="*/ 23781 h 608"/>
                <a:gd name="T10" fmla="*/ 109177 w 608"/>
                <a:gd name="T11" fmla="*/ 23781 h 608"/>
                <a:gd name="T12" fmla="*/ 194213 w 608"/>
                <a:gd name="T13" fmla="*/ 109177 h 608"/>
                <a:gd name="T14" fmla="*/ 194213 w 608"/>
                <a:gd name="T15" fmla="*/ 109177 h 608"/>
                <a:gd name="T16" fmla="*/ 109177 w 608"/>
                <a:gd name="T17" fmla="*/ 193853 h 608"/>
                <a:gd name="T18" fmla="*/ 109177 w 608"/>
                <a:gd name="T19" fmla="*/ 0 h 608"/>
                <a:gd name="T20" fmla="*/ 109177 w 608"/>
                <a:gd name="T21" fmla="*/ 0 h 608"/>
                <a:gd name="T22" fmla="*/ 0 w 608"/>
                <a:gd name="T23" fmla="*/ 109177 h 608"/>
                <a:gd name="T24" fmla="*/ 0 w 608"/>
                <a:gd name="T25" fmla="*/ 109177 h 608"/>
                <a:gd name="T26" fmla="*/ 109177 w 608"/>
                <a:gd name="T27" fmla="*/ 218715 h 608"/>
                <a:gd name="T28" fmla="*/ 109177 w 608"/>
                <a:gd name="T29" fmla="*/ 218715 h 608"/>
                <a:gd name="T30" fmla="*/ 218715 w 608"/>
                <a:gd name="T31" fmla="*/ 109177 h 608"/>
                <a:gd name="T32" fmla="*/ 218715 w 608"/>
                <a:gd name="T33" fmla="*/ 109177 h 608"/>
                <a:gd name="T34" fmla="*/ 109177 w 608"/>
                <a:gd name="T35" fmla="*/ 0 h 6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08" h="608">
                  <a:moveTo>
                    <a:pt x="303" y="538"/>
                  </a:moveTo>
                  <a:lnTo>
                    <a:pt x="303" y="538"/>
                  </a:lnTo>
                  <a:cubicBezTo>
                    <a:pt x="173" y="538"/>
                    <a:pt x="67" y="433"/>
                    <a:pt x="67" y="303"/>
                  </a:cubicBezTo>
                  <a:cubicBezTo>
                    <a:pt x="67" y="172"/>
                    <a:pt x="173" y="66"/>
                    <a:pt x="303" y="66"/>
                  </a:cubicBezTo>
                  <a:cubicBezTo>
                    <a:pt x="434" y="66"/>
                    <a:pt x="539" y="172"/>
                    <a:pt x="539" y="303"/>
                  </a:cubicBezTo>
                  <a:cubicBezTo>
                    <a:pt x="539" y="433"/>
                    <a:pt x="434" y="538"/>
                    <a:pt x="303" y="538"/>
                  </a:cubicBezTo>
                  <a:close/>
                  <a:moveTo>
                    <a:pt x="303" y="0"/>
                  </a:moveTo>
                  <a:lnTo>
                    <a:pt x="303" y="0"/>
                  </a:lnTo>
                  <a:cubicBezTo>
                    <a:pt x="136" y="0"/>
                    <a:pt x="0" y="136"/>
                    <a:pt x="0" y="303"/>
                  </a:cubicBezTo>
                  <a:cubicBezTo>
                    <a:pt x="0" y="470"/>
                    <a:pt x="136" y="607"/>
                    <a:pt x="303" y="607"/>
                  </a:cubicBezTo>
                  <a:cubicBezTo>
                    <a:pt x="471" y="607"/>
                    <a:pt x="607" y="470"/>
                    <a:pt x="607" y="303"/>
                  </a:cubicBezTo>
                  <a:cubicBezTo>
                    <a:pt x="607" y="136"/>
                    <a:pt x="471" y="0"/>
                    <a:pt x="303" y="0"/>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7" name="Freeform 66">
              <a:extLst>
                <a:ext uri="{FF2B5EF4-FFF2-40B4-BE49-F238E27FC236}">
                  <a16:creationId xmlns:a16="http://schemas.microsoft.com/office/drawing/2014/main" id="{BA8616D0-607E-EF41-9A53-ADC712121002}"/>
                </a:ext>
              </a:extLst>
            </p:cNvPr>
            <p:cNvSpPr>
              <a:spLocks noChangeArrowheads="1"/>
            </p:cNvSpPr>
            <p:nvPr/>
          </p:nvSpPr>
          <p:spPr bwMode="auto">
            <a:xfrm>
              <a:off x="5565054" y="9117363"/>
              <a:ext cx="288246" cy="288246"/>
            </a:xfrm>
            <a:custGeom>
              <a:avLst/>
              <a:gdLst>
                <a:gd name="T0" fmla="*/ 60578 w 339"/>
                <a:gd name="T1" fmla="*/ 97358 h 339"/>
                <a:gd name="T2" fmla="*/ 60578 w 339"/>
                <a:gd name="T3" fmla="*/ 97358 h 339"/>
                <a:gd name="T4" fmla="*/ 23799 w 339"/>
                <a:gd name="T5" fmla="*/ 60939 h 339"/>
                <a:gd name="T6" fmla="*/ 23799 w 339"/>
                <a:gd name="T7" fmla="*/ 60939 h 339"/>
                <a:gd name="T8" fmla="*/ 60578 w 339"/>
                <a:gd name="T9" fmla="*/ 24159 h 339"/>
                <a:gd name="T10" fmla="*/ 60578 w 339"/>
                <a:gd name="T11" fmla="*/ 24159 h 339"/>
                <a:gd name="T12" fmla="*/ 96997 w 339"/>
                <a:gd name="T13" fmla="*/ 60939 h 339"/>
                <a:gd name="T14" fmla="*/ 96997 w 339"/>
                <a:gd name="T15" fmla="*/ 60939 h 339"/>
                <a:gd name="T16" fmla="*/ 60578 w 339"/>
                <a:gd name="T17" fmla="*/ 97358 h 339"/>
                <a:gd name="T18" fmla="*/ 60578 w 339"/>
                <a:gd name="T19" fmla="*/ 0 h 339"/>
                <a:gd name="T20" fmla="*/ 60578 w 339"/>
                <a:gd name="T21" fmla="*/ 0 h 339"/>
                <a:gd name="T22" fmla="*/ 0 w 339"/>
                <a:gd name="T23" fmla="*/ 60939 h 339"/>
                <a:gd name="T24" fmla="*/ 0 w 339"/>
                <a:gd name="T25" fmla="*/ 60939 h 339"/>
                <a:gd name="T26" fmla="*/ 60578 w 339"/>
                <a:gd name="T27" fmla="*/ 121877 h 339"/>
                <a:gd name="T28" fmla="*/ 60578 w 339"/>
                <a:gd name="T29" fmla="*/ 121877 h 339"/>
                <a:gd name="T30" fmla="*/ 121877 w 339"/>
                <a:gd name="T31" fmla="*/ 60939 h 339"/>
                <a:gd name="T32" fmla="*/ 121877 w 339"/>
                <a:gd name="T33" fmla="*/ 60939 h 339"/>
                <a:gd name="T34" fmla="*/ 60578 w 339"/>
                <a:gd name="T35" fmla="*/ 0 h 3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9" h="339">
                  <a:moveTo>
                    <a:pt x="168" y="270"/>
                  </a:moveTo>
                  <a:lnTo>
                    <a:pt x="168" y="270"/>
                  </a:lnTo>
                  <a:cubicBezTo>
                    <a:pt x="112" y="270"/>
                    <a:pt x="66" y="224"/>
                    <a:pt x="66" y="169"/>
                  </a:cubicBezTo>
                  <a:cubicBezTo>
                    <a:pt x="66" y="113"/>
                    <a:pt x="112" y="67"/>
                    <a:pt x="168" y="67"/>
                  </a:cubicBezTo>
                  <a:cubicBezTo>
                    <a:pt x="224" y="67"/>
                    <a:pt x="269" y="113"/>
                    <a:pt x="269" y="169"/>
                  </a:cubicBezTo>
                  <a:cubicBezTo>
                    <a:pt x="269" y="224"/>
                    <a:pt x="224" y="270"/>
                    <a:pt x="168" y="270"/>
                  </a:cubicBezTo>
                  <a:close/>
                  <a:moveTo>
                    <a:pt x="168" y="0"/>
                  </a:moveTo>
                  <a:lnTo>
                    <a:pt x="168" y="0"/>
                  </a:lnTo>
                  <a:cubicBezTo>
                    <a:pt x="75" y="0"/>
                    <a:pt x="0" y="75"/>
                    <a:pt x="0" y="169"/>
                  </a:cubicBezTo>
                  <a:cubicBezTo>
                    <a:pt x="0" y="262"/>
                    <a:pt x="75" y="338"/>
                    <a:pt x="168" y="338"/>
                  </a:cubicBezTo>
                  <a:cubicBezTo>
                    <a:pt x="262" y="338"/>
                    <a:pt x="338" y="262"/>
                    <a:pt x="338" y="169"/>
                  </a:cubicBezTo>
                  <a:cubicBezTo>
                    <a:pt x="338" y="75"/>
                    <a:pt x="262" y="0"/>
                    <a:pt x="168" y="0"/>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68" name="Freeform 67">
            <a:extLst>
              <a:ext uri="{FF2B5EF4-FFF2-40B4-BE49-F238E27FC236}">
                <a16:creationId xmlns:a16="http://schemas.microsoft.com/office/drawing/2014/main" id="{CDD4FC66-B8C1-7D4B-9383-F959140D04E1}"/>
              </a:ext>
            </a:extLst>
          </p:cNvPr>
          <p:cNvSpPr>
            <a:spLocks noChangeArrowheads="1"/>
          </p:cNvSpPr>
          <p:nvPr/>
        </p:nvSpPr>
        <p:spPr bwMode="auto">
          <a:xfrm>
            <a:off x="20694065" y="4393071"/>
            <a:ext cx="1263283" cy="1263279"/>
          </a:xfrm>
          <a:custGeom>
            <a:avLst/>
            <a:gdLst>
              <a:gd name="T0" fmla="*/ 201867 w 1125"/>
              <a:gd name="T1" fmla="*/ 202046 h 1126"/>
              <a:gd name="T2" fmla="*/ 201867 w 1125"/>
              <a:gd name="T3" fmla="*/ 202046 h 1126"/>
              <a:gd name="T4" fmla="*/ 116586 w 1125"/>
              <a:gd name="T5" fmla="*/ 116842 h 1126"/>
              <a:gd name="T6" fmla="*/ 116586 w 1125"/>
              <a:gd name="T7" fmla="*/ 116842 h 1126"/>
              <a:gd name="T8" fmla="*/ 201867 w 1125"/>
              <a:gd name="T9" fmla="*/ 31637 h 1126"/>
              <a:gd name="T10" fmla="*/ 201867 w 1125"/>
              <a:gd name="T11" fmla="*/ 31637 h 1126"/>
              <a:gd name="T12" fmla="*/ 287867 w 1125"/>
              <a:gd name="T13" fmla="*/ 116842 h 1126"/>
              <a:gd name="T14" fmla="*/ 287867 w 1125"/>
              <a:gd name="T15" fmla="*/ 116842 h 1126"/>
              <a:gd name="T16" fmla="*/ 201867 w 1125"/>
              <a:gd name="T17" fmla="*/ 202046 h 1126"/>
              <a:gd name="T18" fmla="*/ 201867 w 1125"/>
              <a:gd name="T19" fmla="*/ 359513 h 1126"/>
              <a:gd name="T20" fmla="*/ 188193 w 1125"/>
              <a:gd name="T21" fmla="*/ 345852 h 1126"/>
              <a:gd name="T22" fmla="*/ 201867 w 1125"/>
              <a:gd name="T23" fmla="*/ 289049 h 1126"/>
              <a:gd name="T24" fmla="*/ 216260 w 1125"/>
              <a:gd name="T25" fmla="*/ 345852 h 1126"/>
              <a:gd name="T26" fmla="*/ 201867 w 1125"/>
              <a:gd name="T27" fmla="*/ 359513 h 1126"/>
              <a:gd name="T28" fmla="*/ 345081 w 1125"/>
              <a:gd name="T29" fmla="*/ 261366 h 1126"/>
              <a:gd name="T30" fmla="*/ 345081 w 1125"/>
              <a:gd name="T31" fmla="*/ 261366 h 1126"/>
              <a:gd name="T32" fmla="*/ 268796 w 1125"/>
              <a:gd name="T33" fmla="*/ 213191 h 1126"/>
              <a:gd name="T34" fmla="*/ 268796 w 1125"/>
              <a:gd name="T35" fmla="*/ 213191 h 1126"/>
              <a:gd name="T36" fmla="*/ 319173 w 1125"/>
              <a:gd name="T37" fmla="*/ 116842 h 1126"/>
              <a:gd name="T38" fmla="*/ 319173 w 1125"/>
              <a:gd name="T39" fmla="*/ 116842 h 1126"/>
              <a:gd name="T40" fmla="*/ 201867 w 1125"/>
              <a:gd name="T41" fmla="*/ 0 h 1126"/>
              <a:gd name="T42" fmla="*/ 201867 w 1125"/>
              <a:gd name="T43" fmla="*/ 0 h 1126"/>
              <a:gd name="T44" fmla="*/ 85281 w 1125"/>
              <a:gd name="T45" fmla="*/ 116842 h 1126"/>
              <a:gd name="T46" fmla="*/ 85281 w 1125"/>
              <a:gd name="T47" fmla="*/ 116842 h 1126"/>
              <a:gd name="T48" fmla="*/ 136017 w 1125"/>
              <a:gd name="T49" fmla="*/ 213191 h 1126"/>
              <a:gd name="T50" fmla="*/ 136017 w 1125"/>
              <a:gd name="T51" fmla="*/ 213191 h 1126"/>
              <a:gd name="T52" fmla="*/ 59373 w 1125"/>
              <a:gd name="T53" fmla="*/ 261366 h 1126"/>
              <a:gd name="T54" fmla="*/ 59373 w 1125"/>
              <a:gd name="T55" fmla="*/ 261366 h 1126"/>
              <a:gd name="T56" fmla="*/ 0 w 1125"/>
              <a:gd name="T57" fmla="*/ 404452 h 1126"/>
              <a:gd name="T58" fmla="*/ 31665 w 1125"/>
              <a:gd name="T59" fmla="*/ 404452 h 1126"/>
              <a:gd name="T60" fmla="*/ 31665 w 1125"/>
              <a:gd name="T61" fmla="*/ 404452 h 1126"/>
              <a:gd name="T62" fmla="*/ 183515 w 1125"/>
              <a:gd name="T63" fmla="*/ 234762 h 1126"/>
              <a:gd name="T64" fmla="*/ 152929 w 1125"/>
              <a:gd name="T65" fmla="*/ 355199 h 1126"/>
              <a:gd name="T66" fmla="*/ 201867 w 1125"/>
              <a:gd name="T67" fmla="*/ 404452 h 1126"/>
              <a:gd name="T68" fmla="*/ 251524 w 1125"/>
              <a:gd name="T69" fmla="*/ 355199 h 1126"/>
              <a:gd name="T70" fmla="*/ 221298 w 1125"/>
              <a:gd name="T71" fmla="*/ 234762 h 1126"/>
              <a:gd name="T72" fmla="*/ 221298 w 1125"/>
              <a:gd name="T73" fmla="*/ 234762 h 1126"/>
              <a:gd name="T74" fmla="*/ 373148 w 1125"/>
              <a:gd name="T75" fmla="*/ 404452 h 1126"/>
              <a:gd name="T76" fmla="*/ 404453 w 1125"/>
              <a:gd name="T77" fmla="*/ 404452 h 1126"/>
              <a:gd name="T78" fmla="*/ 404453 w 1125"/>
              <a:gd name="T79" fmla="*/ 404452 h 1126"/>
              <a:gd name="T80" fmla="*/ 345081 w 1125"/>
              <a:gd name="T81" fmla="*/ 261366 h 112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125" h="1126">
                <a:moveTo>
                  <a:pt x="561" y="562"/>
                </a:moveTo>
                <a:lnTo>
                  <a:pt x="561" y="562"/>
                </a:lnTo>
                <a:cubicBezTo>
                  <a:pt x="431" y="562"/>
                  <a:pt x="324" y="455"/>
                  <a:pt x="324" y="325"/>
                </a:cubicBezTo>
                <a:cubicBezTo>
                  <a:pt x="324" y="195"/>
                  <a:pt x="431" y="88"/>
                  <a:pt x="561" y="88"/>
                </a:cubicBezTo>
                <a:cubicBezTo>
                  <a:pt x="693" y="88"/>
                  <a:pt x="800" y="195"/>
                  <a:pt x="800" y="325"/>
                </a:cubicBezTo>
                <a:cubicBezTo>
                  <a:pt x="800" y="455"/>
                  <a:pt x="693" y="562"/>
                  <a:pt x="561" y="562"/>
                </a:cubicBezTo>
                <a:close/>
                <a:moveTo>
                  <a:pt x="561" y="1000"/>
                </a:moveTo>
                <a:lnTo>
                  <a:pt x="523" y="962"/>
                </a:lnTo>
                <a:lnTo>
                  <a:pt x="561" y="804"/>
                </a:lnTo>
                <a:lnTo>
                  <a:pt x="601" y="962"/>
                </a:lnTo>
                <a:lnTo>
                  <a:pt x="561" y="1000"/>
                </a:lnTo>
                <a:close/>
                <a:moveTo>
                  <a:pt x="959" y="727"/>
                </a:moveTo>
                <a:lnTo>
                  <a:pt x="959" y="727"/>
                </a:lnTo>
                <a:cubicBezTo>
                  <a:pt x="898" y="666"/>
                  <a:pt x="825" y="620"/>
                  <a:pt x="747" y="593"/>
                </a:cubicBezTo>
                <a:cubicBezTo>
                  <a:pt x="831" y="534"/>
                  <a:pt x="887" y="436"/>
                  <a:pt x="887" y="325"/>
                </a:cubicBezTo>
                <a:cubicBezTo>
                  <a:pt x="887" y="146"/>
                  <a:pt x="740" y="0"/>
                  <a:pt x="561" y="0"/>
                </a:cubicBezTo>
                <a:cubicBezTo>
                  <a:pt x="382" y="0"/>
                  <a:pt x="237" y="146"/>
                  <a:pt x="237" y="325"/>
                </a:cubicBezTo>
                <a:cubicBezTo>
                  <a:pt x="237" y="436"/>
                  <a:pt x="293" y="534"/>
                  <a:pt x="378" y="593"/>
                </a:cubicBezTo>
                <a:cubicBezTo>
                  <a:pt x="299" y="620"/>
                  <a:pt x="226" y="666"/>
                  <a:pt x="165" y="727"/>
                </a:cubicBezTo>
                <a:cubicBezTo>
                  <a:pt x="58" y="833"/>
                  <a:pt x="0" y="974"/>
                  <a:pt x="0" y="1125"/>
                </a:cubicBezTo>
                <a:lnTo>
                  <a:pt x="88" y="1125"/>
                </a:lnTo>
                <a:cubicBezTo>
                  <a:pt x="88" y="881"/>
                  <a:pt x="272" y="679"/>
                  <a:pt x="510" y="653"/>
                </a:cubicBezTo>
                <a:lnTo>
                  <a:pt x="425" y="988"/>
                </a:lnTo>
                <a:lnTo>
                  <a:pt x="561" y="1125"/>
                </a:lnTo>
                <a:lnTo>
                  <a:pt x="699" y="988"/>
                </a:lnTo>
                <a:lnTo>
                  <a:pt x="615" y="653"/>
                </a:lnTo>
                <a:cubicBezTo>
                  <a:pt x="852" y="679"/>
                  <a:pt x="1037" y="881"/>
                  <a:pt x="1037" y="1125"/>
                </a:cubicBezTo>
                <a:lnTo>
                  <a:pt x="1124" y="1125"/>
                </a:lnTo>
                <a:cubicBezTo>
                  <a:pt x="1124" y="974"/>
                  <a:pt x="1065" y="833"/>
                  <a:pt x="959" y="727"/>
                </a:cubicBezTo>
                <a:close/>
              </a:path>
            </a:pathLst>
          </a:custGeom>
          <a:solidFill>
            <a:srgbClr val="8EB4E3"/>
          </a:solidFill>
          <a:ln>
            <a:noFill/>
          </a:ln>
          <a:effectLst/>
        </p:spPr>
        <p:txBody>
          <a:bodyPr wrap="none" anchor="ctr"/>
          <a:lstStyle/>
          <a:p>
            <a:endParaRPr lang="en-US"/>
          </a:p>
        </p:txBody>
      </p:sp>
    </p:spTree>
    <p:extLst>
      <p:ext uri="{BB962C8B-B14F-4D97-AF65-F5344CB8AC3E}">
        <p14:creationId xmlns:p14="http://schemas.microsoft.com/office/powerpoint/2010/main" val="35399256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close-up of a magnifying glass&#10;&#10;Description automatically generated with medium confidence">
            <a:extLst>
              <a:ext uri="{FF2B5EF4-FFF2-40B4-BE49-F238E27FC236}">
                <a16:creationId xmlns:a16="http://schemas.microsoft.com/office/drawing/2014/main" id="{DB1FDB13-5385-9C43-8318-4165E3A326A5}"/>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14894" r="21902"/>
          <a:stretch/>
        </p:blipFill>
        <p:spPr>
          <a:xfrm>
            <a:off x="12515226" y="-33627"/>
            <a:ext cx="11862424" cy="14578766"/>
          </a:xfrm>
        </p:spPr>
      </p:pic>
      <p:sp>
        <p:nvSpPr>
          <p:cNvPr id="28" name="Rectangle 27">
            <a:extLst>
              <a:ext uri="{FF2B5EF4-FFF2-40B4-BE49-F238E27FC236}">
                <a16:creationId xmlns:a16="http://schemas.microsoft.com/office/drawing/2014/main" id="{9EAF94F0-A530-9842-99F8-EA2622AAA45B}"/>
              </a:ext>
            </a:extLst>
          </p:cNvPr>
          <p:cNvSpPr/>
          <p:nvPr/>
        </p:nvSpPr>
        <p:spPr>
          <a:xfrm>
            <a:off x="12519394" y="0"/>
            <a:ext cx="11858253" cy="13716000"/>
          </a:xfrm>
          <a:prstGeom prst="rect">
            <a:avLst/>
          </a:prstGeom>
          <a:solidFill>
            <a:srgbClr val="8EB4E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0" name="TextBox 29">
            <a:extLst>
              <a:ext uri="{FF2B5EF4-FFF2-40B4-BE49-F238E27FC236}">
                <a16:creationId xmlns:a16="http://schemas.microsoft.com/office/drawing/2014/main" id="{3CD5171E-95A9-2443-B225-DC09BDD19344}"/>
              </a:ext>
            </a:extLst>
          </p:cNvPr>
          <p:cNvSpPr txBox="1"/>
          <p:nvPr/>
        </p:nvSpPr>
        <p:spPr>
          <a:xfrm>
            <a:off x="1627359" y="1379743"/>
            <a:ext cx="10561466" cy="1107996"/>
          </a:xfrm>
          <a:prstGeom prst="rect">
            <a:avLst/>
          </a:prstGeom>
          <a:noFill/>
        </p:spPr>
        <p:txBody>
          <a:bodyPr wrap="square" rtlCol="0">
            <a:spAutoFit/>
          </a:bodyPr>
          <a:lstStyle/>
          <a:p>
            <a:r>
              <a:rPr lang="en-US" sz="6600" b="1" spc="300" dirty="0">
                <a:solidFill>
                  <a:schemeClr val="tx2"/>
                </a:solidFill>
                <a:latin typeface="Arial" panose="020B0604020202020204" pitchFamily="34" charset="0"/>
                <a:ea typeface="Montserrat" charset="0"/>
                <a:cs typeface="Arial" panose="020B0604020202020204" pitchFamily="34" charset="0"/>
              </a:rPr>
              <a:t>OPERATIONAL MODEL</a:t>
            </a:r>
          </a:p>
        </p:txBody>
      </p:sp>
      <p:sp>
        <p:nvSpPr>
          <p:cNvPr id="34" name="TextBox 33">
            <a:extLst>
              <a:ext uri="{FF2B5EF4-FFF2-40B4-BE49-F238E27FC236}">
                <a16:creationId xmlns:a16="http://schemas.microsoft.com/office/drawing/2014/main" id="{5FFC61FE-F628-5847-98E1-DF9634DA965D}"/>
              </a:ext>
            </a:extLst>
          </p:cNvPr>
          <p:cNvSpPr txBox="1"/>
          <p:nvPr/>
        </p:nvSpPr>
        <p:spPr>
          <a:xfrm>
            <a:off x="13700320" y="3512929"/>
            <a:ext cx="7288040" cy="1619995"/>
          </a:xfrm>
          <a:prstGeom prst="rect">
            <a:avLst/>
          </a:prstGeom>
          <a:noFill/>
        </p:spPr>
        <p:txBody>
          <a:bodyPr wrap="square" rtlCol="0">
            <a:spAutoFit/>
          </a:bodyPr>
          <a:lstStyle/>
          <a:p>
            <a:pPr>
              <a:lnSpc>
                <a:spcPts val="4080"/>
              </a:lnSpc>
            </a:pPr>
            <a:r>
              <a:rPr lang="en-US" sz="3200" b="1" spc="300" dirty="0">
                <a:solidFill>
                  <a:schemeClr val="bg1"/>
                </a:solidFill>
                <a:latin typeface="Arial" panose="020B0604020202020204" pitchFamily="34" charset="0"/>
                <a:ea typeface="Lato Light" panose="020F0502020204030203" pitchFamily="34" charset="0"/>
                <a:cs typeface="Arial" panose="020B0604020202020204" pitchFamily="34" charset="0"/>
              </a:rPr>
              <a:t>PARENT COMPANY</a:t>
            </a:r>
            <a:r>
              <a:rPr lang="hr-HR" sz="3200" b="1" spc="300" dirty="0">
                <a:solidFill>
                  <a:schemeClr val="bg1"/>
                </a:solidFill>
                <a:latin typeface="Arial" panose="020B0604020202020204" pitchFamily="34" charset="0"/>
                <a:ea typeface="Lato Light" panose="020F0502020204030203" pitchFamily="34" charset="0"/>
                <a:cs typeface="Arial" panose="020B0604020202020204" pitchFamily="34" charset="0"/>
              </a:rPr>
              <a:t> FOCUS</a:t>
            </a:r>
            <a:endParaRPr lang="en-US" sz="3200" b="1" spc="300" dirty="0">
              <a:solidFill>
                <a:schemeClr val="bg1"/>
              </a:solidFill>
              <a:latin typeface="Arial" panose="020B0604020202020204" pitchFamily="34" charset="0"/>
              <a:ea typeface="Lato Light" panose="020F0502020204030203" pitchFamily="34" charset="0"/>
              <a:cs typeface="Arial" panose="020B0604020202020204" pitchFamily="34" charset="0"/>
            </a:endParaRPr>
          </a:p>
          <a:p>
            <a:pPr>
              <a:lnSpc>
                <a:spcPts val="4080"/>
              </a:lnSpc>
            </a:pP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Focus on strategic and financial objectives of the Group</a:t>
            </a:r>
          </a:p>
        </p:txBody>
      </p:sp>
      <p:sp>
        <p:nvSpPr>
          <p:cNvPr id="9" name="TextBox 8">
            <a:extLst>
              <a:ext uri="{FF2B5EF4-FFF2-40B4-BE49-F238E27FC236}">
                <a16:creationId xmlns:a16="http://schemas.microsoft.com/office/drawing/2014/main" id="{5FFC61FE-F628-5847-98E1-DF9634DA965D}"/>
              </a:ext>
            </a:extLst>
          </p:cNvPr>
          <p:cNvSpPr txBox="1"/>
          <p:nvPr/>
        </p:nvSpPr>
        <p:spPr>
          <a:xfrm>
            <a:off x="13700320" y="9256536"/>
            <a:ext cx="7288040" cy="1646605"/>
          </a:xfrm>
          <a:prstGeom prst="rect">
            <a:avLst/>
          </a:prstGeom>
          <a:noFill/>
        </p:spPr>
        <p:txBody>
          <a:bodyPr wrap="square" rtlCol="0">
            <a:spAutoFit/>
          </a:bodyPr>
          <a:lstStyle/>
          <a:p>
            <a:pPr>
              <a:lnSpc>
                <a:spcPts val="4080"/>
              </a:lnSpc>
            </a:pPr>
            <a:r>
              <a:rPr lang="en-US" sz="3200" b="1" spc="300" dirty="0">
                <a:solidFill>
                  <a:schemeClr val="bg1"/>
                </a:solidFill>
                <a:latin typeface="Arial" panose="020B0604020202020204" pitchFamily="34" charset="0"/>
                <a:ea typeface="Lato Light" panose="020F0502020204030203" pitchFamily="34" charset="0"/>
                <a:cs typeface="Arial" panose="020B0604020202020204" pitchFamily="34" charset="0"/>
              </a:rPr>
              <a:t>GROUP MEMBERS</a:t>
            </a:r>
            <a:r>
              <a:rPr lang="hr-HR" sz="3200" b="1" spc="300" dirty="0">
                <a:solidFill>
                  <a:schemeClr val="bg1"/>
                </a:solidFill>
                <a:latin typeface="Arial" panose="020B0604020202020204" pitchFamily="34" charset="0"/>
                <a:ea typeface="Lato Light" panose="020F0502020204030203" pitchFamily="34" charset="0"/>
                <a:cs typeface="Arial" panose="020B0604020202020204" pitchFamily="34" charset="0"/>
              </a:rPr>
              <a:t> FOCUS</a:t>
            </a:r>
            <a:endParaRPr lang="en-US" sz="3200" b="1" spc="300" dirty="0">
              <a:solidFill>
                <a:schemeClr val="bg1"/>
              </a:solidFill>
              <a:latin typeface="Arial" panose="020B0604020202020204" pitchFamily="34" charset="0"/>
              <a:ea typeface="Lato Light" panose="020F0502020204030203" pitchFamily="34" charset="0"/>
              <a:cs typeface="Arial" panose="020B0604020202020204" pitchFamily="34" charset="0"/>
            </a:endParaRPr>
          </a:p>
          <a:p>
            <a:pPr>
              <a:lnSpc>
                <a:spcPts val="4080"/>
              </a:lnSpc>
            </a:pP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Focus on development, </a:t>
            </a:r>
            <a:r>
              <a:rPr lang="hr-HR" sz="2800" dirty="0">
                <a:solidFill>
                  <a:schemeClr val="bg1"/>
                </a:solidFill>
                <a:latin typeface="Arial" panose="020B0604020202020204" pitchFamily="34" charset="0"/>
                <a:ea typeface="Lato Light" panose="020F0502020204030203" pitchFamily="34" charset="0"/>
                <a:cs typeface="Arial" panose="020B0604020202020204" pitchFamily="34" charset="0"/>
              </a:rPr>
              <a:t>manufacturing</a:t>
            </a: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 and sales of </a:t>
            </a:r>
            <a:r>
              <a:rPr lang="hr-HR" sz="2800" dirty="0">
                <a:solidFill>
                  <a:schemeClr val="bg1"/>
                </a:solidFill>
                <a:latin typeface="Arial" panose="020B0604020202020204" pitchFamily="34" charset="0"/>
                <a:ea typeface="Lato Light" panose="020F0502020204030203" pitchFamily="34" charset="0"/>
                <a:cs typeface="Arial" panose="020B0604020202020204" pitchFamily="34" charset="0"/>
              </a:rPr>
              <a:t>propriatery</a:t>
            </a: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 products and services</a:t>
            </a:r>
          </a:p>
        </p:txBody>
      </p:sp>
      <p:sp>
        <p:nvSpPr>
          <p:cNvPr id="10" name="TextBox 9">
            <a:extLst>
              <a:ext uri="{FF2B5EF4-FFF2-40B4-BE49-F238E27FC236}">
                <a16:creationId xmlns:a16="http://schemas.microsoft.com/office/drawing/2014/main" id="{5FFC61FE-F628-5847-98E1-DF9634DA965D}"/>
              </a:ext>
            </a:extLst>
          </p:cNvPr>
          <p:cNvSpPr txBox="1"/>
          <p:nvPr/>
        </p:nvSpPr>
        <p:spPr>
          <a:xfrm>
            <a:off x="13700319" y="6291663"/>
            <a:ext cx="6830839" cy="1619995"/>
          </a:xfrm>
          <a:prstGeom prst="rect">
            <a:avLst/>
          </a:prstGeom>
          <a:noFill/>
        </p:spPr>
        <p:txBody>
          <a:bodyPr wrap="square" rtlCol="0">
            <a:spAutoFit/>
          </a:bodyPr>
          <a:lstStyle/>
          <a:p>
            <a:pPr>
              <a:lnSpc>
                <a:spcPts val="4080"/>
              </a:lnSpc>
            </a:pPr>
            <a:r>
              <a:rPr lang="hr-HR" sz="3200" b="1" spc="300" dirty="0">
                <a:solidFill>
                  <a:schemeClr val="bg1"/>
                </a:solidFill>
                <a:latin typeface="Arial" panose="020B0604020202020204" pitchFamily="34" charset="0"/>
                <a:ea typeface="Lato Light" panose="020F0502020204030203" pitchFamily="34" charset="0"/>
                <a:cs typeface="Arial" panose="020B0604020202020204" pitchFamily="34" charset="0"/>
              </a:rPr>
              <a:t>DIVISION </a:t>
            </a:r>
            <a:r>
              <a:rPr lang="en-US" sz="3200" b="1" spc="300" dirty="0">
                <a:solidFill>
                  <a:schemeClr val="bg1"/>
                </a:solidFill>
                <a:latin typeface="Arial" panose="020B0604020202020204" pitchFamily="34" charset="0"/>
                <a:ea typeface="Lato Light" panose="020F0502020204030203" pitchFamily="34" charset="0"/>
                <a:cs typeface="Arial" panose="020B0604020202020204" pitchFamily="34" charset="0"/>
              </a:rPr>
              <a:t>FOCUS</a:t>
            </a:r>
          </a:p>
          <a:p>
            <a:pPr>
              <a:lnSpc>
                <a:spcPts val="4080"/>
              </a:lnSpc>
            </a:pP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Focus on development </a:t>
            </a:r>
            <a:r>
              <a:rPr lang="hr-HR" sz="2800" dirty="0">
                <a:solidFill>
                  <a:schemeClr val="bg1"/>
                </a:solidFill>
                <a:latin typeface="Arial" panose="020B0604020202020204" pitchFamily="34" charset="0"/>
                <a:ea typeface="Lato Light" panose="020F0502020204030203" pitchFamily="34" charset="0"/>
                <a:cs typeface="Arial" panose="020B0604020202020204" pitchFamily="34" charset="0"/>
              </a:rPr>
              <a:t>of </a:t>
            </a: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key markets</a:t>
            </a:r>
            <a:r>
              <a:rPr lang="hr-HR" sz="2800" dirty="0">
                <a:solidFill>
                  <a:schemeClr val="bg1"/>
                </a:solidFill>
                <a:latin typeface="Arial" panose="020B0604020202020204" pitchFamily="34" charset="0"/>
                <a:ea typeface="Lato Light" panose="020F0502020204030203" pitchFamily="34" charset="0"/>
                <a:cs typeface="Arial" panose="020B0604020202020204" pitchFamily="34" charset="0"/>
              </a:rPr>
              <a:t> </a:t>
            </a: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and</a:t>
            </a:r>
            <a:r>
              <a:rPr lang="hr-HR" sz="2800" dirty="0">
                <a:solidFill>
                  <a:schemeClr val="bg1"/>
                </a:solidFill>
                <a:latin typeface="Arial" panose="020B0604020202020204" pitchFamily="34" charset="0"/>
                <a:ea typeface="Lato Light" panose="020F0502020204030203" pitchFamily="34" charset="0"/>
                <a:cs typeface="Arial" panose="020B0604020202020204" pitchFamily="34" charset="0"/>
              </a:rPr>
              <a:t> delivery</a:t>
            </a: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 </a:t>
            </a:r>
            <a:r>
              <a:rPr lang="hr-HR" sz="2800" dirty="0">
                <a:solidFill>
                  <a:schemeClr val="bg1"/>
                </a:solidFill>
                <a:latin typeface="Arial" panose="020B0604020202020204" pitchFamily="34" charset="0"/>
                <a:ea typeface="Lato Light" panose="020F0502020204030203" pitchFamily="34" charset="0"/>
                <a:cs typeface="Arial" panose="020B0604020202020204" pitchFamily="34" charset="0"/>
              </a:rPr>
              <a:t>of </a:t>
            </a: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complex solutions</a:t>
            </a:r>
          </a:p>
        </p:txBody>
      </p:sp>
      <p:pic>
        <p:nvPicPr>
          <p:cNvPr id="8" name="Picture 7" descr="KONČAR_100godina_logo_SIVI.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258328" y="11948128"/>
            <a:ext cx="2682479" cy="1192779"/>
          </a:xfrm>
          <a:prstGeom prst="rect">
            <a:avLst/>
          </a:prstGeom>
        </p:spPr>
      </p:pic>
      <p:grpSp>
        <p:nvGrpSpPr>
          <p:cNvPr id="4" name="Group 3">
            <a:extLst>
              <a:ext uri="{FF2B5EF4-FFF2-40B4-BE49-F238E27FC236}">
                <a16:creationId xmlns:a16="http://schemas.microsoft.com/office/drawing/2014/main" id="{A4324E5D-4B40-EF40-8D7B-43DEEF34EB03}"/>
              </a:ext>
            </a:extLst>
          </p:cNvPr>
          <p:cNvGrpSpPr/>
          <p:nvPr/>
        </p:nvGrpSpPr>
        <p:grpSpPr>
          <a:xfrm>
            <a:off x="1258328" y="3713328"/>
            <a:ext cx="10116594" cy="6066263"/>
            <a:chOff x="8784600" y="4347688"/>
            <a:chExt cx="10116594" cy="6066263"/>
          </a:xfrm>
        </p:grpSpPr>
        <p:sp>
          <p:nvSpPr>
            <p:cNvPr id="11" name="Rectangle 10">
              <a:extLst>
                <a:ext uri="{FF2B5EF4-FFF2-40B4-BE49-F238E27FC236}">
                  <a16:creationId xmlns:a16="http://schemas.microsoft.com/office/drawing/2014/main" id="{1C301E26-B37D-8A46-B5FF-8EAE460BA1CC}"/>
                </a:ext>
              </a:extLst>
            </p:cNvPr>
            <p:cNvSpPr/>
            <p:nvPr/>
          </p:nvSpPr>
          <p:spPr bwMode="gray">
            <a:xfrm>
              <a:off x="8784601" y="6717989"/>
              <a:ext cx="2113160" cy="3676993"/>
            </a:xfrm>
            <a:prstGeom prst="rect">
              <a:avLst/>
            </a:prstGeom>
            <a:solidFill>
              <a:srgbClr val="BED1EA"/>
            </a:solidFill>
            <a:ln w="19050" algn="ctr">
              <a:noFill/>
              <a:miter lim="800000"/>
              <a:headEnd/>
              <a:tailEnd/>
            </a:ln>
          </p:spPr>
          <p:txBody>
            <a:bodyPr wrap="square" lIns="66675" tIns="66675" rIns="66675" bIns="66675" rtlCol="0" anchor="ctr"/>
            <a:lstStyle/>
            <a:p>
              <a:pPr algn="ctr" defTabSz="914378" eaLnBrk="1" fontAlgn="auto" hangingPunct="1">
                <a:lnSpc>
                  <a:spcPct val="106000"/>
                </a:lnSpc>
                <a:spcBef>
                  <a:spcPts val="0"/>
                </a:spcBef>
                <a:spcAft>
                  <a:spcPts val="0"/>
                </a:spcAft>
                <a:defRPr/>
              </a:pPr>
              <a:endParaRPr lang="hr-HR" sz="1200" b="1" dirty="0">
                <a:solidFill>
                  <a:prstClr val="white"/>
                </a:solidFill>
                <a:latin typeface="+mj-lt"/>
                <a:ea typeface="+mn-ea"/>
              </a:endParaRPr>
            </a:p>
          </p:txBody>
        </p:sp>
        <p:sp>
          <p:nvSpPr>
            <p:cNvPr id="12" name="Rectangle 11">
              <a:extLst>
                <a:ext uri="{FF2B5EF4-FFF2-40B4-BE49-F238E27FC236}">
                  <a16:creationId xmlns:a16="http://schemas.microsoft.com/office/drawing/2014/main" id="{4F01C3B9-2007-BE4E-B41D-8E0CB6B514E9}"/>
                </a:ext>
              </a:extLst>
            </p:cNvPr>
            <p:cNvSpPr/>
            <p:nvPr/>
          </p:nvSpPr>
          <p:spPr bwMode="gray">
            <a:xfrm>
              <a:off x="11479223" y="6717989"/>
              <a:ext cx="2250041" cy="3676991"/>
            </a:xfrm>
            <a:prstGeom prst="rect">
              <a:avLst/>
            </a:prstGeom>
            <a:solidFill>
              <a:srgbClr val="8EB4E3"/>
            </a:solidFill>
            <a:ln w="19050" algn="ctr">
              <a:noFill/>
              <a:miter lim="800000"/>
              <a:headEnd/>
              <a:tailEnd/>
            </a:ln>
          </p:spPr>
          <p:txBody>
            <a:bodyPr wrap="square" lIns="66675" tIns="66675" rIns="66675" bIns="66675" rtlCol="0" anchor="ctr"/>
            <a:lstStyle/>
            <a:p>
              <a:pPr algn="ctr" defTabSz="914378" eaLnBrk="1" fontAlgn="auto" hangingPunct="1">
                <a:lnSpc>
                  <a:spcPct val="106000"/>
                </a:lnSpc>
                <a:spcBef>
                  <a:spcPts val="0"/>
                </a:spcBef>
                <a:spcAft>
                  <a:spcPts val="0"/>
                </a:spcAft>
                <a:defRPr/>
              </a:pPr>
              <a:endParaRPr lang="hr-HR" sz="1200" b="1" dirty="0">
                <a:solidFill>
                  <a:prstClr val="white"/>
                </a:solidFill>
                <a:latin typeface="+mj-lt"/>
                <a:ea typeface="+mn-ea"/>
              </a:endParaRPr>
            </a:p>
          </p:txBody>
        </p:sp>
        <p:sp>
          <p:nvSpPr>
            <p:cNvPr id="13" name="Rectangle 12">
              <a:extLst>
                <a:ext uri="{FF2B5EF4-FFF2-40B4-BE49-F238E27FC236}">
                  <a16:creationId xmlns:a16="http://schemas.microsoft.com/office/drawing/2014/main" id="{266C7DF0-F1C6-2D4A-B11E-30DBB366EF6E}"/>
                </a:ext>
              </a:extLst>
            </p:cNvPr>
            <p:cNvSpPr/>
            <p:nvPr/>
          </p:nvSpPr>
          <p:spPr bwMode="gray">
            <a:xfrm>
              <a:off x="14248258" y="6717989"/>
              <a:ext cx="2039179" cy="3676993"/>
            </a:xfrm>
            <a:prstGeom prst="rect">
              <a:avLst/>
            </a:prstGeom>
            <a:solidFill>
              <a:srgbClr val="4F81BD"/>
            </a:solidFill>
            <a:ln w="19050" algn="ctr">
              <a:noFill/>
              <a:miter lim="800000"/>
              <a:headEnd/>
              <a:tailEnd/>
            </a:ln>
          </p:spPr>
          <p:txBody>
            <a:bodyPr wrap="square" lIns="66675" tIns="66675" rIns="66675" bIns="66675" rtlCol="0" anchor="ctr"/>
            <a:lstStyle/>
            <a:p>
              <a:pPr algn="ctr" defTabSz="914378" eaLnBrk="1" fontAlgn="auto" hangingPunct="1">
                <a:lnSpc>
                  <a:spcPct val="106000"/>
                </a:lnSpc>
                <a:spcBef>
                  <a:spcPts val="0"/>
                </a:spcBef>
                <a:spcAft>
                  <a:spcPts val="0"/>
                </a:spcAft>
                <a:defRPr/>
              </a:pPr>
              <a:endParaRPr lang="hr-HR" sz="1200" b="1" dirty="0">
                <a:solidFill>
                  <a:prstClr val="white"/>
                </a:solidFill>
                <a:latin typeface="+mj-lt"/>
                <a:ea typeface="+mn-ea"/>
              </a:endParaRPr>
            </a:p>
          </p:txBody>
        </p:sp>
        <p:sp>
          <p:nvSpPr>
            <p:cNvPr id="14" name="Rectangle 13">
              <a:extLst>
                <a:ext uri="{FF2B5EF4-FFF2-40B4-BE49-F238E27FC236}">
                  <a16:creationId xmlns:a16="http://schemas.microsoft.com/office/drawing/2014/main" id="{E85E22C9-3EA4-3D41-91A0-D3878E890EEC}"/>
                </a:ext>
              </a:extLst>
            </p:cNvPr>
            <p:cNvSpPr/>
            <p:nvPr/>
          </p:nvSpPr>
          <p:spPr>
            <a:xfrm>
              <a:off x="8815380" y="8153047"/>
              <a:ext cx="2051599" cy="847540"/>
            </a:xfrm>
            <a:prstGeom prst="rect">
              <a:avLst/>
            </a:prstGeom>
            <a:noFill/>
          </p:spPr>
          <p:txBody>
            <a:bodyPr wrap="square">
              <a:spAutoFit/>
            </a:bodyPr>
            <a:lstStyle/>
            <a:p>
              <a:pPr algn="ctr" defTabSz="685800" eaLnBrk="1" fontAlgn="auto" hangingPunct="1">
                <a:lnSpc>
                  <a:spcPct val="106000"/>
                </a:lnSpc>
                <a:spcBef>
                  <a:spcPts val="0"/>
                </a:spcBef>
                <a:spcAft>
                  <a:spcPts val="0"/>
                </a:spcAft>
                <a:defRPr/>
              </a:pPr>
              <a:r>
                <a:rPr lang="en-GB" sz="2400" b="1" dirty="0">
                  <a:solidFill>
                    <a:prstClr val="white"/>
                  </a:solidFill>
                  <a:latin typeface="Arial" panose="020B0604020202020204" pitchFamily="34" charset="0"/>
                  <a:cs typeface="Arial" panose="020B0604020202020204" pitchFamily="34" charset="0"/>
                </a:rPr>
                <a:t>Power generation</a:t>
              </a:r>
            </a:p>
          </p:txBody>
        </p:sp>
        <p:sp>
          <p:nvSpPr>
            <p:cNvPr id="15" name="Rectangle 14">
              <a:extLst>
                <a:ext uri="{FF2B5EF4-FFF2-40B4-BE49-F238E27FC236}">
                  <a16:creationId xmlns:a16="http://schemas.microsoft.com/office/drawing/2014/main" id="{58C4CF7F-54B9-D048-9A96-6E4A66D47B36}"/>
                </a:ext>
              </a:extLst>
            </p:cNvPr>
            <p:cNvSpPr/>
            <p:nvPr/>
          </p:nvSpPr>
          <p:spPr>
            <a:xfrm>
              <a:off x="11478361" y="7736936"/>
              <a:ext cx="2250904" cy="1630575"/>
            </a:xfrm>
            <a:prstGeom prst="rect">
              <a:avLst/>
            </a:prstGeom>
            <a:noFill/>
          </p:spPr>
          <p:txBody>
            <a:bodyPr wrap="square">
              <a:spAutoFit/>
            </a:bodyPr>
            <a:lstStyle/>
            <a:p>
              <a:pPr algn="ctr" defTabSz="685800" eaLnBrk="1" fontAlgn="auto" hangingPunct="1">
                <a:lnSpc>
                  <a:spcPct val="106000"/>
                </a:lnSpc>
                <a:spcBef>
                  <a:spcPts val="0"/>
                </a:spcBef>
                <a:spcAft>
                  <a:spcPts val="0"/>
                </a:spcAft>
                <a:defRPr/>
              </a:pPr>
              <a:r>
                <a:rPr lang="en-GB" sz="2400" b="1" dirty="0">
                  <a:solidFill>
                    <a:prstClr val="white"/>
                  </a:solidFill>
                  <a:latin typeface="Arial" panose="020B0604020202020204" pitchFamily="34" charset="0"/>
                  <a:cs typeface="Arial" panose="020B0604020202020204" pitchFamily="34" charset="0"/>
                </a:rPr>
                <a:t>Power transmission and distribution</a:t>
              </a:r>
            </a:p>
          </p:txBody>
        </p:sp>
        <p:sp>
          <p:nvSpPr>
            <p:cNvPr id="16" name="Rectangle 15">
              <a:extLst>
                <a:ext uri="{FF2B5EF4-FFF2-40B4-BE49-F238E27FC236}">
                  <a16:creationId xmlns:a16="http://schemas.microsoft.com/office/drawing/2014/main" id="{F18F5EB1-D9F2-5E43-A348-87146A4D71EA}"/>
                </a:ext>
              </a:extLst>
            </p:cNvPr>
            <p:cNvSpPr/>
            <p:nvPr/>
          </p:nvSpPr>
          <p:spPr>
            <a:xfrm>
              <a:off x="14110588" y="7914498"/>
              <a:ext cx="2314512" cy="1630575"/>
            </a:xfrm>
            <a:prstGeom prst="rect">
              <a:avLst/>
            </a:prstGeom>
            <a:noFill/>
          </p:spPr>
          <p:txBody>
            <a:bodyPr wrap="square">
              <a:spAutoFit/>
            </a:bodyPr>
            <a:lstStyle/>
            <a:p>
              <a:pPr algn="ctr" defTabSz="685800" eaLnBrk="1" fontAlgn="auto" hangingPunct="1">
                <a:lnSpc>
                  <a:spcPct val="106000"/>
                </a:lnSpc>
                <a:spcBef>
                  <a:spcPts val="0"/>
                </a:spcBef>
                <a:spcAft>
                  <a:spcPts val="0"/>
                </a:spcAft>
                <a:defRPr/>
              </a:pPr>
              <a:r>
                <a:rPr lang="en-GB" sz="2400" b="1" dirty="0">
                  <a:solidFill>
                    <a:prstClr val="white"/>
                  </a:solidFill>
                  <a:latin typeface="Arial" panose="020B0604020202020204" pitchFamily="34" charset="0"/>
                  <a:cs typeface="Arial" panose="020B0604020202020204" pitchFamily="34" charset="0"/>
                </a:rPr>
                <a:t>Rail </a:t>
              </a:r>
            </a:p>
            <a:p>
              <a:pPr algn="ctr" defTabSz="685800" eaLnBrk="1" fontAlgn="auto" hangingPunct="1">
                <a:lnSpc>
                  <a:spcPct val="106000"/>
                </a:lnSpc>
                <a:spcBef>
                  <a:spcPts val="0"/>
                </a:spcBef>
                <a:spcAft>
                  <a:spcPts val="0"/>
                </a:spcAft>
                <a:defRPr/>
              </a:pPr>
              <a:r>
                <a:rPr lang="en-GB" sz="2400" b="1" dirty="0">
                  <a:solidFill>
                    <a:prstClr val="white"/>
                  </a:solidFill>
                  <a:latin typeface="Arial" panose="020B0604020202020204" pitchFamily="34" charset="0"/>
                  <a:cs typeface="Arial" panose="020B0604020202020204" pitchFamily="34" charset="0"/>
                </a:rPr>
                <a:t>solutions </a:t>
              </a:r>
            </a:p>
            <a:p>
              <a:pPr algn="ctr" defTabSz="685800" eaLnBrk="1" fontAlgn="auto" hangingPunct="1">
                <a:lnSpc>
                  <a:spcPct val="106000"/>
                </a:lnSpc>
                <a:spcBef>
                  <a:spcPts val="0"/>
                </a:spcBef>
                <a:spcAft>
                  <a:spcPts val="0"/>
                </a:spcAft>
                <a:defRPr/>
              </a:pPr>
              <a:r>
                <a:rPr lang="en-GB" sz="2400" b="1" dirty="0">
                  <a:solidFill>
                    <a:prstClr val="white"/>
                  </a:solidFill>
                  <a:latin typeface="Arial" panose="020B0604020202020204" pitchFamily="34" charset="0"/>
                  <a:cs typeface="Arial" panose="020B0604020202020204" pitchFamily="34" charset="0"/>
                </a:rPr>
                <a:t>and infrastructure</a:t>
              </a:r>
            </a:p>
          </p:txBody>
        </p:sp>
        <p:sp>
          <p:nvSpPr>
            <p:cNvPr id="17" name="Rectangle 16">
              <a:extLst>
                <a:ext uri="{FF2B5EF4-FFF2-40B4-BE49-F238E27FC236}">
                  <a16:creationId xmlns:a16="http://schemas.microsoft.com/office/drawing/2014/main" id="{155D95E4-5674-654E-B76E-805A85F5CD63}"/>
                </a:ext>
              </a:extLst>
            </p:cNvPr>
            <p:cNvSpPr/>
            <p:nvPr/>
          </p:nvSpPr>
          <p:spPr bwMode="gray">
            <a:xfrm>
              <a:off x="16810594" y="6705015"/>
              <a:ext cx="2090600" cy="3671624"/>
            </a:xfrm>
            <a:prstGeom prst="rect">
              <a:avLst/>
            </a:prstGeom>
            <a:solidFill>
              <a:srgbClr val="1E2864"/>
            </a:solidFill>
            <a:ln w="19050" algn="ctr">
              <a:noFill/>
              <a:miter lim="800000"/>
              <a:headEnd/>
              <a:tailEnd/>
            </a:ln>
          </p:spPr>
          <p:txBody>
            <a:bodyPr wrap="square" lIns="66675" tIns="66675" rIns="66675" bIns="66675" rtlCol="0" anchor="ctr"/>
            <a:lstStyle/>
            <a:p>
              <a:pPr algn="ctr" defTabSz="914378" eaLnBrk="1" fontAlgn="auto" hangingPunct="1">
                <a:lnSpc>
                  <a:spcPct val="106000"/>
                </a:lnSpc>
                <a:spcBef>
                  <a:spcPts val="0"/>
                </a:spcBef>
                <a:spcAft>
                  <a:spcPts val="0"/>
                </a:spcAft>
                <a:defRPr/>
              </a:pPr>
              <a:endParaRPr lang="hr-HR" sz="1200" b="1" dirty="0">
                <a:solidFill>
                  <a:prstClr val="white"/>
                </a:solidFill>
                <a:latin typeface="+mj-lt"/>
                <a:ea typeface="+mn-ea"/>
              </a:endParaRPr>
            </a:p>
          </p:txBody>
        </p:sp>
        <p:sp>
          <p:nvSpPr>
            <p:cNvPr id="18" name="Rectangle 17">
              <a:extLst>
                <a:ext uri="{FF2B5EF4-FFF2-40B4-BE49-F238E27FC236}">
                  <a16:creationId xmlns:a16="http://schemas.microsoft.com/office/drawing/2014/main" id="{7A903521-7660-5643-8E32-EFAAB4FF0D67}"/>
                </a:ext>
              </a:extLst>
            </p:cNvPr>
            <p:cNvSpPr/>
            <p:nvPr/>
          </p:nvSpPr>
          <p:spPr>
            <a:xfrm>
              <a:off x="16806425" y="7712787"/>
              <a:ext cx="2090600" cy="1630575"/>
            </a:xfrm>
            <a:prstGeom prst="rect">
              <a:avLst/>
            </a:prstGeom>
            <a:noFill/>
          </p:spPr>
          <p:txBody>
            <a:bodyPr wrap="square">
              <a:spAutoFit/>
            </a:bodyPr>
            <a:lstStyle/>
            <a:p>
              <a:pPr algn="ctr" defTabSz="914378" eaLnBrk="1" fontAlgn="auto" hangingPunct="1">
                <a:lnSpc>
                  <a:spcPct val="106000"/>
                </a:lnSpc>
                <a:spcBef>
                  <a:spcPts val="0"/>
                </a:spcBef>
                <a:spcAft>
                  <a:spcPts val="0"/>
                </a:spcAft>
                <a:defRPr/>
              </a:pPr>
              <a:r>
                <a:rPr lang="en-GB" sz="2400" b="1" dirty="0">
                  <a:solidFill>
                    <a:prstClr val="white"/>
                  </a:solidFill>
                  <a:latin typeface="Arial" panose="020B0604020202020204" pitchFamily="34" charset="0"/>
                  <a:cs typeface="Arial" panose="020B0604020202020204" pitchFamily="34" charset="0"/>
                </a:rPr>
                <a:t>Digital solutions and platforms</a:t>
              </a:r>
            </a:p>
          </p:txBody>
        </p:sp>
        <p:sp>
          <p:nvSpPr>
            <p:cNvPr id="19" name="Isosceles Triangle 17">
              <a:extLst>
                <a:ext uri="{FF2B5EF4-FFF2-40B4-BE49-F238E27FC236}">
                  <a16:creationId xmlns:a16="http://schemas.microsoft.com/office/drawing/2014/main" id="{94AFE90E-C249-D24F-B7FA-1B1CC5FCDCBF}"/>
                </a:ext>
              </a:extLst>
            </p:cNvPr>
            <p:cNvSpPr/>
            <p:nvPr/>
          </p:nvSpPr>
          <p:spPr bwMode="gray">
            <a:xfrm>
              <a:off x="8784600" y="4347688"/>
              <a:ext cx="10112425" cy="2226805"/>
            </a:xfrm>
            <a:prstGeom prst="triangle">
              <a:avLst>
                <a:gd name="adj" fmla="val 50000"/>
              </a:avLst>
            </a:prstGeom>
            <a:solidFill>
              <a:srgbClr val="E7EAF2"/>
            </a:solidFill>
            <a:ln w="6350" algn="ctr">
              <a:noFill/>
              <a:prstDash val="solid"/>
              <a:miter lim="800000"/>
              <a:headEnd/>
              <a:tailEnd/>
            </a:ln>
          </p:spPr>
          <p:txBody>
            <a:bodyPr wrap="square" lIns="66675" tIns="66675" rIns="66675" bIns="66675" rtlCol="0" anchor="ctr"/>
            <a:lstStyle/>
            <a:p>
              <a:pPr algn="ctr" defTabSz="914378" eaLnBrk="1" fontAlgn="auto" hangingPunct="1">
                <a:lnSpc>
                  <a:spcPct val="106000"/>
                </a:lnSpc>
                <a:spcBef>
                  <a:spcPts val="0"/>
                </a:spcBef>
                <a:spcAft>
                  <a:spcPts val="0"/>
                </a:spcAft>
                <a:defRPr/>
              </a:pPr>
              <a:r>
                <a:rPr lang="en-GB" sz="2800" b="1" dirty="0">
                  <a:solidFill>
                    <a:prstClr val="black"/>
                  </a:solidFill>
                  <a:latin typeface="Arial" panose="020B0604020202020204" pitchFamily="34" charset="0"/>
                  <a:cs typeface="Arial" panose="020B0604020202020204" pitchFamily="34" charset="0"/>
                </a:rPr>
                <a:t>KONČAR – Electrical Industry Inc.</a:t>
              </a:r>
            </a:p>
            <a:p>
              <a:pPr algn="ctr" defTabSz="914378" eaLnBrk="1" fontAlgn="auto" hangingPunct="1">
                <a:lnSpc>
                  <a:spcPct val="106000"/>
                </a:lnSpc>
                <a:spcBef>
                  <a:spcPts val="0"/>
                </a:spcBef>
                <a:spcAft>
                  <a:spcPts val="0"/>
                </a:spcAft>
                <a:defRPr/>
              </a:pPr>
              <a:endParaRPr lang="en-GB" sz="800" b="1" dirty="0">
                <a:solidFill>
                  <a:prstClr val="black"/>
                </a:solidFill>
                <a:latin typeface="+mj-lt"/>
                <a:ea typeface="+mn-ea"/>
              </a:endParaRPr>
            </a:p>
            <a:p>
              <a:pPr algn="ctr" defTabSz="914378" eaLnBrk="1" fontAlgn="auto" hangingPunct="1">
                <a:lnSpc>
                  <a:spcPct val="106000"/>
                </a:lnSpc>
                <a:spcBef>
                  <a:spcPts val="0"/>
                </a:spcBef>
                <a:spcAft>
                  <a:spcPts val="0"/>
                </a:spcAft>
                <a:defRPr/>
              </a:pPr>
              <a:endParaRPr lang="en-GB" sz="800" b="1" dirty="0">
                <a:solidFill>
                  <a:prstClr val="black"/>
                </a:solidFill>
                <a:latin typeface="+mj-lt"/>
                <a:ea typeface="+mn-ea"/>
              </a:endParaRPr>
            </a:p>
            <a:p>
              <a:pPr algn="ctr" defTabSz="914378" eaLnBrk="1" fontAlgn="auto" hangingPunct="1">
                <a:lnSpc>
                  <a:spcPct val="106000"/>
                </a:lnSpc>
                <a:spcBef>
                  <a:spcPts val="0"/>
                </a:spcBef>
                <a:spcAft>
                  <a:spcPts val="0"/>
                </a:spcAft>
                <a:defRPr/>
              </a:pPr>
              <a:endParaRPr lang="en-GB" sz="800" b="1" dirty="0">
                <a:solidFill>
                  <a:prstClr val="black"/>
                </a:solidFill>
                <a:latin typeface="+mj-lt"/>
                <a:ea typeface="+mn-ea"/>
              </a:endParaRPr>
            </a:p>
          </p:txBody>
        </p:sp>
        <p:sp>
          <p:nvSpPr>
            <p:cNvPr id="20" name="Arrow: Down 85">
              <a:extLst>
                <a:ext uri="{FF2B5EF4-FFF2-40B4-BE49-F238E27FC236}">
                  <a16:creationId xmlns:a16="http://schemas.microsoft.com/office/drawing/2014/main" id="{BB52F63F-A402-BA43-A385-23F9B0920C05}"/>
                </a:ext>
              </a:extLst>
            </p:cNvPr>
            <p:cNvSpPr/>
            <p:nvPr/>
          </p:nvSpPr>
          <p:spPr bwMode="gray">
            <a:xfrm>
              <a:off x="9371253" y="6565030"/>
              <a:ext cx="939852" cy="743487"/>
            </a:xfrm>
            <a:prstGeom prst="downArrow">
              <a:avLst/>
            </a:prstGeom>
            <a:solidFill>
              <a:srgbClr val="FFFFFF"/>
            </a:solidFill>
            <a:ln w="19050" algn="ctr">
              <a:noFill/>
              <a:miter lim="800000"/>
              <a:headEnd/>
              <a:tailEnd/>
            </a:ln>
          </p:spPr>
          <p:txBody>
            <a:bodyPr wrap="square" lIns="66675" tIns="66675" rIns="66675" bIns="66675" rtlCol="0" anchor="ctr"/>
            <a:lstStyle/>
            <a:p>
              <a:pPr algn="ctr" defTabSz="914378" eaLnBrk="1" fontAlgn="auto" hangingPunct="1">
                <a:lnSpc>
                  <a:spcPct val="106000"/>
                </a:lnSpc>
                <a:spcBef>
                  <a:spcPts val="0"/>
                </a:spcBef>
                <a:spcAft>
                  <a:spcPts val="0"/>
                </a:spcAft>
                <a:defRPr/>
              </a:pPr>
              <a:endParaRPr lang="hr-HR" sz="1200" b="1" dirty="0">
                <a:solidFill>
                  <a:prstClr val="white"/>
                </a:solidFill>
                <a:latin typeface="+mj-lt"/>
                <a:ea typeface="+mn-ea"/>
              </a:endParaRPr>
            </a:p>
          </p:txBody>
        </p:sp>
        <p:sp>
          <p:nvSpPr>
            <p:cNvPr id="21" name="Arrow: Down 86">
              <a:extLst>
                <a:ext uri="{FF2B5EF4-FFF2-40B4-BE49-F238E27FC236}">
                  <a16:creationId xmlns:a16="http://schemas.microsoft.com/office/drawing/2014/main" id="{C59D961F-9E99-9842-98EC-B3A8E1DEF1E8}"/>
                </a:ext>
              </a:extLst>
            </p:cNvPr>
            <p:cNvSpPr/>
            <p:nvPr/>
          </p:nvSpPr>
          <p:spPr bwMode="gray">
            <a:xfrm flipV="1">
              <a:off x="9371253" y="9670464"/>
              <a:ext cx="939852" cy="743487"/>
            </a:xfrm>
            <a:prstGeom prst="downArrow">
              <a:avLst/>
            </a:prstGeom>
            <a:solidFill>
              <a:schemeClr val="bg1"/>
            </a:solidFill>
            <a:ln w="19050" algn="ctr">
              <a:noFill/>
              <a:miter lim="800000"/>
              <a:headEnd/>
              <a:tailEnd/>
            </a:ln>
          </p:spPr>
          <p:txBody>
            <a:bodyPr wrap="square" lIns="66675" tIns="66675" rIns="66675" bIns="66675" rtlCol="0" anchor="ctr"/>
            <a:lstStyle/>
            <a:p>
              <a:pPr algn="ctr" defTabSz="914378" eaLnBrk="1" fontAlgn="auto" hangingPunct="1">
                <a:lnSpc>
                  <a:spcPct val="106000"/>
                </a:lnSpc>
                <a:spcBef>
                  <a:spcPts val="0"/>
                </a:spcBef>
                <a:spcAft>
                  <a:spcPts val="0"/>
                </a:spcAft>
                <a:defRPr/>
              </a:pPr>
              <a:endParaRPr lang="hr-HR" sz="1200" b="1" dirty="0">
                <a:solidFill>
                  <a:prstClr val="white"/>
                </a:solidFill>
                <a:latin typeface="+mj-lt"/>
                <a:ea typeface="+mn-ea"/>
              </a:endParaRPr>
            </a:p>
          </p:txBody>
        </p:sp>
        <p:sp>
          <p:nvSpPr>
            <p:cNvPr id="22" name="Arrow: Down 87">
              <a:extLst>
                <a:ext uri="{FF2B5EF4-FFF2-40B4-BE49-F238E27FC236}">
                  <a16:creationId xmlns:a16="http://schemas.microsoft.com/office/drawing/2014/main" id="{3C6B8492-1362-3042-8B78-2D44BF67DFC2}"/>
                </a:ext>
              </a:extLst>
            </p:cNvPr>
            <p:cNvSpPr/>
            <p:nvPr/>
          </p:nvSpPr>
          <p:spPr bwMode="gray">
            <a:xfrm>
              <a:off x="12134316" y="6565030"/>
              <a:ext cx="939852" cy="743487"/>
            </a:xfrm>
            <a:prstGeom prst="downArrow">
              <a:avLst/>
            </a:prstGeom>
            <a:solidFill>
              <a:srgbClr val="FFFFFF"/>
            </a:solidFill>
            <a:ln w="19050" algn="ctr">
              <a:noFill/>
              <a:miter lim="800000"/>
              <a:headEnd/>
              <a:tailEnd/>
            </a:ln>
          </p:spPr>
          <p:txBody>
            <a:bodyPr wrap="square" lIns="66675" tIns="66675" rIns="66675" bIns="66675" rtlCol="0" anchor="ctr"/>
            <a:lstStyle/>
            <a:p>
              <a:pPr algn="ctr" defTabSz="914378" eaLnBrk="1" fontAlgn="auto" hangingPunct="1">
                <a:lnSpc>
                  <a:spcPct val="106000"/>
                </a:lnSpc>
                <a:spcBef>
                  <a:spcPts val="0"/>
                </a:spcBef>
                <a:spcAft>
                  <a:spcPts val="0"/>
                </a:spcAft>
                <a:defRPr/>
              </a:pPr>
              <a:endParaRPr lang="hr-HR" sz="1200" b="1" dirty="0">
                <a:solidFill>
                  <a:prstClr val="white"/>
                </a:solidFill>
                <a:latin typeface="+mj-lt"/>
                <a:ea typeface="+mn-ea"/>
              </a:endParaRPr>
            </a:p>
          </p:txBody>
        </p:sp>
        <p:sp>
          <p:nvSpPr>
            <p:cNvPr id="23" name="Arrow: Down 88">
              <a:extLst>
                <a:ext uri="{FF2B5EF4-FFF2-40B4-BE49-F238E27FC236}">
                  <a16:creationId xmlns:a16="http://schemas.microsoft.com/office/drawing/2014/main" id="{A02EF7B5-3442-3745-AF74-94D78D57DA5C}"/>
                </a:ext>
              </a:extLst>
            </p:cNvPr>
            <p:cNvSpPr/>
            <p:nvPr/>
          </p:nvSpPr>
          <p:spPr bwMode="gray">
            <a:xfrm flipV="1">
              <a:off x="12134316" y="9670464"/>
              <a:ext cx="939852" cy="743487"/>
            </a:xfrm>
            <a:prstGeom prst="downArrow">
              <a:avLst/>
            </a:prstGeom>
            <a:solidFill>
              <a:schemeClr val="bg1"/>
            </a:solidFill>
            <a:ln w="19050" algn="ctr">
              <a:noFill/>
              <a:miter lim="800000"/>
              <a:headEnd/>
              <a:tailEnd/>
            </a:ln>
          </p:spPr>
          <p:txBody>
            <a:bodyPr wrap="square" lIns="66675" tIns="66675" rIns="66675" bIns="66675" rtlCol="0" anchor="ctr"/>
            <a:lstStyle/>
            <a:p>
              <a:pPr algn="ctr" defTabSz="914378" eaLnBrk="1" fontAlgn="auto" hangingPunct="1">
                <a:lnSpc>
                  <a:spcPct val="106000"/>
                </a:lnSpc>
                <a:spcBef>
                  <a:spcPts val="0"/>
                </a:spcBef>
                <a:spcAft>
                  <a:spcPts val="0"/>
                </a:spcAft>
                <a:defRPr/>
              </a:pPr>
              <a:endParaRPr lang="hr-HR" sz="1200" b="1" dirty="0">
                <a:solidFill>
                  <a:prstClr val="white"/>
                </a:solidFill>
                <a:latin typeface="+mj-lt"/>
                <a:ea typeface="+mn-ea"/>
              </a:endParaRPr>
            </a:p>
          </p:txBody>
        </p:sp>
        <p:sp>
          <p:nvSpPr>
            <p:cNvPr id="24" name="Arrow: Down 89">
              <a:extLst>
                <a:ext uri="{FF2B5EF4-FFF2-40B4-BE49-F238E27FC236}">
                  <a16:creationId xmlns:a16="http://schemas.microsoft.com/office/drawing/2014/main" id="{3FBCC767-87A3-874A-B7F6-85720995BD20}"/>
                </a:ext>
              </a:extLst>
            </p:cNvPr>
            <p:cNvSpPr/>
            <p:nvPr/>
          </p:nvSpPr>
          <p:spPr bwMode="gray">
            <a:xfrm>
              <a:off x="14797920" y="6565030"/>
              <a:ext cx="939852" cy="743487"/>
            </a:xfrm>
            <a:prstGeom prst="downArrow">
              <a:avLst/>
            </a:prstGeom>
            <a:solidFill>
              <a:srgbClr val="FFFFFF"/>
            </a:solidFill>
            <a:ln w="19050" algn="ctr">
              <a:noFill/>
              <a:miter lim="800000"/>
              <a:headEnd/>
              <a:tailEnd/>
            </a:ln>
          </p:spPr>
          <p:txBody>
            <a:bodyPr wrap="square" lIns="66675" tIns="66675" rIns="66675" bIns="66675" rtlCol="0" anchor="ctr"/>
            <a:lstStyle/>
            <a:p>
              <a:pPr algn="ctr" defTabSz="914378" eaLnBrk="1" fontAlgn="auto" hangingPunct="1">
                <a:lnSpc>
                  <a:spcPct val="106000"/>
                </a:lnSpc>
                <a:spcBef>
                  <a:spcPts val="0"/>
                </a:spcBef>
                <a:spcAft>
                  <a:spcPts val="0"/>
                </a:spcAft>
                <a:defRPr/>
              </a:pPr>
              <a:endParaRPr lang="hr-HR" sz="1200" b="1" dirty="0">
                <a:solidFill>
                  <a:prstClr val="white"/>
                </a:solidFill>
                <a:latin typeface="+mj-lt"/>
                <a:ea typeface="+mn-ea"/>
              </a:endParaRPr>
            </a:p>
          </p:txBody>
        </p:sp>
        <p:sp>
          <p:nvSpPr>
            <p:cNvPr id="25" name="Arrow: Down 90">
              <a:extLst>
                <a:ext uri="{FF2B5EF4-FFF2-40B4-BE49-F238E27FC236}">
                  <a16:creationId xmlns:a16="http://schemas.microsoft.com/office/drawing/2014/main" id="{9009DC7D-6672-754A-A519-DE1F03A1D4D0}"/>
                </a:ext>
              </a:extLst>
            </p:cNvPr>
            <p:cNvSpPr/>
            <p:nvPr/>
          </p:nvSpPr>
          <p:spPr bwMode="gray">
            <a:xfrm flipV="1">
              <a:off x="14797920" y="9670464"/>
              <a:ext cx="939852" cy="743487"/>
            </a:xfrm>
            <a:prstGeom prst="downArrow">
              <a:avLst/>
            </a:prstGeom>
            <a:solidFill>
              <a:schemeClr val="bg1"/>
            </a:solidFill>
            <a:ln w="19050" algn="ctr">
              <a:noFill/>
              <a:miter lim="800000"/>
              <a:headEnd/>
              <a:tailEnd/>
            </a:ln>
          </p:spPr>
          <p:txBody>
            <a:bodyPr wrap="square" lIns="66675" tIns="66675" rIns="66675" bIns="66675" rtlCol="0" anchor="ctr"/>
            <a:lstStyle/>
            <a:p>
              <a:pPr algn="ctr" defTabSz="914378" eaLnBrk="1" fontAlgn="auto" hangingPunct="1">
                <a:lnSpc>
                  <a:spcPct val="106000"/>
                </a:lnSpc>
                <a:spcBef>
                  <a:spcPts val="0"/>
                </a:spcBef>
                <a:spcAft>
                  <a:spcPts val="0"/>
                </a:spcAft>
                <a:defRPr/>
              </a:pPr>
              <a:endParaRPr lang="hr-HR" sz="1200" b="1" dirty="0">
                <a:solidFill>
                  <a:prstClr val="white"/>
                </a:solidFill>
                <a:latin typeface="+mj-lt"/>
                <a:ea typeface="+mn-ea"/>
              </a:endParaRPr>
            </a:p>
          </p:txBody>
        </p:sp>
        <p:sp>
          <p:nvSpPr>
            <p:cNvPr id="26" name="Arrow: Down 91">
              <a:extLst>
                <a:ext uri="{FF2B5EF4-FFF2-40B4-BE49-F238E27FC236}">
                  <a16:creationId xmlns:a16="http://schemas.microsoft.com/office/drawing/2014/main" id="{CAE9309A-52AA-DF42-B7E4-7A9DA686D7FC}"/>
                </a:ext>
              </a:extLst>
            </p:cNvPr>
            <p:cNvSpPr/>
            <p:nvPr/>
          </p:nvSpPr>
          <p:spPr bwMode="gray">
            <a:xfrm>
              <a:off x="17385966" y="6565030"/>
              <a:ext cx="939852" cy="743487"/>
            </a:xfrm>
            <a:prstGeom prst="downArrow">
              <a:avLst/>
            </a:prstGeom>
            <a:solidFill>
              <a:srgbClr val="FFFFFF"/>
            </a:solidFill>
            <a:ln w="19050" algn="ctr">
              <a:noFill/>
              <a:miter lim="800000"/>
              <a:headEnd/>
              <a:tailEnd/>
            </a:ln>
          </p:spPr>
          <p:txBody>
            <a:bodyPr wrap="square" lIns="66675" tIns="66675" rIns="66675" bIns="66675" rtlCol="0" anchor="ctr"/>
            <a:lstStyle/>
            <a:p>
              <a:pPr algn="ctr" defTabSz="914378" eaLnBrk="1" fontAlgn="auto" hangingPunct="1">
                <a:lnSpc>
                  <a:spcPct val="106000"/>
                </a:lnSpc>
                <a:spcBef>
                  <a:spcPts val="0"/>
                </a:spcBef>
                <a:spcAft>
                  <a:spcPts val="0"/>
                </a:spcAft>
                <a:defRPr/>
              </a:pPr>
              <a:endParaRPr lang="hr-HR" sz="1200" b="1" dirty="0">
                <a:solidFill>
                  <a:prstClr val="white"/>
                </a:solidFill>
                <a:latin typeface="+mj-lt"/>
                <a:ea typeface="+mn-ea"/>
              </a:endParaRPr>
            </a:p>
          </p:txBody>
        </p:sp>
        <p:sp>
          <p:nvSpPr>
            <p:cNvPr id="27" name="Arrow: Down 92">
              <a:extLst>
                <a:ext uri="{FF2B5EF4-FFF2-40B4-BE49-F238E27FC236}">
                  <a16:creationId xmlns:a16="http://schemas.microsoft.com/office/drawing/2014/main" id="{E5690989-BFDB-BE46-91FF-D0D49EE77C04}"/>
                </a:ext>
              </a:extLst>
            </p:cNvPr>
            <p:cNvSpPr/>
            <p:nvPr/>
          </p:nvSpPr>
          <p:spPr bwMode="gray">
            <a:xfrm flipV="1">
              <a:off x="17385966" y="9670464"/>
              <a:ext cx="939852" cy="743487"/>
            </a:xfrm>
            <a:prstGeom prst="downArrow">
              <a:avLst/>
            </a:prstGeom>
            <a:solidFill>
              <a:schemeClr val="bg1"/>
            </a:solidFill>
            <a:ln w="19050" algn="ctr">
              <a:noFill/>
              <a:miter lim="800000"/>
              <a:headEnd/>
              <a:tailEnd/>
            </a:ln>
          </p:spPr>
          <p:txBody>
            <a:bodyPr wrap="square" lIns="66675" tIns="66675" rIns="66675" bIns="66675" rtlCol="0" anchor="ctr"/>
            <a:lstStyle/>
            <a:p>
              <a:pPr algn="ctr" defTabSz="914378" eaLnBrk="1" fontAlgn="auto" hangingPunct="1">
                <a:lnSpc>
                  <a:spcPct val="106000"/>
                </a:lnSpc>
                <a:spcBef>
                  <a:spcPts val="0"/>
                </a:spcBef>
                <a:spcAft>
                  <a:spcPts val="0"/>
                </a:spcAft>
                <a:defRPr/>
              </a:pPr>
              <a:endParaRPr lang="hr-HR" sz="1200" b="1" dirty="0">
                <a:solidFill>
                  <a:prstClr val="white"/>
                </a:solidFill>
                <a:latin typeface="+mj-lt"/>
                <a:ea typeface="+mn-ea"/>
              </a:endParaRPr>
            </a:p>
          </p:txBody>
        </p:sp>
      </p:grpSp>
    </p:spTree>
    <p:extLst>
      <p:ext uri="{BB962C8B-B14F-4D97-AF65-F5344CB8AC3E}">
        <p14:creationId xmlns:p14="http://schemas.microsoft.com/office/powerpoint/2010/main" val="1381489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EE18EA0-882F-8649-B6DF-F57558994A9E}"/>
              </a:ext>
            </a:extLst>
          </p:cNvPr>
          <p:cNvSpPr/>
          <p:nvPr/>
        </p:nvSpPr>
        <p:spPr>
          <a:xfrm>
            <a:off x="0" y="0"/>
            <a:ext cx="24377649" cy="13716000"/>
          </a:xfrm>
          <a:prstGeom prst="rect">
            <a:avLst/>
          </a:prstGeom>
          <a:solidFill>
            <a:srgbClr val="8EB4E3">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EE18EA0-882F-8649-B6DF-F57558994A9E}"/>
              </a:ext>
            </a:extLst>
          </p:cNvPr>
          <p:cNvSpPr/>
          <p:nvPr/>
        </p:nvSpPr>
        <p:spPr>
          <a:xfrm>
            <a:off x="0" y="1"/>
            <a:ext cx="24377649" cy="13716000"/>
          </a:xfrm>
          <a:prstGeom prst="rect">
            <a:avLst/>
          </a:prstGeom>
          <a:solidFill>
            <a:srgbClr val="8EB4E3">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A0D1F21E-3349-8548-9D7E-51EAC3F9B182}"/>
              </a:ext>
            </a:extLst>
          </p:cNvPr>
          <p:cNvPicPr>
            <a:picLocks noChangeAspect="1"/>
          </p:cNvPicPr>
          <p:nvPr/>
        </p:nvPicPr>
        <p:blipFill rotWithShape="1">
          <a:blip r:embed="rId3"/>
          <a:srcRect l="4792" t="12636" r="6089" b="14423"/>
          <a:stretch/>
        </p:blipFill>
        <p:spPr>
          <a:xfrm>
            <a:off x="7334728" y="3065352"/>
            <a:ext cx="15904413" cy="10131017"/>
          </a:xfrm>
          <a:prstGeom prst="rect">
            <a:avLst/>
          </a:prstGeom>
        </p:spPr>
      </p:pic>
      <p:pic>
        <p:nvPicPr>
          <p:cNvPr id="13" name="Picture Placeholder 12" descr="Background pattern&#10;&#10;Description automatically generated">
            <a:extLst>
              <a:ext uri="{FF2B5EF4-FFF2-40B4-BE49-F238E27FC236}">
                <a16:creationId xmlns:a16="http://schemas.microsoft.com/office/drawing/2014/main" id="{31A8B7E3-1A86-1140-B4EA-F2950501C363}"/>
              </a:ext>
            </a:extLst>
          </p:cNvPr>
          <p:cNvPicPr>
            <a:picLocks noGrp="1" noChangeAspect="1"/>
          </p:cNvPicPr>
          <p:nvPr>
            <p:ph type="pic" sz="quarter" idx="17"/>
          </p:nvPr>
        </p:nvPicPr>
        <p:blipFill rotWithShape="1">
          <a:blip r:embed="rId4" cstate="email">
            <a:extLst>
              <a:ext uri="{28A0092B-C50C-407E-A947-70E740481C1C}">
                <a14:useLocalDpi xmlns:a14="http://schemas.microsoft.com/office/drawing/2010/main" val="0"/>
              </a:ext>
            </a:extLst>
          </a:blip>
          <a:srcRect t="18671" b="18671"/>
          <a:stretch/>
        </p:blipFill>
        <p:spPr>
          <a:xfrm>
            <a:off x="9417829" y="3849413"/>
            <a:ext cx="11838762" cy="7417453"/>
          </a:xfrm>
          <a:prstGeom prst="rect">
            <a:avLst/>
          </a:prstGeom>
        </p:spPr>
      </p:pic>
      <p:sp>
        <p:nvSpPr>
          <p:cNvPr id="12" name="TextBox 11">
            <a:extLst>
              <a:ext uri="{FF2B5EF4-FFF2-40B4-BE49-F238E27FC236}">
                <a16:creationId xmlns:a16="http://schemas.microsoft.com/office/drawing/2014/main" id="{D9FCBCEE-11D1-9444-9882-38DA883A24F7}"/>
              </a:ext>
            </a:extLst>
          </p:cNvPr>
          <p:cNvSpPr txBox="1"/>
          <p:nvPr/>
        </p:nvSpPr>
        <p:spPr>
          <a:xfrm>
            <a:off x="1371920" y="4662703"/>
            <a:ext cx="8023607" cy="3631763"/>
          </a:xfrm>
          <a:prstGeom prst="rect">
            <a:avLst/>
          </a:prstGeom>
          <a:noFill/>
        </p:spPr>
        <p:txBody>
          <a:bodyPr wrap="square" rtlCol="0">
            <a:spAutoFit/>
          </a:bodyPr>
          <a:lstStyle/>
          <a:p>
            <a:r>
              <a:rPr lang="en-US" sz="11500" b="1" spc="300" dirty="0">
                <a:solidFill>
                  <a:schemeClr val="bg2"/>
                </a:solidFill>
                <a:latin typeface="Arial" panose="020B0604020202020204" pitchFamily="34" charset="0"/>
                <a:ea typeface="Montserrat" charset="0"/>
                <a:cs typeface="Montserrat" charset="0"/>
              </a:rPr>
              <a:t>A LOOK AHEAD</a:t>
            </a:r>
          </a:p>
        </p:txBody>
      </p:sp>
    </p:spTree>
    <p:extLst>
      <p:ext uri="{BB962C8B-B14F-4D97-AF65-F5344CB8AC3E}">
        <p14:creationId xmlns:p14="http://schemas.microsoft.com/office/powerpoint/2010/main" val="8961874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306D8F6C-2829-0F4B-8155-4571FF27BDB0}"/>
              </a:ext>
            </a:extLst>
          </p:cNvPr>
          <p:cNvSpPr txBox="1"/>
          <p:nvPr/>
        </p:nvSpPr>
        <p:spPr>
          <a:xfrm>
            <a:off x="15739956" y="1589294"/>
            <a:ext cx="7291136" cy="2585323"/>
          </a:xfrm>
          <a:prstGeom prst="rect">
            <a:avLst/>
          </a:prstGeom>
          <a:noFill/>
        </p:spPr>
        <p:txBody>
          <a:bodyPr wrap="square" rtlCol="0">
            <a:spAutoFit/>
          </a:bodyPr>
          <a:lstStyle/>
          <a:p>
            <a:r>
              <a:rPr lang="en-US" sz="5400" b="1" spc="300" dirty="0">
                <a:solidFill>
                  <a:schemeClr val="tx2"/>
                </a:solidFill>
                <a:latin typeface="Arial" panose="020B0604020202020204" pitchFamily="34" charset="0"/>
                <a:ea typeface="Montserrat" charset="0"/>
                <a:cs typeface="Arial" panose="020B0604020202020204" pitchFamily="34" charset="0"/>
              </a:rPr>
              <a:t>INCREASE IN </a:t>
            </a:r>
            <a:r>
              <a:rPr lang="hr-HR" sz="5400" b="1" spc="300" dirty="0">
                <a:solidFill>
                  <a:schemeClr val="tx2"/>
                </a:solidFill>
                <a:latin typeface="Arial" panose="020B0604020202020204" pitchFamily="34" charset="0"/>
                <a:ea typeface="Montserrat" charset="0"/>
                <a:cs typeface="Arial" panose="020B0604020202020204" pitchFamily="34" charset="0"/>
              </a:rPr>
              <a:t>ORDER INTAKE </a:t>
            </a:r>
            <a:r>
              <a:rPr lang="en-US" sz="5400" b="1" spc="300" dirty="0">
                <a:solidFill>
                  <a:schemeClr val="tx2"/>
                </a:solidFill>
                <a:latin typeface="Arial" panose="020B0604020202020204" pitchFamily="34" charset="0"/>
                <a:ea typeface="Montserrat" charset="0"/>
                <a:cs typeface="Arial" panose="020B0604020202020204" pitchFamily="34" charset="0"/>
              </a:rPr>
              <a:t>AND </a:t>
            </a:r>
            <a:r>
              <a:rPr lang="hr-HR" sz="5400" b="1" spc="300" dirty="0">
                <a:solidFill>
                  <a:schemeClr val="tx2"/>
                </a:solidFill>
                <a:latin typeface="Arial" panose="020B0604020202020204" pitchFamily="34" charset="0"/>
                <a:ea typeface="Montserrat" charset="0"/>
                <a:cs typeface="Arial" panose="020B0604020202020204" pitchFamily="34" charset="0"/>
              </a:rPr>
              <a:t>SALES</a:t>
            </a:r>
            <a:endParaRPr lang="en-US" sz="5400" b="1" spc="300" dirty="0">
              <a:solidFill>
                <a:schemeClr val="tx2"/>
              </a:solidFill>
              <a:latin typeface="Arial" panose="020B0604020202020204" pitchFamily="34" charset="0"/>
              <a:ea typeface="Montserrat" charset="0"/>
              <a:cs typeface="Arial" panose="020B0604020202020204" pitchFamily="34" charset="0"/>
            </a:endParaRPr>
          </a:p>
        </p:txBody>
      </p:sp>
      <p:sp>
        <p:nvSpPr>
          <p:cNvPr id="12" name="TextBox 11">
            <a:extLst>
              <a:ext uri="{FF2B5EF4-FFF2-40B4-BE49-F238E27FC236}">
                <a16:creationId xmlns:a16="http://schemas.microsoft.com/office/drawing/2014/main" id="{DCB21EC2-5D7D-1644-86D0-67AD8FDFDC72}"/>
              </a:ext>
            </a:extLst>
          </p:cNvPr>
          <p:cNvSpPr txBox="1"/>
          <p:nvPr/>
        </p:nvSpPr>
        <p:spPr>
          <a:xfrm>
            <a:off x="15739956" y="6801112"/>
            <a:ext cx="5243013" cy="3770263"/>
          </a:xfrm>
          <a:prstGeom prst="rect">
            <a:avLst/>
          </a:prstGeom>
          <a:noFill/>
        </p:spPr>
        <p:txBody>
          <a:bodyPr wrap="square" rtlCol="0">
            <a:spAutoFit/>
          </a:bodyPr>
          <a:lstStyle/>
          <a:p>
            <a:pPr>
              <a:lnSpc>
                <a:spcPts val="4080"/>
              </a:lnSpc>
            </a:pPr>
            <a:r>
              <a:rPr lang="nl-NL" sz="4000" b="1" dirty="0" err="1">
                <a:solidFill>
                  <a:schemeClr val="tx2"/>
                </a:solidFill>
                <a:latin typeface="Arial" panose="020B0604020202020204" pitchFamily="34" charset="0"/>
                <a:ea typeface="Lato Light" panose="020F0502020204030203" pitchFamily="34" charset="0"/>
                <a:cs typeface="Arial" panose="020B0604020202020204" pitchFamily="34" charset="0"/>
              </a:rPr>
              <a:t>Book-to-bill</a:t>
            </a:r>
            <a:r>
              <a:rPr lang="ta-IN" sz="4000" b="1" dirty="0">
                <a:solidFill>
                  <a:schemeClr val="tx2"/>
                </a:solidFill>
                <a:latin typeface="Arial" panose="020B0604020202020204" pitchFamily="34" charset="0"/>
                <a:ea typeface="Lato Light" panose="020F0502020204030203" pitchFamily="34" charset="0"/>
                <a:cs typeface="Lato Light" panose="020F0502020204030203" pitchFamily="34" charset="0"/>
              </a:rPr>
              <a:t> </a:t>
            </a:r>
            <a:r>
              <a:rPr lang="nl-NL" sz="4000" b="1" dirty="0">
                <a:solidFill>
                  <a:schemeClr val="tx2"/>
                </a:solidFill>
                <a:latin typeface="Arial" panose="020B0604020202020204" pitchFamily="34" charset="0"/>
                <a:ea typeface="Lato Light" panose="020F0502020204030203" pitchFamily="34" charset="0"/>
                <a:cs typeface="Arial" panose="020B0604020202020204" pitchFamily="34" charset="0"/>
              </a:rPr>
              <a:t>ratio</a:t>
            </a:r>
          </a:p>
          <a:p>
            <a:pPr>
              <a:lnSpc>
                <a:spcPts val="4080"/>
              </a:lnSpc>
            </a:pPr>
            <a:endParaRPr lang="nl-NL" sz="3200" dirty="0">
              <a:solidFill>
                <a:schemeClr val="tx2"/>
              </a:solidFill>
              <a:latin typeface="Arial" panose="020B0604020202020204" pitchFamily="34" charset="0"/>
              <a:ea typeface="Lato Light" panose="020F0502020204030203" pitchFamily="34" charset="0"/>
              <a:cs typeface="Arial" panose="020B0604020202020204" pitchFamily="34" charset="0"/>
            </a:endParaRPr>
          </a:p>
          <a:p>
            <a:pPr>
              <a:lnSpc>
                <a:spcPts val="4080"/>
              </a:lnSpc>
            </a:pPr>
            <a:r>
              <a:rPr lang="nl-NL" sz="3200" dirty="0">
                <a:solidFill>
                  <a:schemeClr val="tx2"/>
                </a:solidFill>
                <a:latin typeface="Arial" panose="020B0604020202020204" pitchFamily="34" charset="0"/>
                <a:ea typeface="Lato Light" panose="020F0502020204030203" pitchFamily="34" charset="0"/>
                <a:cs typeface="Arial" panose="020B0604020202020204" pitchFamily="34" charset="0"/>
              </a:rPr>
              <a:t> 2019    	</a:t>
            </a:r>
            <a:r>
              <a:rPr lang="nl-NL" sz="3200" b="1" dirty="0">
                <a:solidFill>
                  <a:schemeClr val="tx2"/>
                </a:solidFill>
                <a:latin typeface="Arial" panose="020B0604020202020204" pitchFamily="34" charset="0"/>
                <a:ea typeface="Lato Light" panose="020F0502020204030203" pitchFamily="34" charset="0"/>
                <a:cs typeface="Arial" panose="020B0604020202020204" pitchFamily="34" charset="0"/>
              </a:rPr>
              <a:t>1</a:t>
            </a:r>
            <a:r>
              <a:rPr lang="ta-IN" sz="3200" b="1" dirty="0">
                <a:solidFill>
                  <a:schemeClr val="tx2"/>
                </a:solidFill>
                <a:latin typeface="Arial" panose="020B0604020202020204" pitchFamily="34" charset="0"/>
                <a:ea typeface="Lato Light" panose="020F0502020204030203" pitchFamily="34" charset="0"/>
                <a:cs typeface="Arial" panose="020B0604020202020204" pitchFamily="34" charset="0"/>
              </a:rPr>
              <a:t>.</a:t>
            </a:r>
            <a:r>
              <a:rPr lang="nl-NL" sz="3200" b="1" dirty="0">
                <a:solidFill>
                  <a:schemeClr val="tx2"/>
                </a:solidFill>
                <a:latin typeface="Arial" panose="020B0604020202020204" pitchFamily="34" charset="0"/>
                <a:ea typeface="Lato Light" panose="020F0502020204030203" pitchFamily="34" charset="0"/>
                <a:cs typeface="Arial" panose="020B0604020202020204" pitchFamily="34" charset="0"/>
              </a:rPr>
              <a:t>09</a:t>
            </a:r>
          </a:p>
          <a:p>
            <a:pPr>
              <a:lnSpc>
                <a:spcPts val="4080"/>
              </a:lnSpc>
            </a:pPr>
            <a:endParaRPr lang="nl-NL" sz="3200" dirty="0">
              <a:solidFill>
                <a:schemeClr val="tx2"/>
              </a:solidFill>
              <a:latin typeface="Arial" panose="020B0604020202020204" pitchFamily="34" charset="0"/>
              <a:ea typeface="Lato Light" panose="020F0502020204030203" pitchFamily="34" charset="0"/>
              <a:cs typeface="Arial" panose="020B0604020202020204" pitchFamily="34" charset="0"/>
            </a:endParaRPr>
          </a:p>
          <a:p>
            <a:pPr>
              <a:lnSpc>
                <a:spcPts val="4080"/>
              </a:lnSpc>
            </a:pPr>
            <a:r>
              <a:rPr lang="nl-NL" sz="3200" dirty="0">
                <a:solidFill>
                  <a:schemeClr val="tx2"/>
                </a:solidFill>
                <a:latin typeface="Arial" panose="020B0604020202020204" pitchFamily="34" charset="0"/>
                <a:ea typeface="Lato Light" panose="020F0502020204030203" pitchFamily="34" charset="0"/>
                <a:cs typeface="Arial" panose="020B0604020202020204" pitchFamily="34" charset="0"/>
              </a:rPr>
              <a:t> 2020    	</a:t>
            </a:r>
            <a:r>
              <a:rPr lang="nl-NL" sz="3200" b="1" dirty="0">
                <a:solidFill>
                  <a:schemeClr val="tx2"/>
                </a:solidFill>
                <a:latin typeface="Arial" panose="020B0604020202020204" pitchFamily="34" charset="0"/>
                <a:ea typeface="Lato Light" panose="020F0502020204030203" pitchFamily="34" charset="0"/>
                <a:cs typeface="Arial" panose="020B0604020202020204" pitchFamily="34" charset="0"/>
              </a:rPr>
              <a:t>1</a:t>
            </a:r>
            <a:r>
              <a:rPr lang="ta-IN" sz="3200" b="1" dirty="0">
                <a:solidFill>
                  <a:schemeClr val="tx2"/>
                </a:solidFill>
                <a:latin typeface="Arial" panose="020B0604020202020204" pitchFamily="34" charset="0"/>
                <a:ea typeface="Lato Light" panose="020F0502020204030203" pitchFamily="34" charset="0"/>
                <a:cs typeface="Arial" panose="020B0604020202020204" pitchFamily="34" charset="0"/>
              </a:rPr>
              <a:t>.</a:t>
            </a:r>
            <a:r>
              <a:rPr lang="nl-NL" sz="3200" b="1" dirty="0">
                <a:solidFill>
                  <a:schemeClr val="tx2"/>
                </a:solidFill>
                <a:latin typeface="Arial" panose="020B0604020202020204" pitchFamily="34" charset="0"/>
                <a:ea typeface="Lato Light" panose="020F0502020204030203" pitchFamily="34" charset="0"/>
                <a:cs typeface="Arial" panose="020B0604020202020204" pitchFamily="34" charset="0"/>
              </a:rPr>
              <a:t>26</a:t>
            </a:r>
          </a:p>
          <a:p>
            <a:pPr>
              <a:lnSpc>
                <a:spcPts val="4080"/>
              </a:lnSpc>
            </a:pPr>
            <a:endParaRPr lang="nl-NL" sz="3200" dirty="0">
              <a:solidFill>
                <a:schemeClr val="tx2"/>
              </a:solidFill>
              <a:latin typeface="Arial" panose="020B0604020202020204" pitchFamily="34" charset="0"/>
              <a:ea typeface="Lato Light" panose="020F0502020204030203" pitchFamily="34" charset="0"/>
              <a:cs typeface="Arial" panose="020B0604020202020204" pitchFamily="34" charset="0"/>
            </a:endParaRPr>
          </a:p>
          <a:p>
            <a:pPr>
              <a:lnSpc>
                <a:spcPts val="4080"/>
              </a:lnSpc>
            </a:pPr>
            <a:r>
              <a:rPr lang="nl-NL" sz="3200" dirty="0">
                <a:solidFill>
                  <a:schemeClr val="tx2"/>
                </a:solidFill>
                <a:latin typeface="Arial" panose="020B0604020202020204" pitchFamily="34" charset="0"/>
                <a:ea typeface="Lato Light" panose="020F0502020204030203" pitchFamily="34" charset="0"/>
                <a:cs typeface="Arial" panose="020B0604020202020204" pitchFamily="34" charset="0"/>
              </a:rPr>
              <a:t> 2021    	</a:t>
            </a:r>
            <a:r>
              <a:rPr lang="nl-NL" sz="3200" b="1" dirty="0">
                <a:solidFill>
                  <a:schemeClr val="tx2"/>
                </a:solidFill>
                <a:latin typeface="Arial" panose="020B0604020202020204" pitchFamily="34" charset="0"/>
                <a:ea typeface="Lato Light" panose="020F0502020204030203" pitchFamily="34" charset="0"/>
                <a:cs typeface="Arial" panose="020B0604020202020204" pitchFamily="34" charset="0"/>
              </a:rPr>
              <a:t>1</a:t>
            </a:r>
            <a:r>
              <a:rPr lang="ta-IN" sz="3200" b="1" dirty="0">
                <a:solidFill>
                  <a:schemeClr val="tx2"/>
                </a:solidFill>
                <a:latin typeface="Arial" panose="020B0604020202020204" pitchFamily="34" charset="0"/>
                <a:ea typeface="Lato Light" panose="020F0502020204030203" pitchFamily="34" charset="0"/>
                <a:cs typeface="Arial" panose="020B0604020202020204" pitchFamily="34" charset="0"/>
              </a:rPr>
              <a:t>.</a:t>
            </a:r>
            <a:r>
              <a:rPr lang="nl-NL" sz="3200" b="1" dirty="0">
                <a:solidFill>
                  <a:schemeClr val="tx2"/>
                </a:solidFill>
                <a:latin typeface="Arial" panose="020B0604020202020204" pitchFamily="34" charset="0"/>
                <a:ea typeface="Lato Light" panose="020F0502020204030203" pitchFamily="34" charset="0"/>
                <a:cs typeface="Arial" panose="020B0604020202020204" pitchFamily="34" charset="0"/>
              </a:rPr>
              <a:t>24  </a:t>
            </a:r>
          </a:p>
        </p:txBody>
      </p:sp>
      <p:sp>
        <p:nvSpPr>
          <p:cNvPr id="9" name="Rectangle 8">
            <a:extLst>
              <a:ext uri="{FF2B5EF4-FFF2-40B4-BE49-F238E27FC236}">
                <a16:creationId xmlns:a16="http://schemas.microsoft.com/office/drawing/2014/main" id="{51E0AE85-ABE0-A94C-82BD-F7EB32BA270D}"/>
              </a:ext>
            </a:extLst>
          </p:cNvPr>
          <p:cNvSpPr/>
          <p:nvPr/>
        </p:nvSpPr>
        <p:spPr>
          <a:xfrm>
            <a:off x="10166859" y="2758846"/>
            <a:ext cx="4812841" cy="954107"/>
          </a:xfrm>
          <a:prstGeom prst="rect">
            <a:avLst/>
          </a:prstGeom>
        </p:spPr>
        <p:txBody>
          <a:bodyPr wrap="square">
            <a:spAutoFit/>
          </a:bodyPr>
          <a:lstStyle/>
          <a:p>
            <a:r>
              <a:rPr lang="hr-HR" sz="2800" b="1" spc="300" dirty="0">
                <a:solidFill>
                  <a:schemeClr val="tx2"/>
                </a:solidFill>
                <a:latin typeface="Arial" panose="020B0604020202020204" pitchFamily="34" charset="0"/>
                <a:ea typeface="Montserrat" charset="0"/>
                <a:cs typeface="Montserrat" charset="0"/>
              </a:rPr>
              <a:t>ORDER </a:t>
            </a:r>
          </a:p>
          <a:p>
            <a:r>
              <a:rPr lang="hr-HR" sz="2800" b="1" spc="300" dirty="0">
                <a:solidFill>
                  <a:schemeClr val="tx2"/>
                </a:solidFill>
                <a:latin typeface="Arial" panose="020B0604020202020204" pitchFamily="34" charset="0"/>
                <a:ea typeface="Montserrat" charset="0"/>
                <a:cs typeface="Montserrat" charset="0"/>
              </a:rPr>
              <a:t>INTAKE</a:t>
            </a:r>
            <a:endParaRPr lang="en-US" sz="2800" b="1" spc="300" dirty="0">
              <a:solidFill>
                <a:srgbClr val="FF0000"/>
              </a:solidFill>
              <a:latin typeface="Arial" panose="020B0604020202020204" pitchFamily="34" charset="0"/>
              <a:ea typeface="Montserrat" charset="0"/>
              <a:cs typeface="Montserrat" charset="0"/>
            </a:endParaRPr>
          </a:p>
        </p:txBody>
      </p:sp>
      <p:sp>
        <p:nvSpPr>
          <p:cNvPr id="10" name="Rectangle 9">
            <a:extLst>
              <a:ext uri="{FF2B5EF4-FFF2-40B4-BE49-F238E27FC236}">
                <a16:creationId xmlns:a16="http://schemas.microsoft.com/office/drawing/2014/main" id="{51E0AE85-ABE0-A94C-82BD-F7EB32BA270D}"/>
              </a:ext>
            </a:extLst>
          </p:cNvPr>
          <p:cNvSpPr/>
          <p:nvPr/>
        </p:nvSpPr>
        <p:spPr>
          <a:xfrm>
            <a:off x="10166859" y="8441397"/>
            <a:ext cx="4812841" cy="954107"/>
          </a:xfrm>
          <a:prstGeom prst="rect">
            <a:avLst/>
          </a:prstGeom>
        </p:spPr>
        <p:txBody>
          <a:bodyPr wrap="square">
            <a:spAutoFit/>
          </a:bodyPr>
          <a:lstStyle/>
          <a:p>
            <a:r>
              <a:rPr lang="ta-IN" sz="2800" b="1" spc="300" dirty="0">
                <a:solidFill>
                  <a:schemeClr val="tx2"/>
                </a:solidFill>
                <a:latin typeface="Arial" panose="020B0604020202020204" pitchFamily="34" charset="0"/>
                <a:ea typeface="Montserrat" charset="0"/>
                <a:cs typeface="Montserrat" charset="0"/>
              </a:rPr>
              <a:t>SALES </a:t>
            </a:r>
          </a:p>
          <a:p>
            <a:r>
              <a:rPr lang="ta-IN" sz="2800" b="1" spc="300" dirty="0">
                <a:solidFill>
                  <a:schemeClr val="tx2"/>
                </a:solidFill>
                <a:latin typeface="Arial" panose="020B0604020202020204" pitchFamily="34" charset="0"/>
                <a:ea typeface="Montserrat" charset="0"/>
                <a:cs typeface="Montserrat" charset="0"/>
              </a:rPr>
              <a:t>REVENUE</a:t>
            </a:r>
            <a:endParaRPr lang="en-US" sz="2800" b="1" spc="300" dirty="0">
              <a:solidFill>
                <a:schemeClr val="tx2"/>
              </a:solidFill>
              <a:latin typeface="Arial" panose="020B0604020202020204" pitchFamily="34" charset="0"/>
              <a:ea typeface="Montserrat" charset="0"/>
              <a:cs typeface="Montserrat" charset="0"/>
            </a:endParaRPr>
          </a:p>
        </p:txBody>
      </p:sp>
      <p:graphicFrame>
        <p:nvGraphicFramePr>
          <p:cNvPr id="15" name="Chart 14">
            <a:extLst>
              <a:ext uri="{FF2B5EF4-FFF2-40B4-BE49-F238E27FC236}">
                <a16:creationId xmlns:a16="http://schemas.microsoft.com/office/drawing/2014/main" id="{A2B871D1-3066-4903-8180-F4B058D96891}"/>
              </a:ext>
            </a:extLst>
          </p:cNvPr>
          <p:cNvGraphicFramePr/>
          <p:nvPr>
            <p:extLst>
              <p:ext uri="{D42A27DB-BD31-4B8C-83A1-F6EECF244321}">
                <p14:modId xmlns:p14="http://schemas.microsoft.com/office/powerpoint/2010/main" val="680800391"/>
              </p:ext>
            </p:extLst>
          </p:nvPr>
        </p:nvGraphicFramePr>
        <p:xfrm>
          <a:off x="2178107" y="1589294"/>
          <a:ext cx="7988752" cy="48979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a:extLst>
              <a:ext uri="{FF2B5EF4-FFF2-40B4-BE49-F238E27FC236}">
                <a16:creationId xmlns:a16="http://schemas.microsoft.com/office/drawing/2014/main" id="{03162F20-A16B-40EC-B09B-84FF031873A9}"/>
              </a:ext>
            </a:extLst>
          </p:cNvPr>
          <p:cNvGraphicFramePr>
            <a:graphicFrameLocks/>
          </p:cNvGraphicFramePr>
          <p:nvPr>
            <p:extLst>
              <p:ext uri="{D42A27DB-BD31-4B8C-83A1-F6EECF244321}">
                <p14:modId xmlns:p14="http://schemas.microsoft.com/office/powerpoint/2010/main" val="2538851775"/>
              </p:ext>
            </p:extLst>
          </p:nvPr>
        </p:nvGraphicFramePr>
        <p:xfrm>
          <a:off x="2178025" y="7381839"/>
          <a:ext cx="7880375" cy="4894874"/>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194DC6DF-3746-274D-8642-5381BCBC53D3}"/>
              </a:ext>
            </a:extLst>
          </p:cNvPr>
          <p:cNvSpPr txBox="1"/>
          <p:nvPr/>
        </p:nvSpPr>
        <p:spPr>
          <a:xfrm>
            <a:off x="2917371" y="6188700"/>
            <a:ext cx="1393372" cy="612412"/>
          </a:xfrm>
          <a:prstGeom prst="rect">
            <a:avLst/>
          </a:prstGeom>
          <a:noFill/>
        </p:spPr>
        <p:txBody>
          <a:bodyPr wrap="square" rtlCol="0">
            <a:spAutoFit/>
          </a:bodyPr>
          <a:lstStyle/>
          <a:p>
            <a:pPr algn="ctr">
              <a:lnSpc>
                <a:spcPct val="200000"/>
              </a:lnSpc>
            </a:pP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2019</a:t>
            </a:r>
            <a:endPar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endParaRPr>
          </a:p>
        </p:txBody>
      </p:sp>
      <p:sp>
        <p:nvSpPr>
          <p:cNvPr id="14" name="TextBox 13">
            <a:extLst>
              <a:ext uri="{FF2B5EF4-FFF2-40B4-BE49-F238E27FC236}">
                <a16:creationId xmlns:a16="http://schemas.microsoft.com/office/drawing/2014/main" id="{778B0061-6EAE-0642-8882-CAF2CAE3CC87}"/>
              </a:ext>
            </a:extLst>
          </p:cNvPr>
          <p:cNvSpPr txBox="1"/>
          <p:nvPr/>
        </p:nvSpPr>
        <p:spPr>
          <a:xfrm>
            <a:off x="5450554" y="6188700"/>
            <a:ext cx="1393372" cy="612412"/>
          </a:xfrm>
          <a:prstGeom prst="rect">
            <a:avLst/>
          </a:prstGeom>
          <a:noFill/>
        </p:spPr>
        <p:txBody>
          <a:bodyPr wrap="square" rtlCol="0">
            <a:spAutoFit/>
          </a:bodyPr>
          <a:lstStyle/>
          <a:p>
            <a:pPr algn="ctr">
              <a:lnSpc>
                <a:spcPct val="200000"/>
              </a:lnSpc>
            </a:pP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2020</a:t>
            </a:r>
            <a:endPar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endParaRPr>
          </a:p>
        </p:txBody>
      </p:sp>
      <p:sp>
        <p:nvSpPr>
          <p:cNvPr id="17" name="TextBox 16">
            <a:extLst>
              <a:ext uri="{FF2B5EF4-FFF2-40B4-BE49-F238E27FC236}">
                <a16:creationId xmlns:a16="http://schemas.microsoft.com/office/drawing/2014/main" id="{92BC34A9-A49A-7249-8D5C-D8FA685CCA6D}"/>
              </a:ext>
            </a:extLst>
          </p:cNvPr>
          <p:cNvSpPr txBox="1"/>
          <p:nvPr/>
        </p:nvSpPr>
        <p:spPr>
          <a:xfrm>
            <a:off x="8106473" y="6188700"/>
            <a:ext cx="1393372" cy="612412"/>
          </a:xfrm>
          <a:prstGeom prst="rect">
            <a:avLst/>
          </a:prstGeom>
          <a:noFill/>
        </p:spPr>
        <p:txBody>
          <a:bodyPr wrap="square" rtlCol="0">
            <a:spAutoFit/>
          </a:bodyPr>
          <a:lstStyle/>
          <a:p>
            <a:pPr algn="ctr">
              <a:lnSpc>
                <a:spcPct val="200000"/>
              </a:lnSpc>
            </a:pP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Plan 2021</a:t>
            </a:r>
            <a:endPar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endParaRPr>
          </a:p>
        </p:txBody>
      </p:sp>
      <p:sp>
        <p:nvSpPr>
          <p:cNvPr id="18" name="TextBox 17">
            <a:extLst>
              <a:ext uri="{FF2B5EF4-FFF2-40B4-BE49-F238E27FC236}">
                <a16:creationId xmlns:a16="http://schemas.microsoft.com/office/drawing/2014/main" id="{88EA9971-D769-6646-9003-C81F57507FFD}"/>
              </a:ext>
            </a:extLst>
          </p:cNvPr>
          <p:cNvSpPr txBox="1"/>
          <p:nvPr/>
        </p:nvSpPr>
        <p:spPr>
          <a:xfrm>
            <a:off x="2852214" y="11926965"/>
            <a:ext cx="1393372" cy="612412"/>
          </a:xfrm>
          <a:prstGeom prst="rect">
            <a:avLst/>
          </a:prstGeom>
          <a:noFill/>
        </p:spPr>
        <p:txBody>
          <a:bodyPr wrap="square" rtlCol="0">
            <a:spAutoFit/>
          </a:bodyPr>
          <a:lstStyle/>
          <a:p>
            <a:pPr algn="ctr">
              <a:lnSpc>
                <a:spcPct val="200000"/>
              </a:lnSpc>
            </a:pP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2019</a:t>
            </a:r>
            <a:endPar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endParaRPr>
          </a:p>
        </p:txBody>
      </p:sp>
      <p:sp>
        <p:nvSpPr>
          <p:cNvPr id="19" name="TextBox 18">
            <a:extLst>
              <a:ext uri="{FF2B5EF4-FFF2-40B4-BE49-F238E27FC236}">
                <a16:creationId xmlns:a16="http://schemas.microsoft.com/office/drawing/2014/main" id="{004AB35C-004B-5447-8FA3-90B4B1774B18}"/>
              </a:ext>
            </a:extLst>
          </p:cNvPr>
          <p:cNvSpPr txBox="1"/>
          <p:nvPr/>
        </p:nvSpPr>
        <p:spPr>
          <a:xfrm>
            <a:off x="5385397" y="11926965"/>
            <a:ext cx="1393372" cy="612412"/>
          </a:xfrm>
          <a:prstGeom prst="rect">
            <a:avLst/>
          </a:prstGeom>
          <a:noFill/>
        </p:spPr>
        <p:txBody>
          <a:bodyPr wrap="square" rtlCol="0">
            <a:spAutoFit/>
          </a:bodyPr>
          <a:lstStyle/>
          <a:p>
            <a:pPr algn="ctr">
              <a:lnSpc>
                <a:spcPct val="200000"/>
              </a:lnSpc>
            </a:pP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2020</a:t>
            </a:r>
            <a:endPar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endParaRPr>
          </a:p>
        </p:txBody>
      </p:sp>
      <p:sp>
        <p:nvSpPr>
          <p:cNvPr id="20" name="TextBox 19">
            <a:extLst>
              <a:ext uri="{FF2B5EF4-FFF2-40B4-BE49-F238E27FC236}">
                <a16:creationId xmlns:a16="http://schemas.microsoft.com/office/drawing/2014/main" id="{7DC640BD-C7EB-EB4D-B59B-4A945ADC136D}"/>
              </a:ext>
            </a:extLst>
          </p:cNvPr>
          <p:cNvSpPr txBox="1"/>
          <p:nvPr/>
        </p:nvSpPr>
        <p:spPr>
          <a:xfrm>
            <a:off x="8041316" y="11926965"/>
            <a:ext cx="1393372" cy="612412"/>
          </a:xfrm>
          <a:prstGeom prst="rect">
            <a:avLst/>
          </a:prstGeom>
          <a:noFill/>
        </p:spPr>
        <p:txBody>
          <a:bodyPr wrap="square" rtlCol="0">
            <a:spAutoFit/>
          </a:bodyPr>
          <a:lstStyle/>
          <a:p>
            <a:pPr algn="ctr">
              <a:lnSpc>
                <a:spcPct val="200000"/>
              </a:lnSpc>
            </a:pP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Plan 2021</a:t>
            </a:r>
            <a:endPar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endParaRPr>
          </a:p>
        </p:txBody>
      </p:sp>
      <p:pic>
        <p:nvPicPr>
          <p:cNvPr id="21" name="Picture 20" descr="KONČAR_100godina_logo_SIVI.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0523746" y="11948128"/>
            <a:ext cx="2682479" cy="1192779"/>
          </a:xfrm>
          <a:prstGeom prst="rect">
            <a:avLst/>
          </a:prstGeom>
        </p:spPr>
      </p:pic>
      <p:sp>
        <p:nvSpPr>
          <p:cNvPr id="2" name="TextBox 1">
            <a:extLst>
              <a:ext uri="{FF2B5EF4-FFF2-40B4-BE49-F238E27FC236}">
                <a16:creationId xmlns:a16="http://schemas.microsoft.com/office/drawing/2014/main" id="{591AEFDE-EE57-43B4-AB68-E79B80767528}"/>
              </a:ext>
            </a:extLst>
          </p:cNvPr>
          <p:cNvSpPr txBox="1"/>
          <p:nvPr/>
        </p:nvSpPr>
        <p:spPr>
          <a:xfrm rot="16200000">
            <a:off x="1830312" y="4547937"/>
            <a:ext cx="1390124" cy="369332"/>
          </a:xfrm>
          <a:prstGeom prst="rect">
            <a:avLst/>
          </a:prstGeom>
          <a:noFill/>
        </p:spPr>
        <p:txBody>
          <a:bodyPr wrap="none" rtlCol="0">
            <a:spAutoFit/>
          </a:bodyPr>
          <a:lstStyle/>
          <a:p>
            <a:pPr algn="ctr"/>
            <a:r>
              <a:rPr lang="hr-HR" sz="1800" dirty="0">
                <a:solidFill>
                  <a:srgbClr val="000000"/>
                </a:solidFill>
                <a:latin typeface="Arial" panose="020B0604020202020204" pitchFamily="34" charset="0"/>
                <a:cs typeface="Arial" panose="020B0604020202020204" pitchFamily="34" charset="0"/>
              </a:rPr>
              <a:t>EUR </a:t>
            </a:r>
            <a:r>
              <a:rPr lang="hr-HR" sz="1800" dirty="0" err="1">
                <a:solidFill>
                  <a:srgbClr val="000000"/>
                </a:solidFill>
                <a:latin typeface="Arial" panose="020B0604020202020204" pitchFamily="34" charset="0"/>
                <a:cs typeface="Arial" panose="020B0604020202020204" pitchFamily="34" charset="0"/>
              </a:rPr>
              <a:t>million</a:t>
            </a:r>
            <a:endParaRPr lang="hr-HR" sz="1800" dirty="0">
              <a:solidFill>
                <a:srgbClr val="00000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EA0847D7-EE08-4AB0-981E-F493E02E38DF}"/>
              </a:ext>
            </a:extLst>
          </p:cNvPr>
          <p:cNvSpPr txBox="1"/>
          <p:nvPr/>
        </p:nvSpPr>
        <p:spPr>
          <a:xfrm rot="16200000">
            <a:off x="1830312" y="10027729"/>
            <a:ext cx="1390124" cy="369332"/>
          </a:xfrm>
          <a:prstGeom prst="rect">
            <a:avLst/>
          </a:prstGeom>
          <a:noFill/>
        </p:spPr>
        <p:txBody>
          <a:bodyPr wrap="none" rtlCol="0">
            <a:spAutoFit/>
          </a:bodyPr>
          <a:lstStyle/>
          <a:p>
            <a:pPr algn="ctr"/>
            <a:r>
              <a:rPr lang="hr-HR" sz="1800" dirty="0">
                <a:solidFill>
                  <a:srgbClr val="000000"/>
                </a:solidFill>
                <a:latin typeface="Arial" panose="020B0604020202020204" pitchFamily="34" charset="0"/>
                <a:cs typeface="Arial" panose="020B0604020202020204" pitchFamily="34" charset="0"/>
              </a:rPr>
              <a:t>EUR </a:t>
            </a:r>
            <a:r>
              <a:rPr lang="hr-HR" sz="1800" dirty="0" err="1">
                <a:solidFill>
                  <a:srgbClr val="000000"/>
                </a:solidFill>
                <a:latin typeface="Arial" panose="020B0604020202020204" pitchFamily="34" charset="0"/>
                <a:cs typeface="Arial" panose="020B0604020202020204" pitchFamily="34" charset="0"/>
              </a:rPr>
              <a:t>million</a:t>
            </a:r>
            <a:endParaRPr lang="hr-HR" sz="18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1334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CD5171E-95A9-2443-B225-DC09BDD19344}"/>
              </a:ext>
            </a:extLst>
          </p:cNvPr>
          <p:cNvSpPr txBox="1"/>
          <p:nvPr/>
        </p:nvSpPr>
        <p:spPr>
          <a:xfrm>
            <a:off x="1792579" y="7276793"/>
            <a:ext cx="6864899" cy="3139321"/>
          </a:xfrm>
          <a:prstGeom prst="rect">
            <a:avLst/>
          </a:prstGeom>
          <a:noFill/>
        </p:spPr>
        <p:txBody>
          <a:bodyPr wrap="square" rtlCol="0">
            <a:spAutoFit/>
          </a:bodyPr>
          <a:lstStyle/>
          <a:p>
            <a:r>
              <a:rPr lang="en-US" sz="6600" b="1" spc="300" dirty="0">
                <a:solidFill>
                  <a:schemeClr val="tx2"/>
                </a:solidFill>
                <a:latin typeface="Arial" panose="020B0604020202020204" pitchFamily="34" charset="0"/>
                <a:ea typeface="Montserrat" charset="0"/>
                <a:cs typeface="Arial" panose="020B0604020202020204" pitchFamily="34" charset="0"/>
              </a:rPr>
              <a:t>KONČAR GROUP </a:t>
            </a:r>
            <a:r>
              <a:rPr lang="hr-HR" sz="6600" b="1" spc="300" dirty="0">
                <a:solidFill>
                  <a:schemeClr val="tx2"/>
                </a:solidFill>
                <a:latin typeface="Arial" panose="020B0604020202020204" pitchFamily="34" charset="0"/>
                <a:ea typeface="Montserrat" charset="0"/>
                <a:cs typeface="Arial" panose="020B0604020202020204" pitchFamily="34" charset="0"/>
              </a:rPr>
              <a:t>OVERVIEW</a:t>
            </a:r>
            <a:endParaRPr lang="en-US" sz="6600" b="1" spc="300" dirty="0">
              <a:solidFill>
                <a:schemeClr val="tx2"/>
              </a:solidFill>
              <a:latin typeface="Arial" panose="020B0604020202020204" pitchFamily="34" charset="0"/>
              <a:ea typeface="Montserrat" charset="0"/>
              <a:cs typeface="Arial" panose="020B0604020202020204" pitchFamily="34" charset="0"/>
            </a:endParaRPr>
          </a:p>
        </p:txBody>
      </p:sp>
      <p:pic>
        <p:nvPicPr>
          <p:cNvPr id="40" name="Picture 39">
            <a:extLst>
              <a:ext uri="{FF2B5EF4-FFF2-40B4-BE49-F238E27FC236}">
                <a16:creationId xmlns:a16="http://schemas.microsoft.com/office/drawing/2014/main" id="{8C7C252B-A365-E642-B133-362D64E70F68}"/>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290" r="30136" b="17242"/>
          <a:stretch/>
        </p:blipFill>
        <p:spPr>
          <a:xfrm>
            <a:off x="9292521" y="5940231"/>
            <a:ext cx="7558229" cy="5940230"/>
          </a:xfrm>
          <a:prstGeom prst="rect">
            <a:avLst/>
          </a:prstGeom>
        </p:spPr>
      </p:pic>
      <p:pic>
        <p:nvPicPr>
          <p:cNvPr id="45" name="Picture 44">
            <a:extLst>
              <a:ext uri="{FF2B5EF4-FFF2-40B4-BE49-F238E27FC236}">
                <a16:creationId xmlns:a16="http://schemas.microsoft.com/office/drawing/2014/main" id="{A07197AE-FF12-B242-AB3D-142DD1CA49D4}"/>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r="35460" b="9678"/>
          <a:stretch/>
        </p:blipFill>
        <p:spPr>
          <a:xfrm>
            <a:off x="9292520" y="0"/>
            <a:ext cx="7558229" cy="5940230"/>
          </a:xfrm>
          <a:prstGeom prst="rect">
            <a:avLst/>
          </a:prstGeom>
        </p:spPr>
      </p:pic>
      <p:pic>
        <p:nvPicPr>
          <p:cNvPr id="46" name="Picture 45">
            <a:extLst>
              <a:ext uri="{FF2B5EF4-FFF2-40B4-BE49-F238E27FC236}">
                <a16:creationId xmlns:a16="http://schemas.microsoft.com/office/drawing/2014/main" id="{2800E421-026D-5C41-9D67-072B80029935}"/>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23238" t="19743" r="31991" b="24609"/>
          <a:stretch/>
        </p:blipFill>
        <p:spPr>
          <a:xfrm>
            <a:off x="16818491" y="5940231"/>
            <a:ext cx="7558229" cy="5940230"/>
          </a:xfrm>
          <a:prstGeom prst="rect">
            <a:avLst/>
          </a:prstGeom>
        </p:spPr>
      </p:pic>
      <p:pic>
        <p:nvPicPr>
          <p:cNvPr id="47" name="Picture 46">
            <a:extLst>
              <a:ext uri="{FF2B5EF4-FFF2-40B4-BE49-F238E27FC236}">
                <a16:creationId xmlns:a16="http://schemas.microsoft.com/office/drawing/2014/main" id="{131DFE2E-0179-5B47-8061-D0E99721AFAE}"/>
              </a:ext>
            </a:extLst>
          </p:cNvPr>
          <p:cNvPicPr>
            <a:picLocks noChangeAspect="1"/>
          </p:cNvPicPr>
          <p:nvPr/>
        </p:nvPicPr>
        <p:blipFill>
          <a:blip r:embed="rId6" cstate="email">
            <a:extLst>
              <a:ext uri="{28A0092B-C50C-407E-A947-70E740481C1C}">
                <a14:useLocalDpi xmlns:a14="http://schemas.microsoft.com/office/drawing/2010/main" val="0"/>
              </a:ext>
            </a:extLst>
          </a:blip>
          <a:srcRect l="2286" r="2286"/>
          <a:stretch/>
        </p:blipFill>
        <p:spPr>
          <a:xfrm>
            <a:off x="16818490" y="0"/>
            <a:ext cx="7558229" cy="5940230"/>
          </a:xfrm>
          <a:prstGeom prst="rect">
            <a:avLst/>
          </a:prstGeom>
        </p:spPr>
      </p:pic>
      <p:sp>
        <p:nvSpPr>
          <p:cNvPr id="42" name="Rectangle 41">
            <a:extLst>
              <a:ext uri="{FF2B5EF4-FFF2-40B4-BE49-F238E27FC236}">
                <a16:creationId xmlns:a16="http://schemas.microsoft.com/office/drawing/2014/main" id="{7C9F3CAC-8C35-274D-BAC0-36EA36A810C5}"/>
              </a:ext>
            </a:extLst>
          </p:cNvPr>
          <p:cNvSpPr/>
          <p:nvPr/>
        </p:nvSpPr>
        <p:spPr>
          <a:xfrm>
            <a:off x="1792579" y="1366655"/>
            <a:ext cx="8588765" cy="5023557"/>
          </a:xfrm>
          <a:prstGeom prst="rect">
            <a:avLst/>
          </a:prstGeom>
          <a:solidFill>
            <a:srgbClr val="8EB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FEA48DDE-6391-BE4F-B953-BDE2CFFBAF10}"/>
              </a:ext>
            </a:extLst>
          </p:cNvPr>
          <p:cNvGrpSpPr/>
          <p:nvPr/>
        </p:nvGrpSpPr>
        <p:grpSpPr>
          <a:xfrm>
            <a:off x="2156764" y="2125950"/>
            <a:ext cx="7393927" cy="3401530"/>
            <a:chOff x="9810859" y="7292234"/>
            <a:chExt cx="8224580" cy="3401530"/>
          </a:xfrm>
        </p:grpSpPr>
        <p:sp>
          <p:nvSpPr>
            <p:cNvPr id="12" name="TextBox 11">
              <a:extLst>
                <a:ext uri="{FF2B5EF4-FFF2-40B4-BE49-F238E27FC236}">
                  <a16:creationId xmlns:a16="http://schemas.microsoft.com/office/drawing/2014/main" id="{ECECA7AA-FDA0-2449-9589-19A4893B496F}"/>
                </a:ext>
              </a:extLst>
            </p:cNvPr>
            <p:cNvSpPr txBox="1"/>
            <p:nvPr/>
          </p:nvSpPr>
          <p:spPr>
            <a:xfrm>
              <a:off x="9810861" y="8062275"/>
              <a:ext cx="8224578" cy="2631489"/>
            </a:xfrm>
            <a:prstGeom prst="rect">
              <a:avLst/>
            </a:prstGeom>
            <a:noFill/>
          </p:spPr>
          <p:txBody>
            <a:bodyPr wrap="square" rtlCol="0">
              <a:spAutoFit/>
            </a:bodyPr>
            <a:lstStyle/>
            <a:p>
              <a:pPr marL="457200" indent="-457200">
                <a:lnSpc>
                  <a:spcPts val="4080"/>
                </a:lnSpc>
                <a:spcAft>
                  <a:spcPts val="1200"/>
                </a:spcAft>
                <a:buFont typeface="Arial"/>
                <a:buChar char="•"/>
              </a:pPr>
              <a:r>
                <a:rPr lang="hr-HR" sz="2800" dirty="0">
                  <a:solidFill>
                    <a:schemeClr val="bg1"/>
                  </a:solidFill>
                  <a:latin typeface="Arial" panose="020B0604020202020204" pitchFamily="34" charset="0"/>
                  <a:ea typeface="Lato Light" panose="020F0502020204030203" pitchFamily="34" charset="0"/>
                  <a:cs typeface="Arial" panose="020B0604020202020204" pitchFamily="34" charset="0"/>
                </a:rPr>
                <a:t>Power</a:t>
              </a: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 generation</a:t>
              </a:r>
            </a:p>
            <a:p>
              <a:pPr marL="457200" indent="-457200">
                <a:lnSpc>
                  <a:spcPts val="4080"/>
                </a:lnSpc>
                <a:spcAft>
                  <a:spcPts val="1200"/>
                </a:spcAft>
                <a:buFont typeface="Arial"/>
                <a:buChar char="•"/>
              </a:pPr>
              <a:r>
                <a:rPr lang="hr-HR" sz="2800" dirty="0">
                  <a:solidFill>
                    <a:schemeClr val="bg1"/>
                  </a:solidFill>
                  <a:latin typeface="Arial" panose="020B0604020202020204" pitchFamily="34" charset="0"/>
                  <a:ea typeface="Lato Light" panose="020F0502020204030203" pitchFamily="34" charset="0"/>
                  <a:cs typeface="Arial" panose="020B0604020202020204" pitchFamily="34" charset="0"/>
                </a:rPr>
                <a:t>Power</a:t>
              </a: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 transmission and distribution</a:t>
              </a:r>
            </a:p>
            <a:p>
              <a:pPr marL="457200" indent="-457200">
                <a:lnSpc>
                  <a:spcPts val="4080"/>
                </a:lnSpc>
                <a:spcAft>
                  <a:spcPts val="1200"/>
                </a:spcAft>
                <a:buFont typeface="Arial"/>
                <a:buChar char="•"/>
              </a:pP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Rail </a:t>
              </a:r>
              <a:r>
                <a:rPr lang="hr-HR" sz="2800" dirty="0">
                  <a:solidFill>
                    <a:schemeClr val="bg1"/>
                  </a:solidFill>
                  <a:latin typeface="Arial" panose="020B0604020202020204" pitchFamily="34" charset="0"/>
                  <a:ea typeface="Lato Light" panose="020F0502020204030203" pitchFamily="34" charset="0"/>
                  <a:cs typeface="Arial" panose="020B0604020202020204" pitchFamily="34" charset="0"/>
                </a:rPr>
                <a:t>solutions</a:t>
              </a: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 and infrastructure</a:t>
              </a:r>
            </a:p>
            <a:p>
              <a:pPr marL="457200" indent="-457200">
                <a:lnSpc>
                  <a:spcPts val="4080"/>
                </a:lnSpc>
                <a:spcAft>
                  <a:spcPts val="1200"/>
                </a:spcAft>
                <a:buFont typeface="Arial"/>
                <a:buChar char="•"/>
              </a:pP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Digital solutions and</a:t>
              </a:r>
              <a:r>
                <a:rPr lang="ta-IN" sz="2800" dirty="0">
                  <a:solidFill>
                    <a:schemeClr val="bg1"/>
                  </a:solidFill>
                  <a:latin typeface="Arial" panose="020B0604020202020204" pitchFamily="34" charset="0"/>
                  <a:ea typeface="Lato Light" panose="020F0502020204030203" pitchFamily="34" charset="0"/>
                  <a:cs typeface="Arial" panose="020B0604020202020204" pitchFamily="34" charset="0"/>
                </a:rPr>
                <a:t> </a:t>
              </a: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platforms</a:t>
              </a:r>
            </a:p>
          </p:txBody>
        </p:sp>
        <p:sp>
          <p:nvSpPr>
            <p:cNvPr id="13" name="Rectangle 12">
              <a:extLst>
                <a:ext uri="{FF2B5EF4-FFF2-40B4-BE49-F238E27FC236}">
                  <a16:creationId xmlns:a16="http://schemas.microsoft.com/office/drawing/2014/main" id="{E398FE00-84A1-6243-93FD-E10E5332DA55}"/>
                </a:ext>
              </a:extLst>
            </p:cNvPr>
            <p:cNvSpPr/>
            <p:nvPr/>
          </p:nvSpPr>
          <p:spPr>
            <a:xfrm>
              <a:off x="9810859" y="7292234"/>
              <a:ext cx="6953625" cy="584776"/>
            </a:xfrm>
            <a:prstGeom prst="rect">
              <a:avLst/>
            </a:prstGeom>
          </p:spPr>
          <p:txBody>
            <a:bodyPr wrap="square">
              <a:spAutoFit/>
            </a:bodyPr>
            <a:lstStyle/>
            <a:p>
              <a:r>
                <a:rPr lang="hr-HR" sz="3200" b="1" spc="300" dirty="0">
                  <a:solidFill>
                    <a:schemeClr val="bg1"/>
                  </a:solidFill>
                  <a:latin typeface="Arial" panose="020B0604020202020204" pitchFamily="34" charset="0"/>
                  <a:ea typeface="Montserrat" charset="0"/>
                  <a:cs typeface="Montserrat" charset="0"/>
                </a:rPr>
                <a:t>BUSINESS AREAS</a:t>
              </a:r>
              <a:endParaRPr lang="en-US" sz="3200" b="1" spc="300" dirty="0">
                <a:solidFill>
                  <a:schemeClr val="bg1"/>
                </a:solidFill>
                <a:latin typeface="Arial" panose="020B0604020202020204" pitchFamily="34" charset="0"/>
                <a:ea typeface="Montserrat" charset="0"/>
                <a:cs typeface="Montserrat" charset="0"/>
              </a:endParaRPr>
            </a:p>
          </p:txBody>
        </p:sp>
      </p:grpSp>
      <p:pic>
        <p:nvPicPr>
          <p:cNvPr id="14" name="Picture 13" descr="KONČAR_100godina_logo_SIVI.pn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258328" y="11948128"/>
            <a:ext cx="2682479" cy="1192779"/>
          </a:xfrm>
          <a:prstGeom prst="rect">
            <a:avLst/>
          </a:prstGeom>
        </p:spPr>
      </p:pic>
    </p:spTree>
    <p:extLst>
      <p:ext uri="{BB962C8B-B14F-4D97-AF65-F5344CB8AC3E}">
        <p14:creationId xmlns:p14="http://schemas.microsoft.com/office/powerpoint/2010/main" val="8964259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683C910-DAD4-B341-86CC-4829D9A2C98C}"/>
              </a:ext>
            </a:extLst>
          </p:cNvPr>
          <p:cNvSpPr txBox="1"/>
          <p:nvPr/>
        </p:nvSpPr>
        <p:spPr>
          <a:xfrm>
            <a:off x="13824874" y="1677273"/>
            <a:ext cx="7765126" cy="2862322"/>
          </a:xfrm>
          <a:prstGeom prst="rect">
            <a:avLst/>
          </a:prstGeom>
          <a:noFill/>
        </p:spPr>
        <p:txBody>
          <a:bodyPr wrap="square" rtlCol="0">
            <a:spAutoFit/>
          </a:bodyPr>
          <a:lstStyle/>
          <a:p>
            <a:r>
              <a:rPr lang="en-US" sz="6000" b="1" spc="300" dirty="0">
                <a:solidFill>
                  <a:schemeClr val="tx2"/>
                </a:solidFill>
                <a:latin typeface="Arial" panose="020B0604020202020204" pitchFamily="34" charset="0"/>
                <a:ea typeface="Montserrat" charset="0"/>
                <a:cs typeface="Arial" panose="020B0604020202020204" pitchFamily="34" charset="0"/>
              </a:rPr>
              <a:t>OVERVIEW OF 2021 AND FUTURE OBJECTIVES</a:t>
            </a:r>
          </a:p>
        </p:txBody>
      </p:sp>
      <p:pic>
        <p:nvPicPr>
          <p:cNvPr id="10" name="Picture Placeholder 9" descr="A picture containing logo&#10;&#10;Description automatically generated">
            <a:extLst>
              <a:ext uri="{FF2B5EF4-FFF2-40B4-BE49-F238E27FC236}">
                <a16:creationId xmlns:a16="http://schemas.microsoft.com/office/drawing/2014/main" id="{ED6B16E4-DEE7-2B41-BE91-43BC77F6C2B0}"/>
              </a:ext>
            </a:extLst>
          </p:cNvPr>
          <p:cNvPicPr>
            <a:picLocks noGrp="1" noChangeAspect="1"/>
          </p:cNvPicPr>
          <p:nvPr>
            <p:ph type="pic" sz="quarter" idx="14"/>
          </p:nvPr>
        </p:nvPicPr>
        <p:blipFill>
          <a:blip r:embed="rId3" cstate="email">
            <a:extLst>
              <a:ext uri="{28A0092B-C50C-407E-A947-70E740481C1C}">
                <a14:useLocalDpi xmlns:a14="http://schemas.microsoft.com/office/drawing/2010/main" val="0"/>
              </a:ext>
            </a:extLst>
          </a:blip>
          <a:srcRect t="5056" b="5056"/>
          <a:stretch>
            <a:fillRect/>
          </a:stretch>
        </p:blipFill>
        <p:spPr>
          <a:xfrm>
            <a:off x="0" y="0"/>
            <a:ext cx="11618453" cy="13716000"/>
          </a:xfrm>
        </p:spPr>
      </p:pic>
      <p:pic>
        <p:nvPicPr>
          <p:cNvPr id="5" name="Picture 4" descr="KONČAR_100godina_logo_SIVI.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0523746" y="11948128"/>
            <a:ext cx="2682479" cy="1192779"/>
          </a:xfrm>
          <a:prstGeom prst="rect">
            <a:avLst/>
          </a:prstGeom>
        </p:spPr>
      </p:pic>
    </p:spTree>
    <p:extLst>
      <p:ext uri="{BB962C8B-B14F-4D97-AF65-F5344CB8AC3E}">
        <p14:creationId xmlns:p14="http://schemas.microsoft.com/office/powerpoint/2010/main" val="13329691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A0FFD5B-3E4B-FA40-85B1-861F12486F58}"/>
              </a:ext>
            </a:extLst>
          </p:cNvPr>
          <p:cNvSpPr txBox="1"/>
          <p:nvPr/>
        </p:nvSpPr>
        <p:spPr>
          <a:xfrm>
            <a:off x="1653450" y="2677461"/>
            <a:ext cx="6830150" cy="1938992"/>
          </a:xfrm>
          <a:prstGeom prst="rect">
            <a:avLst/>
          </a:prstGeom>
          <a:noFill/>
        </p:spPr>
        <p:txBody>
          <a:bodyPr wrap="square" rtlCol="0">
            <a:spAutoFit/>
          </a:bodyPr>
          <a:lstStyle/>
          <a:p>
            <a:r>
              <a:rPr lang="en-US" sz="6000" b="1" spc="300" dirty="0">
                <a:solidFill>
                  <a:schemeClr val="tx2"/>
                </a:solidFill>
                <a:latin typeface="Arial" panose="020B0604020202020204" pitchFamily="34" charset="0"/>
                <a:ea typeface="Montserrat" charset="0"/>
                <a:cs typeface="Arial" panose="020B0604020202020204" pitchFamily="34" charset="0"/>
              </a:rPr>
              <a:t>AWARDS AND RECOGNITIONS</a:t>
            </a:r>
          </a:p>
        </p:txBody>
      </p:sp>
      <p:sp>
        <p:nvSpPr>
          <p:cNvPr id="16" name="Rectangle 15">
            <a:extLst>
              <a:ext uri="{FF2B5EF4-FFF2-40B4-BE49-F238E27FC236}">
                <a16:creationId xmlns:a16="http://schemas.microsoft.com/office/drawing/2014/main" id="{A91B0256-5EA8-584C-862F-0F85B5D8E0EB}"/>
              </a:ext>
            </a:extLst>
          </p:cNvPr>
          <p:cNvSpPr/>
          <p:nvPr/>
        </p:nvSpPr>
        <p:spPr>
          <a:xfrm>
            <a:off x="8999620" y="2677461"/>
            <a:ext cx="9035820" cy="9461683"/>
          </a:xfrm>
          <a:prstGeom prst="rect">
            <a:avLst/>
          </a:prstGeom>
          <a:solidFill>
            <a:srgbClr val="8EB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CECA7AA-FDA0-2449-9589-19A4893B496F}"/>
              </a:ext>
            </a:extLst>
          </p:cNvPr>
          <p:cNvSpPr txBox="1"/>
          <p:nvPr/>
        </p:nvSpPr>
        <p:spPr>
          <a:xfrm>
            <a:off x="9452638" y="3665424"/>
            <a:ext cx="7893253" cy="7152920"/>
          </a:xfrm>
          <a:prstGeom prst="rect">
            <a:avLst/>
          </a:prstGeom>
          <a:noFill/>
        </p:spPr>
        <p:txBody>
          <a:bodyPr wrap="square" rtlCol="0">
            <a:spAutoFit/>
          </a:bodyPr>
          <a:lstStyle/>
          <a:p>
            <a:pPr marL="457200" indent="-457200">
              <a:lnSpc>
                <a:spcPct val="110000"/>
              </a:lnSpc>
              <a:spcAft>
                <a:spcPts val="1200"/>
              </a:spcAft>
              <a:buFont typeface="Arial"/>
              <a:buChar char="•"/>
            </a:pP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A century of excellence – KONČAR as the regional leader in electrical industry</a:t>
            </a:r>
            <a:r>
              <a:rPr lang="hr-HR" sz="2800" dirty="0">
                <a:solidFill>
                  <a:schemeClr val="bg1"/>
                </a:solidFill>
                <a:latin typeface="Arial" panose="020B0604020202020204" pitchFamily="34" charset="0"/>
                <a:ea typeface="Lato Light" panose="020F0502020204030203" pitchFamily="34" charset="0"/>
                <a:cs typeface="Arial" panose="020B0604020202020204" pitchFamily="34" charset="0"/>
              </a:rPr>
              <a:t> and rail solutions</a:t>
            </a: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 celebrates 100 years of operation</a:t>
            </a:r>
            <a:r>
              <a:rPr lang="hr-HR" sz="2800" dirty="0">
                <a:solidFill>
                  <a:schemeClr val="bg1"/>
                </a:solidFill>
                <a:latin typeface="Arial" panose="020B0604020202020204" pitchFamily="34" charset="0"/>
                <a:ea typeface="Lato Light" panose="020F0502020204030203" pitchFamily="34" charset="0"/>
                <a:cs typeface="Arial" panose="020B0604020202020204" pitchFamily="34" charset="0"/>
              </a:rPr>
              <a:t>; established </a:t>
            </a: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as one of the largest Croatian exporters and one of the longest-</a:t>
            </a:r>
            <a:r>
              <a:rPr lang="hr-HR" sz="2800" dirty="0" err="1">
                <a:solidFill>
                  <a:schemeClr val="bg1"/>
                </a:solidFill>
                <a:latin typeface="Arial" panose="020B0604020202020204" pitchFamily="34" charset="0"/>
                <a:ea typeface="Lato Light" panose="020F0502020204030203" pitchFamily="34" charset="0"/>
                <a:cs typeface="Arial" panose="020B0604020202020204" pitchFamily="34" charset="0"/>
              </a:rPr>
              <a:t>living</a:t>
            </a: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 Croatian companies</a:t>
            </a:r>
          </a:p>
          <a:p>
            <a:pPr marL="457200" indent="-457200">
              <a:lnSpc>
                <a:spcPct val="110000"/>
              </a:lnSpc>
              <a:spcAft>
                <a:spcPts val="1200"/>
              </a:spcAft>
              <a:buFont typeface="Arial"/>
              <a:buChar char="•"/>
            </a:pP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According to Lider </a:t>
            </a:r>
            <a:r>
              <a:rPr lang="hr-HR" sz="2800" dirty="0">
                <a:solidFill>
                  <a:schemeClr val="bg1"/>
                </a:solidFill>
                <a:latin typeface="Arial" panose="020B0604020202020204" pitchFamily="34" charset="0"/>
                <a:ea typeface="Lato Light" panose="020F0502020204030203" pitchFamily="34" charset="0"/>
                <a:cs typeface="Arial" panose="020B0604020202020204" pitchFamily="34" charset="0"/>
              </a:rPr>
              <a:t>(business media) </a:t>
            </a: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research, KONČAR is the largest Croatian net exporter of the decade; </a:t>
            </a:r>
            <a:r>
              <a:rPr lang="hr-HR" sz="2800" dirty="0">
                <a:solidFill>
                  <a:schemeClr val="bg1"/>
                </a:solidFill>
                <a:latin typeface="Arial" panose="020B0604020202020204" pitchFamily="34" charset="0"/>
                <a:ea typeface="Lato Light" panose="020F0502020204030203" pitchFamily="34" charset="0"/>
                <a:cs typeface="Arial" panose="020B0604020202020204" pitchFamily="34" charset="0"/>
              </a:rPr>
              <a:t>with </a:t>
            </a: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nearly EUR 1,5 billion of ‘pure’ export generated</a:t>
            </a:r>
          </a:p>
          <a:p>
            <a:pPr marL="457200" indent="-457200">
              <a:lnSpc>
                <a:spcPct val="110000"/>
              </a:lnSpc>
              <a:spcAft>
                <a:spcPts val="1200"/>
              </a:spcAft>
              <a:buFont typeface="Arial"/>
              <a:buChar char="•"/>
            </a:pP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KONČAR – D&amp;ST is the winner of the Golden Key award – best large exporter in 2020</a:t>
            </a:r>
          </a:p>
          <a:p>
            <a:pPr marL="457200" indent="-457200">
              <a:lnSpc>
                <a:spcPct val="110000"/>
              </a:lnSpc>
              <a:spcAft>
                <a:spcPts val="1200"/>
              </a:spcAft>
              <a:buFont typeface="Arial"/>
              <a:buChar char="•"/>
            </a:pP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KONČAR – KPT is the winner of the Golden Key award – best exporter to Qatar in 2020</a:t>
            </a:r>
          </a:p>
        </p:txBody>
      </p:sp>
      <p:pic>
        <p:nvPicPr>
          <p:cNvPr id="9" name="Picture Placeholder 8" descr="A picture containing text, indoor&#10;&#10;Description automatically generated">
            <a:extLst>
              <a:ext uri="{FF2B5EF4-FFF2-40B4-BE49-F238E27FC236}">
                <a16:creationId xmlns:a16="http://schemas.microsoft.com/office/drawing/2014/main" id="{FDA9E219-FA28-B342-B1EF-6EAF537200C4}"/>
              </a:ext>
            </a:extLst>
          </p:cNvPr>
          <p:cNvPicPr>
            <a:picLocks noGrp="1" noChangeAspect="1"/>
          </p:cNvPicPr>
          <p:nvPr>
            <p:ph type="pic" sz="quarter" idx="14"/>
          </p:nvPr>
        </p:nvPicPr>
        <p:blipFill rotWithShape="1">
          <a:blip r:embed="rId2" cstate="email">
            <a:extLst>
              <a:ext uri="{28A0092B-C50C-407E-A947-70E740481C1C}">
                <a14:useLocalDpi xmlns:a14="http://schemas.microsoft.com/office/drawing/2010/main" val="0"/>
              </a:ext>
            </a:extLst>
          </a:blip>
          <a:srcRect l="31639" r="18089"/>
          <a:stretch/>
        </p:blipFill>
        <p:spPr>
          <a:xfrm>
            <a:off x="18035439" y="2677461"/>
            <a:ext cx="6342212" cy="9461683"/>
          </a:xfrm>
        </p:spPr>
      </p:pic>
      <p:pic>
        <p:nvPicPr>
          <p:cNvPr id="7" name="Picture 6" descr="KONČAR_100godina_logo_SIVI.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58328" y="11948128"/>
            <a:ext cx="2682479" cy="1192779"/>
          </a:xfrm>
          <a:prstGeom prst="rect">
            <a:avLst/>
          </a:prstGeom>
        </p:spPr>
      </p:pic>
    </p:spTree>
    <p:extLst>
      <p:ext uri="{BB962C8B-B14F-4D97-AF65-F5344CB8AC3E}">
        <p14:creationId xmlns:p14="http://schemas.microsoft.com/office/powerpoint/2010/main" val="36124913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60F48BC-0A6F-6A4C-9DE2-536E7C6C94E6}"/>
              </a:ext>
            </a:extLst>
          </p:cNvPr>
          <p:cNvSpPr/>
          <p:nvPr/>
        </p:nvSpPr>
        <p:spPr>
          <a:xfrm>
            <a:off x="0" y="2677461"/>
            <a:ext cx="15378032" cy="9461683"/>
          </a:xfrm>
          <a:prstGeom prst="rect">
            <a:avLst/>
          </a:prstGeom>
          <a:solidFill>
            <a:srgbClr val="8EB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CECA7AA-FDA0-2449-9589-19A4893B496F}"/>
              </a:ext>
            </a:extLst>
          </p:cNvPr>
          <p:cNvSpPr txBox="1"/>
          <p:nvPr/>
        </p:nvSpPr>
        <p:spPr>
          <a:xfrm>
            <a:off x="2844525" y="4499488"/>
            <a:ext cx="11883362" cy="6346546"/>
          </a:xfrm>
          <a:prstGeom prst="rect">
            <a:avLst/>
          </a:prstGeom>
          <a:noFill/>
        </p:spPr>
        <p:txBody>
          <a:bodyPr wrap="square" rtlCol="0">
            <a:spAutoFit/>
          </a:bodyPr>
          <a:lstStyle/>
          <a:p>
            <a:pPr marL="457200" indent="-457200">
              <a:lnSpc>
                <a:spcPct val="110000"/>
              </a:lnSpc>
              <a:spcAft>
                <a:spcPts val="1200"/>
              </a:spcAft>
              <a:buFont typeface="Arial"/>
              <a:buChar char="•"/>
            </a:pP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KONČAR – Low Voltage Switches and Circuit Breakers acquired by KONČAR – Switchgear</a:t>
            </a:r>
          </a:p>
          <a:p>
            <a:pPr marL="457200" indent="-457200">
              <a:lnSpc>
                <a:spcPct val="110000"/>
              </a:lnSpc>
              <a:spcAft>
                <a:spcPts val="1200"/>
              </a:spcAft>
              <a:buFont typeface="Arial"/>
              <a:buChar char="•"/>
            </a:pP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KONČAR – Engineering for Plant Installation &amp; Commissioning acquired by KONČAR – Power Plant and Electric Traction Engineering </a:t>
            </a:r>
          </a:p>
          <a:p>
            <a:pPr marL="457200" indent="-457200">
              <a:lnSpc>
                <a:spcPct val="110000"/>
              </a:lnSpc>
              <a:spcAft>
                <a:spcPts val="1200"/>
              </a:spcAft>
              <a:buFont typeface="Arial"/>
              <a:buChar char="•"/>
            </a:pP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KONČAR – Digital for digital services and solutions established</a:t>
            </a:r>
          </a:p>
          <a:p>
            <a:pPr marL="457200" indent="-457200">
              <a:lnSpc>
                <a:spcPct val="110000"/>
              </a:lnSpc>
              <a:spcAft>
                <a:spcPts val="1200"/>
              </a:spcAft>
              <a:buFont typeface="Arial"/>
              <a:buChar char="•"/>
            </a:pP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KONČAR – XD liquidated</a:t>
            </a:r>
          </a:p>
          <a:p>
            <a:pPr marL="457200" indent="-457200">
              <a:lnSpc>
                <a:spcPct val="110000"/>
              </a:lnSpc>
              <a:spcAft>
                <a:spcPts val="1200"/>
              </a:spcAft>
              <a:buFont typeface="Arial"/>
              <a:buChar char="•"/>
            </a:pP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Restructuring of joint stock companies wholly owned by the parent company into limited liability companies</a:t>
            </a:r>
          </a:p>
          <a:p>
            <a:pPr marL="457200" indent="-457200">
              <a:lnSpc>
                <a:spcPct val="110000"/>
              </a:lnSpc>
              <a:spcAft>
                <a:spcPts val="1200"/>
              </a:spcAft>
              <a:buFont typeface="Arial"/>
              <a:buChar char="•"/>
            </a:pP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M&amp;A department set up</a:t>
            </a:r>
          </a:p>
          <a:p>
            <a:pPr marL="457200" indent="-457200">
              <a:lnSpc>
                <a:spcPct val="110000"/>
              </a:lnSpc>
              <a:spcAft>
                <a:spcPts val="1200"/>
              </a:spcAft>
              <a:buFont typeface="Arial"/>
              <a:buChar char="•"/>
            </a:pP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Project management office set up</a:t>
            </a:r>
          </a:p>
          <a:p>
            <a:pPr marL="457200" indent="-457200">
              <a:lnSpc>
                <a:spcPct val="110000"/>
              </a:lnSpc>
              <a:spcAft>
                <a:spcPts val="1200"/>
              </a:spcAft>
              <a:buFont typeface="Arial"/>
              <a:buChar char="•"/>
            </a:pP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Corporate controlling set up</a:t>
            </a:r>
          </a:p>
        </p:txBody>
      </p:sp>
      <p:sp>
        <p:nvSpPr>
          <p:cNvPr id="7" name="TextBox 6">
            <a:extLst>
              <a:ext uri="{FF2B5EF4-FFF2-40B4-BE49-F238E27FC236}">
                <a16:creationId xmlns:a16="http://schemas.microsoft.com/office/drawing/2014/main" id="{707A1A61-9C8F-7342-BE79-1A9442F1B64E}"/>
              </a:ext>
            </a:extLst>
          </p:cNvPr>
          <p:cNvSpPr txBox="1"/>
          <p:nvPr/>
        </p:nvSpPr>
        <p:spPr>
          <a:xfrm>
            <a:off x="16424527" y="2677461"/>
            <a:ext cx="6646487" cy="2585323"/>
          </a:xfrm>
          <a:prstGeom prst="rect">
            <a:avLst/>
          </a:prstGeom>
          <a:noFill/>
        </p:spPr>
        <p:txBody>
          <a:bodyPr wrap="square" rtlCol="0">
            <a:spAutoFit/>
          </a:bodyPr>
          <a:lstStyle/>
          <a:p>
            <a:r>
              <a:rPr lang="en-US" sz="5400" b="1" spc="300" dirty="0">
                <a:solidFill>
                  <a:schemeClr val="tx2"/>
                </a:solidFill>
                <a:latin typeface="Arial" panose="020B0604020202020204" pitchFamily="34" charset="0"/>
                <a:ea typeface="Montserrat" charset="0"/>
                <a:cs typeface="Arial" panose="020B0604020202020204" pitchFamily="34" charset="0"/>
              </a:rPr>
              <a:t>BUSINESS PORTFOLIO</a:t>
            </a:r>
            <a:r>
              <a:rPr lang="hr-HR" sz="5400" b="1" spc="300" dirty="0">
                <a:solidFill>
                  <a:schemeClr val="tx2"/>
                </a:solidFill>
                <a:latin typeface="Arial" panose="020B0604020202020204" pitchFamily="34" charset="0"/>
                <a:ea typeface="Montserrat" charset="0"/>
                <a:cs typeface="Arial" panose="020B0604020202020204" pitchFamily="34" charset="0"/>
              </a:rPr>
              <a:t> </a:t>
            </a:r>
            <a:r>
              <a:rPr lang="en-US" sz="5400" b="1" spc="300" dirty="0">
                <a:solidFill>
                  <a:schemeClr val="tx2"/>
                </a:solidFill>
                <a:latin typeface="Arial" panose="020B0604020202020204" pitchFamily="34" charset="0"/>
                <a:ea typeface="Montserrat" charset="0"/>
                <a:cs typeface="Arial" panose="020B0604020202020204" pitchFamily="34" charset="0"/>
              </a:rPr>
              <a:t>CONSOLIDATION</a:t>
            </a:r>
          </a:p>
        </p:txBody>
      </p:sp>
      <p:pic>
        <p:nvPicPr>
          <p:cNvPr id="8" name="Picture 7" descr="KONČAR_100godina_logo_SIVI.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0523746" y="11948128"/>
            <a:ext cx="2682479" cy="1192779"/>
          </a:xfrm>
          <a:prstGeom prst="rect">
            <a:avLst/>
          </a:prstGeom>
        </p:spPr>
      </p:pic>
    </p:spTree>
    <p:extLst>
      <p:ext uri="{BB962C8B-B14F-4D97-AF65-F5344CB8AC3E}">
        <p14:creationId xmlns:p14="http://schemas.microsoft.com/office/powerpoint/2010/main" val="9489264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91B0256-5EA8-584C-862F-0F85B5D8E0EB}"/>
              </a:ext>
            </a:extLst>
          </p:cNvPr>
          <p:cNvSpPr/>
          <p:nvPr/>
        </p:nvSpPr>
        <p:spPr>
          <a:xfrm>
            <a:off x="8999620" y="2677461"/>
            <a:ext cx="9035820" cy="9461683"/>
          </a:xfrm>
          <a:prstGeom prst="rect">
            <a:avLst/>
          </a:prstGeom>
          <a:solidFill>
            <a:srgbClr val="8EB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descr="Close-up of people shaking hands&#10;&#10;Description automatically generated">
            <a:extLst>
              <a:ext uri="{FF2B5EF4-FFF2-40B4-BE49-F238E27FC236}">
                <a16:creationId xmlns:a16="http://schemas.microsoft.com/office/drawing/2014/main" id="{15A1EF8F-9452-544A-BFC6-8F2B8607C5C6}"/>
              </a:ext>
            </a:extLst>
          </p:cNvPr>
          <p:cNvPicPr>
            <a:picLocks noGrp="1" noChangeAspect="1"/>
          </p:cNvPicPr>
          <p:nvPr>
            <p:ph type="pic" sz="quarter" idx="14"/>
          </p:nvPr>
        </p:nvPicPr>
        <p:blipFill rotWithShape="1">
          <a:blip r:embed="rId2" cstate="email">
            <a:extLst>
              <a:ext uri="{28A0092B-C50C-407E-A947-70E740481C1C}">
                <a14:useLocalDpi xmlns:a14="http://schemas.microsoft.com/office/drawing/2010/main" val="0"/>
              </a:ext>
            </a:extLst>
          </a:blip>
          <a:srcRect l="50000" r="14310"/>
          <a:stretch/>
        </p:blipFill>
        <p:spPr>
          <a:xfrm>
            <a:off x="18035439" y="2677461"/>
            <a:ext cx="6342212" cy="9461683"/>
          </a:xfrm>
        </p:spPr>
      </p:pic>
      <p:sp>
        <p:nvSpPr>
          <p:cNvPr id="11" name="TextBox 10">
            <a:extLst>
              <a:ext uri="{FF2B5EF4-FFF2-40B4-BE49-F238E27FC236}">
                <a16:creationId xmlns:a16="http://schemas.microsoft.com/office/drawing/2014/main" id="{CA0FFD5B-3E4B-FA40-85B1-861F12486F58}"/>
              </a:ext>
            </a:extLst>
          </p:cNvPr>
          <p:cNvSpPr txBox="1"/>
          <p:nvPr/>
        </p:nvSpPr>
        <p:spPr>
          <a:xfrm>
            <a:off x="1653450" y="2677461"/>
            <a:ext cx="6887963" cy="1754327"/>
          </a:xfrm>
          <a:prstGeom prst="rect">
            <a:avLst/>
          </a:prstGeom>
          <a:noFill/>
        </p:spPr>
        <p:txBody>
          <a:bodyPr wrap="square" rtlCol="0">
            <a:spAutoFit/>
          </a:bodyPr>
          <a:lstStyle/>
          <a:p>
            <a:r>
              <a:rPr lang="en-US" sz="5400" b="1" spc="300" dirty="0">
                <a:solidFill>
                  <a:schemeClr val="tx2"/>
                </a:solidFill>
                <a:latin typeface="Arial" panose="020B0604020202020204" pitchFamily="34" charset="0"/>
                <a:ea typeface="Montserrat" charset="0"/>
                <a:cs typeface="Arial" panose="020B0604020202020204" pitchFamily="34" charset="0"/>
              </a:rPr>
              <a:t>YEAR-END OBJECTIVES</a:t>
            </a:r>
          </a:p>
        </p:txBody>
      </p:sp>
      <p:sp>
        <p:nvSpPr>
          <p:cNvPr id="12" name="TextBox 11">
            <a:extLst>
              <a:ext uri="{FF2B5EF4-FFF2-40B4-BE49-F238E27FC236}">
                <a16:creationId xmlns:a16="http://schemas.microsoft.com/office/drawing/2014/main" id="{ECECA7AA-FDA0-2449-9589-19A4893B496F}"/>
              </a:ext>
            </a:extLst>
          </p:cNvPr>
          <p:cNvSpPr txBox="1"/>
          <p:nvPr/>
        </p:nvSpPr>
        <p:spPr>
          <a:xfrm>
            <a:off x="9452639" y="3718617"/>
            <a:ext cx="7671580" cy="7306808"/>
          </a:xfrm>
          <a:prstGeom prst="rect">
            <a:avLst/>
          </a:prstGeom>
          <a:noFill/>
        </p:spPr>
        <p:txBody>
          <a:bodyPr wrap="square" rtlCol="0">
            <a:spAutoFit/>
          </a:bodyPr>
          <a:lstStyle/>
          <a:p>
            <a:pPr marL="457200" indent="-457200">
              <a:lnSpc>
                <a:spcPct val="110000"/>
              </a:lnSpc>
              <a:spcAft>
                <a:spcPts val="1200"/>
              </a:spcAft>
              <a:buFont typeface="Arial"/>
              <a:buChar char="•"/>
            </a:pP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Revenue on track to achieve year-end targets, and further increase in order intake</a:t>
            </a:r>
          </a:p>
          <a:p>
            <a:pPr marL="457200" indent="-457200">
              <a:lnSpc>
                <a:spcPct val="110000"/>
              </a:lnSpc>
              <a:spcAft>
                <a:spcPts val="1200"/>
              </a:spcAft>
              <a:buFont typeface="Arial"/>
              <a:buChar char="•"/>
            </a:pP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Strong focus on order intake and expansion to new markets</a:t>
            </a:r>
          </a:p>
          <a:p>
            <a:pPr marL="457200" indent="-457200">
              <a:lnSpc>
                <a:spcPct val="110000"/>
              </a:lnSpc>
              <a:spcAft>
                <a:spcPts val="1200"/>
              </a:spcAft>
              <a:buFont typeface="Arial"/>
              <a:buChar char="•"/>
            </a:pP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Continued business optimization through cost control and the Group’s operational model change</a:t>
            </a:r>
          </a:p>
          <a:p>
            <a:pPr marL="457200" indent="-457200">
              <a:lnSpc>
                <a:spcPct val="110000"/>
              </a:lnSpc>
              <a:spcAft>
                <a:spcPts val="1200"/>
              </a:spcAft>
              <a:buFont typeface="Arial"/>
              <a:buChar char="•"/>
            </a:pP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M&amp;A department – identification of potential target companies, access to new technologies, resources and talents</a:t>
            </a:r>
          </a:p>
          <a:p>
            <a:pPr marL="457200" indent="-457200">
              <a:lnSpc>
                <a:spcPct val="110000"/>
              </a:lnSpc>
              <a:spcAft>
                <a:spcPts val="1200"/>
              </a:spcAft>
              <a:buFont typeface="Arial"/>
              <a:buChar char="•"/>
            </a:pP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Investor relations – continuous improvements in investor relations, ensuring timely and accurate financial and non-financial information</a:t>
            </a:r>
          </a:p>
        </p:txBody>
      </p:sp>
      <p:pic>
        <p:nvPicPr>
          <p:cNvPr id="7" name="Picture 6" descr="KONČAR_100godina_logo_SIVI.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58328" y="11948128"/>
            <a:ext cx="2682479" cy="1192779"/>
          </a:xfrm>
          <a:prstGeom prst="rect">
            <a:avLst/>
          </a:prstGeom>
        </p:spPr>
      </p:pic>
    </p:spTree>
    <p:extLst>
      <p:ext uri="{BB962C8B-B14F-4D97-AF65-F5344CB8AC3E}">
        <p14:creationId xmlns:p14="http://schemas.microsoft.com/office/powerpoint/2010/main" val="7228545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91B0256-5EA8-584C-862F-0F85B5D8E0EB}"/>
              </a:ext>
            </a:extLst>
          </p:cNvPr>
          <p:cNvSpPr/>
          <p:nvPr/>
        </p:nvSpPr>
        <p:spPr>
          <a:xfrm>
            <a:off x="6342212" y="2677461"/>
            <a:ext cx="9035820" cy="9461683"/>
          </a:xfrm>
          <a:prstGeom prst="rect">
            <a:avLst/>
          </a:prstGeom>
          <a:solidFill>
            <a:srgbClr val="8EB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descr="A picture containing outdoor, track, building, traveling&#10;&#10;Description automatically generated">
            <a:extLst>
              <a:ext uri="{FF2B5EF4-FFF2-40B4-BE49-F238E27FC236}">
                <a16:creationId xmlns:a16="http://schemas.microsoft.com/office/drawing/2014/main" id="{C1ED6C10-324E-DE46-9293-1B0B030F6A41}"/>
              </a:ext>
            </a:extLst>
          </p:cNvPr>
          <p:cNvPicPr>
            <a:picLocks noGrp="1" noChangeAspect="1"/>
          </p:cNvPicPr>
          <p:nvPr>
            <p:ph type="pic" sz="quarter" idx="14"/>
          </p:nvPr>
        </p:nvPicPr>
        <p:blipFill rotWithShape="1">
          <a:blip r:embed="rId2" cstate="email">
            <a:extLst>
              <a:ext uri="{28A0092B-C50C-407E-A947-70E740481C1C}">
                <a14:useLocalDpi xmlns:a14="http://schemas.microsoft.com/office/drawing/2010/main" val="0"/>
              </a:ext>
            </a:extLst>
          </a:blip>
          <a:srcRect l="50000" r="12422"/>
          <a:stretch/>
        </p:blipFill>
        <p:spPr>
          <a:xfrm>
            <a:off x="0" y="2678113"/>
            <a:ext cx="6342063" cy="9461500"/>
          </a:xfrm>
        </p:spPr>
      </p:pic>
      <p:sp>
        <p:nvSpPr>
          <p:cNvPr id="11" name="TextBox 10">
            <a:extLst>
              <a:ext uri="{FF2B5EF4-FFF2-40B4-BE49-F238E27FC236}">
                <a16:creationId xmlns:a16="http://schemas.microsoft.com/office/drawing/2014/main" id="{CA0FFD5B-3E4B-FA40-85B1-861F12486F58}"/>
              </a:ext>
            </a:extLst>
          </p:cNvPr>
          <p:cNvSpPr txBox="1"/>
          <p:nvPr/>
        </p:nvSpPr>
        <p:spPr>
          <a:xfrm>
            <a:off x="16424527" y="2677461"/>
            <a:ext cx="7346170" cy="1754327"/>
          </a:xfrm>
          <a:prstGeom prst="rect">
            <a:avLst/>
          </a:prstGeom>
          <a:noFill/>
        </p:spPr>
        <p:txBody>
          <a:bodyPr wrap="square" rtlCol="0">
            <a:spAutoFit/>
          </a:bodyPr>
          <a:lstStyle/>
          <a:p>
            <a:r>
              <a:rPr lang="en-US" sz="5400" b="1" spc="300" dirty="0">
                <a:solidFill>
                  <a:schemeClr val="tx2"/>
                </a:solidFill>
                <a:latin typeface="Arial" panose="020B0604020202020204" pitchFamily="34" charset="0"/>
                <a:ea typeface="Montserrat" charset="0"/>
                <a:cs typeface="Arial" panose="020B0604020202020204" pitchFamily="34" charset="0"/>
              </a:rPr>
              <a:t>LONG-TERM OBJECTIVES</a:t>
            </a:r>
          </a:p>
        </p:txBody>
      </p:sp>
      <p:sp>
        <p:nvSpPr>
          <p:cNvPr id="12" name="TextBox 11">
            <a:extLst>
              <a:ext uri="{FF2B5EF4-FFF2-40B4-BE49-F238E27FC236}">
                <a16:creationId xmlns:a16="http://schemas.microsoft.com/office/drawing/2014/main" id="{ECECA7AA-FDA0-2449-9589-19A4893B496F}"/>
              </a:ext>
            </a:extLst>
          </p:cNvPr>
          <p:cNvSpPr txBox="1"/>
          <p:nvPr/>
        </p:nvSpPr>
        <p:spPr>
          <a:xfrm>
            <a:off x="6795231" y="3914125"/>
            <a:ext cx="7865544" cy="6863417"/>
          </a:xfrm>
          <a:prstGeom prst="rect">
            <a:avLst/>
          </a:prstGeom>
          <a:noFill/>
        </p:spPr>
        <p:txBody>
          <a:bodyPr wrap="square" rtlCol="0">
            <a:spAutoFit/>
          </a:bodyPr>
          <a:lstStyle/>
          <a:p>
            <a:pPr marL="457200" indent="-457200">
              <a:spcAft>
                <a:spcPts val="1200"/>
              </a:spcAft>
              <a:buFont typeface="Arial"/>
              <a:buChar char="•"/>
            </a:pPr>
            <a:r>
              <a:rPr lang="hr-HR" sz="2800" dirty="0">
                <a:solidFill>
                  <a:schemeClr val="bg1"/>
                </a:solidFill>
                <a:latin typeface="Arial" panose="020B0604020202020204" pitchFamily="34" charset="0"/>
                <a:ea typeface="Lato Light" panose="020F0502020204030203" pitchFamily="34" charset="0"/>
                <a:cs typeface="Arial" panose="020B0604020202020204" pitchFamily="34" charset="0"/>
              </a:rPr>
              <a:t>The </a:t>
            </a:r>
            <a:r>
              <a:rPr lang="en-GB" sz="2800" dirty="0">
                <a:solidFill>
                  <a:schemeClr val="bg1"/>
                </a:solidFill>
                <a:latin typeface="Arial" panose="020B0604020202020204" pitchFamily="34" charset="0"/>
                <a:ea typeface="Lato Light" panose="020F0502020204030203" pitchFamily="34" charset="0"/>
                <a:cs typeface="Arial" panose="020B0604020202020204" pitchFamily="34" charset="0"/>
              </a:rPr>
              <a:t>Management Board, appointed at the beginning of 2020, created the Integrated Strategy of the Group and defined the strategic priorities for the next period</a:t>
            </a:r>
          </a:p>
          <a:p>
            <a:pPr marL="457200" indent="-457200">
              <a:spcAft>
                <a:spcPts val="1200"/>
              </a:spcAft>
              <a:buFont typeface="Arial"/>
              <a:buChar char="•"/>
            </a:pPr>
            <a:r>
              <a:rPr lang="en-GB" sz="2800" dirty="0">
                <a:solidFill>
                  <a:schemeClr val="bg1"/>
                </a:solidFill>
                <a:latin typeface="Arial" panose="020B0604020202020204" pitchFamily="34" charset="0"/>
                <a:ea typeface="Lato Light" panose="020F0502020204030203" pitchFamily="34" charset="0"/>
                <a:cs typeface="Arial" panose="020B0604020202020204" pitchFamily="34" charset="0"/>
              </a:rPr>
              <a:t>Strategic priorities are focused on the development and innovation potential of the Group, key manufacturing capacities, their modernization and further strengthening of synergy at the Group level</a:t>
            </a:r>
          </a:p>
          <a:p>
            <a:pPr marL="457200" indent="-457200">
              <a:spcAft>
                <a:spcPts val="1200"/>
              </a:spcAft>
              <a:buFont typeface="Arial"/>
              <a:buChar char="•"/>
            </a:pPr>
            <a:r>
              <a:rPr lang="en-GB" sz="2800" dirty="0">
                <a:solidFill>
                  <a:schemeClr val="bg1"/>
                </a:solidFill>
                <a:latin typeface="Arial" panose="020B0604020202020204" pitchFamily="34" charset="0"/>
                <a:ea typeface="Lato Light" panose="020F0502020204030203" pitchFamily="34" charset="0"/>
                <a:cs typeface="Arial" panose="020B0604020202020204" pitchFamily="34" charset="0"/>
              </a:rPr>
              <a:t>In the next period, KONČAR Group sees great potential in renewable energy sources and additional decrease of harmful impact on the environment</a:t>
            </a:r>
            <a:r>
              <a:rPr lang="hr-HR" sz="2800" dirty="0">
                <a:solidFill>
                  <a:schemeClr val="bg1"/>
                </a:solidFill>
                <a:latin typeface="Arial" panose="020B0604020202020204" pitchFamily="34" charset="0"/>
                <a:ea typeface="Lato Light" panose="020F0502020204030203" pitchFamily="34" charset="0"/>
                <a:cs typeface="Arial" panose="020B0604020202020204" pitchFamily="34" charset="0"/>
              </a:rPr>
              <a:t>;</a:t>
            </a:r>
            <a:r>
              <a:rPr lang="en-GB" sz="2800" dirty="0">
                <a:solidFill>
                  <a:schemeClr val="bg1"/>
                </a:solidFill>
                <a:latin typeface="Arial" panose="020B0604020202020204" pitchFamily="34" charset="0"/>
                <a:ea typeface="Lato Light" panose="020F0502020204030203" pitchFamily="34" charset="0"/>
                <a:cs typeface="Arial" panose="020B0604020202020204" pitchFamily="34" charset="0"/>
              </a:rPr>
              <a:t> </a:t>
            </a:r>
            <a:r>
              <a:rPr lang="hr-HR" sz="2800" dirty="0">
                <a:solidFill>
                  <a:schemeClr val="bg1"/>
                </a:solidFill>
                <a:latin typeface="Arial" panose="020B0604020202020204" pitchFamily="34" charset="0"/>
                <a:ea typeface="Lato Light" panose="020F0502020204030203" pitchFamily="34" charset="0"/>
                <a:cs typeface="Arial" panose="020B0604020202020204" pitchFamily="34" charset="0"/>
              </a:rPr>
              <a:t>taking </a:t>
            </a:r>
            <a:r>
              <a:rPr lang="en-GB" sz="2800" dirty="0">
                <a:solidFill>
                  <a:schemeClr val="bg1"/>
                </a:solidFill>
                <a:latin typeface="Arial" panose="020B0604020202020204" pitchFamily="34" charset="0"/>
                <a:ea typeface="Lato Light" panose="020F0502020204030203" pitchFamily="34" charset="0"/>
                <a:cs typeface="Arial" panose="020B0604020202020204" pitchFamily="34" charset="0"/>
              </a:rPr>
              <a:t>a step forward in digitization of existing products and services and manufacturing capacities </a:t>
            </a:r>
          </a:p>
        </p:txBody>
      </p:sp>
      <p:pic>
        <p:nvPicPr>
          <p:cNvPr id="8" name="Picture 7" descr="KONČAR_100godina_logo_SIVI.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523746" y="11948128"/>
            <a:ext cx="2682479" cy="1192779"/>
          </a:xfrm>
          <a:prstGeom prst="rect">
            <a:avLst/>
          </a:prstGeom>
        </p:spPr>
      </p:pic>
    </p:spTree>
    <p:extLst>
      <p:ext uri="{BB962C8B-B14F-4D97-AF65-F5344CB8AC3E}">
        <p14:creationId xmlns:p14="http://schemas.microsoft.com/office/powerpoint/2010/main" val="24902709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066BB3CE-FE1D-7742-8419-F93B38CBC89D}"/>
              </a:ext>
            </a:extLst>
          </p:cNvPr>
          <p:cNvPicPr>
            <a:picLocks noGrp="1" noChangeAspect="1"/>
          </p:cNvPicPr>
          <p:nvPr>
            <p:ph type="pic" sz="quarter" idx="17"/>
          </p:nvPr>
        </p:nvPicPr>
        <p:blipFill>
          <a:blip r:embed="rId2" cstate="email">
            <a:extLst>
              <a:ext uri="{28A0092B-C50C-407E-A947-70E740481C1C}">
                <a14:useLocalDpi xmlns:a14="http://schemas.microsoft.com/office/drawing/2010/main" val="0"/>
              </a:ext>
            </a:extLst>
          </a:blip>
          <a:srcRect l="14167" r="14167"/>
          <a:stretch>
            <a:fillRect/>
          </a:stretch>
        </p:blipFill>
        <p:spPr>
          <a:xfrm>
            <a:off x="11780838" y="0"/>
            <a:ext cx="14757400" cy="13716000"/>
          </a:xfrm>
        </p:spPr>
      </p:pic>
      <p:sp>
        <p:nvSpPr>
          <p:cNvPr id="11" name="TextBox 10">
            <a:extLst>
              <a:ext uri="{FF2B5EF4-FFF2-40B4-BE49-F238E27FC236}">
                <a16:creationId xmlns:a16="http://schemas.microsoft.com/office/drawing/2014/main" id="{F4ACF0C8-F185-E64D-B679-3BE4F235182D}"/>
              </a:ext>
            </a:extLst>
          </p:cNvPr>
          <p:cNvSpPr txBox="1"/>
          <p:nvPr/>
        </p:nvSpPr>
        <p:spPr>
          <a:xfrm>
            <a:off x="1380489" y="1027506"/>
            <a:ext cx="10400349" cy="1754327"/>
          </a:xfrm>
          <a:prstGeom prst="rect">
            <a:avLst/>
          </a:prstGeom>
          <a:noFill/>
        </p:spPr>
        <p:txBody>
          <a:bodyPr wrap="square" rtlCol="0">
            <a:spAutoFit/>
          </a:bodyPr>
          <a:lstStyle/>
          <a:p>
            <a:r>
              <a:rPr lang="en-US" sz="5400" b="1" spc="300" dirty="0">
                <a:solidFill>
                  <a:schemeClr val="tx2"/>
                </a:solidFill>
                <a:latin typeface="Arial" panose="020B0604020202020204" pitchFamily="34" charset="0"/>
                <a:ea typeface="Montserrat" charset="0"/>
                <a:cs typeface="Arial" panose="020B0604020202020204" pitchFamily="34" charset="0"/>
              </a:rPr>
              <a:t>SUSTAINABLE DEVELOPMENT STRATEGY</a:t>
            </a:r>
          </a:p>
        </p:txBody>
      </p:sp>
      <p:sp>
        <p:nvSpPr>
          <p:cNvPr id="15" name="TextBox 14">
            <a:extLst>
              <a:ext uri="{FF2B5EF4-FFF2-40B4-BE49-F238E27FC236}">
                <a16:creationId xmlns:a16="http://schemas.microsoft.com/office/drawing/2014/main" id="{BF9FCC5D-95EE-044A-9DD7-48EC6F4C6E86}"/>
              </a:ext>
            </a:extLst>
          </p:cNvPr>
          <p:cNvSpPr txBox="1"/>
          <p:nvPr/>
        </p:nvSpPr>
        <p:spPr>
          <a:xfrm>
            <a:off x="1380488" y="3235308"/>
            <a:ext cx="9728499" cy="10002738"/>
          </a:xfrm>
          <a:prstGeom prst="rect">
            <a:avLst/>
          </a:prstGeom>
          <a:noFill/>
        </p:spPr>
        <p:txBody>
          <a:bodyPr wrap="square" rtlCol="0">
            <a:spAutoFit/>
          </a:bodyPr>
          <a:lstStyle/>
          <a:p>
            <a:r>
              <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rPr>
              <a:t>KONČAR – Electrical Industry Inc. and all Group companies pursue sustainability strategy in their operations.</a:t>
            </a:r>
          </a:p>
          <a:p>
            <a:endPar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endParaRPr>
          </a:p>
          <a:p>
            <a:r>
              <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rPr>
              <a:t>Transition to a clean circular economy and active participation in responding to climate change, constitute an integral part of the vision and strategy of KONČAR as a socially responsible company.</a:t>
            </a:r>
          </a:p>
          <a:p>
            <a:endPar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endParaRPr>
          </a:p>
          <a:p>
            <a:r>
              <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rPr>
              <a:t>Transformation of operations and implementation of sustainable production and consumption policies are in our focus.</a:t>
            </a:r>
          </a:p>
          <a:p>
            <a:endPar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endParaRPr>
          </a:p>
          <a:p>
            <a:r>
              <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rPr>
              <a:t>We are dedicated to reducing consumption of natural resources, reducing production of hazardous and toxic substances, lowering emissions of harmful substances into    the environment, and reducing and preventing waste generation.</a:t>
            </a:r>
          </a:p>
          <a:p>
            <a:endPar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endParaRPr>
          </a:p>
          <a:p>
            <a:r>
              <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rPr>
              <a:t>All Group companies follow market trends and develop higher-efficiency products with ecological design (rail vehicles, transformer program, switchgear and control gear assemblies from which greenhouse gases are removed and dry air is introduced).</a:t>
            </a:r>
          </a:p>
        </p:txBody>
      </p:sp>
      <p:pic>
        <p:nvPicPr>
          <p:cNvPr id="13" name="Picture 2" descr="ESG | Tendercapital">
            <a:extLst>
              <a:ext uri="{FF2B5EF4-FFF2-40B4-BE49-F238E27FC236}">
                <a16:creationId xmlns:a16="http://schemas.microsoft.com/office/drawing/2014/main" id="{05C3D5C3-EADC-4DBF-BA75-F8C25D07573B}"/>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492038" y="10248798"/>
            <a:ext cx="3217860" cy="2011163"/>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descr="A picture containing text, clipart, vector graphics&#10;&#10;Description automatically generated">
            <a:extLst>
              <a:ext uri="{FF2B5EF4-FFF2-40B4-BE49-F238E27FC236}">
                <a16:creationId xmlns:a16="http://schemas.microsoft.com/office/drawing/2014/main" id="{91F61B8F-5647-A44D-A674-3DB12784DAE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0381745" y="11825910"/>
            <a:ext cx="2915920" cy="1388732"/>
          </a:xfrm>
          <a:prstGeom prst="rect">
            <a:avLst/>
          </a:prstGeom>
        </p:spPr>
      </p:pic>
    </p:spTree>
    <p:extLst>
      <p:ext uri="{BB962C8B-B14F-4D97-AF65-F5344CB8AC3E}">
        <p14:creationId xmlns:p14="http://schemas.microsoft.com/office/powerpoint/2010/main" val="4060302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sky, outdoor, pylon, outdoor object&#10;&#10;Description automatically generated">
            <a:extLst>
              <a:ext uri="{FF2B5EF4-FFF2-40B4-BE49-F238E27FC236}">
                <a16:creationId xmlns:a16="http://schemas.microsoft.com/office/drawing/2014/main" id="{E3A0FB79-A1FF-8142-8D8D-EFE356FAB5B8}"/>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17120" t="5241" r="55889" b="19295"/>
          <a:stretch/>
        </p:blipFill>
        <p:spPr>
          <a:xfrm>
            <a:off x="0" y="0"/>
            <a:ext cx="7358407" cy="13716000"/>
          </a:xfrm>
          <a:prstGeom prst="rect">
            <a:avLst/>
          </a:prstGeom>
        </p:spPr>
      </p:pic>
      <p:sp>
        <p:nvSpPr>
          <p:cNvPr id="11" name="TextBox 10">
            <a:extLst>
              <a:ext uri="{FF2B5EF4-FFF2-40B4-BE49-F238E27FC236}">
                <a16:creationId xmlns:a16="http://schemas.microsoft.com/office/drawing/2014/main" id="{F4ACF0C8-F185-E64D-B679-3BE4F235182D}"/>
              </a:ext>
            </a:extLst>
          </p:cNvPr>
          <p:cNvSpPr txBox="1"/>
          <p:nvPr/>
        </p:nvSpPr>
        <p:spPr>
          <a:xfrm>
            <a:off x="8348869" y="1283052"/>
            <a:ext cx="12610141" cy="1754326"/>
          </a:xfrm>
          <a:prstGeom prst="rect">
            <a:avLst/>
          </a:prstGeom>
          <a:noFill/>
        </p:spPr>
        <p:txBody>
          <a:bodyPr wrap="square" rtlCol="0">
            <a:spAutoFit/>
          </a:bodyPr>
          <a:lstStyle/>
          <a:p>
            <a:r>
              <a:rPr lang="hr-HR" sz="5400" b="1" spc="300" dirty="0">
                <a:solidFill>
                  <a:schemeClr val="tx2"/>
                </a:solidFill>
                <a:latin typeface="Arial" panose="020B0604020202020204" pitchFamily="34" charset="0"/>
                <a:ea typeface="Montserrat" charset="0"/>
                <a:cs typeface="Arial" panose="020B0604020202020204" pitchFamily="34" charset="0"/>
              </a:rPr>
              <a:t>POTENTIAL CAPITAL INCREASE OF </a:t>
            </a:r>
            <a:r>
              <a:rPr lang="en-US" sz="5400" b="1" spc="300" dirty="0">
                <a:solidFill>
                  <a:schemeClr val="tx2"/>
                </a:solidFill>
                <a:latin typeface="Arial" panose="020B0604020202020204" pitchFamily="34" charset="0"/>
                <a:ea typeface="Montserrat" charset="0"/>
                <a:cs typeface="Arial" panose="020B0604020202020204" pitchFamily="34" charset="0"/>
              </a:rPr>
              <a:t>DALEKOVOD D.D.</a:t>
            </a:r>
          </a:p>
        </p:txBody>
      </p:sp>
      <p:sp>
        <p:nvSpPr>
          <p:cNvPr id="15" name="TextBox 14">
            <a:extLst>
              <a:ext uri="{FF2B5EF4-FFF2-40B4-BE49-F238E27FC236}">
                <a16:creationId xmlns:a16="http://schemas.microsoft.com/office/drawing/2014/main" id="{BF9FCC5D-95EE-044A-9DD7-48EC6F4C6E86}"/>
              </a:ext>
            </a:extLst>
          </p:cNvPr>
          <p:cNvSpPr txBox="1"/>
          <p:nvPr/>
        </p:nvSpPr>
        <p:spPr>
          <a:xfrm>
            <a:off x="8348870" y="3349360"/>
            <a:ext cx="15603330" cy="9571851"/>
          </a:xfrm>
          <a:prstGeom prst="rect">
            <a:avLst/>
          </a:prstGeom>
          <a:noFill/>
        </p:spPr>
        <p:txBody>
          <a:bodyPr wrap="square" rtlCol="0">
            <a:spAutoFit/>
          </a:bodyPr>
          <a:lstStyle/>
          <a:p>
            <a:r>
              <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rPr>
              <a:t>Through the joint conditional bid of Construction Line and KONČAR – Electrical Industry, interest was expressed in financial restructuring of Dalekovod through investment in the company’s share capital.</a:t>
            </a:r>
          </a:p>
          <a:p>
            <a:endPar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endParaRPr>
          </a:p>
          <a:p>
            <a:r>
              <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rPr>
              <a:t>Pursuant to the Public Call for investors to subscribe new shares in the second round, the company Advanced Energy Solutions Ltd. submitted an application for subscription of 31,000,000 new ordinary shares, which corresponds to the sum of capital injection of HRK 310,000,000.00 as a cash contribution (cca. EUR 41,3 million).</a:t>
            </a:r>
          </a:p>
          <a:p>
            <a:endPar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endParaRPr>
          </a:p>
          <a:p>
            <a:r>
              <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rPr>
              <a:t>The founders of Advanced Energy Solutions from Zagreb are Construction Line Limited and KONČAR – Investments Ltd.</a:t>
            </a:r>
          </a:p>
          <a:p>
            <a:endPar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endParaRPr>
          </a:p>
          <a:p>
            <a:r>
              <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rPr>
              <a:t>KONČAR – Investments Ltd. is wholly owned by KONČAR – Electrical Industry Inc.</a:t>
            </a:r>
          </a:p>
          <a:p>
            <a:endPar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endParaRPr>
          </a:p>
          <a:p>
            <a:r>
              <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rPr>
              <a:t>On 28 September 2021, the Croatian Competition Agency delivered confirmation that the reported concentration, in accordance with Article 22(1) of the Competition Act, is deemed to be permitted on level 1.</a:t>
            </a:r>
          </a:p>
          <a:p>
            <a:endPar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endParaRPr>
          </a:p>
          <a:p>
            <a:r>
              <a:rPr lang="en-US" sz="2800" dirty="0">
                <a:solidFill>
                  <a:srgbClr val="363E48"/>
                </a:solidFill>
                <a:latin typeface="Arial" panose="020B0604020202020204" pitchFamily="34" charset="0"/>
                <a:ea typeface="Lato Light" panose="020F0502020204030203" pitchFamily="34" charset="0"/>
                <a:cs typeface="Arial" panose="020B0604020202020204" pitchFamily="34" charset="0"/>
              </a:rPr>
              <a:t>The Commission for the protection of competition of the Republic of North Macedonia confirmed on 21 October 2021 that the concentration will not result in any significant prevention, limitation or distortion of effective competition on the market or an essential part of the market, all in accordance with the provisions of the Competition Act, within the meaning of Article 19(1)(2).</a:t>
            </a:r>
          </a:p>
        </p:txBody>
      </p:sp>
      <p:pic>
        <p:nvPicPr>
          <p:cNvPr id="7" name="Picture 6" descr="A picture containing text, clipart, vector graphics&#10;&#10;Description automatically generated">
            <a:extLst>
              <a:ext uri="{FF2B5EF4-FFF2-40B4-BE49-F238E27FC236}">
                <a16:creationId xmlns:a16="http://schemas.microsoft.com/office/drawing/2014/main" id="{91F61B8F-5647-A44D-A674-3DB12784DAE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21243" y="11825910"/>
            <a:ext cx="2915920" cy="1388732"/>
          </a:xfrm>
          <a:prstGeom prst="rect">
            <a:avLst/>
          </a:prstGeom>
        </p:spPr>
      </p:pic>
    </p:spTree>
    <p:extLst>
      <p:ext uri="{BB962C8B-B14F-4D97-AF65-F5344CB8AC3E}">
        <p14:creationId xmlns:p14="http://schemas.microsoft.com/office/powerpoint/2010/main" val="24045247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BC4176B-AFA3-3A4C-940E-25B9DADF857E}"/>
              </a:ext>
            </a:extLst>
          </p:cNvPr>
          <p:cNvPicPr>
            <a:picLocks noChangeAspect="1"/>
          </p:cNvPicPr>
          <p:nvPr/>
        </p:nvPicPr>
        <p:blipFill rotWithShape="1">
          <a:blip r:embed="rId2" cstate="screen">
            <a:grayscl/>
            <a:extLst>
              <a:ext uri="{28A0092B-C50C-407E-A947-70E740481C1C}">
                <a14:useLocalDpi xmlns:a14="http://schemas.microsoft.com/office/drawing/2010/main"/>
              </a:ext>
            </a:extLst>
          </a:blip>
          <a:srcRect/>
          <a:stretch/>
        </p:blipFill>
        <p:spPr>
          <a:xfrm>
            <a:off x="8100970" y="0"/>
            <a:ext cx="8135808" cy="6884380"/>
          </a:xfrm>
          <a:prstGeom prst="rect">
            <a:avLst/>
          </a:prstGeom>
        </p:spPr>
      </p:pic>
      <p:pic>
        <p:nvPicPr>
          <p:cNvPr id="11" name="Picture 10">
            <a:extLst>
              <a:ext uri="{FF2B5EF4-FFF2-40B4-BE49-F238E27FC236}">
                <a16:creationId xmlns:a16="http://schemas.microsoft.com/office/drawing/2014/main" id="{2EEF9A26-0720-9F41-A616-932BAAD8D404}"/>
              </a:ext>
            </a:extLst>
          </p:cNvPr>
          <p:cNvPicPr>
            <a:picLocks noChangeAspect="1"/>
          </p:cNvPicPr>
          <p:nvPr/>
        </p:nvPicPr>
        <p:blipFill rotWithShape="1">
          <a:blip r:embed="rId3" cstate="screen">
            <a:grayscl/>
            <a:extLst>
              <a:ext uri="{28A0092B-C50C-407E-A947-70E740481C1C}">
                <a14:useLocalDpi xmlns:a14="http://schemas.microsoft.com/office/drawing/2010/main"/>
              </a:ext>
            </a:extLst>
          </a:blip>
          <a:srcRect t="-124"/>
          <a:stretch/>
        </p:blipFill>
        <p:spPr>
          <a:xfrm>
            <a:off x="-5062" y="-1"/>
            <a:ext cx="8135808" cy="6884380"/>
          </a:xfrm>
          <a:prstGeom prst="rect">
            <a:avLst/>
          </a:prstGeom>
        </p:spPr>
      </p:pic>
      <p:pic>
        <p:nvPicPr>
          <p:cNvPr id="14" name="Picture 13">
            <a:extLst>
              <a:ext uri="{FF2B5EF4-FFF2-40B4-BE49-F238E27FC236}">
                <a16:creationId xmlns:a16="http://schemas.microsoft.com/office/drawing/2014/main" id="{591D0D28-12BB-344F-A984-DD1EC81C7B40}"/>
              </a:ext>
            </a:extLst>
          </p:cNvPr>
          <p:cNvPicPr>
            <a:picLocks noChangeAspect="1"/>
          </p:cNvPicPr>
          <p:nvPr/>
        </p:nvPicPr>
        <p:blipFill>
          <a:blip r:embed="rId4" cstate="screen">
            <a:grayscl/>
            <a:extLst>
              <a:ext uri="{28A0092B-C50C-407E-A947-70E740481C1C}">
                <a14:useLocalDpi xmlns:a14="http://schemas.microsoft.com/office/drawing/2010/main"/>
              </a:ext>
            </a:extLst>
          </a:blip>
          <a:srcRect/>
          <a:stretch/>
        </p:blipFill>
        <p:spPr>
          <a:xfrm>
            <a:off x="16241840" y="-1"/>
            <a:ext cx="8135808" cy="6884380"/>
          </a:xfrm>
          <a:prstGeom prst="rect">
            <a:avLst/>
          </a:prstGeom>
        </p:spPr>
      </p:pic>
      <p:pic>
        <p:nvPicPr>
          <p:cNvPr id="15" name="Picture 14">
            <a:extLst>
              <a:ext uri="{FF2B5EF4-FFF2-40B4-BE49-F238E27FC236}">
                <a16:creationId xmlns:a16="http://schemas.microsoft.com/office/drawing/2014/main" id="{25B9000A-DB5B-B340-91EB-F914397D94E3}"/>
              </a:ext>
            </a:extLst>
          </p:cNvPr>
          <p:cNvPicPr>
            <a:picLocks noChangeAspect="1"/>
          </p:cNvPicPr>
          <p:nvPr/>
        </p:nvPicPr>
        <p:blipFill rotWithShape="1">
          <a:blip r:embed="rId5" cstate="screen">
            <a:grayscl/>
            <a:extLst>
              <a:ext uri="{28A0092B-C50C-407E-A947-70E740481C1C}">
                <a14:useLocalDpi xmlns:a14="http://schemas.microsoft.com/office/drawing/2010/main"/>
              </a:ext>
            </a:extLst>
          </a:blip>
          <a:srcRect/>
          <a:stretch/>
        </p:blipFill>
        <p:spPr>
          <a:xfrm>
            <a:off x="-5062" y="6884379"/>
            <a:ext cx="8135808" cy="6884380"/>
          </a:xfrm>
          <a:prstGeom prst="rect">
            <a:avLst/>
          </a:prstGeom>
        </p:spPr>
      </p:pic>
      <p:pic>
        <p:nvPicPr>
          <p:cNvPr id="16" name="Picture 15">
            <a:extLst>
              <a:ext uri="{FF2B5EF4-FFF2-40B4-BE49-F238E27FC236}">
                <a16:creationId xmlns:a16="http://schemas.microsoft.com/office/drawing/2014/main" id="{95C34C87-EEE0-284B-88E2-89E08FDF5E32}"/>
              </a:ext>
            </a:extLst>
          </p:cNvPr>
          <p:cNvPicPr>
            <a:picLocks noChangeAspect="1"/>
          </p:cNvPicPr>
          <p:nvPr/>
        </p:nvPicPr>
        <p:blipFill rotWithShape="1">
          <a:blip r:embed="rId6" cstate="screen">
            <a:grayscl/>
            <a:extLst>
              <a:ext uri="{28A0092B-C50C-407E-A947-70E740481C1C}">
                <a14:useLocalDpi xmlns:a14="http://schemas.microsoft.com/office/drawing/2010/main"/>
              </a:ext>
            </a:extLst>
          </a:blip>
          <a:srcRect/>
          <a:stretch/>
        </p:blipFill>
        <p:spPr>
          <a:xfrm>
            <a:off x="8100970" y="6884379"/>
            <a:ext cx="8135808" cy="6884380"/>
          </a:xfrm>
          <a:prstGeom prst="rect">
            <a:avLst/>
          </a:prstGeom>
        </p:spPr>
      </p:pic>
      <p:pic>
        <p:nvPicPr>
          <p:cNvPr id="17" name="Picture 16">
            <a:extLst>
              <a:ext uri="{FF2B5EF4-FFF2-40B4-BE49-F238E27FC236}">
                <a16:creationId xmlns:a16="http://schemas.microsoft.com/office/drawing/2014/main" id="{3B8A49D7-C43A-C345-93F4-27DFA067880C}"/>
              </a:ext>
            </a:extLst>
          </p:cNvPr>
          <p:cNvPicPr>
            <a:picLocks noChangeAspect="1"/>
          </p:cNvPicPr>
          <p:nvPr/>
        </p:nvPicPr>
        <p:blipFill rotWithShape="1">
          <a:blip r:embed="rId7" cstate="screen">
            <a:grayscl/>
            <a:extLst>
              <a:ext uri="{28A0092B-C50C-407E-A947-70E740481C1C}">
                <a14:useLocalDpi xmlns:a14="http://schemas.microsoft.com/office/drawing/2010/main"/>
              </a:ext>
            </a:extLst>
          </a:blip>
          <a:srcRect/>
          <a:stretch/>
        </p:blipFill>
        <p:spPr>
          <a:xfrm>
            <a:off x="16236778" y="6884379"/>
            <a:ext cx="8145932" cy="6884380"/>
          </a:xfrm>
          <a:prstGeom prst="rect">
            <a:avLst/>
          </a:prstGeom>
        </p:spPr>
      </p:pic>
      <p:sp>
        <p:nvSpPr>
          <p:cNvPr id="18" name="Rectangle 17">
            <a:extLst>
              <a:ext uri="{FF2B5EF4-FFF2-40B4-BE49-F238E27FC236}">
                <a16:creationId xmlns:a16="http://schemas.microsoft.com/office/drawing/2014/main" id="{2FBA1BD6-AFA0-C84C-9707-86F02DEBEB40}"/>
              </a:ext>
            </a:extLst>
          </p:cNvPr>
          <p:cNvSpPr/>
          <p:nvPr/>
        </p:nvSpPr>
        <p:spPr>
          <a:xfrm>
            <a:off x="2" y="-1"/>
            <a:ext cx="24377648" cy="13768759"/>
          </a:xfrm>
          <a:prstGeom prst="rect">
            <a:avLst/>
          </a:prstGeom>
          <a:solidFill>
            <a:srgbClr val="8EB4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TextBox 11">
            <a:extLst>
              <a:ext uri="{FF2B5EF4-FFF2-40B4-BE49-F238E27FC236}">
                <a16:creationId xmlns:a16="http://schemas.microsoft.com/office/drawing/2014/main" id="{BB66FA5F-16B3-494F-ADDC-573C4D831920}"/>
              </a:ext>
            </a:extLst>
          </p:cNvPr>
          <p:cNvSpPr txBox="1"/>
          <p:nvPr/>
        </p:nvSpPr>
        <p:spPr>
          <a:xfrm>
            <a:off x="4136022" y="2224314"/>
            <a:ext cx="16291456" cy="10926068"/>
          </a:xfrm>
          <a:prstGeom prst="rect">
            <a:avLst/>
          </a:prstGeom>
          <a:noFill/>
        </p:spPr>
        <p:txBody>
          <a:bodyPr wrap="square" rtlCol="0">
            <a:spAutoFit/>
          </a:bodyPr>
          <a:lstStyle/>
          <a:p>
            <a:pPr algn="ctr"/>
            <a:r>
              <a:rPr lang="ta-IN" sz="12000" b="1" spc="300" dirty="0">
                <a:solidFill>
                  <a:schemeClr val="bg1"/>
                </a:solidFill>
                <a:latin typeface="Arial" panose="020B0604020202020204" pitchFamily="34" charset="0"/>
                <a:ea typeface="Montserrat" charset="0"/>
                <a:cs typeface="Montserrat" charset="0"/>
              </a:rPr>
              <a:t>THANK YOU FOR YOUR ATTENTION!</a:t>
            </a:r>
            <a:endParaRPr lang="hr-HR" sz="12000" b="1" spc="300" dirty="0">
              <a:solidFill>
                <a:schemeClr val="bg1"/>
              </a:solidFill>
              <a:latin typeface="Arial" panose="020B0604020202020204" pitchFamily="34" charset="0"/>
              <a:ea typeface="Montserrat" charset="0"/>
              <a:cs typeface="Montserrat" charset="0"/>
            </a:endParaRPr>
          </a:p>
          <a:p>
            <a:pPr algn="ctr"/>
            <a:endParaRPr lang="en-US" sz="12000" b="1" spc="300" dirty="0">
              <a:solidFill>
                <a:schemeClr val="bg1"/>
              </a:solidFill>
              <a:latin typeface="Arial" panose="020B0604020202020204" pitchFamily="34" charset="0"/>
              <a:ea typeface="Montserrat" charset="0"/>
              <a:cs typeface="Montserrat" charset="0"/>
            </a:endParaRPr>
          </a:p>
          <a:p>
            <a:pPr algn="ctr"/>
            <a:endParaRPr lang="hr-HR" sz="6000" b="1" spc="300" dirty="0">
              <a:solidFill>
                <a:schemeClr val="bg1"/>
              </a:solidFill>
              <a:latin typeface="Arial"/>
              <a:ea typeface="Montserrat" charset="0"/>
              <a:cs typeface="Arial"/>
            </a:endParaRPr>
          </a:p>
          <a:p>
            <a:pPr algn="ctr"/>
            <a:endParaRPr lang="hr-HR" sz="6000" b="1" spc="300" dirty="0">
              <a:solidFill>
                <a:schemeClr val="bg1"/>
              </a:solidFill>
              <a:latin typeface="Arial"/>
              <a:ea typeface="Montserrat" charset="0"/>
              <a:cs typeface="Arial"/>
            </a:endParaRPr>
          </a:p>
          <a:p>
            <a:pPr algn="ctr"/>
            <a:endParaRPr lang="ta-IN" sz="6000" b="1" spc="300" dirty="0">
              <a:solidFill>
                <a:schemeClr val="bg1"/>
              </a:solidFill>
              <a:latin typeface="Arial"/>
              <a:ea typeface="Montserrat" charset="0"/>
              <a:cs typeface="Arial"/>
            </a:endParaRPr>
          </a:p>
          <a:p>
            <a:pPr algn="ctr"/>
            <a:r>
              <a:rPr lang="hr-HR" sz="4800" b="1" dirty="0" err="1">
                <a:solidFill>
                  <a:schemeClr val="bg1"/>
                </a:solidFill>
                <a:latin typeface="Arial"/>
                <a:cs typeface="Arial"/>
              </a:rPr>
              <a:t>Investor</a:t>
            </a:r>
            <a:r>
              <a:rPr lang="hr-HR" sz="4800" b="1" dirty="0">
                <a:solidFill>
                  <a:schemeClr val="bg1"/>
                </a:solidFill>
                <a:latin typeface="Arial"/>
                <a:cs typeface="Arial"/>
              </a:rPr>
              <a:t> </a:t>
            </a:r>
            <a:r>
              <a:rPr lang="hr-HR" sz="4800" b="1" dirty="0" err="1">
                <a:solidFill>
                  <a:schemeClr val="bg1"/>
                </a:solidFill>
                <a:latin typeface="Arial"/>
                <a:cs typeface="Arial"/>
              </a:rPr>
              <a:t>relations</a:t>
            </a:r>
            <a:endParaRPr lang="hr-HR" sz="4800" b="1" dirty="0">
              <a:solidFill>
                <a:schemeClr val="bg1"/>
              </a:solidFill>
              <a:latin typeface="Arial"/>
              <a:cs typeface="Arial"/>
            </a:endParaRPr>
          </a:p>
          <a:p>
            <a:pPr algn="ctr"/>
            <a:r>
              <a:rPr lang="hr-HR" sz="4800" dirty="0" err="1">
                <a:solidFill>
                  <a:schemeClr val="bg1"/>
                </a:solidFill>
                <a:latin typeface="Arial"/>
                <a:cs typeface="Arial"/>
              </a:rPr>
              <a:t>ir@koncar.hr</a:t>
            </a:r>
            <a:endParaRPr lang="ta-IN" sz="4800" b="1" spc="300" dirty="0">
              <a:solidFill>
                <a:schemeClr val="bg1"/>
              </a:solidFill>
              <a:latin typeface="Arial"/>
              <a:ea typeface="Montserrat" charset="0"/>
              <a:cs typeface="Arial"/>
            </a:endParaRPr>
          </a:p>
          <a:p>
            <a:pPr algn="ctr"/>
            <a:endParaRPr lang="hr-HR" sz="4400" dirty="0">
              <a:solidFill>
                <a:schemeClr val="bg1"/>
              </a:solidFill>
              <a:latin typeface="Arial"/>
              <a:cs typeface="Arial"/>
            </a:endParaRPr>
          </a:p>
        </p:txBody>
      </p:sp>
    </p:spTree>
    <p:extLst>
      <p:ext uri="{BB962C8B-B14F-4D97-AF65-F5344CB8AC3E}">
        <p14:creationId xmlns:p14="http://schemas.microsoft.com/office/powerpoint/2010/main" val="1903331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text, outdoor, sky&#10;&#10;Description automatically generated">
            <a:extLst>
              <a:ext uri="{FF2B5EF4-FFF2-40B4-BE49-F238E27FC236}">
                <a16:creationId xmlns:a16="http://schemas.microsoft.com/office/drawing/2014/main" id="{38A96070-CDE5-AB40-9B98-D9141894F692}"/>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8195" t="12142" r="9759" b="9747"/>
          <a:stretch/>
        </p:blipFill>
        <p:spPr>
          <a:xfrm>
            <a:off x="0" y="0"/>
            <a:ext cx="9922929" cy="13716000"/>
          </a:xfrm>
        </p:spPr>
      </p:pic>
      <p:sp>
        <p:nvSpPr>
          <p:cNvPr id="2" name="Rectangle 1">
            <a:extLst>
              <a:ext uri="{FF2B5EF4-FFF2-40B4-BE49-F238E27FC236}">
                <a16:creationId xmlns:a16="http://schemas.microsoft.com/office/drawing/2014/main" id="{E68C32F6-1470-914E-AF27-392B0B7F4497}"/>
              </a:ext>
            </a:extLst>
          </p:cNvPr>
          <p:cNvSpPr/>
          <p:nvPr/>
        </p:nvSpPr>
        <p:spPr>
          <a:xfrm>
            <a:off x="8344568" y="1693333"/>
            <a:ext cx="8588765" cy="4538134"/>
          </a:xfrm>
          <a:prstGeom prst="rect">
            <a:avLst/>
          </a:prstGeom>
          <a:solidFill>
            <a:srgbClr val="8EB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EA48DDE-6391-BE4F-B953-BDE2CFFBAF10}"/>
              </a:ext>
            </a:extLst>
          </p:cNvPr>
          <p:cNvGrpSpPr/>
          <p:nvPr/>
        </p:nvGrpSpPr>
        <p:grpSpPr>
          <a:xfrm>
            <a:off x="8708753" y="3670012"/>
            <a:ext cx="8224580" cy="2289437"/>
            <a:chOff x="9810859" y="7419442"/>
            <a:chExt cx="8224580" cy="2289437"/>
          </a:xfrm>
        </p:grpSpPr>
        <p:sp>
          <p:nvSpPr>
            <p:cNvPr id="11" name="TextBox 10">
              <a:extLst>
                <a:ext uri="{FF2B5EF4-FFF2-40B4-BE49-F238E27FC236}">
                  <a16:creationId xmlns:a16="http://schemas.microsoft.com/office/drawing/2014/main" id="{ECECA7AA-FDA0-2449-9589-19A4893B496F}"/>
                </a:ext>
              </a:extLst>
            </p:cNvPr>
            <p:cNvSpPr txBox="1"/>
            <p:nvPr/>
          </p:nvSpPr>
          <p:spPr>
            <a:xfrm>
              <a:off x="9810861" y="8062275"/>
              <a:ext cx="8224578" cy="1646604"/>
            </a:xfrm>
            <a:prstGeom prst="rect">
              <a:avLst/>
            </a:prstGeom>
            <a:noFill/>
          </p:spPr>
          <p:txBody>
            <a:bodyPr wrap="square" rtlCol="0">
              <a:spAutoFit/>
            </a:bodyPr>
            <a:lstStyle/>
            <a:p>
              <a:pPr marL="457200" indent="-457200">
                <a:lnSpc>
                  <a:spcPts val="4080"/>
                </a:lnSpc>
                <a:buFont typeface="Arial"/>
                <a:buChar char="•"/>
              </a:pP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European Union</a:t>
              </a:r>
            </a:p>
            <a:p>
              <a:pPr marL="457200" indent="-457200">
                <a:lnSpc>
                  <a:spcPts val="4080"/>
                </a:lnSpc>
                <a:buFont typeface="Arial"/>
                <a:buChar char="•"/>
              </a:pP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Asia and Africa</a:t>
              </a:r>
            </a:p>
            <a:p>
              <a:pPr marL="457200" indent="-457200">
                <a:lnSpc>
                  <a:spcPts val="4080"/>
                </a:lnSpc>
                <a:buFont typeface="Arial"/>
                <a:buChar char="•"/>
              </a:pP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America and Australia</a:t>
              </a:r>
            </a:p>
          </p:txBody>
        </p:sp>
        <p:sp>
          <p:nvSpPr>
            <p:cNvPr id="12" name="Rectangle 11">
              <a:extLst>
                <a:ext uri="{FF2B5EF4-FFF2-40B4-BE49-F238E27FC236}">
                  <a16:creationId xmlns:a16="http://schemas.microsoft.com/office/drawing/2014/main" id="{E398FE00-84A1-6243-93FD-E10E5332DA55}"/>
                </a:ext>
              </a:extLst>
            </p:cNvPr>
            <p:cNvSpPr/>
            <p:nvPr/>
          </p:nvSpPr>
          <p:spPr>
            <a:xfrm>
              <a:off x="9810859" y="7419442"/>
              <a:ext cx="6953625" cy="584776"/>
            </a:xfrm>
            <a:prstGeom prst="rect">
              <a:avLst/>
            </a:prstGeom>
          </p:spPr>
          <p:txBody>
            <a:bodyPr wrap="square">
              <a:spAutoFit/>
            </a:bodyPr>
            <a:lstStyle/>
            <a:p>
              <a:r>
                <a:rPr lang="en-US" sz="3200" b="1" spc="300" dirty="0">
                  <a:solidFill>
                    <a:schemeClr val="bg1"/>
                  </a:solidFill>
                  <a:latin typeface="Arial" panose="020B0604020202020204" pitchFamily="34" charset="0"/>
                  <a:ea typeface="Montserrat" charset="0"/>
                  <a:cs typeface="Montserrat" charset="0"/>
                </a:rPr>
                <a:t>MAIN MARKETS</a:t>
              </a:r>
            </a:p>
          </p:txBody>
        </p:sp>
      </p:grpSp>
      <p:sp>
        <p:nvSpPr>
          <p:cNvPr id="13" name="TextBox 12">
            <a:extLst>
              <a:ext uri="{FF2B5EF4-FFF2-40B4-BE49-F238E27FC236}">
                <a16:creationId xmlns:a16="http://schemas.microsoft.com/office/drawing/2014/main" id="{3CD5171E-95A9-2443-B225-DC09BDD19344}"/>
              </a:ext>
            </a:extLst>
          </p:cNvPr>
          <p:cNvSpPr txBox="1"/>
          <p:nvPr/>
        </p:nvSpPr>
        <p:spPr>
          <a:xfrm>
            <a:off x="11103164" y="8123738"/>
            <a:ext cx="7380780" cy="3139321"/>
          </a:xfrm>
          <a:prstGeom prst="rect">
            <a:avLst/>
          </a:prstGeom>
          <a:noFill/>
        </p:spPr>
        <p:txBody>
          <a:bodyPr wrap="square" rtlCol="0">
            <a:spAutoFit/>
          </a:bodyPr>
          <a:lstStyle/>
          <a:p>
            <a:r>
              <a:rPr lang="en-US" sz="6600" b="1" spc="300" dirty="0">
                <a:solidFill>
                  <a:schemeClr val="tx2"/>
                </a:solidFill>
                <a:latin typeface="Arial" panose="020B0604020202020204" pitchFamily="34" charset="0"/>
                <a:ea typeface="Montserrat" charset="0"/>
                <a:cs typeface="Arial" panose="020B0604020202020204" pitchFamily="34" charset="0"/>
              </a:rPr>
              <a:t>KONČAR GROUP </a:t>
            </a:r>
            <a:r>
              <a:rPr lang="hr-HR" sz="6600" b="1" spc="300" dirty="0">
                <a:solidFill>
                  <a:schemeClr val="tx2"/>
                </a:solidFill>
                <a:latin typeface="Arial" panose="020B0604020202020204" pitchFamily="34" charset="0"/>
                <a:ea typeface="Montserrat" charset="0"/>
                <a:cs typeface="Arial" panose="020B0604020202020204" pitchFamily="34" charset="0"/>
              </a:rPr>
              <a:t>OVERVIEW</a:t>
            </a:r>
            <a:endParaRPr lang="en-US" sz="6600" b="1" spc="300" dirty="0">
              <a:solidFill>
                <a:schemeClr val="tx2"/>
              </a:solidFill>
              <a:latin typeface="Arial" panose="020B0604020202020204" pitchFamily="34" charset="0"/>
              <a:ea typeface="Montserrat" charset="0"/>
              <a:cs typeface="Arial" panose="020B0604020202020204" pitchFamily="34" charset="0"/>
            </a:endParaRPr>
          </a:p>
        </p:txBody>
      </p:sp>
      <p:sp>
        <p:nvSpPr>
          <p:cNvPr id="14" name="TextBox 13">
            <a:extLst>
              <a:ext uri="{FF2B5EF4-FFF2-40B4-BE49-F238E27FC236}">
                <a16:creationId xmlns:a16="http://schemas.microsoft.com/office/drawing/2014/main" id="{ECECA7AA-FDA0-2449-9589-19A4893B496F}"/>
              </a:ext>
            </a:extLst>
          </p:cNvPr>
          <p:cNvSpPr txBox="1"/>
          <p:nvPr/>
        </p:nvSpPr>
        <p:spPr>
          <a:xfrm>
            <a:off x="8763924" y="2498448"/>
            <a:ext cx="8224578" cy="600164"/>
          </a:xfrm>
          <a:prstGeom prst="rect">
            <a:avLst/>
          </a:prstGeom>
          <a:noFill/>
        </p:spPr>
        <p:txBody>
          <a:bodyPr wrap="square" rtlCol="0">
            <a:spAutoFit/>
          </a:bodyPr>
          <a:lstStyle/>
          <a:p>
            <a:pPr marL="457200" indent="-457200">
              <a:lnSpc>
                <a:spcPts val="4080"/>
              </a:lnSpc>
              <a:buFont typeface="Arial"/>
              <a:buChar char="•"/>
            </a:pPr>
            <a:r>
              <a:rPr lang="ta-IN" sz="2800" dirty="0">
                <a:solidFill>
                  <a:schemeClr val="bg1"/>
                </a:solidFill>
                <a:latin typeface="Arial" panose="020B0604020202020204" pitchFamily="34" charset="0"/>
                <a:ea typeface="Lato Light" panose="020F0502020204030203" pitchFamily="34" charset="0"/>
                <a:cs typeface="Lato Light" panose="020F0502020204030203" pitchFamily="34" charset="0"/>
              </a:rPr>
              <a:t>Zagreb, Croatia</a:t>
            </a:r>
          </a:p>
        </p:txBody>
      </p:sp>
      <p:sp>
        <p:nvSpPr>
          <p:cNvPr id="15" name="Rectangle 14">
            <a:extLst>
              <a:ext uri="{FF2B5EF4-FFF2-40B4-BE49-F238E27FC236}">
                <a16:creationId xmlns:a16="http://schemas.microsoft.com/office/drawing/2014/main" id="{E398FE00-84A1-6243-93FD-E10E5332DA55}"/>
              </a:ext>
            </a:extLst>
          </p:cNvPr>
          <p:cNvSpPr/>
          <p:nvPr/>
        </p:nvSpPr>
        <p:spPr>
          <a:xfrm>
            <a:off x="8763922" y="1896200"/>
            <a:ext cx="6953625" cy="584776"/>
          </a:xfrm>
          <a:prstGeom prst="rect">
            <a:avLst/>
          </a:prstGeom>
        </p:spPr>
        <p:txBody>
          <a:bodyPr wrap="square">
            <a:spAutoFit/>
          </a:bodyPr>
          <a:lstStyle/>
          <a:p>
            <a:r>
              <a:rPr lang="hr-HR" sz="3200" b="1" spc="300" dirty="0">
                <a:solidFill>
                  <a:schemeClr val="bg1"/>
                </a:solidFill>
                <a:latin typeface="Arial" panose="020B0604020202020204" pitchFamily="34" charset="0"/>
                <a:ea typeface="Montserrat" charset="0"/>
                <a:cs typeface="Montserrat" charset="0"/>
              </a:rPr>
              <a:t>HEADQUARTERS</a:t>
            </a:r>
            <a:endParaRPr lang="en-US" sz="3200" b="1" spc="300" dirty="0">
              <a:solidFill>
                <a:schemeClr val="bg1"/>
              </a:solidFill>
              <a:latin typeface="Arial" panose="020B0604020202020204" pitchFamily="34" charset="0"/>
              <a:ea typeface="Montserrat" charset="0"/>
              <a:cs typeface="Montserrat" charset="0"/>
            </a:endParaRPr>
          </a:p>
        </p:txBody>
      </p:sp>
      <p:pic>
        <p:nvPicPr>
          <p:cNvPr id="16" name="Picture 15" descr="KONČAR_100godina_logo_SIVI.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0523746" y="11948128"/>
            <a:ext cx="2682479" cy="1192779"/>
          </a:xfrm>
          <a:prstGeom prst="rect">
            <a:avLst/>
          </a:prstGeom>
        </p:spPr>
      </p:pic>
    </p:spTree>
    <p:extLst>
      <p:ext uri="{BB962C8B-B14F-4D97-AF65-F5344CB8AC3E}">
        <p14:creationId xmlns:p14="http://schemas.microsoft.com/office/powerpoint/2010/main" val="1578648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text, table, indoor, computer&#10;&#10;Description automatically generated">
            <a:extLst>
              <a:ext uri="{FF2B5EF4-FFF2-40B4-BE49-F238E27FC236}">
                <a16:creationId xmlns:a16="http://schemas.microsoft.com/office/drawing/2014/main" id="{C9478DCD-B2D0-8A40-BA63-742FCCCE1E0B}"/>
              </a:ext>
            </a:extLst>
          </p:cNvPr>
          <p:cNvPicPr>
            <a:picLocks noGrp="1" noChangeAspect="1"/>
          </p:cNvPicPr>
          <p:nvPr>
            <p:ph type="pic" sz="quarter" idx="14"/>
          </p:nvPr>
        </p:nvPicPr>
        <p:blipFill rotWithShape="1">
          <a:blip r:embed="rId3" cstate="email">
            <a:extLst>
              <a:ext uri="{28A0092B-C50C-407E-A947-70E740481C1C}">
                <a14:useLocalDpi xmlns:a14="http://schemas.microsoft.com/office/drawing/2010/main" val="0"/>
              </a:ext>
            </a:extLst>
          </a:blip>
          <a:srcRect l="12506" r="26520"/>
          <a:stretch/>
        </p:blipFill>
        <p:spPr>
          <a:xfrm>
            <a:off x="11833761" y="0"/>
            <a:ext cx="12543890" cy="13716000"/>
          </a:xfrm>
        </p:spPr>
      </p:pic>
      <p:sp>
        <p:nvSpPr>
          <p:cNvPr id="2" name="Rectangle 1">
            <a:extLst>
              <a:ext uri="{FF2B5EF4-FFF2-40B4-BE49-F238E27FC236}">
                <a16:creationId xmlns:a16="http://schemas.microsoft.com/office/drawing/2014/main" id="{E68C32F6-1470-914E-AF27-392B0B7F4497}"/>
              </a:ext>
            </a:extLst>
          </p:cNvPr>
          <p:cNvSpPr/>
          <p:nvPr/>
        </p:nvSpPr>
        <p:spPr>
          <a:xfrm flipH="1">
            <a:off x="4081620" y="1693333"/>
            <a:ext cx="9052488" cy="4538134"/>
          </a:xfrm>
          <a:prstGeom prst="rect">
            <a:avLst/>
          </a:prstGeom>
          <a:solidFill>
            <a:srgbClr val="8EB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CD5171E-95A9-2443-B225-DC09BDD19344}"/>
              </a:ext>
            </a:extLst>
          </p:cNvPr>
          <p:cNvSpPr txBox="1"/>
          <p:nvPr/>
        </p:nvSpPr>
        <p:spPr>
          <a:xfrm>
            <a:off x="4081621" y="7204639"/>
            <a:ext cx="7010396" cy="3139321"/>
          </a:xfrm>
          <a:prstGeom prst="rect">
            <a:avLst/>
          </a:prstGeom>
          <a:noFill/>
        </p:spPr>
        <p:txBody>
          <a:bodyPr wrap="square" rtlCol="0">
            <a:spAutoFit/>
          </a:bodyPr>
          <a:lstStyle/>
          <a:p>
            <a:r>
              <a:rPr lang="en-US" sz="6600" b="1" spc="300" dirty="0">
                <a:solidFill>
                  <a:schemeClr val="tx2"/>
                </a:solidFill>
                <a:latin typeface="Arial" panose="020B0604020202020204" pitchFamily="34" charset="0"/>
                <a:ea typeface="Montserrat" charset="0"/>
                <a:cs typeface="Arial" panose="020B0604020202020204" pitchFamily="34" charset="0"/>
              </a:rPr>
              <a:t>KONČAR GROUP </a:t>
            </a:r>
            <a:r>
              <a:rPr lang="hr-HR" sz="6600" b="1" spc="300" dirty="0">
                <a:solidFill>
                  <a:schemeClr val="tx2"/>
                </a:solidFill>
                <a:latin typeface="Arial" panose="020B0604020202020204" pitchFamily="34" charset="0"/>
                <a:ea typeface="Montserrat" charset="0"/>
                <a:cs typeface="Arial" panose="020B0604020202020204" pitchFamily="34" charset="0"/>
              </a:rPr>
              <a:t>OVERVIEW</a:t>
            </a:r>
            <a:endParaRPr lang="en-US" sz="6600" b="1" spc="300" dirty="0">
              <a:solidFill>
                <a:schemeClr val="tx2"/>
              </a:solidFill>
              <a:latin typeface="Arial" panose="020B0604020202020204" pitchFamily="34" charset="0"/>
              <a:ea typeface="Montserrat" charset="0"/>
              <a:cs typeface="Arial" panose="020B0604020202020204" pitchFamily="34" charset="0"/>
            </a:endParaRPr>
          </a:p>
        </p:txBody>
      </p:sp>
      <p:sp>
        <p:nvSpPr>
          <p:cNvPr id="10" name="TextBox 9">
            <a:extLst>
              <a:ext uri="{FF2B5EF4-FFF2-40B4-BE49-F238E27FC236}">
                <a16:creationId xmlns:a16="http://schemas.microsoft.com/office/drawing/2014/main" id="{ECECA7AA-FDA0-2449-9589-19A4893B496F}"/>
              </a:ext>
            </a:extLst>
          </p:cNvPr>
          <p:cNvSpPr txBox="1"/>
          <p:nvPr/>
        </p:nvSpPr>
        <p:spPr>
          <a:xfrm>
            <a:off x="4445806" y="3152945"/>
            <a:ext cx="8224578" cy="2657138"/>
          </a:xfrm>
          <a:prstGeom prst="rect">
            <a:avLst/>
          </a:prstGeom>
          <a:noFill/>
        </p:spPr>
        <p:txBody>
          <a:bodyPr wrap="square" rtlCol="0">
            <a:spAutoFit/>
          </a:bodyPr>
          <a:lstStyle/>
          <a:p>
            <a:pPr marL="457200" indent="-457200">
              <a:lnSpc>
                <a:spcPts val="4080"/>
              </a:lnSpc>
              <a:spcAft>
                <a:spcPts val="1200"/>
              </a:spcAft>
              <a:buFont typeface="Arial"/>
              <a:buChar char="•"/>
            </a:pPr>
            <a:r>
              <a:rPr lang="hr-HR" sz="2800" dirty="0">
                <a:solidFill>
                  <a:schemeClr val="bg1"/>
                </a:solidFill>
                <a:latin typeface="Arial" panose="020B0604020202020204" pitchFamily="34" charset="0"/>
                <a:ea typeface="Lato Light" panose="020F0502020204030203" pitchFamily="34" charset="0"/>
                <a:cs typeface="Arial" panose="020B0604020202020204" pitchFamily="34" charset="0"/>
              </a:rPr>
              <a:t>REVENUES - </a:t>
            </a: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EUR 334,4 million </a:t>
            </a:r>
            <a:endParaRPr lang="hr-HR" sz="2800" dirty="0">
              <a:solidFill>
                <a:schemeClr val="bg1"/>
              </a:solidFill>
              <a:latin typeface="Arial" panose="020B0604020202020204" pitchFamily="34" charset="0"/>
              <a:ea typeface="Lato Light" panose="020F0502020204030203" pitchFamily="34" charset="0"/>
              <a:cs typeface="Arial" panose="020B0604020202020204" pitchFamily="34" charset="0"/>
            </a:endParaRPr>
          </a:p>
          <a:p>
            <a:pPr marL="457200" indent="-457200">
              <a:lnSpc>
                <a:spcPts val="4080"/>
              </a:lnSpc>
              <a:spcAft>
                <a:spcPts val="1200"/>
              </a:spcAft>
              <a:buFont typeface="Arial"/>
              <a:buChar char="•"/>
            </a:pPr>
            <a:r>
              <a:rPr lang="hr-HR" sz="2800" dirty="0">
                <a:solidFill>
                  <a:schemeClr val="bg1"/>
                </a:solidFill>
                <a:latin typeface="Arial" panose="020B0604020202020204" pitchFamily="34" charset="0"/>
                <a:ea typeface="Lato Light" panose="020F0502020204030203" pitchFamily="34" charset="0"/>
                <a:cs typeface="Arial" panose="020B0604020202020204" pitchFamily="34" charset="0"/>
              </a:rPr>
              <a:t>EXPORT - </a:t>
            </a: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62% </a:t>
            </a:r>
          </a:p>
          <a:p>
            <a:pPr marL="457200" indent="-457200">
              <a:lnSpc>
                <a:spcPts val="4080"/>
              </a:lnSpc>
              <a:spcAft>
                <a:spcPts val="1200"/>
              </a:spcAft>
              <a:buFont typeface="Arial"/>
              <a:buChar char="•"/>
            </a:pPr>
            <a:r>
              <a:rPr lang="hr-HR" sz="2800" dirty="0">
                <a:solidFill>
                  <a:schemeClr val="bg1"/>
                </a:solidFill>
                <a:latin typeface="Arial" panose="020B0604020202020204" pitchFamily="34" charset="0"/>
                <a:ea typeface="Lato Light" panose="020F0502020204030203" pitchFamily="34" charset="0"/>
                <a:cs typeface="Arial" panose="020B0604020202020204" pitchFamily="34" charset="0"/>
              </a:rPr>
              <a:t>ASSETS - </a:t>
            </a: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EUR 570,9 million </a:t>
            </a:r>
          </a:p>
          <a:p>
            <a:pPr marL="457200" indent="-457200">
              <a:lnSpc>
                <a:spcPts val="4080"/>
              </a:lnSpc>
              <a:spcAft>
                <a:spcPts val="1200"/>
              </a:spcAft>
              <a:buFont typeface="Arial"/>
              <a:buChar char="•"/>
            </a:pPr>
            <a:r>
              <a:rPr lang="hr-HR" sz="2800" dirty="0">
                <a:solidFill>
                  <a:schemeClr val="bg1"/>
                </a:solidFill>
                <a:latin typeface="Arial" panose="020B0604020202020204" pitchFamily="34" charset="0"/>
                <a:ea typeface="Lato Light" panose="020F0502020204030203" pitchFamily="34" charset="0"/>
                <a:cs typeface="Arial" panose="020B0604020202020204" pitchFamily="34" charset="0"/>
              </a:rPr>
              <a:t>PEOPLE - 3,500</a:t>
            </a:r>
            <a:endPar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endParaRPr>
          </a:p>
        </p:txBody>
      </p:sp>
      <p:sp>
        <p:nvSpPr>
          <p:cNvPr id="11" name="Rectangle 10">
            <a:extLst>
              <a:ext uri="{FF2B5EF4-FFF2-40B4-BE49-F238E27FC236}">
                <a16:creationId xmlns:a16="http://schemas.microsoft.com/office/drawing/2014/main" id="{E398FE00-84A1-6243-93FD-E10E5332DA55}"/>
              </a:ext>
            </a:extLst>
          </p:cNvPr>
          <p:cNvSpPr/>
          <p:nvPr/>
        </p:nvSpPr>
        <p:spPr>
          <a:xfrm>
            <a:off x="4445806" y="1964891"/>
            <a:ext cx="7387954" cy="1077218"/>
          </a:xfrm>
          <a:prstGeom prst="rect">
            <a:avLst/>
          </a:prstGeom>
        </p:spPr>
        <p:txBody>
          <a:bodyPr wrap="square">
            <a:spAutoFit/>
          </a:bodyPr>
          <a:lstStyle/>
          <a:p>
            <a:r>
              <a:rPr lang="cs-CZ" sz="3200" b="1" spc="300" dirty="0">
                <a:solidFill>
                  <a:schemeClr val="bg1"/>
                </a:solidFill>
                <a:latin typeface="Arial" panose="020B0604020202020204" pitchFamily="34" charset="0"/>
                <a:ea typeface="Montserrat" charset="0"/>
                <a:cs typeface="Arial" panose="020B0604020202020204" pitchFamily="34" charset="0"/>
              </a:rPr>
              <a:t>RESULTS, JANUARY -SEPTEMBER 2021 </a:t>
            </a:r>
          </a:p>
        </p:txBody>
      </p:sp>
      <p:pic>
        <p:nvPicPr>
          <p:cNvPr id="8" name="Picture 7" descr="KONČAR_100godina_logo_SIVI.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258328" y="11948128"/>
            <a:ext cx="2682479" cy="1192779"/>
          </a:xfrm>
          <a:prstGeom prst="rect">
            <a:avLst/>
          </a:prstGeom>
        </p:spPr>
      </p:pic>
    </p:spTree>
    <p:extLst>
      <p:ext uri="{BB962C8B-B14F-4D97-AF65-F5344CB8AC3E}">
        <p14:creationId xmlns:p14="http://schemas.microsoft.com/office/powerpoint/2010/main" val="3798523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A0186AA-45C5-D041-A045-98F4B92B738B}"/>
              </a:ext>
            </a:extLst>
          </p:cNvPr>
          <p:cNvPicPr>
            <a:picLocks noGrp="1" noChangeAspect="1"/>
          </p:cNvPicPr>
          <p:nvPr>
            <p:ph type="pic" sz="quarter" idx="14"/>
          </p:nvPr>
        </p:nvPicPr>
        <p:blipFill>
          <a:blip r:embed="rId3" cstate="email">
            <a:extLst>
              <a:ext uri="{28A0092B-C50C-407E-A947-70E740481C1C}">
                <a14:useLocalDpi xmlns:a14="http://schemas.microsoft.com/office/drawing/2010/main" val="0"/>
              </a:ext>
            </a:extLst>
          </a:blip>
          <a:srcRect l="24042" r="24042"/>
          <a:stretch>
            <a:fillRect/>
          </a:stretch>
        </p:blipFill>
        <p:spPr>
          <a:xfrm>
            <a:off x="0" y="-1"/>
            <a:ext cx="9922929" cy="13940599"/>
          </a:xfrm>
        </p:spPr>
      </p:pic>
      <p:sp>
        <p:nvSpPr>
          <p:cNvPr id="2" name="Rectangle 1">
            <a:extLst>
              <a:ext uri="{FF2B5EF4-FFF2-40B4-BE49-F238E27FC236}">
                <a16:creationId xmlns:a16="http://schemas.microsoft.com/office/drawing/2014/main" id="{E68C32F6-1470-914E-AF27-392B0B7F4497}"/>
              </a:ext>
            </a:extLst>
          </p:cNvPr>
          <p:cNvSpPr/>
          <p:nvPr/>
        </p:nvSpPr>
        <p:spPr>
          <a:xfrm>
            <a:off x="8344568" y="1693333"/>
            <a:ext cx="8588765" cy="4538134"/>
          </a:xfrm>
          <a:prstGeom prst="rect">
            <a:avLst/>
          </a:prstGeom>
          <a:solidFill>
            <a:srgbClr val="8EB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CD5171E-95A9-2443-B225-DC09BDD19344}"/>
              </a:ext>
            </a:extLst>
          </p:cNvPr>
          <p:cNvSpPr txBox="1"/>
          <p:nvPr/>
        </p:nvSpPr>
        <p:spPr>
          <a:xfrm>
            <a:off x="11103163" y="8774300"/>
            <a:ext cx="8588762" cy="2123658"/>
          </a:xfrm>
          <a:prstGeom prst="rect">
            <a:avLst/>
          </a:prstGeom>
          <a:noFill/>
        </p:spPr>
        <p:txBody>
          <a:bodyPr wrap="square" rtlCol="0">
            <a:spAutoFit/>
          </a:bodyPr>
          <a:lstStyle/>
          <a:p>
            <a:r>
              <a:rPr lang="en-US" sz="6600" b="1" spc="300" dirty="0">
                <a:solidFill>
                  <a:schemeClr val="tx2"/>
                </a:solidFill>
                <a:latin typeface="Arial" panose="020B0604020202020204" pitchFamily="34" charset="0"/>
                <a:ea typeface="Montserrat" charset="0"/>
                <a:cs typeface="Arial" panose="020B0604020202020204" pitchFamily="34" charset="0"/>
              </a:rPr>
              <a:t>KONČAR GROUP </a:t>
            </a:r>
            <a:r>
              <a:rPr lang="hr-HR" sz="6600" b="1" spc="300" dirty="0">
                <a:solidFill>
                  <a:schemeClr val="tx2"/>
                </a:solidFill>
                <a:latin typeface="Arial" panose="020B0604020202020204" pitchFamily="34" charset="0"/>
                <a:ea typeface="Montserrat" charset="0"/>
                <a:cs typeface="Arial" panose="020B0604020202020204" pitchFamily="34" charset="0"/>
              </a:rPr>
              <a:t>OVERVIEW</a:t>
            </a:r>
            <a:endParaRPr lang="en-US" sz="6600" b="1" spc="300" dirty="0">
              <a:solidFill>
                <a:schemeClr val="tx2"/>
              </a:solidFill>
              <a:latin typeface="Arial" panose="020B0604020202020204" pitchFamily="34" charset="0"/>
              <a:ea typeface="Montserrat" charset="0"/>
              <a:cs typeface="Arial" panose="020B0604020202020204" pitchFamily="34" charset="0"/>
            </a:endParaRPr>
          </a:p>
        </p:txBody>
      </p:sp>
      <p:sp>
        <p:nvSpPr>
          <p:cNvPr id="14" name="TextBox 13">
            <a:extLst>
              <a:ext uri="{FF2B5EF4-FFF2-40B4-BE49-F238E27FC236}">
                <a16:creationId xmlns:a16="http://schemas.microsoft.com/office/drawing/2014/main" id="{ECECA7AA-FDA0-2449-9589-19A4893B496F}"/>
              </a:ext>
            </a:extLst>
          </p:cNvPr>
          <p:cNvSpPr txBox="1"/>
          <p:nvPr/>
        </p:nvSpPr>
        <p:spPr>
          <a:xfrm>
            <a:off x="8763924" y="3073537"/>
            <a:ext cx="6953623" cy="2908488"/>
          </a:xfrm>
          <a:prstGeom prst="rect">
            <a:avLst/>
          </a:prstGeom>
          <a:noFill/>
        </p:spPr>
        <p:txBody>
          <a:bodyPr wrap="square" rtlCol="0">
            <a:spAutoFit/>
          </a:bodyPr>
          <a:lstStyle/>
          <a:p>
            <a:pPr marL="457200" indent="-457200">
              <a:lnSpc>
                <a:spcPts val="4080"/>
              </a:lnSpc>
              <a:spcAft>
                <a:spcPts val="1200"/>
              </a:spcAft>
              <a:buFont typeface="Arial"/>
              <a:buChar char="•"/>
            </a:pP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Zagreb Stock Exchange, Croatia</a:t>
            </a:r>
          </a:p>
          <a:p>
            <a:pPr marL="457200" indent="-457200">
              <a:lnSpc>
                <a:spcPts val="4080"/>
              </a:lnSpc>
              <a:spcAft>
                <a:spcPts val="1200"/>
              </a:spcAft>
              <a:buFont typeface="Arial"/>
              <a:buChar char="•"/>
            </a:pP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2,572,119 ordinary shares</a:t>
            </a:r>
          </a:p>
          <a:p>
            <a:pPr marL="457200" indent="-457200">
              <a:spcAft>
                <a:spcPts val="1200"/>
              </a:spcAft>
              <a:buFont typeface="Arial"/>
              <a:buChar char="•"/>
            </a:pP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Market capitalization EUR 262</a:t>
            </a:r>
            <a:r>
              <a:rPr lang="hr-HR" sz="2800" dirty="0">
                <a:solidFill>
                  <a:schemeClr val="bg1"/>
                </a:solidFill>
                <a:latin typeface="Arial" panose="020B0604020202020204" pitchFamily="34" charset="0"/>
                <a:ea typeface="Lato Light" panose="020F0502020204030203" pitchFamily="34" charset="0"/>
                <a:cs typeface="Arial" panose="020B0604020202020204" pitchFamily="34" charset="0"/>
              </a:rPr>
              <a:t>,</a:t>
            </a: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4 million</a:t>
            </a:r>
            <a:r>
              <a:rPr lang="hr-HR" sz="2800" dirty="0">
                <a:solidFill>
                  <a:schemeClr val="bg1"/>
                </a:solidFill>
                <a:latin typeface="Arial" panose="020B0604020202020204" pitchFamily="34" charset="0"/>
                <a:ea typeface="Lato Light" panose="020F0502020204030203" pitchFamily="34" charset="0"/>
                <a:cs typeface="Arial" panose="020B0604020202020204" pitchFamily="34" charset="0"/>
              </a:rPr>
              <a:t> </a:t>
            </a:r>
            <a:r>
              <a:rPr lang="hr-HR" sz="2400" dirty="0">
                <a:solidFill>
                  <a:schemeClr val="bg1"/>
                </a:solidFill>
                <a:latin typeface="Arial" panose="020B0604020202020204" pitchFamily="34" charset="0"/>
                <a:ea typeface="Lato Light" panose="020F0502020204030203" pitchFamily="34" charset="0"/>
                <a:cs typeface="Arial" panose="020B0604020202020204" pitchFamily="34" charset="0"/>
              </a:rPr>
              <a:t>(</a:t>
            </a:r>
            <a:r>
              <a:rPr lang="en-US" sz="2400" dirty="0">
                <a:solidFill>
                  <a:schemeClr val="bg1"/>
                </a:solidFill>
                <a:latin typeface="Arial" panose="020B0604020202020204" pitchFamily="34" charset="0"/>
                <a:ea typeface="Lato Light" panose="020F0502020204030203" pitchFamily="34" charset="0"/>
                <a:cs typeface="Arial" panose="020B0604020202020204" pitchFamily="34" charset="0"/>
              </a:rPr>
              <a:t>as of 15 November 2021</a:t>
            </a:r>
            <a:r>
              <a:rPr lang="hr-HR" sz="2400" dirty="0">
                <a:solidFill>
                  <a:schemeClr val="bg1"/>
                </a:solidFill>
                <a:latin typeface="Arial" panose="020B0604020202020204" pitchFamily="34" charset="0"/>
                <a:ea typeface="Lato Light" panose="020F0502020204030203" pitchFamily="34" charset="0"/>
                <a:cs typeface="Arial" panose="020B0604020202020204" pitchFamily="34" charset="0"/>
              </a:rPr>
              <a:t>)</a:t>
            </a:r>
            <a:endParaRPr lang="en-US" sz="2400" dirty="0">
              <a:solidFill>
                <a:schemeClr val="bg1"/>
              </a:solidFill>
              <a:latin typeface="Arial" panose="020B0604020202020204" pitchFamily="34" charset="0"/>
              <a:ea typeface="Lato Light" panose="020F0502020204030203" pitchFamily="34" charset="0"/>
              <a:cs typeface="Arial" panose="020B0604020202020204" pitchFamily="34" charset="0"/>
            </a:endParaRPr>
          </a:p>
          <a:p>
            <a:pPr marL="457200" indent="-457200">
              <a:lnSpc>
                <a:spcPts val="4080"/>
              </a:lnSpc>
              <a:spcAft>
                <a:spcPts val="1200"/>
              </a:spcAft>
              <a:buFont typeface="Arial"/>
              <a:buChar char="•"/>
            </a:pPr>
            <a:endPar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endParaRPr>
          </a:p>
        </p:txBody>
      </p:sp>
      <p:sp>
        <p:nvSpPr>
          <p:cNvPr id="15" name="Rectangle 14">
            <a:extLst>
              <a:ext uri="{FF2B5EF4-FFF2-40B4-BE49-F238E27FC236}">
                <a16:creationId xmlns:a16="http://schemas.microsoft.com/office/drawing/2014/main" id="{E398FE00-84A1-6243-93FD-E10E5332DA55}"/>
              </a:ext>
            </a:extLst>
          </p:cNvPr>
          <p:cNvSpPr/>
          <p:nvPr/>
        </p:nvSpPr>
        <p:spPr>
          <a:xfrm>
            <a:off x="8763922" y="2388162"/>
            <a:ext cx="6953625" cy="584775"/>
          </a:xfrm>
          <a:prstGeom prst="rect">
            <a:avLst/>
          </a:prstGeom>
        </p:spPr>
        <p:txBody>
          <a:bodyPr wrap="square">
            <a:spAutoFit/>
          </a:bodyPr>
          <a:lstStyle/>
          <a:p>
            <a:r>
              <a:rPr lang="ta-IN" sz="3200" b="1" spc="300" dirty="0">
                <a:solidFill>
                  <a:schemeClr val="bg1"/>
                </a:solidFill>
                <a:latin typeface="Arial" panose="020B0604020202020204" pitchFamily="34" charset="0"/>
                <a:ea typeface="Montserrat" charset="0"/>
                <a:cs typeface="Montserrat" charset="0"/>
              </a:rPr>
              <a:t>SHARES</a:t>
            </a:r>
            <a:endParaRPr lang="en-US" sz="4800" b="1" spc="300" dirty="0">
              <a:solidFill>
                <a:schemeClr val="bg1"/>
              </a:solidFill>
              <a:latin typeface="Arial" panose="020B0604020202020204" pitchFamily="34" charset="0"/>
              <a:ea typeface="Montserrat" charset="0"/>
              <a:cs typeface="Arial" panose="020B0604020202020204" pitchFamily="34" charset="0"/>
            </a:endParaRPr>
          </a:p>
        </p:txBody>
      </p:sp>
      <p:pic>
        <p:nvPicPr>
          <p:cNvPr id="8" name="Picture 7" descr="KONČAR_100godina_logo_SIVI.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0523746" y="11948128"/>
            <a:ext cx="2682479" cy="1192779"/>
          </a:xfrm>
          <a:prstGeom prst="rect">
            <a:avLst/>
          </a:prstGeom>
        </p:spPr>
      </p:pic>
    </p:spTree>
    <p:extLst>
      <p:ext uri="{BB962C8B-B14F-4D97-AF65-F5344CB8AC3E}">
        <p14:creationId xmlns:p14="http://schemas.microsoft.com/office/powerpoint/2010/main" val="33207237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258BF1E4-A914-3045-8847-EB3778547C49}"/>
              </a:ext>
            </a:extLst>
          </p:cNvPr>
          <p:cNvGraphicFramePr/>
          <p:nvPr>
            <p:extLst>
              <p:ext uri="{D42A27DB-BD31-4B8C-83A1-F6EECF244321}">
                <p14:modId xmlns:p14="http://schemas.microsoft.com/office/powerpoint/2010/main" val="1061446120"/>
              </p:ext>
            </p:extLst>
          </p:nvPr>
        </p:nvGraphicFramePr>
        <p:xfrm>
          <a:off x="-22772" y="4325225"/>
          <a:ext cx="9879198" cy="6586131"/>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id="{2460D6DA-4DF2-FE4C-A78F-210D2A8E0877}"/>
              </a:ext>
            </a:extLst>
          </p:cNvPr>
          <p:cNvSpPr/>
          <p:nvPr/>
        </p:nvSpPr>
        <p:spPr>
          <a:xfrm>
            <a:off x="12523304" y="1"/>
            <a:ext cx="11854346" cy="13715999"/>
          </a:xfrm>
          <a:prstGeom prst="rect">
            <a:avLst/>
          </a:prstGeom>
          <a:solidFill>
            <a:srgbClr val="8EB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FC4561B-11EE-6F46-827F-41EB966FB184}"/>
              </a:ext>
            </a:extLst>
          </p:cNvPr>
          <p:cNvSpPr txBox="1"/>
          <p:nvPr/>
        </p:nvSpPr>
        <p:spPr>
          <a:xfrm>
            <a:off x="1836329" y="1174540"/>
            <a:ext cx="7794348" cy="2862322"/>
          </a:xfrm>
          <a:prstGeom prst="rect">
            <a:avLst/>
          </a:prstGeom>
          <a:noFill/>
        </p:spPr>
        <p:txBody>
          <a:bodyPr wrap="square" rtlCol="0">
            <a:spAutoFit/>
          </a:bodyPr>
          <a:lstStyle/>
          <a:p>
            <a:r>
              <a:rPr lang="en-US" sz="6000" b="1" spc="300" dirty="0">
                <a:solidFill>
                  <a:schemeClr val="tx2"/>
                </a:solidFill>
                <a:latin typeface="Arial" panose="020B0604020202020204" pitchFamily="34" charset="0"/>
                <a:ea typeface="Montserrat" charset="0"/>
                <a:cs typeface="Arial" panose="020B0604020202020204" pitchFamily="34" charset="0"/>
              </a:rPr>
              <a:t>OWNERSHIP STRUCTURE AND MANAGEMENT</a:t>
            </a:r>
          </a:p>
        </p:txBody>
      </p:sp>
      <p:sp>
        <p:nvSpPr>
          <p:cNvPr id="10" name="TextBox 9">
            <a:extLst>
              <a:ext uri="{FF2B5EF4-FFF2-40B4-BE49-F238E27FC236}">
                <a16:creationId xmlns:a16="http://schemas.microsoft.com/office/drawing/2014/main" id="{94D96619-D2FC-4546-8A35-67BFBBCA36B0}"/>
              </a:ext>
            </a:extLst>
          </p:cNvPr>
          <p:cNvSpPr txBox="1"/>
          <p:nvPr/>
        </p:nvSpPr>
        <p:spPr>
          <a:xfrm>
            <a:off x="1836329" y="12015644"/>
            <a:ext cx="2896384" cy="646331"/>
          </a:xfrm>
          <a:prstGeom prst="rect">
            <a:avLst/>
          </a:prstGeom>
          <a:noFill/>
        </p:spPr>
        <p:txBody>
          <a:bodyPr wrap="square" rtlCol="0">
            <a:spAutoFit/>
          </a:bodyPr>
          <a:lstStyle/>
          <a:p>
            <a:r>
              <a:rPr lang="en-US" sz="1800" dirty="0">
                <a:solidFill>
                  <a:schemeClr val="tx2"/>
                </a:solidFill>
                <a:latin typeface="Arial" panose="020B0604020202020204" pitchFamily="34" charset="0"/>
                <a:ea typeface="Lato Light" panose="020F0502020204030203" pitchFamily="34" charset="0"/>
                <a:cs typeface="Arial" panose="020B0604020202020204" pitchFamily="34" charset="0"/>
              </a:rPr>
              <a:t>Ownership structure as of 15 November 2021</a:t>
            </a:r>
          </a:p>
        </p:txBody>
      </p:sp>
      <p:sp>
        <p:nvSpPr>
          <p:cNvPr id="12" name="TextBox 11">
            <a:extLst>
              <a:ext uri="{FF2B5EF4-FFF2-40B4-BE49-F238E27FC236}">
                <a16:creationId xmlns:a16="http://schemas.microsoft.com/office/drawing/2014/main" id="{0C4D7F6F-5E01-0746-AF45-D41A8DC09928}"/>
              </a:ext>
            </a:extLst>
          </p:cNvPr>
          <p:cNvSpPr txBox="1"/>
          <p:nvPr/>
        </p:nvSpPr>
        <p:spPr>
          <a:xfrm>
            <a:off x="12876213" y="4050700"/>
            <a:ext cx="11235031" cy="2308324"/>
          </a:xfrm>
          <a:prstGeom prst="rect">
            <a:avLst/>
          </a:prstGeom>
          <a:noFill/>
        </p:spPr>
        <p:txBody>
          <a:bodyPr wrap="square" rtlCol="0">
            <a:spAutoFit/>
          </a:bodyPr>
          <a:lstStyle/>
          <a:p>
            <a:pPr>
              <a:lnSpc>
                <a:spcPts val="4080"/>
              </a:lnSpc>
              <a:spcAft>
                <a:spcPts val="1200"/>
              </a:spcAft>
            </a:pPr>
            <a:r>
              <a:rPr lang="hr-HR" sz="2800" b="1" dirty="0" err="1">
                <a:solidFill>
                  <a:schemeClr val="bg1"/>
                </a:solidFill>
                <a:latin typeface="Arial" panose="020B0604020202020204" pitchFamily="34" charset="0"/>
                <a:ea typeface="Lato Light" panose="020F0502020204030203" pitchFamily="34" charset="0"/>
                <a:cs typeface="Arial" panose="020B0604020202020204" pitchFamily="34" charset="0"/>
              </a:rPr>
              <a:t>Chairman</a:t>
            </a:r>
            <a:r>
              <a:rPr lang="en-US" sz="2800" b="1" dirty="0">
                <a:solidFill>
                  <a:schemeClr val="bg1"/>
                </a:solidFill>
                <a:latin typeface="Arial" panose="020B0604020202020204" pitchFamily="34" charset="0"/>
                <a:ea typeface="Lato Light" panose="020F0502020204030203" pitchFamily="34" charset="0"/>
                <a:cs typeface="Arial" panose="020B0604020202020204" pitchFamily="34" charset="0"/>
              </a:rPr>
              <a:t>:</a:t>
            </a:r>
            <a:r>
              <a:rPr lang="ta-IN" sz="2800" b="1" dirty="0">
                <a:solidFill>
                  <a:schemeClr val="bg1"/>
                </a:solidFill>
                <a:latin typeface="Arial" panose="020B0604020202020204" pitchFamily="34" charset="0"/>
                <a:ea typeface="Lato Light" panose="020F0502020204030203" pitchFamily="34" charset="0"/>
                <a:cs typeface="Lato Light" panose="020F0502020204030203" pitchFamily="34" charset="0"/>
              </a:rPr>
              <a:t> </a:t>
            </a: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Joško Miliša</a:t>
            </a:r>
          </a:p>
          <a:p>
            <a:pPr>
              <a:lnSpc>
                <a:spcPts val="4080"/>
              </a:lnSpc>
              <a:spcAft>
                <a:spcPts val="1200"/>
              </a:spcAft>
            </a:pPr>
            <a:r>
              <a:rPr lang="ta-IN" sz="2800" b="1" dirty="0" err="1">
                <a:solidFill>
                  <a:schemeClr val="bg1"/>
                </a:solidFill>
                <a:latin typeface="Arial" panose="020B0604020202020204" pitchFamily="34" charset="0"/>
                <a:ea typeface="Lato Light" panose="020F0502020204030203" pitchFamily="34" charset="0"/>
                <a:cs typeface="Arial" panose="020B0604020202020204" pitchFamily="34" charset="0"/>
              </a:rPr>
              <a:t>Deputy</a:t>
            </a:r>
            <a:r>
              <a:rPr lang="ta-IN" sz="2800" b="1" dirty="0">
                <a:solidFill>
                  <a:schemeClr val="bg1"/>
                </a:solidFill>
                <a:latin typeface="Arial" panose="020B0604020202020204" pitchFamily="34" charset="0"/>
                <a:ea typeface="Lato Light" panose="020F0502020204030203" pitchFamily="34" charset="0"/>
                <a:cs typeface="Arial" panose="020B0604020202020204" pitchFamily="34" charset="0"/>
              </a:rPr>
              <a:t> </a:t>
            </a:r>
            <a:r>
              <a:rPr lang="hr-HR" sz="2800" b="1" dirty="0" err="1">
                <a:solidFill>
                  <a:schemeClr val="bg1"/>
                </a:solidFill>
                <a:latin typeface="Arial" panose="020B0604020202020204" pitchFamily="34" charset="0"/>
                <a:ea typeface="Lato Light" panose="020F0502020204030203" pitchFamily="34" charset="0"/>
                <a:cs typeface="Arial" panose="020B0604020202020204" pitchFamily="34" charset="0"/>
              </a:rPr>
              <a:t>Chairman</a:t>
            </a:r>
            <a:r>
              <a:rPr lang="en-US" sz="2800" b="1" dirty="0">
                <a:solidFill>
                  <a:schemeClr val="bg1"/>
                </a:solidFill>
                <a:latin typeface="Arial" panose="020B0604020202020204" pitchFamily="34" charset="0"/>
                <a:ea typeface="Lato Light" panose="020F0502020204030203" pitchFamily="34" charset="0"/>
                <a:cs typeface="Arial" panose="020B0604020202020204" pitchFamily="34" charset="0"/>
              </a:rPr>
              <a:t>:</a:t>
            </a:r>
            <a:r>
              <a:rPr lang="ta-IN" sz="2800" b="1" dirty="0">
                <a:solidFill>
                  <a:schemeClr val="bg1"/>
                </a:solidFill>
                <a:latin typeface="Arial" panose="020B0604020202020204" pitchFamily="34" charset="0"/>
                <a:ea typeface="Lato Light" panose="020F0502020204030203" pitchFamily="34" charset="0"/>
                <a:cs typeface="Lato Light" panose="020F0502020204030203" pitchFamily="34" charset="0"/>
              </a:rPr>
              <a:t> </a:t>
            </a:r>
            <a:r>
              <a:rPr lang="en-US" sz="2800" dirty="0" err="1">
                <a:solidFill>
                  <a:schemeClr val="bg1"/>
                </a:solidFill>
                <a:latin typeface="Arial" panose="020B0604020202020204" pitchFamily="34" charset="0"/>
                <a:ea typeface="Lato Light" panose="020F0502020204030203" pitchFamily="34" charset="0"/>
                <a:cs typeface="Arial" panose="020B0604020202020204" pitchFamily="34" charset="0"/>
              </a:rPr>
              <a:t>Darko</a:t>
            </a: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 </a:t>
            </a:r>
            <a:r>
              <a:rPr lang="en-US" sz="2800" dirty="0" err="1">
                <a:solidFill>
                  <a:schemeClr val="bg1"/>
                </a:solidFill>
                <a:latin typeface="Arial" panose="020B0604020202020204" pitchFamily="34" charset="0"/>
                <a:ea typeface="Lato Light" panose="020F0502020204030203" pitchFamily="34" charset="0"/>
                <a:cs typeface="Arial" panose="020B0604020202020204" pitchFamily="34" charset="0"/>
              </a:rPr>
              <a:t>Horvatin</a:t>
            </a:r>
            <a:endPar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endParaRPr>
          </a:p>
          <a:p>
            <a:pPr>
              <a:spcAft>
                <a:spcPts val="1200"/>
              </a:spcAft>
            </a:pPr>
            <a:r>
              <a:rPr lang="ta-IN" sz="2800" b="1" dirty="0">
                <a:solidFill>
                  <a:schemeClr val="bg1"/>
                </a:solidFill>
                <a:latin typeface="Arial" panose="020B0604020202020204" pitchFamily="34" charset="0"/>
                <a:ea typeface="Lato Light" panose="020F0502020204030203" pitchFamily="34" charset="0"/>
                <a:cs typeface="Arial" panose="020B0604020202020204" pitchFamily="34" charset="0"/>
              </a:rPr>
              <a:t>Members</a:t>
            </a:r>
            <a:r>
              <a:rPr lang="en-US" sz="2800" b="1" dirty="0">
                <a:solidFill>
                  <a:schemeClr val="bg1"/>
                </a:solidFill>
                <a:latin typeface="Arial" panose="020B0604020202020204" pitchFamily="34" charset="0"/>
                <a:ea typeface="Lato Light" panose="020F0502020204030203" pitchFamily="34" charset="0"/>
                <a:cs typeface="Arial" panose="020B0604020202020204" pitchFamily="34" charset="0"/>
              </a:rPr>
              <a:t>:</a:t>
            </a:r>
            <a:r>
              <a:rPr lang="ta-IN" sz="2800" b="1" dirty="0">
                <a:solidFill>
                  <a:schemeClr val="bg1"/>
                </a:solidFill>
                <a:latin typeface="Arial" panose="020B0604020202020204" pitchFamily="34" charset="0"/>
                <a:ea typeface="Lato Light" panose="020F0502020204030203" pitchFamily="34" charset="0"/>
                <a:cs typeface="Lato Light" panose="020F0502020204030203" pitchFamily="34" charset="0"/>
              </a:rPr>
              <a:t> </a:t>
            </a: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Ivan </a:t>
            </a:r>
            <a:r>
              <a:rPr lang="en-US" sz="2800" dirty="0" err="1">
                <a:solidFill>
                  <a:schemeClr val="bg1"/>
                </a:solidFill>
                <a:latin typeface="Arial" panose="020B0604020202020204" pitchFamily="34" charset="0"/>
                <a:ea typeface="Lato Light" panose="020F0502020204030203" pitchFamily="34" charset="0"/>
                <a:cs typeface="Arial" panose="020B0604020202020204" pitchFamily="34" charset="0"/>
              </a:rPr>
              <a:t>Milčić</a:t>
            </a:r>
            <a:r>
              <a:rPr lang="ta-IN" sz="2800" dirty="0">
                <a:solidFill>
                  <a:schemeClr val="bg1"/>
                </a:solidFill>
                <a:latin typeface="Arial" panose="020B0604020202020204" pitchFamily="34" charset="0"/>
                <a:ea typeface="Lato Light" panose="020F0502020204030203" pitchFamily="34" charset="0"/>
                <a:cs typeface="Lato Light" panose="020F0502020204030203" pitchFamily="34" charset="0"/>
              </a:rPr>
              <a:t>, </a:t>
            </a:r>
            <a:r>
              <a:rPr lang="en-US" sz="2800" dirty="0" err="1">
                <a:solidFill>
                  <a:schemeClr val="bg1"/>
                </a:solidFill>
                <a:latin typeface="Arial" panose="020B0604020202020204" pitchFamily="34" charset="0"/>
                <a:ea typeface="Lato Light" panose="020F0502020204030203" pitchFamily="34" charset="0"/>
                <a:cs typeface="Arial" panose="020B0604020202020204" pitchFamily="34" charset="0"/>
              </a:rPr>
              <a:t>Branko</a:t>
            </a: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 </a:t>
            </a:r>
            <a:r>
              <a:rPr lang="en-US" sz="2800" dirty="0" err="1">
                <a:solidFill>
                  <a:schemeClr val="bg1"/>
                </a:solidFill>
                <a:latin typeface="Arial" panose="020B0604020202020204" pitchFamily="34" charset="0"/>
                <a:ea typeface="Lato Light" panose="020F0502020204030203" pitchFamily="34" charset="0"/>
                <a:cs typeface="Arial" panose="020B0604020202020204" pitchFamily="34" charset="0"/>
              </a:rPr>
              <a:t>Lampl</a:t>
            </a:r>
            <a:r>
              <a:rPr lang="ta-IN" sz="2800" dirty="0">
                <a:solidFill>
                  <a:schemeClr val="bg1"/>
                </a:solidFill>
                <a:latin typeface="Arial" panose="020B0604020202020204" pitchFamily="34" charset="0"/>
                <a:ea typeface="Lato Light" panose="020F0502020204030203" pitchFamily="34" charset="0"/>
                <a:cs typeface="Lato Light" panose="020F0502020204030203" pitchFamily="34" charset="0"/>
              </a:rPr>
              <a:t>, </a:t>
            </a:r>
            <a:r>
              <a:rPr lang="en-US" sz="2800" dirty="0" err="1">
                <a:solidFill>
                  <a:schemeClr val="bg1"/>
                </a:solidFill>
                <a:latin typeface="Arial" panose="020B0604020202020204" pitchFamily="34" charset="0"/>
                <a:ea typeface="Lato Light" panose="020F0502020204030203" pitchFamily="34" charset="0"/>
                <a:cs typeface="Arial" panose="020B0604020202020204" pitchFamily="34" charset="0"/>
              </a:rPr>
              <a:t>Danko</a:t>
            </a: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 </a:t>
            </a:r>
            <a:r>
              <a:rPr lang="en-US" sz="2800" dirty="0" err="1">
                <a:solidFill>
                  <a:schemeClr val="bg1"/>
                </a:solidFill>
                <a:latin typeface="Arial" panose="020B0604020202020204" pitchFamily="34" charset="0"/>
                <a:ea typeface="Lato Light" panose="020F0502020204030203" pitchFamily="34" charset="0"/>
                <a:cs typeface="Arial" panose="020B0604020202020204" pitchFamily="34" charset="0"/>
              </a:rPr>
              <a:t>Škare</a:t>
            </a:r>
            <a:r>
              <a:rPr lang="ta-IN" sz="2800" dirty="0">
                <a:solidFill>
                  <a:schemeClr val="bg1"/>
                </a:solidFill>
                <a:latin typeface="Arial" panose="020B0604020202020204" pitchFamily="34" charset="0"/>
                <a:ea typeface="Lato Light" panose="020F0502020204030203" pitchFamily="34" charset="0"/>
                <a:cs typeface="Lato Light" panose="020F0502020204030203" pitchFamily="34" charset="0"/>
              </a:rPr>
              <a:t>, </a:t>
            </a: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Mario </a:t>
            </a:r>
            <a:r>
              <a:rPr lang="en-US" sz="2800" dirty="0" err="1">
                <a:solidFill>
                  <a:schemeClr val="bg1"/>
                </a:solidFill>
                <a:latin typeface="Arial" panose="020B0604020202020204" pitchFamily="34" charset="0"/>
                <a:ea typeface="Lato Light" panose="020F0502020204030203" pitchFamily="34" charset="0"/>
                <a:cs typeface="Arial" panose="020B0604020202020204" pitchFamily="34" charset="0"/>
              </a:rPr>
              <a:t>Radaković</a:t>
            </a:r>
            <a:r>
              <a:rPr lang="ta-IN" sz="2800" dirty="0">
                <a:solidFill>
                  <a:schemeClr val="bg1"/>
                </a:solidFill>
                <a:latin typeface="Arial" panose="020B0604020202020204" pitchFamily="34" charset="0"/>
                <a:ea typeface="Lato Light" panose="020F0502020204030203" pitchFamily="34" charset="0"/>
                <a:cs typeface="Lato Light" panose="020F0502020204030203" pitchFamily="34" charset="0"/>
              </a:rPr>
              <a:t>, </a:t>
            </a:r>
            <a:r>
              <a:rPr lang="en-US" sz="2800" dirty="0" err="1">
                <a:solidFill>
                  <a:schemeClr val="bg1"/>
                </a:solidFill>
                <a:latin typeface="Arial" panose="020B0604020202020204" pitchFamily="34" charset="0"/>
                <a:ea typeface="Lato Light" panose="020F0502020204030203" pitchFamily="34" charset="0"/>
                <a:cs typeface="Arial" panose="020B0604020202020204" pitchFamily="34" charset="0"/>
              </a:rPr>
              <a:t>Ruža</a:t>
            </a: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 </a:t>
            </a:r>
            <a:r>
              <a:rPr lang="en-US" sz="2800" dirty="0" err="1">
                <a:solidFill>
                  <a:schemeClr val="bg1"/>
                </a:solidFill>
                <a:latin typeface="Arial" panose="020B0604020202020204" pitchFamily="34" charset="0"/>
                <a:ea typeface="Lato Light" panose="020F0502020204030203" pitchFamily="34" charset="0"/>
                <a:cs typeface="Arial" panose="020B0604020202020204" pitchFamily="34" charset="0"/>
              </a:rPr>
              <a:t>Podborkić</a:t>
            </a:r>
            <a:r>
              <a:rPr lang="ta-IN" sz="2800" dirty="0">
                <a:solidFill>
                  <a:schemeClr val="bg1"/>
                </a:solidFill>
                <a:latin typeface="Arial" panose="020B0604020202020204" pitchFamily="34" charset="0"/>
                <a:ea typeface="Lato Light" panose="020F0502020204030203" pitchFamily="34" charset="0"/>
                <a:cs typeface="Lato Light" panose="020F0502020204030203" pitchFamily="34" charset="0"/>
              </a:rPr>
              <a:t>, </a:t>
            </a:r>
            <a:r>
              <a:rPr lang="en-US" sz="2800" dirty="0" err="1">
                <a:solidFill>
                  <a:schemeClr val="bg1"/>
                </a:solidFill>
                <a:latin typeface="Arial" panose="020B0604020202020204" pitchFamily="34" charset="0"/>
                <a:ea typeface="Lato Light" panose="020F0502020204030203" pitchFamily="34" charset="0"/>
                <a:cs typeface="Arial" panose="020B0604020202020204" pitchFamily="34" charset="0"/>
              </a:rPr>
              <a:t>Maja</a:t>
            </a: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 </a:t>
            </a:r>
            <a:r>
              <a:rPr lang="en-US" sz="2800" dirty="0" err="1">
                <a:solidFill>
                  <a:schemeClr val="bg1"/>
                </a:solidFill>
                <a:latin typeface="Arial" panose="020B0604020202020204" pitchFamily="34" charset="0"/>
                <a:ea typeface="Lato Light" panose="020F0502020204030203" pitchFamily="34" charset="0"/>
                <a:cs typeface="Arial" panose="020B0604020202020204" pitchFamily="34" charset="0"/>
              </a:rPr>
              <a:t>Martinović</a:t>
            </a:r>
            <a:r>
              <a:rPr lang="ta-IN" sz="2800" dirty="0">
                <a:solidFill>
                  <a:schemeClr val="bg1"/>
                </a:solidFill>
                <a:latin typeface="Arial" panose="020B0604020202020204" pitchFamily="34" charset="0"/>
                <a:ea typeface="Lato Light" panose="020F0502020204030203" pitchFamily="34" charset="0"/>
                <a:cs typeface="Lato Light" panose="020F0502020204030203" pitchFamily="34" charset="0"/>
              </a:rPr>
              <a:t>, </a:t>
            </a:r>
            <a:r>
              <a:rPr lang="en-US" sz="2800" dirty="0" err="1">
                <a:solidFill>
                  <a:schemeClr val="bg1"/>
                </a:solidFill>
                <a:latin typeface="Arial" panose="020B0604020202020204" pitchFamily="34" charset="0"/>
                <a:ea typeface="Lato Light" panose="020F0502020204030203" pitchFamily="34" charset="0"/>
                <a:cs typeface="Arial" panose="020B0604020202020204" pitchFamily="34" charset="0"/>
              </a:rPr>
              <a:t>Zvonimir</a:t>
            </a: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 </a:t>
            </a:r>
            <a:r>
              <a:rPr lang="en-US" sz="2800" dirty="0" err="1">
                <a:solidFill>
                  <a:schemeClr val="bg1"/>
                </a:solidFill>
                <a:latin typeface="Arial" panose="020B0604020202020204" pitchFamily="34" charset="0"/>
                <a:ea typeface="Lato Light" panose="020F0502020204030203" pitchFamily="34" charset="0"/>
                <a:cs typeface="Arial" panose="020B0604020202020204" pitchFamily="34" charset="0"/>
              </a:rPr>
              <a:t>Savić</a:t>
            </a:r>
            <a:r>
              <a:rPr lang="en-US" sz="2800" dirty="0">
                <a:solidFill>
                  <a:schemeClr val="bg1"/>
                </a:solidFill>
                <a:latin typeface="Arial" panose="020B0604020202020204" pitchFamily="34" charset="0"/>
                <a:ea typeface="Lato Light" panose="020F0502020204030203"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ACD70F65-6BA7-1345-A826-22E4B62E8D30}"/>
              </a:ext>
            </a:extLst>
          </p:cNvPr>
          <p:cNvSpPr/>
          <p:nvPr/>
        </p:nvSpPr>
        <p:spPr>
          <a:xfrm>
            <a:off x="12876212" y="3280659"/>
            <a:ext cx="9926086" cy="584776"/>
          </a:xfrm>
          <a:prstGeom prst="rect">
            <a:avLst/>
          </a:prstGeom>
        </p:spPr>
        <p:txBody>
          <a:bodyPr wrap="square">
            <a:spAutoFit/>
          </a:bodyPr>
          <a:lstStyle/>
          <a:p>
            <a:r>
              <a:rPr lang="en-US" sz="3200" b="1" spc="300" dirty="0">
                <a:solidFill>
                  <a:schemeClr val="bg1"/>
                </a:solidFill>
                <a:latin typeface="Arial" panose="020B0604020202020204" pitchFamily="34" charset="0"/>
                <a:ea typeface="Montserrat" charset="0"/>
                <a:cs typeface="Arial" panose="020B0604020202020204" pitchFamily="34" charset="0"/>
              </a:rPr>
              <a:t>SUPERVISORY BO</a:t>
            </a:r>
            <a:r>
              <a:rPr lang="hr-HR" sz="3200" b="1" spc="300" dirty="0">
                <a:solidFill>
                  <a:schemeClr val="bg1"/>
                </a:solidFill>
                <a:latin typeface="Arial" panose="020B0604020202020204" pitchFamily="34" charset="0"/>
                <a:ea typeface="Montserrat" charset="0"/>
                <a:cs typeface="Arial" panose="020B0604020202020204" pitchFamily="34" charset="0"/>
              </a:rPr>
              <a:t>A</a:t>
            </a:r>
            <a:r>
              <a:rPr lang="en-US" sz="3200" b="1" spc="300" dirty="0">
                <a:solidFill>
                  <a:schemeClr val="bg1"/>
                </a:solidFill>
                <a:latin typeface="Arial" panose="020B0604020202020204" pitchFamily="34" charset="0"/>
                <a:ea typeface="Montserrat" charset="0"/>
                <a:cs typeface="Arial" panose="020B0604020202020204" pitchFamily="34" charset="0"/>
              </a:rPr>
              <a:t>RD</a:t>
            </a:r>
            <a:r>
              <a:rPr lang="hr-HR" sz="3200" b="1" spc="300" dirty="0">
                <a:solidFill>
                  <a:schemeClr val="bg1"/>
                </a:solidFill>
                <a:latin typeface="Arial" panose="020B0604020202020204" pitchFamily="34" charset="0"/>
                <a:ea typeface="Montserrat" charset="0"/>
                <a:cs typeface="Arial" panose="020B0604020202020204" pitchFamily="34" charset="0"/>
              </a:rPr>
              <a:t> MEMBERS</a:t>
            </a:r>
            <a:endParaRPr lang="en-US" sz="3200" b="1" spc="300" dirty="0">
              <a:solidFill>
                <a:schemeClr val="bg1"/>
              </a:solidFill>
              <a:latin typeface="Arial" panose="020B0604020202020204" pitchFamily="34" charset="0"/>
              <a:ea typeface="Montserrat" charset="0"/>
              <a:cs typeface="Arial" panose="020B0604020202020204" pitchFamily="34" charset="0"/>
            </a:endParaRPr>
          </a:p>
        </p:txBody>
      </p:sp>
      <p:sp>
        <p:nvSpPr>
          <p:cNvPr id="20" name="Rectangle 19">
            <a:extLst>
              <a:ext uri="{FF2B5EF4-FFF2-40B4-BE49-F238E27FC236}">
                <a16:creationId xmlns:a16="http://schemas.microsoft.com/office/drawing/2014/main" id="{ACD70F65-6BA7-1345-A826-22E4B62E8D30}"/>
              </a:ext>
            </a:extLst>
          </p:cNvPr>
          <p:cNvSpPr/>
          <p:nvPr/>
        </p:nvSpPr>
        <p:spPr>
          <a:xfrm>
            <a:off x="12876213" y="6951663"/>
            <a:ext cx="10617494" cy="3539430"/>
          </a:xfrm>
          <a:prstGeom prst="rect">
            <a:avLst/>
          </a:prstGeom>
        </p:spPr>
        <p:txBody>
          <a:bodyPr wrap="square">
            <a:spAutoFit/>
          </a:bodyPr>
          <a:lstStyle/>
          <a:p>
            <a:r>
              <a:rPr lang="en-US" sz="3200" b="1" spc="300" dirty="0">
                <a:solidFill>
                  <a:schemeClr val="bg1"/>
                </a:solidFill>
                <a:latin typeface="Arial" panose="020B0604020202020204" pitchFamily="34" charset="0"/>
                <a:ea typeface="Montserrat" charset="0"/>
                <a:cs typeface="Arial" panose="020B0604020202020204" pitchFamily="34" charset="0"/>
              </a:rPr>
              <a:t>AUDIT </a:t>
            </a:r>
            <a:r>
              <a:rPr lang="hr-HR" sz="3200" b="1" spc="300" dirty="0">
                <a:solidFill>
                  <a:schemeClr val="bg1"/>
                </a:solidFill>
                <a:latin typeface="Arial" panose="020B0604020202020204" pitchFamily="34" charset="0"/>
                <a:ea typeface="Montserrat" charset="0"/>
                <a:cs typeface="Arial" panose="020B0604020202020204" pitchFamily="34" charset="0"/>
              </a:rPr>
              <a:t>COMMITTEE</a:t>
            </a:r>
            <a:endParaRPr lang="en-US" sz="3200" b="1" spc="300" dirty="0">
              <a:solidFill>
                <a:schemeClr val="bg1"/>
              </a:solidFill>
              <a:latin typeface="Arial" panose="020B0604020202020204" pitchFamily="34" charset="0"/>
              <a:ea typeface="Montserrat" charset="0"/>
              <a:cs typeface="Arial" panose="020B0604020202020204" pitchFamily="34" charset="0"/>
            </a:endParaRPr>
          </a:p>
          <a:p>
            <a:endParaRPr lang="ta-IN" sz="3200" b="1" spc="300" dirty="0">
              <a:solidFill>
                <a:schemeClr val="bg1"/>
              </a:solidFill>
              <a:latin typeface="Arial" panose="020B0604020202020204" pitchFamily="34" charset="0"/>
              <a:ea typeface="Montserrat" charset="0"/>
              <a:cs typeface="Montserrat" charset="0"/>
            </a:endParaRPr>
          </a:p>
          <a:p>
            <a:r>
              <a:rPr lang="en-US" sz="3200" b="1" spc="300" dirty="0">
                <a:solidFill>
                  <a:schemeClr val="bg1"/>
                </a:solidFill>
                <a:latin typeface="Arial" panose="020B0604020202020204" pitchFamily="34" charset="0"/>
                <a:ea typeface="Montserrat" charset="0"/>
                <a:cs typeface="Arial" panose="020B0604020202020204" pitchFamily="34" charset="0"/>
              </a:rPr>
              <a:t>STRATEGIC DEVELOPMENT COMMITTEE</a:t>
            </a:r>
          </a:p>
          <a:p>
            <a:endParaRPr lang="ta-IN" sz="3200" b="1" spc="300" dirty="0">
              <a:solidFill>
                <a:schemeClr val="bg1"/>
              </a:solidFill>
              <a:latin typeface="Arial" panose="020B0604020202020204" pitchFamily="34" charset="0"/>
              <a:ea typeface="Montserrat" charset="0"/>
              <a:cs typeface="Montserrat" charset="0"/>
            </a:endParaRPr>
          </a:p>
          <a:p>
            <a:r>
              <a:rPr lang="en-US" sz="3200" b="1" spc="300" dirty="0">
                <a:solidFill>
                  <a:schemeClr val="bg1"/>
                </a:solidFill>
                <a:latin typeface="Arial" panose="020B0604020202020204" pitchFamily="34" charset="0"/>
                <a:ea typeface="Montserrat" charset="0"/>
                <a:cs typeface="Arial" panose="020B0604020202020204" pitchFamily="34" charset="0"/>
              </a:rPr>
              <a:t>REMUNERATION COMMITTEE</a:t>
            </a:r>
          </a:p>
          <a:p>
            <a:endParaRPr lang="ta-IN" sz="3200" b="1" spc="300" dirty="0">
              <a:solidFill>
                <a:schemeClr val="bg1"/>
              </a:solidFill>
              <a:latin typeface="Arial" panose="020B0604020202020204" pitchFamily="34" charset="0"/>
              <a:ea typeface="Montserrat" charset="0"/>
              <a:cs typeface="Montserrat" charset="0"/>
            </a:endParaRPr>
          </a:p>
          <a:p>
            <a:r>
              <a:rPr lang="hr-HR" sz="3200" b="1" spc="300" dirty="0">
                <a:solidFill>
                  <a:schemeClr val="bg1"/>
                </a:solidFill>
                <a:latin typeface="Arial" panose="020B0604020202020204" pitchFamily="34" charset="0"/>
                <a:ea typeface="Montserrat" charset="0"/>
                <a:cs typeface="Arial" panose="020B0604020202020204" pitchFamily="34" charset="0"/>
              </a:rPr>
              <a:t>NOMINATION</a:t>
            </a:r>
            <a:r>
              <a:rPr lang="en-US" sz="3200" b="1" spc="300" dirty="0">
                <a:solidFill>
                  <a:schemeClr val="bg1"/>
                </a:solidFill>
                <a:latin typeface="Arial" panose="020B0604020202020204" pitchFamily="34" charset="0"/>
                <a:ea typeface="Montserrat" charset="0"/>
                <a:cs typeface="Arial" panose="020B0604020202020204" pitchFamily="34" charset="0"/>
              </a:rPr>
              <a:t> COMMITTEE</a:t>
            </a:r>
          </a:p>
        </p:txBody>
      </p:sp>
      <p:sp>
        <p:nvSpPr>
          <p:cNvPr id="14" name="TextBox 13">
            <a:extLst>
              <a:ext uri="{FF2B5EF4-FFF2-40B4-BE49-F238E27FC236}">
                <a16:creationId xmlns:a16="http://schemas.microsoft.com/office/drawing/2014/main" id="{0733E3D2-9D59-1841-838E-74B6D69BDCE0}"/>
              </a:ext>
            </a:extLst>
          </p:cNvPr>
          <p:cNvSpPr txBox="1"/>
          <p:nvPr/>
        </p:nvSpPr>
        <p:spPr>
          <a:xfrm>
            <a:off x="8732247" y="8876836"/>
            <a:ext cx="3260023" cy="3228513"/>
          </a:xfrm>
          <a:prstGeom prst="rect">
            <a:avLst/>
          </a:prstGeom>
          <a:noFill/>
        </p:spPr>
        <p:txBody>
          <a:bodyPr wrap="square" rtlCol="0">
            <a:spAutoFit/>
          </a:bodyPr>
          <a:lstStyle/>
          <a:p>
            <a:pPr>
              <a:lnSpc>
                <a:spcPct val="250000"/>
              </a:lnSpc>
            </a:pP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Pension funds </a:t>
            </a:r>
            <a:r>
              <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rPr>
              <a:t>50.2%</a:t>
            </a:r>
          </a:p>
          <a:p>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Croatian Pension Insurance </a:t>
            </a:r>
            <a:r>
              <a:rPr lang="en-US" sz="2000" dirty="0" err="1">
                <a:solidFill>
                  <a:schemeClr val="tx2"/>
                </a:solidFill>
                <a:latin typeface="Arial" panose="020B0604020202020204" pitchFamily="34" charset="0"/>
                <a:ea typeface="Lato Light" panose="020F0502020204030203" pitchFamily="34" charset="0"/>
                <a:cs typeface="Arial" panose="020B0604020202020204" pitchFamily="34" charset="0"/>
              </a:rPr>
              <a:t>Institue</a:t>
            </a: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 </a:t>
            </a:r>
            <a:r>
              <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rPr>
              <a:t>28.2%</a:t>
            </a:r>
          </a:p>
          <a:p>
            <a:pPr>
              <a:lnSpc>
                <a:spcPct val="200000"/>
              </a:lnSpc>
            </a:pP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Republic of Croatia </a:t>
            </a:r>
            <a:r>
              <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rPr>
              <a:t>2.6%</a:t>
            </a:r>
          </a:p>
          <a:p>
            <a:pPr>
              <a:lnSpc>
                <a:spcPct val="200000"/>
              </a:lnSpc>
            </a:pPr>
            <a:r>
              <a:rPr lang="en-US" sz="2000" dirty="0" err="1">
                <a:solidFill>
                  <a:schemeClr val="tx2"/>
                </a:solidFill>
                <a:latin typeface="Arial" panose="020B0604020202020204" pitchFamily="34" charset="0"/>
                <a:ea typeface="Lato Light" panose="020F0502020204030203" pitchFamily="34" charset="0"/>
                <a:cs typeface="Arial" panose="020B0604020202020204" pitchFamily="34" charset="0"/>
              </a:rPr>
              <a:t>Tresaury</a:t>
            </a: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 shares </a:t>
            </a:r>
            <a:r>
              <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rPr>
              <a:t>1%</a:t>
            </a:r>
          </a:p>
          <a:p>
            <a:pPr>
              <a:lnSpc>
                <a:spcPct val="200000"/>
              </a:lnSpc>
            </a:pPr>
            <a:r>
              <a:rPr lang="en-US" sz="2000" dirty="0">
                <a:solidFill>
                  <a:schemeClr val="tx2"/>
                </a:solidFill>
                <a:latin typeface="Arial" panose="020B0604020202020204" pitchFamily="34" charset="0"/>
                <a:ea typeface="Lato Light" panose="020F0502020204030203" pitchFamily="34" charset="0"/>
                <a:cs typeface="Arial" panose="020B0604020202020204" pitchFamily="34" charset="0"/>
              </a:rPr>
              <a:t>Other shareholders </a:t>
            </a:r>
            <a:r>
              <a:rPr lang="en-US" sz="2000" b="1" dirty="0">
                <a:solidFill>
                  <a:schemeClr val="tx2"/>
                </a:solidFill>
                <a:latin typeface="Arial" panose="020B0604020202020204" pitchFamily="34" charset="0"/>
                <a:ea typeface="Lato Light" panose="020F0502020204030203" pitchFamily="34" charset="0"/>
                <a:cs typeface="Arial" panose="020B0604020202020204" pitchFamily="34" charset="0"/>
              </a:rPr>
              <a:t>18%</a:t>
            </a:r>
          </a:p>
        </p:txBody>
      </p:sp>
      <p:sp>
        <p:nvSpPr>
          <p:cNvPr id="2" name="Rectangle 1">
            <a:extLst>
              <a:ext uri="{FF2B5EF4-FFF2-40B4-BE49-F238E27FC236}">
                <a16:creationId xmlns:a16="http://schemas.microsoft.com/office/drawing/2014/main" id="{6E7FCA65-A9E4-5244-8CF4-9B1885EDE9E2}"/>
              </a:ext>
            </a:extLst>
          </p:cNvPr>
          <p:cNvSpPr/>
          <p:nvPr/>
        </p:nvSpPr>
        <p:spPr>
          <a:xfrm>
            <a:off x="8343883" y="9267095"/>
            <a:ext cx="306387" cy="306387"/>
          </a:xfrm>
          <a:prstGeom prst="rect">
            <a:avLst/>
          </a:prstGeom>
          <a:solidFill>
            <a:srgbClr val="8EB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5" name="Rectangle 14">
            <a:extLst>
              <a:ext uri="{FF2B5EF4-FFF2-40B4-BE49-F238E27FC236}">
                <a16:creationId xmlns:a16="http://schemas.microsoft.com/office/drawing/2014/main" id="{7F1B528F-B1B9-3441-B68D-2D84A71F04EB}"/>
              </a:ext>
            </a:extLst>
          </p:cNvPr>
          <p:cNvSpPr/>
          <p:nvPr/>
        </p:nvSpPr>
        <p:spPr>
          <a:xfrm>
            <a:off x="8343883" y="9797995"/>
            <a:ext cx="306387" cy="306387"/>
          </a:xfrm>
          <a:prstGeom prst="rect">
            <a:avLst/>
          </a:prstGeom>
          <a:solidFill>
            <a:srgbClr val="1E2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6" name="Rectangle 15">
            <a:extLst>
              <a:ext uri="{FF2B5EF4-FFF2-40B4-BE49-F238E27FC236}">
                <a16:creationId xmlns:a16="http://schemas.microsoft.com/office/drawing/2014/main" id="{B18EEFBB-DEAB-1C4E-9514-BB0A364739F0}"/>
              </a:ext>
            </a:extLst>
          </p:cNvPr>
          <p:cNvSpPr/>
          <p:nvPr/>
        </p:nvSpPr>
        <p:spPr>
          <a:xfrm>
            <a:off x="8343883" y="10494492"/>
            <a:ext cx="306387" cy="306387"/>
          </a:xfrm>
          <a:prstGeom prst="rect">
            <a:avLst/>
          </a:prstGeom>
          <a:solidFill>
            <a:schemeClr val="tx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7" name="Rectangle 16">
            <a:extLst>
              <a:ext uri="{FF2B5EF4-FFF2-40B4-BE49-F238E27FC236}">
                <a16:creationId xmlns:a16="http://schemas.microsoft.com/office/drawing/2014/main" id="{748A337B-D4C4-6641-A936-29CA88F99AA3}"/>
              </a:ext>
            </a:extLst>
          </p:cNvPr>
          <p:cNvSpPr/>
          <p:nvPr/>
        </p:nvSpPr>
        <p:spPr>
          <a:xfrm>
            <a:off x="8343883" y="11107657"/>
            <a:ext cx="306387" cy="306387"/>
          </a:xfrm>
          <a:prstGeom prst="rect">
            <a:avLst/>
          </a:prstGeom>
          <a:solidFill>
            <a:srgbClr val="8EB4E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18" name="Picture 17" descr="A picture containing text, clipart, vector graphics&#10;&#10;Description automatically generated">
            <a:extLst>
              <a:ext uri="{FF2B5EF4-FFF2-40B4-BE49-F238E27FC236}">
                <a16:creationId xmlns:a16="http://schemas.microsoft.com/office/drawing/2014/main" id="{91F61B8F-5647-A44D-A674-3DB12784DAE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0381745" y="11825910"/>
            <a:ext cx="2915920" cy="1388732"/>
          </a:xfrm>
          <a:prstGeom prst="rect">
            <a:avLst/>
          </a:prstGeom>
        </p:spPr>
      </p:pic>
      <p:sp>
        <p:nvSpPr>
          <p:cNvPr id="21" name="Rectangle 20">
            <a:extLst>
              <a:ext uri="{FF2B5EF4-FFF2-40B4-BE49-F238E27FC236}">
                <a16:creationId xmlns:a16="http://schemas.microsoft.com/office/drawing/2014/main" id="{2F5C4B37-0E67-1449-A701-CDE21B987CB3}"/>
              </a:ext>
            </a:extLst>
          </p:cNvPr>
          <p:cNvSpPr/>
          <p:nvPr/>
        </p:nvSpPr>
        <p:spPr>
          <a:xfrm>
            <a:off x="8343883" y="11718029"/>
            <a:ext cx="306387" cy="306387"/>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1658705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2460D6DA-4DF2-FE4C-A78F-210D2A8E0877}"/>
              </a:ext>
            </a:extLst>
          </p:cNvPr>
          <p:cNvSpPr/>
          <p:nvPr/>
        </p:nvSpPr>
        <p:spPr>
          <a:xfrm>
            <a:off x="0" y="4035777"/>
            <a:ext cx="24377649" cy="9680221"/>
          </a:xfrm>
          <a:prstGeom prst="rect">
            <a:avLst/>
          </a:prstGeom>
          <a:solidFill>
            <a:srgbClr val="8EB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FC4561B-11EE-6F46-827F-41EB966FB184}"/>
              </a:ext>
            </a:extLst>
          </p:cNvPr>
          <p:cNvSpPr txBox="1"/>
          <p:nvPr/>
        </p:nvSpPr>
        <p:spPr>
          <a:xfrm>
            <a:off x="1974038" y="1543933"/>
            <a:ext cx="14774366" cy="1107996"/>
          </a:xfrm>
          <a:prstGeom prst="rect">
            <a:avLst/>
          </a:prstGeom>
          <a:noFill/>
        </p:spPr>
        <p:txBody>
          <a:bodyPr wrap="none" rtlCol="0">
            <a:spAutoFit/>
          </a:bodyPr>
          <a:lstStyle/>
          <a:p>
            <a:r>
              <a:rPr lang="en-US" sz="6600" b="1" spc="300" dirty="0">
                <a:solidFill>
                  <a:schemeClr val="tx2"/>
                </a:solidFill>
                <a:latin typeface="Arial" panose="020B0604020202020204" pitchFamily="34" charset="0"/>
                <a:ea typeface="Montserrat" charset="0"/>
                <a:cs typeface="Arial" panose="020B0604020202020204" pitchFamily="34" charset="0"/>
              </a:rPr>
              <a:t>KONČAR GROUP</a:t>
            </a:r>
            <a:r>
              <a:rPr lang="hr-HR" sz="6600" b="1" spc="300" dirty="0">
                <a:solidFill>
                  <a:schemeClr val="tx2"/>
                </a:solidFill>
                <a:latin typeface="Arial" panose="020B0604020202020204" pitchFamily="34" charset="0"/>
                <a:ea typeface="Montserrat" charset="0"/>
                <a:cs typeface="Arial" panose="020B0604020202020204" pitchFamily="34" charset="0"/>
              </a:rPr>
              <a:t> </a:t>
            </a:r>
            <a:r>
              <a:rPr lang="en-US" sz="6600" b="1" spc="300" dirty="0">
                <a:solidFill>
                  <a:schemeClr val="tx2"/>
                </a:solidFill>
                <a:latin typeface="Arial" panose="020B0604020202020204" pitchFamily="34" charset="0"/>
                <a:ea typeface="Montserrat" charset="0"/>
                <a:cs typeface="Arial" panose="020B0604020202020204" pitchFamily="34" charset="0"/>
              </a:rPr>
              <a:t>MANAGEMENT </a:t>
            </a:r>
          </a:p>
        </p:txBody>
      </p:sp>
      <p:grpSp>
        <p:nvGrpSpPr>
          <p:cNvPr id="50" name="Group 49">
            <a:extLst>
              <a:ext uri="{FF2B5EF4-FFF2-40B4-BE49-F238E27FC236}">
                <a16:creationId xmlns:a16="http://schemas.microsoft.com/office/drawing/2014/main" id="{27626E68-BA2F-1C4B-A883-0CCE94DFCE34}"/>
              </a:ext>
            </a:extLst>
          </p:cNvPr>
          <p:cNvGrpSpPr/>
          <p:nvPr/>
        </p:nvGrpSpPr>
        <p:grpSpPr>
          <a:xfrm>
            <a:off x="4050998" y="5558869"/>
            <a:ext cx="7478738" cy="2172824"/>
            <a:chOff x="3131120" y="5660647"/>
            <a:chExt cx="5347537" cy="1460081"/>
          </a:xfrm>
        </p:grpSpPr>
        <p:sp>
          <p:nvSpPr>
            <p:cNvPr id="54" name="Subtitle 2">
              <a:extLst>
                <a:ext uri="{FF2B5EF4-FFF2-40B4-BE49-F238E27FC236}">
                  <a16:creationId xmlns:a16="http://schemas.microsoft.com/office/drawing/2014/main" id="{D4343EB7-14E7-A54E-B6AA-78A4E9C87750}"/>
                </a:ext>
              </a:extLst>
            </p:cNvPr>
            <p:cNvSpPr txBox="1">
              <a:spLocks/>
            </p:cNvSpPr>
            <p:nvPr/>
          </p:nvSpPr>
          <p:spPr>
            <a:xfrm>
              <a:off x="3131120" y="6306978"/>
              <a:ext cx="5347537" cy="813750"/>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4299"/>
                </a:lnSpc>
                <a:spcBef>
                  <a:spcPts val="0"/>
                </a:spcBef>
              </a:pPr>
              <a:r>
                <a:rPr lang="hr-HR" sz="2800" dirty="0" err="1">
                  <a:solidFill>
                    <a:srgbClr val="FFFFFF"/>
                  </a:solidFill>
                  <a:latin typeface="Arial" panose="020B0604020202020204" pitchFamily="34" charset="0"/>
                  <a:ea typeface="Lato Light" panose="020F0502020204030203" pitchFamily="34" charset="0"/>
                  <a:cs typeface="Lato Light" panose="020F0502020204030203" pitchFamily="34" charset="0"/>
                </a:rPr>
                <a:t>Chairman</a:t>
              </a:r>
              <a:r>
                <a:rPr lang="en-US" sz="2800" dirty="0">
                  <a:solidFill>
                    <a:srgbClr val="FFFFFF"/>
                  </a:solidFill>
                  <a:latin typeface="Arial" panose="020B0604020202020204" pitchFamily="34" charset="0"/>
                  <a:ea typeface="Lato Light" panose="020F0502020204030203" pitchFamily="34" charset="0"/>
                  <a:cs typeface="Lato Light" panose="020F0502020204030203" pitchFamily="34" charset="0"/>
                </a:rPr>
                <a:t> of the</a:t>
              </a:r>
            </a:p>
            <a:p>
              <a:pPr algn="l">
                <a:lnSpc>
                  <a:spcPct val="100000"/>
                </a:lnSpc>
                <a:spcBef>
                  <a:spcPts val="0"/>
                </a:spcBef>
              </a:pPr>
              <a:r>
                <a:rPr lang="en-US" sz="2800" dirty="0">
                  <a:solidFill>
                    <a:srgbClr val="FFFFFF"/>
                  </a:solidFill>
                  <a:latin typeface="Arial" panose="020B0604020202020204" pitchFamily="34" charset="0"/>
                  <a:ea typeface="Lato Light" panose="020F0502020204030203" pitchFamily="34" charset="0"/>
                  <a:cs typeface="Lato Light" panose="020F0502020204030203" pitchFamily="34" charset="0"/>
                </a:rPr>
                <a:t>Management Board</a:t>
              </a:r>
            </a:p>
          </p:txBody>
        </p:sp>
        <p:sp>
          <p:nvSpPr>
            <p:cNvPr id="55" name="Rectangle 54">
              <a:extLst>
                <a:ext uri="{FF2B5EF4-FFF2-40B4-BE49-F238E27FC236}">
                  <a16:creationId xmlns:a16="http://schemas.microsoft.com/office/drawing/2014/main" id="{1F223DD6-59C2-2D47-9158-1A1E6BDCCFC8}"/>
                </a:ext>
              </a:extLst>
            </p:cNvPr>
            <p:cNvSpPr/>
            <p:nvPr/>
          </p:nvSpPr>
          <p:spPr>
            <a:xfrm>
              <a:off x="3246369" y="5660647"/>
              <a:ext cx="4885083" cy="806589"/>
            </a:xfrm>
            <a:prstGeom prst="rect">
              <a:avLst/>
            </a:prstGeom>
          </p:spPr>
          <p:txBody>
            <a:bodyPr wrap="square">
              <a:spAutoFit/>
            </a:bodyPr>
            <a:lstStyle/>
            <a:p>
              <a:r>
                <a:rPr lang="ta-IN" b="1" spc="300" dirty="0">
                  <a:solidFill>
                    <a:schemeClr val="bg1"/>
                  </a:solidFill>
                  <a:latin typeface="Arial" panose="020B0604020202020204" pitchFamily="34" charset="0"/>
                  <a:ea typeface="Montserrat" charset="0"/>
                  <a:cs typeface="Montserrat" charset="0"/>
                </a:rPr>
                <a:t>GORDAN </a:t>
              </a:r>
            </a:p>
            <a:p>
              <a:r>
                <a:rPr lang="ta-IN" b="1" spc="300" dirty="0">
                  <a:solidFill>
                    <a:schemeClr val="bg1"/>
                  </a:solidFill>
                  <a:latin typeface="Arial" panose="020B0604020202020204" pitchFamily="34" charset="0"/>
                  <a:ea typeface="Montserrat" charset="0"/>
                  <a:cs typeface="Montserrat" charset="0"/>
                </a:rPr>
                <a:t>KOLAK</a:t>
              </a:r>
              <a:endParaRPr lang="en-US" sz="5400" b="1" spc="300" dirty="0">
                <a:solidFill>
                  <a:schemeClr val="bg1"/>
                </a:solidFill>
                <a:latin typeface="Arial" panose="020B0604020202020204" pitchFamily="34" charset="0"/>
                <a:ea typeface="Montserrat" charset="0"/>
                <a:cs typeface="Arial" panose="020B0604020202020204" pitchFamily="34" charset="0"/>
              </a:endParaRPr>
            </a:p>
          </p:txBody>
        </p:sp>
      </p:grpSp>
      <p:grpSp>
        <p:nvGrpSpPr>
          <p:cNvPr id="62" name="Group 61">
            <a:extLst>
              <a:ext uri="{FF2B5EF4-FFF2-40B4-BE49-F238E27FC236}">
                <a16:creationId xmlns:a16="http://schemas.microsoft.com/office/drawing/2014/main" id="{4683894C-57B7-ED48-BC59-55947F1FECBB}"/>
              </a:ext>
            </a:extLst>
          </p:cNvPr>
          <p:cNvGrpSpPr/>
          <p:nvPr/>
        </p:nvGrpSpPr>
        <p:grpSpPr>
          <a:xfrm>
            <a:off x="9220221" y="8568616"/>
            <a:ext cx="5000332" cy="2563855"/>
            <a:chOff x="3131120" y="5660647"/>
            <a:chExt cx="5000332" cy="1575737"/>
          </a:xfrm>
        </p:grpSpPr>
        <p:sp>
          <p:nvSpPr>
            <p:cNvPr id="64" name="Subtitle 2">
              <a:extLst>
                <a:ext uri="{FF2B5EF4-FFF2-40B4-BE49-F238E27FC236}">
                  <a16:creationId xmlns:a16="http://schemas.microsoft.com/office/drawing/2014/main" id="{EF7B18A8-A26B-2B4F-897B-3DCB2F40D89D}"/>
                </a:ext>
              </a:extLst>
            </p:cNvPr>
            <p:cNvSpPr txBox="1">
              <a:spLocks/>
            </p:cNvSpPr>
            <p:nvPr/>
          </p:nvSpPr>
          <p:spPr>
            <a:xfrm>
              <a:off x="3131120" y="6306978"/>
              <a:ext cx="3232407" cy="929406"/>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spcBef>
                  <a:spcPts val="0"/>
                </a:spcBef>
              </a:pPr>
              <a:r>
                <a:rPr lang="en-US" sz="2800" dirty="0">
                  <a:solidFill>
                    <a:srgbClr val="FFFFFF"/>
                  </a:solidFill>
                  <a:latin typeface="Arial" panose="020B0604020202020204" pitchFamily="34" charset="0"/>
                  <a:ea typeface="Lato Light" panose="020F0502020204030203" pitchFamily="34" charset="0"/>
                  <a:cs typeface="Lato Light" panose="020F0502020204030203" pitchFamily="34" charset="0"/>
                </a:rPr>
                <a:t>Member of the</a:t>
              </a:r>
            </a:p>
            <a:p>
              <a:pPr algn="l">
                <a:lnSpc>
                  <a:spcPct val="100000"/>
                </a:lnSpc>
                <a:spcBef>
                  <a:spcPts val="0"/>
                </a:spcBef>
              </a:pPr>
              <a:r>
                <a:rPr lang="en-US" sz="2800" dirty="0">
                  <a:solidFill>
                    <a:srgbClr val="FFFFFF"/>
                  </a:solidFill>
                  <a:latin typeface="Arial" panose="020B0604020202020204" pitchFamily="34" charset="0"/>
                  <a:ea typeface="Lato Light" panose="020F0502020204030203" pitchFamily="34" charset="0"/>
                  <a:cs typeface="Lato Light" panose="020F0502020204030203" pitchFamily="34" charset="0"/>
                </a:rPr>
                <a:t>Management Board</a:t>
              </a:r>
            </a:p>
          </p:txBody>
        </p:sp>
        <p:sp>
          <p:nvSpPr>
            <p:cNvPr id="65" name="Rectangle 64">
              <a:extLst>
                <a:ext uri="{FF2B5EF4-FFF2-40B4-BE49-F238E27FC236}">
                  <a16:creationId xmlns:a16="http://schemas.microsoft.com/office/drawing/2014/main" id="{CFFAF8BE-096A-574B-8E23-6E32B44C8961}"/>
                </a:ext>
              </a:extLst>
            </p:cNvPr>
            <p:cNvSpPr/>
            <p:nvPr/>
          </p:nvSpPr>
          <p:spPr>
            <a:xfrm>
              <a:off x="3246369" y="5660647"/>
              <a:ext cx="4885083" cy="737718"/>
            </a:xfrm>
            <a:prstGeom prst="rect">
              <a:avLst/>
            </a:prstGeom>
          </p:spPr>
          <p:txBody>
            <a:bodyPr wrap="square">
              <a:spAutoFit/>
            </a:bodyPr>
            <a:lstStyle/>
            <a:p>
              <a:r>
                <a:rPr lang="ta-IN" b="1" spc="300" dirty="0">
                  <a:solidFill>
                    <a:srgbClr val="FFFFFF"/>
                  </a:solidFill>
                  <a:latin typeface="Arial" panose="020B0604020202020204" pitchFamily="34" charset="0"/>
                  <a:ea typeface="Montserrat" charset="0"/>
                  <a:cs typeface="Montserrat" charset="0"/>
                </a:rPr>
                <a:t>JOSIP </a:t>
              </a:r>
            </a:p>
            <a:p>
              <a:r>
                <a:rPr lang="ta-IN" b="1" spc="300" dirty="0">
                  <a:solidFill>
                    <a:srgbClr val="FFFFFF"/>
                  </a:solidFill>
                  <a:latin typeface="Arial" panose="020B0604020202020204" pitchFamily="34" charset="0"/>
                  <a:ea typeface="Montserrat" charset="0"/>
                  <a:cs typeface="Montserrat" charset="0"/>
                </a:rPr>
                <a:t>LASIĆ</a:t>
              </a:r>
              <a:endParaRPr lang="en-US" sz="5400" b="1" spc="300" dirty="0">
                <a:solidFill>
                  <a:srgbClr val="FFFFFF"/>
                </a:solidFill>
                <a:latin typeface="Arial" panose="020B0604020202020204" pitchFamily="34" charset="0"/>
                <a:ea typeface="Montserrat" charset="0"/>
                <a:cs typeface="Arial" panose="020B0604020202020204" pitchFamily="34" charset="0"/>
              </a:endParaRPr>
            </a:p>
          </p:txBody>
        </p:sp>
      </p:grpSp>
      <p:grpSp>
        <p:nvGrpSpPr>
          <p:cNvPr id="69" name="Group 68">
            <a:extLst>
              <a:ext uri="{FF2B5EF4-FFF2-40B4-BE49-F238E27FC236}">
                <a16:creationId xmlns:a16="http://schemas.microsoft.com/office/drawing/2014/main" id="{E0113173-64A3-6F40-9F4C-D63E67B7AC17}"/>
              </a:ext>
            </a:extLst>
          </p:cNvPr>
          <p:cNvGrpSpPr/>
          <p:nvPr/>
        </p:nvGrpSpPr>
        <p:grpSpPr>
          <a:xfrm>
            <a:off x="11397991" y="5612659"/>
            <a:ext cx="7478738" cy="2106194"/>
            <a:chOff x="3131120" y="5660647"/>
            <a:chExt cx="5347537" cy="1415307"/>
          </a:xfrm>
        </p:grpSpPr>
        <p:sp>
          <p:nvSpPr>
            <p:cNvPr id="70" name="Subtitle 2">
              <a:extLst>
                <a:ext uri="{FF2B5EF4-FFF2-40B4-BE49-F238E27FC236}">
                  <a16:creationId xmlns:a16="http://schemas.microsoft.com/office/drawing/2014/main" id="{8BCCB5E8-CE38-5443-ABB0-3A6F062990EA}"/>
                </a:ext>
              </a:extLst>
            </p:cNvPr>
            <p:cNvSpPr txBox="1">
              <a:spLocks/>
            </p:cNvSpPr>
            <p:nvPr/>
          </p:nvSpPr>
          <p:spPr>
            <a:xfrm>
              <a:off x="3131120" y="6343122"/>
              <a:ext cx="5347537" cy="732832"/>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spcBef>
                  <a:spcPts val="0"/>
                </a:spcBef>
              </a:pPr>
              <a:r>
                <a:rPr lang="en-US" sz="2800" dirty="0">
                  <a:solidFill>
                    <a:srgbClr val="FFFFFF"/>
                  </a:solidFill>
                  <a:latin typeface="Arial" panose="020B0604020202020204" pitchFamily="34" charset="0"/>
                  <a:ea typeface="Lato Light" panose="020F0502020204030203" pitchFamily="34" charset="0"/>
                  <a:cs typeface="Lato Light" panose="020F0502020204030203" pitchFamily="34" charset="0"/>
                </a:rPr>
                <a:t>Deputy </a:t>
              </a:r>
              <a:r>
                <a:rPr lang="hr-HR" sz="2800" dirty="0">
                  <a:solidFill>
                    <a:srgbClr val="FFFFFF"/>
                  </a:solidFill>
                  <a:latin typeface="Arial" panose="020B0604020202020204" pitchFamily="34" charset="0"/>
                  <a:ea typeface="Lato Light" panose="020F0502020204030203" pitchFamily="34" charset="0"/>
                  <a:cs typeface="Lato Light" panose="020F0502020204030203" pitchFamily="34" charset="0"/>
                </a:rPr>
                <a:t>Chairman </a:t>
              </a:r>
              <a:r>
                <a:rPr lang="en-US" sz="2800" dirty="0">
                  <a:solidFill>
                    <a:srgbClr val="FFFFFF"/>
                  </a:solidFill>
                  <a:latin typeface="Arial" panose="020B0604020202020204" pitchFamily="34" charset="0"/>
                  <a:ea typeface="Lato Light" panose="020F0502020204030203" pitchFamily="34" charset="0"/>
                  <a:cs typeface="Lato Light" panose="020F0502020204030203" pitchFamily="34" charset="0"/>
                </a:rPr>
                <a:t>of the </a:t>
              </a:r>
              <a:endParaRPr lang="ta-IN" sz="2800" dirty="0">
                <a:solidFill>
                  <a:srgbClr val="FFFFFF"/>
                </a:solidFill>
                <a:latin typeface="Arial" panose="020B0604020202020204" pitchFamily="34" charset="0"/>
                <a:ea typeface="Lato Light" panose="020F0502020204030203" pitchFamily="34" charset="0"/>
                <a:cs typeface="Lato Light" panose="020F0502020204030203" pitchFamily="34" charset="0"/>
              </a:endParaRPr>
            </a:p>
            <a:p>
              <a:pPr algn="l">
                <a:lnSpc>
                  <a:spcPct val="100000"/>
                </a:lnSpc>
                <a:spcBef>
                  <a:spcPts val="0"/>
                </a:spcBef>
              </a:pPr>
              <a:r>
                <a:rPr lang="en-US" sz="2800" dirty="0">
                  <a:solidFill>
                    <a:srgbClr val="FFFFFF"/>
                  </a:solidFill>
                  <a:latin typeface="Arial" panose="020B0604020202020204" pitchFamily="34" charset="0"/>
                  <a:ea typeface="Lato Light" panose="020F0502020204030203" pitchFamily="34" charset="0"/>
                  <a:cs typeface="Lato Light" panose="020F0502020204030203" pitchFamily="34" charset="0"/>
                </a:rPr>
                <a:t>Management Board</a:t>
              </a:r>
            </a:p>
          </p:txBody>
        </p:sp>
        <p:sp>
          <p:nvSpPr>
            <p:cNvPr id="71" name="Rectangle 70">
              <a:extLst>
                <a:ext uri="{FF2B5EF4-FFF2-40B4-BE49-F238E27FC236}">
                  <a16:creationId xmlns:a16="http://schemas.microsoft.com/office/drawing/2014/main" id="{E10F549E-FDE3-A148-8429-B8413FC88782}"/>
                </a:ext>
              </a:extLst>
            </p:cNvPr>
            <p:cNvSpPr/>
            <p:nvPr/>
          </p:nvSpPr>
          <p:spPr>
            <a:xfrm>
              <a:off x="3246369" y="5660647"/>
              <a:ext cx="4885083" cy="806590"/>
            </a:xfrm>
            <a:prstGeom prst="rect">
              <a:avLst/>
            </a:prstGeom>
          </p:spPr>
          <p:txBody>
            <a:bodyPr wrap="square">
              <a:spAutoFit/>
            </a:bodyPr>
            <a:lstStyle/>
            <a:p>
              <a:r>
                <a:rPr lang="ta-IN" b="1" spc="300" dirty="0">
                  <a:solidFill>
                    <a:schemeClr val="bg1"/>
                  </a:solidFill>
                  <a:latin typeface="Arial" panose="020B0604020202020204" pitchFamily="34" charset="0"/>
                  <a:ea typeface="Montserrat" charset="0"/>
                  <a:cs typeface="Montserrat" charset="0"/>
                </a:rPr>
                <a:t>IVAN </a:t>
              </a:r>
            </a:p>
            <a:p>
              <a:r>
                <a:rPr lang="ta-IN" b="1" spc="300" dirty="0">
                  <a:solidFill>
                    <a:schemeClr val="bg1"/>
                  </a:solidFill>
                  <a:latin typeface="Arial" panose="020B0604020202020204" pitchFamily="34" charset="0"/>
                  <a:ea typeface="Montserrat" charset="0"/>
                  <a:cs typeface="Montserrat" charset="0"/>
                </a:rPr>
                <a:t>BAHUN</a:t>
              </a:r>
              <a:endParaRPr lang="en-US" sz="5400" b="1" spc="300" dirty="0">
                <a:solidFill>
                  <a:schemeClr val="bg1"/>
                </a:solidFill>
                <a:latin typeface="Arial" panose="020B0604020202020204" pitchFamily="34" charset="0"/>
                <a:ea typeface="Montserrat" charset="0"/>
                <a:cs typeface="Arial" panose="020B0604020202020204" pitchFamily="34" charset="0"/>
              </a:endParaRPr>
            </a:p>
          </p:txBody>
        </p:sp>
      </p:grpSp>
      <p:grpSp>
        <p:nvGrpSpPr>
          <p:cNvPr id="72" name="Group 71">
            <a:extLst>
              <a:ext uri="{FF2B5EF4-FFF2-40B4-BE49-F238E27FC236}">
                <a16:creationId xmlns:a16="http://schemas.microsoft.com/office/drawing/2014/main" id="{E8A37223-B2CE-CC41-A079-ACE1C3A00D50}"/>
              </a:ext>
            </a:extLst>
          </p:cNvPr>
          <p:cNvGrpSpPr/>
          <p:nvPr/>
        </p:nvGrpSpPr>
        <p:grpSpPr>
          <a:xfrm>
            <a:off x="14491453" y="8568616"/>
            <a:ext cx="5000331" cy="2563855"/>
            <a:chOff x="3131121" y="5660647"/>
            <a:chExt cx="5000331" cy="1575737"/>
          </a:xfrm>
        </p:grpSpPr>
        <p:sp>
          <p:nvSpPr>
            <p:cNvPr id="73" name="Subtitle 2">
              <a:extLst>
                <a:ext uri="{FF2B5EF4-FFF2-40B4-BE49-F238E27FC236}">
                  <a16:creationId xmlns:a16="http://schemas.microsoft.com/office/drawing/2014/main" id="{EECA617D-792A-0E48-9195-2E13968FC0EA}"/>
                </a:ext>
              </a:extLst>
            </p:cNvPr>
            <p:cNvSpPr txBox="1">
              <a:spLocks/>
            </p:cNvSpPr>
            <p:nvPr/>
          </p:nvSpPr>
          <p:spPr>
            <a:xfrm>
              <a:off x="3131121" y="6306978"/>
              <a:ext cx="2885202" cy="929406"/>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spcBef>
                  <a:spcPts val="0"/>
                </a:spcBef>
              </a:pPr>
              <a:r>
                <a:rPr lang="en-US" sz="2800" dirty="0">
                  <a:solidFill>
                    <a:srgbClr val="FFFFFF"/>
                  </a:solidFill>
                  <a:latin typeface="Arial" panose="020B0604020202020204" pitchFamily="34" charset="0"/>
                  <a:ea typeface="Lato Light" panose="020F0502020204030203" pitchFamily="34" charset="0"/>
                  <a:cs typeface="Lato Light" panose="020F0502020204030203" pitchFamily="34" charset="0"/>
                </a:rPr>
                <a:t>Member of the</a:t>
              </a:r>
            </a:p>
            <a:p>
              <a:pPr algn="l">
                <a:lnSpc>
                  <a:spcPct val="100000"/>
                </a:lnSpc>
                <a:spcBef>
                  <a:spcPts val="0"/>
                </a:spcBef>
              </a:pPr>
              <a:r>
                <a:rPr lang="en-US" sz="2800" dirty="0">
                  <a:solidFill>
                    <a:srgbClr val="FFFFFF"/>
                  </a:solidFill>
                  <a:latin typeface="Arial" panose="020B0604020202020204" pitchFamily="34" charset="0"/>
                  <a:ea typeface="Lato Light" panose="020F0502020204030203" pitchFamily="34" charset="0"/>
                  <a:cs typeface="Lato Light" panose="020F0502020204030203" pitchFamily="34" charset="0"/>
                </a:rPr>
                <a:t>Management Board</a:t>
              </a:r>
            </a:p>
          </p:txBody>
        </p:sp>
        <p:sp>
          <p:nvSpPr>
            <p:cNvPr id="74" name="Rectangle 73">
              <a:extLst>
                <a:ext uri="{FF2B5EF4-FFF2-40B4-BE49-F238E27FC236}">
                  <a16:creationId xmlns:a16="http://schemas.microsoft.com/office/drawing/2014/main" id="{8F3D8436-B3FB-624E-8279-B9A635032728}"/>
                </a:ext>
              </a:extLst>
            </p:cNvPr>
            <p:cNvSpPr/>
            <p:nvPr/>
          </p:nvSpPr>
          <p:spPr>
            <a:xfrm>
              <a:off x="3246369" y="5660647"/>
              <a:ext cx="4885083" cy="737718"/>
            </a:xfrm>
            <a:prstGeom prst="rect">
              <a:avLst/>
            </a:prstGeom>
          </p:spPr>
          <p:txBody>
            <a:bodyPr wrap="square">
              <a:spAutoFit/>
            </a:bodyPr>
            <a:lstStyle/>
            <a:p>
              <a:r>
                <a:rPr lang="ta-IN" b="1" spc="300" dirty="0">
                  <a:solidFill>
                    <a:srgbClr val="FFFFFF"/>
                  </a:solidFill>
                  <a:latin typeface="Arial" panose="020B0604020202020204" pitchFamily="34" charset="0"/>
                  <a:ea typeface="Montserrat" charset="0"/>
                  <a:cs typeface="Montserrat" charset="0"/>
                </a:rPr>
                <a:t>JOSIP </a:t>
              </a:r>
            </a:p>
            <a:p>
              <a:r>
                <a:rPr lang="ta-IN" b="1" spc="300" dirty="0">
                  <a:solidFill>
                    <a:srgbClr val="FFFFFF"/>
                  </a:solidFill>
                  <a:latin typeface="Arial" panose="020B0604020202020204" pitchFamily="34" charset="0"/>
                  <a:ea typeface="Montserrat" charset="0"/>
                  <a:cs typeface="Montserrat" charset="0"/>
                </a:rPr>
                <a:t>LJULJ</a:t>
              </a:r>
              <a:endParaRPr lang="en-US" sz="5400" b="1" spc="300" dirty="0">
                <a:solidFill>
                  <a:srgbClr val="FFFFFF"/>
                </a:solidFill>
                <a:latin typeface="Arial" panose="020B0604020202020204" pitchFamily="34" charset="0"/>
                <a:ea typeface="Montserrat" charset="0"/>
                <a:cs typeface="Arial" panose="020B0604020202020204" pitchFamily="34" charset="0"/>
              </a:endParaRPr>
            </a:p>
          </p:txBody>
        </p:sp>
      </p:grpSp>
      <p:grpSp>
        <p:nvGrpSpPr>
          <p:cNvPr id="103" name="Group 102">
            <a:extLst>
              <a:ext uri="{FF2B5EF4-FFF2-40B4-BE49-F238E27FC236}">
                <a16:creationId xmlns:a16="http://schemas.microsoft.com/office/drawing/2014/main" id="{22C047E2-3417-364F-BDAA-CB2426AB86AD}"/>
              </a:ext>
            </a:extLst>
          </p:cNvPr>
          <p:cNvGrpSpPr/>
          <p:nvPr/>
        </p:nvGrpSpPr>
        <p:grpSpPr>
          <a:xfrm>
            <a:off x="4050998" y="8568610"/>
            <a:ext cx="5000332" cy="2563855"/>
            <a:chOff x="3131120" y="5660647"/>
            <a:chExt cx="5000332" cy="1575738"/>
          </a:xfrm>
        </p:grpSpPr>
        <p:sp>
          <p:nvSpPr>
            <p:cNvPr id="104" name="Subtitle 2">
              <a:extLst>
                <a:ext uri="{FF2B5EF4-FFF2-40B4-BE49-F238E27FC236}">
                  <a16:creationId xmlns:a16="http://schemas.microsoft.com/office/drawing/2014/main" id="{73F13B3F-AF76-5048-B76B-E01605E71848}"/>
                </a:ext>
              </a:extLst>
            </p:cNvPr>
            <p:cNvSpPr txBox="1">
              <a:spLocks/>
            </p:cNvSpPr>
            <p:nvPr/>
          </p:nvSpPr>
          <p:spPr>
            <a:xfrm>
              <a:off x="3131120" y="6306978"/>
              <a:ext cx="3213257" cy="92940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spcBef>
                  <a:spcPts val="0"/>
                </a:spcBef>
              </a:pPr>
              <a:r>
                <a:rPr lang="en-US" sz="2800" dirty="0">
                  <a:solidFill>
                    <a:srgbClr val="FFFFFF"/>
                  </a:solidFill>
                  <a:latin typeface="Arial" panose="020B0604020202020204" pitchFamily="34" charset="0"/>
                  <a:ea typeface="Lato Light" panose="020F0502020204030203" pitchFamily="34" charset="0"/>
                  <a:cs typeface="Lato Light" panose="020F0502020204030203" pitchFamily="34" charset="0"/>
                </a:rPr>
                <a:t>Member of the</a:t>
              </a:r>
            </a:p>
            <a:p>
              <a:pPr algn="l">
                <a:lnSpc>
                  <a:spcPct val="100000"/>
                </a:lnSpc>
                <a:spcBef>
                  <a:spcPts val="0"/>
                </a:spcBef>
              </a:pPr>
              <a:r>
                <a:rPr lang="en-US" sz="2800" dirty="0">
                  <a:solidFill>
                    <a:srgbClr val="FFFFFF"/>
                  </a:solidFill>
                  <a:latin typeface="Arial" panose="020B0604020202020204" pitchFamily="34" charset="0"/>
                  <a:ea typeface="Lato Light" panose="020F0502020204030203" pitchFamily="34" charset="0"/>
                  <a:cs typeface="Lato Light" panose="020F0502020204030203" pitchFamily="34" charset="0"/>
                </a:rPr>
                <a:t>Management Board</a:t>
              </a:r>
            </a:p>
          </p:txBody>
        </p:sp>
        <p:sp>
          <p:nvSpPr>
            <p:cNvPr id="105" name="Rectangle 104">
              <a:extLst>
                <a:ext uri="{FF2B5EF4-FFF2-40B4-BE49-F238E27FC236}">
                  <a16:creationId xmlns:a16="http://schemas.microsoft.com/office/drawing/2014/main" id="{616BB567-2B0D-8B40-8EA0-795421BD03C9}"/>
                </a:ext>
              </a:extLst>
            </p:cNvPr>
            <p:cNvSpPr/>
            <p:nvPr/>
          </p:nvSpPr>
          <p:spPr>
            <a:xfrm>
              <a:off x="3246369" y="5660647"/>
              <a:ext cx="4885083" cy="737718"/>
            </a:xfrm>
            <a:prstGeom prst="rect">
              <a:avLst/>
            </a:prstGeom>
          </p:spPr>
          <p:txBody>
            <a:bodyPr wrap="square">
              <a:spAutoFit/>
            </a:bodyPr>
            <a:lstStyle/>
            <a:p>
              <a:r>
                <a:rPr lang="ta-IN" b="1" spc="300" dirty="0">
                  <a:solidFill>
                    <a:srgbClr val="FFFFFF"/>
                  </a:solidFill>
                  <a:latin typeface="Arial" panose="020B0604020202020204" pitchFamily="34" charset="0"/>
                  <a:ea typeface="Montserrat" charset="0"/>
                  <a:cs typeface="Montserrat" charset="0"/>
                </a:rPr>
                <a:t>MIKI </a:t>
              </a:r>
            </a:p>
            <a:p>
              <a:r>
                <a:rPr lang="ta-IN" b="1" spc="300" dirty="0">
                  <a:solidFill>
                    <a:srgbClr val="FFFFFF"/>
                  </a:solidFill>
                  <a:latin typeface="Arial" panose="020B0604020202020204" pitchFamily="34" charset="0"/>
                  <a:ea typeface="Montserrat" charset="0"/>
                  <a:cs typeface="Montserrat" charset="0"/>
                </a:rPr>
                <a:t>HULJIĆ</a:t>
              </a:r>
              <a:endParaRPr lang="en-US" sz="5400" b="1" spc="300" dirty="0">
                <a:solidFill>
                  <a:srgbClr val="FFFFFF"/>
                </a:solidFill>
                <a:latin typeface="Arial" panose="020B0604020202020204" pitchFamily="34" charset="0"/>
                <a:ea typeface="Montserrat" charset="0"/>
                <a:cs typeface="Arial" panose="020B0604020202020204" pitchFamily="34" charset="0"/>
              </a:endParaRPr>
            </a:p>
          </p:txBody>
        </p:sp>
      </p:grpSp>
      <p:grpSp>
        <p:nvGrpSpPr>
          <p:cNvPr id="106" name="Group 105">
            <a:extLst>
              <a:ext uri="{FF2B5EF4-FFF2-40B4-BE49-F238E27FC236}">
                <a16:creationId xmlns:a16="http://schemas.microsoft.com/office/drawing/2014/main" id="{5C5C8DB6-2B26-4F45-9817-8D0CB249D465}"/>
              </a:ext>
            </a:extLst>
          </p:cNvPr>
          <p:cNvGrpSpPr/>
          <p:nvPr/>
        </p:nvGrpSpPr>
        <p:grpSpPr>
          <a:xfrm>
            <a:off x="19717630" y="8568616"/>
            <a:ext cx="4490571" cy="2563855"/>
            <a:chOff x="3131120" y="5660647"/>
            <a:chExt cx="6682727" cy="1575737"/>
          </a:xfrm>
        </p:grpSpPr>
        <p:sp>
          <p:nvSpPr>
            <p:cNvPr id="107" name="Subtitle 2">
              <a:extLst>
                <a:ext uri="{FF2B5EF4-FFF2-40B4-BE49-F238E27FC236}">
                  <a16:creationId xmlns:a16="http://schemas.microsoft.com/office/drawing/2014/main" id="{1A9B12B0-7AAD-6D44-BF55-FFDA75572183}"/>
                </a:ext>
              </a:extLst>
            </p:cNvPr>
            <p:cNvSpPr txBox="1">
              <a:spLocks/>
            </p:cNvSpPr>
            <p:nvPr/>
          </p:nvSpPr>
          <p:spPr>
            <a:xfrm>
              <a:off x="3131120" y="6306978"/>
              <a:ext cx="4293667" cy="929406"/>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spcBef>
                  <a:spcPts val="0"/>
                </a:spcBef>
              </a:pPr>
              <a:r>
                <a:rPr lang="en-US" sz="2800" dirty="0">
                  <a:solidFill>
                    <a:srgbClr val="FFFFFF"/>
                  </a:solidFill>
                  <a:latin typeface="Arial" panose="020B0604020202020204" pitchFamily="34" charset="0"/>
                  <a:ea typeface="Lato Light" panose="020F0502020204030203" pitchFamily="34" charset="0"/>
                  <a:cs typeface="Lato Light" panose="020F0502020204030203" pitchFamily="34" charset="0"/>
                </a:rPr>
                <a:t>Member of the</a:t>
              </a:r>
            </a:p>
            <a:p>
              <a:pPr algn="l">
                <a:lnSpc>
                  <a:spcPct val="100000"/>
                </a:lnSpc>
                <a:spcBef>
                  <a:spcPts val="0"/>
                </a:spcBef>
              </a:pPr>
              <a:r>
                <a:rPr lang="en-US" sz="2800" dirty="0">
                  <a:solidFill>
                    <a:srgbClr val="FFFFFF"/>
                  </a:solidFill>
                  <a:latin typeface="Arial" panose="020B0604020202020204" pitchFamily="34" charset="0"/>
                  <a:ea typeface="Lato Light" panose="020F0502020204030203" pitchFamily="34" charset="0"/>
                  <a:cs typeface="Lato Light" panose="020F0502020204030203" pitchFamily="34" charset="0"/>
                </a:rPr>
                <a:t>Management Board</a:t>
              </a:r>
            </a:p>
          </p:txBody>
        </p:sp>
        <p:sp>
          <p:nvSpPr>
            <p:cNvPr id="108" name="Rectangle 107">
              <a:extLst>
                <a:ext uri="{FF2B5EF4-FFF2-40B4-BE49-F238E27FC236}">
                  <a16:creationId xmlns:a16="http://schemas.microsoft.com/office/drawing/2014/main" id="{D8F79647-BEAC-3E4D-9FB2-C07355D2591C}"/>
                </a:ext>
              </a:extLst>
            </p:cNvPr>
            <p:cNvSpPr/>
            <p:nvPr/>
          </p:nvSpPr>
          <p:spPr>
            <a:xfrm>
              <a:off x="3246370" y="5660647"/>
              <a:ext cx="6567477" cy="737718"/>
            </a:xfrm>
            <a:prstGeom prst="rect">
              <a:avLst/>
            </a:prstGeom>
          </p:spPr>
          <p:txBody>
            <a:bodyPr wrap="square">
              <a:spAutoFit/>
            </a:bodyPr>
            <a:lstStyle/>
            <a:p>
              <a:r>
                <a:rPr lang="ta-IN" b="1" spc="300" dirty="0">
                  <a:solidFill>
                    <a:srgbClr val="FFFFFF"/>
                  </a:solidFill>
                  <a:latin typeface="Arial" panose="020B0604020202020204" pitchFamily="34" charset="0"/>
                  <a:ea typeface="Montserrat" charset="0"/>
                  <a:cs typeface="Montserrat" charset="0"/>
                </a:rPr>
                <a:t>BOŽIDAR </a:t>
              </a:r>
            </a:p>
            <a:p>
              <a:r>
                <a:rPr lang="ta-IN" b="1" spc="300" dirty="0">
                  <a:solidFill>
                    <a:srgbClr val="FFFFFF"/>
                  </a:solidFill>
                  <a:latin typeface="Arial" panose="020B0604020202020204" pitchFamily="34" charset="0"/>
                  <a:ea typeface="Montserrat" charset="0"/>
                  <a:cs typeface="Montserrat" charset="0"/>
                </a:rPr>
                <a:t>POLDRUGAČ</a:t>
              </a:r>
              <a:endParaRPr lang="en-US" sz="5400" b="1" spc="300" dirty="0">
                <a:solidFill>
                  <a:srgbClr val="FFFFFF"/>
                </a:solidFill>
                <a:latin typeface="Arial" panose="020B0604020202020204" pitchFamily="34" charset="0"/>
                <a:ea typeface="Montserrat" charset="0"/>
                <a:cs typeface="Arial" panose="020B0604020202020204" pitchFamily="34" charset="0"/>
              </a:endParaRPr>
            </a:p>
          </p:txBody>
        </p:sp>
      </p:grpSp>
      <p:pic>
        <p:nvPicPr>
          <p:cNvPr id="5" name="Picture 4" descr="A person in a suit&#10;&#10;Description automatically generated with low confidence">
            <a:extLst>
              <a:ext uri="{FF2B5EF4-FFF2-40B4-BE49-F238E27FC236}">
                <a16:creationId xmlns:a16="http://schemas.microsoft.com/office/drawing/2014/main" id="{DFCCA803-9BB8-2143-82A0-A113B2AD73B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94548" y="5201713"/>
            <a:ext cx="1981200" cy="2336800"/>
          </a:xfrm>
          <a:prstGeom prst="rect">
            <a:avLst/>
          </a:prstGeom>
        </p:spPr>
      </p:pic>
      <p:pic>
        <p:nvPicPr>
          <p:cNvPr id="7" name="Picture 6">
            <a:extLst>
              <a:ext uri="{FF2B5EF4-FFF2-40B4-BE49-F238E27FC236}">
                <a16:creationId xmlns:a16="http://schemas.microsoft.com/office/drawing/2014/main" id="{4CE16229-70D0-DC4E-850B-811D08283F2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379166" y="5201713"/>
            <a:ext cx="1981200" cy="2336800"/>
          </a:xfrm>
          <a:prstGeom prst="rect">
            <a:avLst/>
          </a:prstGeom>
        </p:spPr>
      </p:pic>
      <p:pic>
        <p:nvPicPr>
          <p:cNvPr id="9" name="Picture 8" descr="A person in a suit&#10;&#10;Description automatically generated with low confidence">
            <a:extLst>
              <a:ext uri="{FF2B5EF4-FFF2-40B4-BE49-F238E27FC236}">
                <a16:creationId xmlns:a16="http://schemas.microsoft.com/office/drawing/2014/main" id="{E8A6B358-B71D-3B46-9FA6-8BEB4AB57DDD}"/>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172449" y="8658475"/>
            <a:ext cx="1981200" cy="2336800"/>
          </a:xfrm>
          <a:prstGeom prst="rect">
            <a:avLst/>
          </a:prstGeom>
        </p:spPr>
      </p:pic>
      <p:pic>
        <p:nvPicPr>
          <p:cNvPr id="11" name="Picture 10" descr="A person wearing glasses&#10;&#10;Description automatically generated with medium confidence">
            <a:extLst>
              <a:ext uri="{FF2B5EF4-FFF2-40B4-BE49-F238E27FC236}">
                <a16:creationId xmlns:a16="http://schemas.microsoft.com/office/drawing/2014/main" id="{453D4829-2CB0-F447-A5BF-F2685C3D35D5}"/>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2452628" y="8634284"/>
            <a:ext cx="1981200" cy="2336800"/>
          </a:xfrm>
          <a:prstGeom prst="rect">
            <a:avLst/>
          </a:prstGeom>
        </p:spPr>
      </p:pic>
      <p:pic>
        <p:nvPicPr>
          <p:cNvPr id="13" name="Picture 12" descr="A person wearing glasses&#10;&#10;Description automatically generated with medium confidence">
            <a:extLst>
              <a:ext uri="{FF2B5EF4-FFF2-40B4-BE49-F238E27FC236}">
                <a16:creationId xmlns:a16="http://schemas.microsoft.com/office/drawing/2014/main" id="{4BAC8CB0-4822-E84B-82B1-C7D59CD8A916}"/>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993024" y="8658475"/>
            <a:ext cx="1981200" cy="2336800"/>
          </a:xfrm>
          <a:prstGeom prst="rect">
            <a:avLst/>
          </a:prstGeom>
        </p:spPr>
      </p:pic>
      <p:pic>
        <p:nvPicPr>
          <p:cNvPr id="15" name="Picture 14" descr="A person in a suit&#10;&#10;Description automatically generated with low confidence">
            <a:extLst>
              <a:ext uri="{FF2B5EF4-FFF2-40B4-BE49-F238E27FC236}">
                <a16:creationId xmlns:a16="http://schemas.microsoft.com/office/drawing/2014/main" id="{3F8C103F-1B83-BD46-83F7-74930A5517E0}"/>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7723859" y="8658475"/>
            <a:ext cx="1981200" cy="2336800"/>
          </a:xfrm>
          <a:prstGeom prst="rect">
            <a:avLst/>
          </a:prstGeom>
        </p:spPr>
      </p:pic>
      <p:pic>
        <p:nvPicPr>
          <p:cNvPr id="29" name="Picture 28" descr="A picture containing text, clipart, vector graphics&#10;&#10;Description automatically generated">
            <a:extLst>
              <a:ext uri="{FF2B5EF4-FFF2-40B4-BE49-F238E27FC236}">
                <a16:creationId xmlns:a16="http://schemas.microsoft.com/office/drawing/2014/main" id="{91F61B8F-5647-A44D-A674-3DB12784DAE9}"/>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20381745" y="11825910"/>
            <a:ext cx="2915920" cy="1388732"/>
          </a:xfrm>
          <a:prstGeom prst="rect">
            <a:avLst/>
          </a:prstGeom>
        </p:spPr>
      </p:pic>
    </p:spTree>
    <p:extLst>
      <p:ext uri="{BB962C8B-B14F-4D97-AF65-F5344CB8AC3E}">
        <p14:creationId xmlns:p14="http://schemas.microsoft.com/office/powerpoint/2010/main" val="3093787927"/>
      </p:ext>
    </p:extLst>
  </p:cSld>
  <p:clrMapOvr>
    <a:masterClrMapping/>
  </p:clrMapOvr>
</p:sld>
</file>

<file path=ppt/theme/theme1.xml><?xml version="1.0" encoding="utf-8"?>
<a:theme xmlns:a="http://schemas.openxmlformats.org/drawingml/2006/main" name="Office Theme">
  <a:themeElements>
    <a:clrScheme name="MIN - Geneva Light">
      <a:dk1>
        <a:srgbClr val="999999"/>
      </a:dk1>
      <a:lt1>
        <a:srgbClr val="FFFFFF"/>
      </a:lt1>
      <a:dk2>
        <a:srgbClr val="363E48"/>
      </a:dk2>
      <a:lt2>
        <a:srgbClr val="FFFFFF"/>
      </a:lt2>
      <a:accent1>
        <a:srgbClr val="8BAAC9"/>
      </a:accent1>
      <a:accent2>
        <a:srgbClr val="B6B8B5"/>
      </a:accent2>
      <a:accent3>
        <a:srgbClr val="9A96A4"/>
      </a:accent3>
      <a:accent4>
        <a:srgbClr val="8BAAC9"/>
      </a:accent4>
      <a:accent5>
        <a:srgbClr val="B6B8B5"/>
      </a:accent5>
      <a:accent6>
        <a:srgbClr val="9A96A4"/>
      </a:accent6>
      <a:hlink>
        <a:srgbClr val="1E9272"/>
      </a:hlink>
      <a:folHlink>
        <a:srgbClr val="AC2624"/>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4FCA013944B7EE40A95B1C8C541A93BE" ma:contentTypeVersion="12" ma:contentTypeDescription="Stvaranje novog dokumenta." ma:contentTypeScope="" ma:versionID="3296d34c980696c4aa1bb09929784d0d">
  <xsd:schema xmlns:xsd="http://www.w3.org/2001/XMLSchema" xmlns:xs="http://www.w3.org/2001/XMLSchema" xmlns:p="http://schemas.microsoft.com/office/2006/metadata/properties" xmlns:ns2="ff7022f0-7135-4745-88ac-b0711da4c21f" xmlns:ns3="aa2aacec-9352-4d97-80ca-94620611eeb8" targetNamespace="http://schemas.microsoft.com/office/2006/metadata/properties" ma:root="true" ma:fieldsID="87fd874a73181dc845ccfad3e6aa5f1c" ns2:_="" ns3:_="">
    <xsd:import namespace="ff7022f0-7135-4745-88ac-b0711da4c21f"/>
    <xsd:import namespace="aa2aacec-9352-4d97-80ca-94620611eeb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Location" minOccurs="0"/>
                <xsd:element ref="ns3:MediaServiceGenerationTime" minOccurs="0"/>
                <xsd:element ref="ns3:MediaServiceEventHashCode"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7022f0-7135-4745-88ac-b0711da4c21f" elementFormDefault="qualified">
    <xsd:import namespace="http://schemas.microsoft.com/office/2006/documentManagement/types"/>
    <xsd:import namespace="http://schemas.microsoft.com/office/infopath/2007/PartnerControls"/>
    <xsd:element name="SharedWithUsers" ma:index="8" nillable="true" ma:displayName="Zajednički se koristi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ji o zajedničkom korištenju"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a2aacec-9352-4d97-80ca-94620611eeb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sadržaja"/>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569A42-1C93-4C97-8E2A-F6170E7109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7022f0-7135-4745-88ac-b0711da4c21f"/>
    <ds:schemaRef ds:uri="aa2aacec-9352-4d97-80ca-94620611ee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F4EE397-034D-4425-9C5E-F16C88CD1041}">
  <ds:schemaRefs>
    <ds:schemaRef ds:uri="http://schemas.openxmlformats.org/package/2006/metadata/core-properties"/>
    <ds:schemaRef ds:uri="http://purl.org/dc/dcmitype/"/>
    <ds:schemaRef ds:uri="http://schemas.microsoft.com/office/2006/documentManagement/types"/>
    <ds:schemaRef ds:uri="ff7022f0-7135-4745-88ac-b0711da4c21f"/>
    <ds:schemaRef ds:uri="http://purl.org/dc/elements/1.1/"/>
    <ds:schemaRef ds:uri="http://schemas.microsoft.com/office/2006/metadata/properties"/>
    <ds:schemaRef ds:uri="aa2aacec-9352-4d97-80ca-94620611eeb8"/>
    <ds:schemaRef ds:uri="http://purl.org/dc/term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2EFE47CE-E09A-4979-8ABA-9A012422FA4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95827</TotalTime>
  <Words>2645</Words>
  <Application>Microsoft Macintosh PowerPoint</Application>
  <PresentationFormat>Custom</PresentationFormat>
  <Paragraphs>634</Paragraphs>
  <Slides>47</Slides>
  <Notes>35</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Arial</vt:lpstr>
      <vt:lpstr>Calibri</vt:lpstr>
      <vt:lpstr>Calibri Light</vt:lpstr>
      <vt:lpstr>inherit</vt:lpstr>
      <vt:lpstr>Montserrat</vt:lpstr>
      <vt:lpstr>Montserrat Light</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Vlatka Kamenić Jagodić</dc:creator>
  <cp:keywords/>
  <dc:description/>
  <cp:lastModifiedBy>Krešimir Siladi</cp:lastModifiedBy>
  <cp:revision>16050</cp:revision>
  <dcterms:created xsi:type="dcterms:W3CDTF">2014-11-12T21:47:38Z</dcterms:created>
  <dcterms:modified xsi:type="dcterms:W3CDTF">2021-11-24T11:49:00Z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0x0101004FCA013944B7EE40A95B1C8C541A93BE</vt:lpwstr>
  </property>
</Properties>
</file>